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charts/chart1.xml" ContentType="application/vnd.openxmlformats-officedocument.drawingml.chart+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charts/chart2.xml" ContentType="application/vnd.openxmlformats-officedocument.drawingml.chart+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30"/>
  </p:notesMasterIdLst>
  <p:sldIdLst>
    <p:sldId id="280" r:id="rId2"/>
    <p:sldId id="257" r:id="rId3"/>
    <p:sldId id="258" r:id="rId4"/>
    <p:sldId id="259" r:id="rId5"/>
    <p:sldId id="262" r:id="rId6"/>
    <p:sldId id="260" r:id="rId7"/>
    <p:sldId id="265" r:id="rId8"/>
    <p:sldId id="261"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2" r:id="rId25"/>
    <p:sldId id="279" r:id="rId26"/>
    <p:sldId id="281" r:id="rId27"/>
    <p:sldId id="283" r:id="rId28"/>
    <p:sldId id="284" r:id="rId2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vertBarState="maximized" horzBarState="maximized">
    <p:restoredLeft sz="16761" autoAdjust="0"/>
    <p:restoredTop sz="94660"/>
  </p:normalViewPr>
  <p:slideViewPr>
    <p:cSldViewPr>
      <p:cViewPr>
        <p:scale>
          <a:sx n="75" d="100"/>
          <a:sy n="75" d="100"/>
        </p:scale>
        <p:origin x="-592" y="-6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aniela\AppData\Local\Microsoft\Windows\Temporary%20Internet%20Files\Content.IE5\X3ANDSAW\Copia%20di%20pmp.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aniela\AppData\Local\Microsoft\Windows\Temporary%20Internet%20Files\Content.IE5\X3ANDSAW\Copia%20di%20pm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style val="2"/>
  <c:chart>
    <c:view3D>
      <c:rAngAx val="1"/>
    </c:view3D>
    <c:plotArea>
      <c:layout/>
      <c:bar3DChart>
        <c:barDir val="col"/>
        <c:grouping val="clustered"/>
        <c:ser>
          <c:idx val="0"/>
          <c:order val="0"/>
          <c:cat>
            <c:strRef>
              <c:f>Foglio1!$G$18:$J$18</c:f>
              <c:strCache>
                <c:ptCount val="4"/>
                <c:pt idx="0">
                  <c:v>HSCs-MSCs</c:v>
                </c:pt>
                <c:pt idx="1">
                  <c:v>HSCs</c:v>
                </c:pt>
                <c:pt idx="2">
                  <c:v>Untreated</c:v>
                </c:pt>
                <c:pt idx="3">
                  <c:v>WT</c:v>
                </c:pt>
              </c:strCache>
            </c:strRef>
          </c:cat>
          <c:val>
            <c:numRef>
              <c:f>Foglio1!$G$19:$J$19</c:f>
              <c:numCache>
                <c:formatCode>General</c:formatCode>
                <c:ptCount val="4"/>
                <c:pt idx="0" formatCode="0.0">
                  <c:v>1.8</c:v>
                </c:pt>
                <c:pt idx="1">
                  <c:v>0.9</c:v>
                </c:pt>
                <c:pt idx="2">
                  <c:v>0.7</c:v>
                </c:pt>
                <c:pt idx="3">
                  <c:v>2.1</c:v>
                </c:pt>
              </c:numCache>
            </c:numRef>
          </c:val>
        </c:ser>
        <c:ser>
          <c:idx val="1"/>
          <c:order val="1"/>
          <c:cat>
            <c:strRef>
              <c:f>Foglio1!$G$18:$J$18</c:f>
              <c:strCache>
                <c:ptCount val="4"/>
                <c:pt idx="0">
                  <c:v>HSCs-MSCs</c:v>
                </c:pt>
                <c:pt idx="1">
                  <c:v>HSCs</c:v>
                </c:pt>
                <c:pt idx="2">
                  <c:v>Untreated</c:v>
                </c:pt>
                <c:pt idx="3">
                  <c:v>WT</c:v>
                </c:pt>
              </c:strCache>
            </c:strRef>
          </c:cat>
          <c:val>
            <c:numRef>
              <c:f>Foglio1!$G$20:$J$20</c:f>
              <c:numCache>
                <c:formatCode>General</c:formatCode>
                <c:ptCount val="4"/>
                <c:pt idx="0">
                  <c:v>1.5</c:v>
                </c:pt>
                <c:pt idx="1">
                  <c:v>1.2</c:v>
                </c:pt>
                <c:pt idx="2">
                  <c:v>0.6</c:v>
                </c:pt>
                <c:pt idx="3">
                  <c:v>2.0</c:v>
                </c:pt>
              </c:numCache>
            </c:numRef>
          </c:val>
        </c:ser>
        <c:ser>
          <c:idx val="2"/>
          <c:order val="2"/>
          <c:cat>
            <c:strRef>
              <c:f>Foglio1!$G$18:$J$18</c:f>
              <c:strCache>
                <c:ptCount val="4"/>
                <c:pt idx="0">
                  <c:v>HSCs-MSCs</c:v>
                </c:pt>
                <c:pt idx="1">
                  <c:v>HSCs</c:v>
                </c:pt>
                <c:pt idx="2">
                  <c:v>Untreated</c:v>
                </c:pt>
                <c:pt idx="3">
                  <c:v>WT</c:v>
                </c:pt>
              </c:strCache>
            </c:strRef>
          </c:cat>
          <c:val>
            <c:numRef>
              <c:f>Foglio1!$G$21:$J$21</c:f>
              <c:numCache>
                <c:formatCode>General</c:formatCode>
                <c:ptCount val="4"/>
                <c:pt idx="0">
                  <c:v>1.700000000000001</c:v>
                </c:pt>
                <c:pt idx="1">
                  <c:v>0.7</c:v>
                </c:pt>
                <c:pt idx="2">
                  <c:v>1.2</c:v>
                </c:pt>
                <c:pt idx="3">
                  <c:v>1.9</c:v>
                </c:pt>
              </c:numCache>
            </c:numRef>
          </c:val>
        </c:ser>
        <c:shape val="box"/>
        <c:axId val="518633992"/>
        <c:axId val="518603048"/>
        <c:axId val="0"/>
      </c:bar3DChart>
      <c:catAx>
        <c:axId val="518633992"/>
        <c:scaling>
          <c:orientation val="minMax"/>
        </c:scaling>
        <c:axPos val="b"/>
        <c:tickLblPos val="nextTo"/>
        <c:crossAx val="518603048"/>
        <c:crosses val="autoZero"/>
        <c:auto val="1"/>
        <c:lblAlgn val="ctr"/>
        <c:lblOffset val="100"/>
      </c:catAx>
      <c:valAx>
        <c:axId val="518603048"/>
        <c:scaling>
          <c:orientation val="minMax"/>
        </c:scaling>
        <c:axPos val="l"/>
        <c:majorGridlines/>
        <c:title>
          <c:tx>
            <c:rich>
              <a:bodyPr rot="0" vert="wordArtVert"/>
              <a:lstStyle/>
              <a:p>
                <a:pPr>
                  <a:defRPr/>
                </a:pPr>
                <a:r>
                  <a:rPr lang="en-US" b="0"/>
                  <a:t>years</a:t>
                </a:r>
              </a:p>
            </c:rich>
          </c:tx>
          <c:layout>
            <c:manualLayout>
              <c:xMode val="edge"/>
              <c:yMode val="edge"/>
              <c:x val="0.0137484689413823"/>
              <c:y val="0.149865878009268"/>
            </c:manualLayout>
          </c:layout>
        </c:title>
        <c:numFmt formatCode="0.0" sourceLinked="1"/>
        <c:tickLblPos val="nextTo"/>
        <c:crossAx val="518633992"/>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it-IT"/>
  <c:style val="31"/>
  <c:chart>
    <c:view3D>
      <c:perspective val="30"/>
    </c:view3D>
    <c:plotArea>
      <c:layout/>
      <c:bar3DChart>
        <c:barDir val="col"/>
        <c:grouping val="clustered"/>
        <c:ser>
          <c:idx val="0"/>
          <c:order val="0"/>
          <c:cat>
            <c:strRef>
              <c:f>Foglio1!$G$18:$J$18</c:f>
              <c:strCache>
                <c:ptCount val="4"/>
                <c:pt idx="0">
                  <c:v>HSCs-MSCs</c:v>
                </c:pt>
                <c:pt idx="1">
                  <c:v>HSCs</c:v>
                </c:pt>
                <c:pt idx="2">
                  <c:v>Untreated</c:v>
                </c:pt>
                <c:pt idx="3">
                  <c:v>WT</c:v>
                </c:pt>
              </c:strCache>
            </c:strRef>
          </c:cat>
          <c:val>
            <c:numRef>
              <c:f>Foglio1!$G$22:$J$22</c:f>
              <c:numCache>
                <c:formatCode>General</c:formatCode>
                <c:ptCount val="4"/>
                <c:pt idx="0" formatCode="0.0">
                  <c:v>1.666666666666667</c:v>
                </c:pt>
                <c:pt idx="1">
                  <c:v>0.933333333333333</c:v>
                </c:pt>
                <c:pt idx="2">
                  <c:v>0.833333333333334</c:v>
                </c:pt>
                <c:pt idx="3">
                  <c:v>2.0</c:v>
                </c:pt>
              </c:numCache>
            </c:numRef>
          </c:val>
        </c:ser>
        <c:shape val="box"/>
        <c:axId val="586173480"/>
        <c:axId val="586164824"/>
        <c:axId val="0"/>
      </c:bar3DChart>
      <c:catAx>
        <c:axId val="586173480"/>
        <c:scaling>
          <c:orientation val="minMax"/>
        </c:scaling>
        <c:axPos val="b"/>
        <c:tickLblPos val="nextTo"/>
        <c:crossAx val="586164824"/>
        <c:crosses val="autoZero"/>
        <c:auto val="1"/>
        <c:lblAlgn val="ctr"/>
        <c:lblOffset val="100"/>
      </c:catAx>
      <c:valAx>
        <c:axId val="586164824"/>
        <c:scaling>
          <c:orientation val="minMax"/>
        </c:scaling>
        <c:axPos val="l"/>
        <c:majorGridlines/>
        <c:numFmt formatCode="0.0" sourceLinked="1"/>
        <c:tickLblPos val="nextTo"/>
        <c:crossAx val="586173480"/>
        <c:crosses val="autoZero"/>
        <c:crossBetween val="between"/>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9083C3-2BF3-468A-8B89-EF389F623EB6}" type="datetimeFigureOut">
              <a:rPr lang="it-IT" smtClean="0"/>
              <a:pPr/>
              <a:t>10-12-2012</a:t>
            </a:fld>
            <a:endParaRPr lang="it-IT" dirty="0"/>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740CC-A980-44D0-A9D8-72911464BFC1}" type="slidenum">
              <a:rPr lang="it-IT" smtClean="0"/>
              <a:pPr/>
              <a:t>‹n.›</a:t>
            </a:fld>
            <a:endParaRPr lang="it-IT"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2D740CC-A980-44D0-A9D8-72911464BFC1}" type="slidenum">
              <a:rPr lang="it-IT" smtClean="0"/>
              <a:pPr/>
              <a:t>2</a:t>
            </a:fld>
            <a:endParaRPr lang="it-IT"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2D740CC-A980-44D0-A9D8-72911464BFC1}" type="slidenum">
              <a:rPr lang="it-IT" smtClean="0"/>
              <a:pPr/>
              <a:t>4</a:t>
            </a:fld>
            <a:endParaRPr lang="it-IT"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2D740CC-A980-44D0-A9D8-72911464BFC1}" type="slidenum">
              <a:rPr lang="it-IT" smtClean="0"/>
              <a:pPr/>
              <a:t>12</a:t>
            </a:fld>
            <a:endParaRPr lang="it-IT"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2D740CC-A980-44D0-A9D8-72911464BFC1}" type="slidenum">
              <a:rPr lang="it-IT" smtClean="0"/>
              <a:pPr/>
              <a:t>17</a:t>
            </a:fld>
            <a:endParaRPr lang="it-IT"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4495698-F6CE-43B2-8270-7B52E2D5077B}" type="datetimeFigureOut">
              <a:rPr lang="it-IT" smtClean="0"/>
              <a:pPr/>
              <a:t>10-12-2012</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DA4EBD1B-D92F-455A-B61E-5D0E6E106405}" type="slidenum">
              <a:rPr lang="it-IT" smtClean="0"/>
              <a:pPr/>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4495698-F6CE-43B2-8270-7B52E2D5077B}" type="datetimeFigureOut">
              <a:rPr lang="it-IT" smtClean="0"/>
              <a:pPr/>
              <a:t>10-12-2012</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DA4EBD1B-D92F-455A-B61E-5D0E6E106405}" type="slidenum">
              <a:rPr lang="it-IT" smtClean="0"/>
              <a:pPr/>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4495698-F6CE-43B2-8270-7B52E2D5077B}" type="datetimeFigureOut">
              <a:rPr lang="it-IT" smtClean="0"/>
              <a:pPr/>
              <a:t>10-12-2012</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DA4EBD1B-D92F-455A-B61E-5D0E6E106405}" type="slidenum">
              <a:rPr lang="it-IT" smtClean="0"/>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4495698-F6CE-43B2-8270-7B52E2D5077B}" type="datetimeFigureOut">
              <a:rPr lang="it-IT" smtClean="0"/>
              <a:pPr/>
              <a:t>10-12-2012</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DA4EBD1B-D92F-455A-B61E-5D0E6E106405}" type="slidenum">
              <a:rPr lang="it-IT" smtClean="0"/>
              <a:pPr/>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4495698-F6CE-43B2-8270-7B52E2D5077B}" type="datetimeFigureOut">
              <a:rPr lang="it-IT" smtClean="0"/>
              <a:pPr/>
              <a:t>10-12-2012</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DA4EBD1B-D92F-455A-B61E-5D0E6E106405}" type="slidenum">
              <a:rPr lang="it-IT" smtClean="0"/>
              <a:pPr/>
              <a:t>‹n.›</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4495698-F6CE-43B2-8270-7B52E2D5077B}" type="datetimeFigureOut">
              <a:rPr lang="it-IT" smtClean="0"/>
              <a:pPr/>
              <a:t>10-12-2012</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DA4EBD1B-D92F-455A-B61E-5D0E6E106405}" type="slidenum">
              <a:rPr lang="it-IT" smtClean="0"/>
              <a:pPr/>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4495698-F6CE-43B2-8270-7B52E2D5077B}" type="datetimeFigureOut">
              <a:rPr lang="it-IT" smtClean="0"/>
              <a:pPr/>
              <a:t>10-12-2012</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DA4EBD1B-D92F-455A-B61E-5D0E6E106405}" type="slidenum">
              <a:rPr lang="it-IT" smtClean="0"/>
              <a:pPr/>
              <a:t>‹n.›</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4495698-F6CE-43B2-8270-7B52E2D5077B}" type="datetimeFigureOut">
              <a:rPr lang="it-IT" smtClean="0"/>
              <a:pPr/>
              <a:t>10-12-2012</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DA4EBD1B-D92F-455A-B61E-5D0E6E106405}" type="slidenum">
              <a:rPr lang="it-IT" smtClean="0"/>
              <a:pPr/>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4495698-F6CE-43B2-8270-7B52E2D5077B}" type="datetimeFigureOut">
              <a:rPr lang="it-IT" smtClean="0"/>
              <a:pPr/>
              <a:t>10-12-2012</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DA4EBD1B-D92F-455A-B61E-5D0E6E106405}" type="slidenum">
              <a:rPr lang="it-IT" smtClean="0"/>
              <a:pPr/>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4495698-F6CE-43B2-8270-7B52E2D5077B}" type="datetimeFigureOut">
              <a:rPr lang="it-IT" smtClean="0"/>
              <a:pPr/>
              <a:t>10-12-2012</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DA4EBD1B-D92F-455A-B61E-5D0E6E106405}" type="slidenum">
              <a:rPr lang="it-IT" smtClean="0"/>
              <a:pPr/>
              <a:t>‹n.›</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4495698-F6CE-43B2-8270-7B52E2D5077B}" type="datetimeFigureOut">
              <a:rPr lang="it-IT" smtClean="0"/>
              <a:pPr/>
              <a:t>10-12-2012</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DA4EBD1B-D92F-455A-B61E-5D0E6E106405}" type="slidenum">
              <a:rPr lang="it-IT" smtClean="0"/>
              <a:pPr/>
              <a:t>‹n.›</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95698-F6CE-43B2-8270-7B52E2D5077B}" type="datetimeFigureOut">
              <a:rPr lang="it-IT" smtClean="0"/>
              <a:pPr/>
              <a:t>10-12-2012</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EBD1B-D92F-455A-B61E-5D0E6E106405}" type="slidenum">
              <a:rPr lang="it-IT" smtClean="0"/>
              <a:pPr/>
              <a:t>‹n.›</a:t>
            </a:fld>
            <a:endParaRPr lang="it-IT" dirty="0"/>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gif"/><Relationship Id="rId3" Type="http://schemas.openxmlformats.org/officeDocument/2006/relationships/image" Target="../media/image3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jpeg"/><Relationship Id="rId3" Type="http://schemas.openxmlformats.org/officeDocument/2006/relationships/image" Target="../media/image4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 Id="rId3" Type="http://schemas.openxmlformats.org/officeDocument/2006/relationships/chart" Target="../charts/char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Immagine 2" descr="logo sap.png"/>
          <p:cNvPicPr>
            <a:picLocks noChangeAspect="1"/>
          </p:cNvPicPr>
          <p:nvPr/>
        </p:nvPicPr>
        <p:blipFill>
          <a:blip r:embed="rId2" cstate="print"/>
          <a:stretch>
            <a:fillRect/>
          </a:stretch>
        </p:blipFill>
        <p:spPr>
          <a:xfrm>
            <a:off x="-25580" y="-27384"/>
            <a:ext cx="2725372" cy="993144"/>
          </a:xfrm>
          <a:prstGeom prst="rect">
            <a:avLst/>
          </a:prstGeom>
          <a:ln>
            <a:noFill/>
          </a:ln>
          <a:effectLst>
            <a:softEdge rad="112500"/>
          </a:effectLst>
        </p:spPr>
      </p:pic>
      <p:sp>
        <p:nvSpPr>
          <p:cNvPr id="4" name="CasellaDiTesto 3"/>
          <p:cNvSpPr txBox="1"/>
          <p:nvPr/>
        </p:nvSpPr>
        <p:spPr>
          <a:xfrm>
            <a:off x="809582" y="1988840"/>
            <a:ext cx="7524836" cy="954107"/>
          </a:xfrm>
          <a:prstGeom prst="rect">
            <a:avLst/>
          </a:prstGeom>
          <a:noFill/>
        </p:spPr>
        <p:txBody>
          <a:bodyPr wrap="square" rtlCol="0">
            <a:spAutoFit/>
          </a:bodyPr>
          <a:lstStyle/>
          <a:p>
            <a:pPr algn="ctr"/>
            <a:r>
              <a:rPr lang="it-IT" sz="2800" b="1" i="1" dirty="0" err="1" smtClean="0"/>
              <a:t>Cell</a:t>
            </a:r>
            <a:r>
              <a:rPr lang="it-IT" sz="2800" b="1" i="1" dirty="0" smtClean="0"/>
              <a:t> and gene </a:t>
            </a:r>
            <a:r>
              <a:rPr lang="it-IT" sz="2800" b="1" i="1" dirty="0" err="1" smtClean="0"/>
              <a:t>therapy</a:t>
            </a:r>
            <a:r>
              <a:rPr lang="it-IT" sz="2800" b="1" i="1" dirty="0" smtClean="0"/>
              <a:t> in </a:t>
            </a:r>
            <a:r>
              <a:rPr lang="it-IT" sz="2800" b="1" i="1" dirty="0" err="1" smtClean="0"/>
              <a:t>Dyskeratosis</a:t>
            </a:r>
            <a:r>
              <a:rPr lang="it-IT" sz="2800" b="1" i="1" dirty="0" smtClean="0"/>
              <a:t> congenita treatment</a:t>
            </a:r>
            <a:endParaRPr lang="it-IT" sz="2800" b="1" i="1" dirty="0"/>
          </a:p>
        </p:txBody>
      </p:sp>
      <p:pic>
        <p:nvPicPr>
          <p:cNvPr id="1028" name="Picture 4" descr="http://www.nature.com/news/2007/071127/images/genetherapy.jpg"/>
          <p:cNvPicPr>
            <a:picLocks noChangeAspect="1" noChangeArrowheads="1"/>
          </p:cNvPicPr>
          <p:nvPr/>
        </p:nvPicPr>
        <p:blipFill>
          <a:blip r:embed="rId3" cstate="print"/>
          <a:srcRect/>
          <a:stretch>
            <a:fillRect/>
          </a:stretch>
        </p:blipFill>
        <p:spPr bwMode="auto">
          <a:xfrm>
            <a:off x="6632004" y="4694634"/>
            <a:ext cx="2476500" cy="2190750"/>
          </a:xfrm>
          <a:prstGeom prst="rect">
            <a:avLst/>
          </a:prstGeom>
          <a:ln>
            <a:noFill/>
          </a:ln>
          <a:effectLst>
            <a:softEdge rad="112500"/>
          </a:effectLst>
        </p:spPr>
      </p:pic>
      <p:sp>
        <p:nvSpPr>
          <p:cNvPr id="6" name="CasellaDiTesto 5"/>
          <p:cNvSpPr txBox="1"/>
          <p:nvPr/>
        </p:nvSpPr>
        <p:spPr>
          <a:xfrm>
            <a:off x="3131840" y="3501008"/>
            <a:ext cx="2952328" cy="1015663"/>
          </a:xfrm>
          <a:prstGeom prst="rect">
            <a:avLst/>
          </a:prstGeom>
          <a:noFill/>
        </p:spPr>
        <p:txBody>
          <a:bodyPr wrap="square" rtlCol="0">
            <a:spAutoFit/>
          </a:bodyPr>
          <a:lstStyle/>
          <a:p>
            <a:pPr algn="ctr"/>
            <a:r>
              <a:rPr lang="it-IT" sz="2000" b="1" i="1" dirty="0" smtClean="0"/>
              <a:t>Paola </a:t>
            </a:r>
            <a:r>
              <a:rPr lang="it-IT" sz="2000" b="1" i="1" dirty="0" err="1" smtClean="0"/>
              <a:t>Cerullo</a:t>
            </a:r>
            <a:endParaRPr lang="it-IT" sz="2000" b="1" i="1" dirty="0" smtClean="0"/>
          </a:p>
          <a:p>
            <a:pPr algn="ctr"/>
            <a:r>
              <a:rPr lang="it-IT" sz="2000" b="1" i="1" dirty="0" smtClean="0"/>
              <a:t>Anna </a:t>
            </a:r>
            <a:r>
              <a:rPr lang="it-IT" sz="2000" b="1" i="1" dirty="0" err="1" smtClean="0"/>
              <a:t>Frappaolo</a:t>
            </a:r>
            <a:endParaRPr lang="it-IT" sz="2000" b="1" i="1" dirty="0" smtClean="0"/>
          </a:p>
          <a:p>
            <a:pPr algn="ctr"/>
            <a:r>
              <a:rPr lang="it-IT" sz="2000" b="1" i="1" dirty="0" smtClean="0"/>
              <a:t>Maria Luce Genovesi</a:t>
            </a:r>
            <a:endParaRPr lang="it-IT" sz="2000" b="1" i="1" dirty="0"/>
          </a:p>
        </p:txBody>
      </p:sp>
      <p:sp>
        <p:nvSpPr>
          <p:cNvPr id="7" name="CasellaDiTesto 6"/>
          <p:cNvSpPr txBox="1"/>
          <p:nvPr/>
        </p:nvSpPr>
        <p:spPr>
          <a:xfrm>
            <a:off x="35496" y="6095037"/>
            <a:ext cx="4248472" cy="646331"/>
          </a:xfrm>
          <a:prstGeom prst="rect">
            <a:avLst/>
          </a:prstGeom>
          <a:noFill/>
        </p:spPr>
        <p:txBody>
          <a:bodyPr wrap="square" rtlCol="0">
            <a:spAutoFit/>
          </a:bodyPr>
          <a:lstStyle/>
          <a:p>
            <a:r>
              <a:rPr lang="it-IT" dirty="0" smtClean="0"/>
              <a:t>Corso: Terapia Genica       </a:t>
            </a:r>
          </a:p>
          <a:p>
            <a:r>
              <a:rPr lang="it-IT" dirty="0" smtClean="0"/>
              <a:t>Docente: Prof.ssa Isabella Saggio</a:t>
            </a:r>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Immagine 6" descr="logo.png"/>
          <p:cNvPicPr>
            <a:picLocks noChangeAspect="1"/>
          </p:cNvPicPr>
          <p:nvPr/>
        </p:nvPicPr>
        <p:blipFill>
          <a:blip r:embed="rId2" cstate="print"/>
          <a:stretch>
            <a:fillRect/>
          </a:stretch>
        </p:blipFill>
        <p:spPr>
          <a:xfrm>
            <a:off x="6500826" y="-24"/>
            <a:ext cx="2643206" cy="613115"/>
          </a:xfrm>
          <a:prstGeom prst="rect">
            <a:avLst/>
          </a:prstGeom>
        </p:spPr>
      </p:pic>
      <p:pic>
        <p:nvPicPr>
          <p:cNvPr id="9" name="Immagine 8" descr="vettore2.png"/>
          <p:cNvPicPr>
            <a:picLocks noChangeAspect="1"/>
          </p:cNvPicPr>
          <p:nvPr/>
        </p:nvPicPr>
        <p:blipFill>
          <a:blip r:embed="rId3" cstate="print"/>
          <a:stretch>
            <a:fillRect/>
          </a:stretch>
        </p:blipFill>
        <p:spPr>
          <a:xfrm>
            <a:off x="571472" y="571480"/>
            <a:ext cx="5589702" cy="4987219"/>
          </a:xfrm>
          <a:prstGeom prst="rect">
            <a:avLst/>
          </a:prstGeom>
        </p:spPr>
      </p:pic>
      <p:sp>
        <p:nvSpPr>
          <p:cNvPr id="10" name="CasellaDiTesto 9"/>
          <p:cNvSpPr txBox="1"/>
          <p:nvPr/>
        </p:nvSpPr>
        <p:spPr>
          <a:xfrm>
            <a:off x="1357290" y="3286124"/>
            <a:ext cx="1643074" cy="369332"/>
          </a:xfrm>
          <a:prstGeom prst="rect">
            <a:avLst/>
          </a:prstGeom>
          <a:noFill/>
        </p:spPr>
        <p:txBody>
          <a:bodyPr wrap="square" rtlCol="0">
            <a:spAutoFit/>
          </a:bodyPr>
          <a:lstStyle/>
          <a:p>
            <a:r>
              <a:rPr lang="it-IT" b="1" smtClean="0">
                <a:solidFill>
                  <a:srgbClr val="FF0000"/>
                </a:solidFill>
              </a:rPr>
              <a:t>293 cells (E1)</a:t>
            </a:r>
            <a:endParaRPr lang="it-IT" b="1">
              <a:solidFill>
                <a:srgbClr val="FF0000"/>
              </a:solidFill>
            </a:endParaRPr>
          </a:p>
        </p:txBody>
      </p:sp>
      <p:sp>
        <p:nvSpPr>
          <p:cNvPr id="11" name="CasellaDiTesto 10"/>
          <p:cNvSpPr txBox="1"/>
          <p:nvPr/>
        </p:nvSpPr>
        <p:spPr>
          <a:xfrm>
            <a:off x="5643570" y="1969179"/>
            <a:ext cx="3357586" cy="2031325"/>
          </a:xfrm>
          <a:prstGeom prst="rect">
            <a:avLst/>
          </a:prstGeom>
          <a:noFill/>
        </p:spPr>
        <p:txBody>
          <a:bodyPr wrap="square" rtlCol="0">
            <a:spAutoFit/>
          </a:bodyPr>
          <a:lstStyle/>
          <a:p>
            <a:pPr>
              <a:buFont typeface="Arial" pitchFamily="34" charset="0"/>
              <a:buChar char="•"/>
            </a:pPr>
            <a:r>
              <a:rPr lang="it-IT" dirty="0" smtClean="0"/>
              <a:t> </a:t>
            </a:r>
            <a:r>
              <a:rPr lang="it-IT" dirty="0" err="1" smtClean="0"/>
              <a:t>cotransfection</a:t>
            </a:r>
            <a:r>
              <a:rPr lang="it-IT" dirty="0" smtClean="0"/>
              <a:t> in 293 </a:t>
            </a:r>
            <a:r>
              <a:rPr lang="it-IT" dirty="0" err="1" smtClean="0"/>
              <a:t>cells</a:t>
            </a:r>
            <a:r>
              <a:rPr lang="it-IT" dirty="0" smtClean="0"/>
              <a:t> (E1)</a:t>
            </a:r>
          </a:p>
          <a:p>
            <a:pPr>
              <a:buFont typeface="Arial" pitchFamily="34" charset="0"/>
              <a:buChar char="•"/>
            </a:pPr>
            <a:endParaRPr lang="it-IT" dirty="0" smtClean="0"/>
          </a:p>
          <a:p>
            <a:pPr>
              <a:buFont typeface="Arial" pitchFamily="34" charset="0"/>
              <a:buChar char="•"/>
            </a:pPr>
            <a:r>
              <a:rPr lang="it-IT" dirty="0" smtClean="0"/>
              <a:t> </a:t>
            </a:r>
            <a:r>
              <a:rPr lang="it-IT" dirty="0" err="1" smtClean="0"/>
              <a:t>purification</a:t>
            </a:r>
            <a:r>
              <a:rPr lang="it-IT" dirty="0" smtClean="0"/>
              <a:t> in </a:t>
            </a:r>
            <a:r>
              <a:rPr lang="it-IT" dirty="0" err="1" smtClean="0"/>
              <a:t>cesium</a:t>
            </a:r>
            <a:r>
              <a:rPr lang="it-IT" dirty="0" smtClean="0"/>
              <a:t> </a:t>
            </a:r>
            <a:r>
              <a:rPr lang="it-IT" dirty="0" err="1" smtClean="0"/>
              <a:t>chloride</a:t>
            </a:r>
            <a:r>
              <a:rPr lang="it-IT" dirty="0" smtClean="0"/>
              <a:t> </a:t>
            </a:r>
            <a:r>
              <a:rPr lang="it-IT" dirty="0" err="1" smtClean="0"/>
              <a:t>gradients</a:t>
            </a:r>
            <a:endParaRPr lang="it-IT" dirty="0" smtClean="0"/>
          </a:p>
          <a:p>
            <a:pPr>
              <a:buFont typeface="Arial" pitchFamily="34" charset="0"/>
              <a:buChar char="•"/>
            </a:pPr>
            <a:endParaRPr lang="it-IT" dirty="0" smtClean="0"/>
          </a:p>
          <a:p>
            <a:pPr>
              <a:buFont typeface="Arial" pitchFamily="34" charset="0"/>
              <a:buChar char="•"/>
            </a:pPr>
            <a:r>
              <a:rPr lang="it-IT" dirty="0" smtClean="0"/>
              <a:t> </a:t>
            </a:r>
            <a:r>
              <a:rPr lang="it-IT" dirty="0" err="1" smtClean="0"/>
              <a:t>titers</a:t>
            </a:r>
            <a:r>
              <a:rPr lang="it-IT" dirty="0" smtClean="0"/>
              <a:t> </a:t>
            </a:r>
            <a:r>
              <a:rPr lang="it-IT" dirty="0" err="1" smtClean="0"/>
              <a:t>of</a:t>
            </a:r>
            <a:r>
              <a:rPr lang="it-IT" dirty="0" smtClean="0"/>
              <a:t> </a:t>
            </a:r>
            <a:r>
              <a:rPr lang="it-IT" dirty="0" err="1" smtClean="0"/>
              <a:t>viral</a:t>
            </a:r>
            <a:r>
              <a:rPr lang="it-IT" dirty="0" smtClean="0"/>
              <a:t> </a:t>
            </a:r>
            <a:r>
              <a:rPr lang="it-IT" dirty="0" err="1" smtClean="0"/>
              <a:t>genomes</a:t>
            </a:r>
            <a:r>
              <a:rPr lang="it-IT" dirty="0" smtClean="0"/>
              <a:t> </a:t>
            </a:r>
            <a:r>
              <a:rPr lang="it-IT" dirty="0" err="1" smtClean="0"/>
              <a:t>particles</a:t>
            </a:r>
            <a:r>
              <a:rPr lang="it-IT" dirty="0" smtClean="0"/>
              <a:t> </a:t>
            </a:r>
            <a:r>
              <a:rPr lang="it-IT" dirty="0" err="1" smtClean="0"/>
              <a:t>by</a:t>
            </a:r>
            <a:r>
              <a:rPr lang="it-IT" dirty="0" smtClean="0"/>
              <a:t> quantitative </a:t>
            </a:r>
            <a:r>
              <a:rPr lang="it-IT" dirty="0" err="1" smtClean="0"/>
              <a:t>real</a:t>
            </a:r>
            <a:r>
              <a:rPr lang="it-IT" dirty="0" smtClean="0"/>
              <a:t> </a:t>
            </a:r>
            <a:r>
              <a:rPr lang="it-IT" dirty="0" err="1" smtClean="0"/>
              <a:t>time</a:t>
            </a:r>
            <a:r>
              <a:rPr lang="it-IT" dirty="0" smtClean="0"/>
              <a:t> PCR</a:t>
            </a:r>
            <a:endParaRPr lang="it-I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asellaDiTesto 1"/>
          <p:cNvSpPr txBox="1"/>
          <p:nvPr/>
        </p:nvSpPr>
        <p:spPr>
          <a:xfrm>
            <a:off x="285720" y="285728"/>
            <a:ext cx="3143272" cy="523220"/>
          </a:xfrm>
          <a:prstGeom prst="rect">
            <a:avLst/>
          </a:prstGeom>
          <a:noFill/>
        </p:spPr>
        <p:txBody>
          <a:bodyPr wrap="square" rtlCol="0">
            <a:spAutoFit/>
          </a:bodyPr>
          <a:lstStyle/>
          <a:p>
            <a:r>
              <a:rPr lang="it-IT" sz="2800" smtClean="0"/>
              <a:t>VECTOR FOR HSCs</a:t>
            </a:r>
            <a:endParaRPr lang="it-IT" sz="2800"/>
          </a:p>
        </p:txBody>
      </p:sp>
      <p:pic>
        <p:nvPicPr>
          <p:cNvPr id="3" name="Immagine 2" descr="vet HSC.png"/>
          <p:cNvPicPr>
            <a:picLocks noChangeAspect="1"/>
          </p:cNvPicPr>
          <p:nvPr/>
        </p:nvPicPr>
        <p:blipFill>
          <a:blip r:embed="rId2" cstate="print"/>
          <a:stretch>
            <a:fillRect/>
          </a:stretch>
        </p:blipFill>
        <p:spPr>
          <a:xfrm>
            <a:off x="1214414" y="799960"/>
            <a:ext cx="6741112" cy="2414726"/>
          </a:xfrm>
          <a:prstGeom prst="rect">
            <a:avLst/>
          </a:prstGeom>
        </p:spPr>
      </p:pic>
      <p:sp>
        <p:nvSpPr>
          <p:cNvPr id="4" name="CasellaDiTesto 3"/>
          <p:cNvSpPr txBox="1"/>
          <p:nvPr/>
        </p:nvSpPr>
        <p:spPr>
          <a:xfrm>
            <a:off x="438120" y="3000372"/>
            <a:ext cx="3143272" cy="523220"/>
          </a:xfrm>
          <a:prstGeom prst="rect">
            <a:avLst/>
          </a:prstGeom>
          <a:noFill/>
        </p:spPr>
        <p:txBody>
          <a:bodyPr wrap="square" rtlCol="0">
            <a:spAutoFit/>
          </a:bodyPr>
          <a:lstStyle/>
          <a:p>
            <a:r>
              <a:rPr lang="it-IT" sz="2800" smtClean="0"/>
              <a:t>VECTOR FOR MSCs</a:t>
            </a:r>
            <a:endParaRPr lang="it-IT" sz="2800"/>
          </a:p>
        </p:txBody>
      </p:sp>
      <p:pic>
        <p:nvPicPr>
          <p:cNvPr id="5" name="Immagine 4" descr="vet MSC.png"/>
          <p:cNvPicPr>
            <a:picLocks noChangeAspect="1"/>
          </p:cNvPicPr>
          <p:nvPr/>
        </p:nvPicPr>
        <p:blipFill>
          <a:blip r:embed="rId3" cstate="print"/>
          <a:stretch>
            <a:fillRect/>
          </a:stretch>
        </p:blipFill>
        <p:spPr>
          <a:xfrm>
            <a:off x="1357290" y="3519377"/>
            <a:ext cx="6672420" cy="2267077"/>
          </a:xfrm>
          <a:prstGeom prst="rect">
            <a:avLst/>
          </a:prstGeom>
        </p:spPr>
      </p:pic>
      <p:sp>
        <p:nvSpPr>
          <p:cNvPr id="6" name="CasellaDiTesto 5"/>
          <p:cNvSpPr txBox="1"/>
          <p:nvPr/>
        </p:nvSpPr>
        <p:spPr>
          <a:xfrm>
            <a:off x="214282" y="5774312"/>
            <a:ext cx="2286016" cy="369332"/>
          </a:xfrm>
          <a:prstGeom prst="rect">
            <a:avLst/>
          </a:prstGeom>
          <a:noFill/>
        </p:spPr>
        <p:txBody>
          <a:bodyPr wrap="square" rtlCol="0">
            <a:spAutoFit/>
          </a:bodyPr>
          <a:lstStyle/>
          <a:p>
            <a:r>
              <a:rPr lang="it-IT" smtClean="0"/>
              <a:t>AAV genome   </a:t>
            </a:r>
            <a:r>
              <a:rPr lang="it-IT" smtClean="0">
                <a:latin typeface="Calibri"/>
                <a:cs typeface="Calibri"/>
              </a:rPr>
              <a:t>̴ 4,7Kb</a:t>
            </a:r>
            <a:endParaRPr lang="it-IT"/>
          </a:p>
        </p:txBody>
      </p:sp>
      <p:sp>
        <p:nvSpPr>
          <p:cNvPr id="7" name="Freccia a destra 6"/>
          <p:cNvSpPr/>
          <p:nvPr/>
        </p:nvSpPr>
        <p:spPr>
          <a:xfrm>
            <a:off x="2428860" y="5845750"/>
            <a:ext cx="642942" cy="214314"/>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3214678" y="5774312"/>
            <a:ext cx="2786082" cy="369332"/>
          </a:xfrm>
          <a:prstGeom prst="rect">
            <a:avLst/>
          </a:prstGeom>
          <a:noFill/>
        </p:spPr>
        <p:txBody>
          <a:bodyPr wrap="square" rtlCol="0">
            <a:spAutoFit/>
          </a:bodyPr>
          <a:lstStyle/>
          <a:p>
            <a:r>
              <a:rPr lang="it-IT" smtClean="0"/>
              <a:t>scAAV genome    </a:t>
            </a:r>
            <a:r>
              <a:rPr lang="it-IT" smtClean="0">
                <a:latin typeface="Calibri"/>
                <a:cs typeface="Calibri"/>
              </a:rPr>
              <a:t>̴̴</a:t>
            </a:r>
            <a:r>
              <a:rPr lang="it-IT" smtClean="0"/>
              <a:t> 2,5 Kb</a:t>
            </a:r>
            <a:endParaRPr lang="it-IT"/>
          </a:p>
        </p:txBody>
      </p:sp>
      <p:sp>
        <p:nvSpPr>
          <p:cNvPr id="10" name="Parentesi graffa aperta 9"/>
          <p:cNvSpPr/>
          <p:nvPr/>
        </p:nvSpPr>
        <p:spPr>
          <a:xfrm>
            <a:off x="5791200" y="5562600"/>
            <a:ext cx="428628" cy="914400"/>
          </a:xfrm>
          <a:prstGeom prst="leftBrace">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3" name="CasellaDiTesto 12"/>
          <p:cNvSpPr txBox="1"/>
          <p:nvPr/>
        </p:nvSpPr>
        <p:spPr>
          <a:xfrm>
            <a:off x="6215074" y="5500702"/>
            <a:ext cx="1857388" cy="923330"/>
          </a:xfrm>
          <a:prstGeom prst="rect">
            <a:avLst/>
          </a:prstGeom>
          <a:noFill/>
        </p:spPr>
        <p:txBody>
          <a:bodyPr wrap="square" rtlCol="0">
            <a:spAutoFit/>
          </a:bodyPr>
          <a:lstStyle/>
          <a:p>
            <a:r>
              <a:rPr lang="it-IT" smtClean="0"/>
              <a:t>TERC= 450bp</a:t>
            </a:r>
          </a:p>
          <a:p>
            <a:endParaRPr lang="it-IT" smtClean="0"/>
          </a:p>
          <a:p>
            <a:r>
              <a:rPr lang="it-IT" smtClean="0"/>
              <a:t>Neo  = 800bp</a:t>
            </a:r>
            <a:endParaRPr lang="it-IT"/>
          </a:p>
        </p:txBody>
      </p:sp>
      <p:sp>
        <p:nvSpPr>
          <p:cNvPr id="14" name="CasellaDiTesto 13"/>
          <p:cNvSpPr txBox="1"/>
          <p:nvPr/>
        </p:nvSpPr>
        <p:spPr>
          <a:xfrm>
            <a:off x="6572264" y="6032604"/>
            <a:ext cx="428628" cy="253916"/>
          </a:xfrm>
          <a:prstGeom prst="rect">
            <a:avLst/>
          </a:prstGeom>
          <a:noFill/>
        </p:spPr>
        <p:txBody>
          <a:bodyPr wrap="square" rtlCol="0">
            <a:spAutoFit/>
          </a:bodyPr>
          <a:lstStyle/>
          <a:p>
            <a:r>
              <a:rPr lang="it-IT" sz="1050" smtClean="0"/>
              <a:t>R</a:t>
            </a:r>
            <a:endParaRPr lang="it-IT" sz="105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asellaDiTesto 1"/>
          <p:cNvSpPr txBox="1"/>
          <p:nvPr/>
        </p:nvSpPr>
        <p:spPr>
          <a:xfrm>
            <a:off x="2643174" y="214290"/>
            <a:ext cx="3857652" cy="523220"/>
          </a:xfrm>
          <a:prstGeom prst="rect">
            <a:avLst/>
          </a:prstGeom>
          <a:noFill/>
        </p:spPr>
        <p:txBody>
          <a:bodyPr wrap="square" rtlCol="0">
            <a:spAutoFit/>
          </a:bodyPr>
          <a:lstStyle/>
          <a:p>
            <a:pPr algn="ctr"/>
            <a:r>
              <a:rPr lang="it-IT" sz="2800" smtClean="0"/>
              <a:t>AAV SEROTYPES</a:t>
            </a:r>
            <a:endParaRPr lang="it-IT" sz="2800"/>
          </a:p>
        </p:txBody>
      </p:sp>
      <p:sp>
        <p:nvSpPr>
          <p:cNvPr id="3" name="CasellaDiTesto 2"/>
          <p:cNvSpPr txBox="1"/>
          <p:nvPr/>
        </p:nvSpPr>
        <p:spPr>
          <a:xfrm>
            <a:off x="428596" y="928670"/>
            <a:ext cx="2714644" cy="461665"/>
          </a:xfrm>
          <a:prstGeom prst="rect">
            <a:avLst/>
          </a:prstGeom>
          <a:noFill/>
        </p:spPr>
        <p:txBody>
          <a:bodyPr wrap="square" rtlCol="0">
            <a:spAutoFit/>
          </a:bodyPr>
          <a:lstStyle/>
          <a:p>
            <a:r>
              <a:rPr lang="it-IT" sz="2400" dirty="0" smtClean="0"/>
              <a:t>scAAV1 FOR </a:t>
            </a:r>
            <a:r>
              <a:rPr lang="it-IT" sz="2400" dirty="0" err="1" smtClean="0"/>
              <a:t>HSCs</a:t>
            </a:r>
            <a:endParaRPr lang="it-IT" sz="2400" dirty="0"/>
          </a:p>
        </p:txBody>
      </p:sp>
      <p:pic>
        <p:nvPicPr>
          <p:cNvPr id="4" name="Immagine 3" descr="5.png"/>
          <p:cNvPicPr>
            <a:picLocks noChangeAspect="1"/>
          </p:cNvPicPr>
          <p:nvPr/>
        </p:nvPicPr>
        <p:blipFill>
          <a:blip r:embed="rId3" cstate="print"/>
          <a:stretch>
            <a:fillRect/>
          </a:stretch>
        </p:blipFill>
        <p:spPr>
          <a:xfrm>
            <a:off x="0" y="1714488"/>
            <a:ext cx="5924970" cy="3471894"/>
          </a:xfrm>
          <a:prstGeom prst="rect">
            <a:avLst/>
          </a:prstGeom>
        </p:spPr>
      </p:pic>
      <p:sp>
        <p:nvSpPr>
          <p:cNvPr id="5" name="Rettangolo 4"/>
          <p:cNvSpPr/>
          <p:nvPr/>
        </p:nvSpPr>
        <p:spPr>
          <a:xfrm>
            <a:off x="6000760" y="2643182"/>
            <a:ext cx="3143240" cy="1477328"/>
          </a:xfrm>
          <a:prstGeom prst="rect">
            <a:avLst/>
          </a:prstGeom>
        </p:spPr>
        <p:txBody>
          <a:bodyPr wrap="square">
            <a:spAutoFit/>
          </a:bodyPr>
          <a:lstStyle/>
          <a:p>
            <a:r>
              <a:rPr lang="en-US" dirty="0" err="1" smtClean="0"/>
              <a:t>Transgene</a:t>
            </a:r>
            <a:r>
              <a:rPr lang="en-US" dirty="0" smtClean="0"/>
              <a:t> expression was evaluated 6 months</a:t>
            </a:r>
          </a:p>
          <a:p>
            <a:r>
              <a:rPr lang="en-US" dirty="0" err="1" smtClean="0"/>
              <a:t>posttransplantation</a:t>
            </a:r>
            <a:r>
              <a:rPr lang="en-US" dirty="0" smtClean="0"/>
              <a:t> by flow </a:t>
            </a:r>
            <a:r>
              <a:rPr lang="en-US" dirty="0" err="1" smtClean="0"/>
              <a:t>cytometry</a:t>
            </a:r>
            <a:r>
              <a:rPr lang="en-US" dirty="0" smtClean="0"/>
              <a:t> with a</a:t>
            </a:r>
          </a:p>
          <a:p>
            <a:r>
              <a:rPr lang="it-IT" dirty="0" err="1" smtClean="0"/>
              <a:t>FACStar</a:t>
            </a:r>
            <a:r>
              <a:rPr lang="it-IT" dirty="0" smtClean="0"/>
              <a:t> </a:t>
            </a:r>
            <a:r>
              <a:rPr lang="it-IT" dirty="0" err="1" smtClean="0"/>
              <a:t>instrument</a:t>
            </a:r>
            <a:endParaRPr lang="it-IT" dirty="0"/>
          </a:p>
        </p:txBody>
      </p:sp>
      <p:sp>
        <p:nvSpPr>
          <p:cNvPr id="6" name="CasellaDiTesto 5"/>
          <p:cNvSpPr txBox="1"/>
          <p:nvPr/>
        </p:nvSpPr>
        <p:spPr>
          <a:xfrm>
            <a:off x="0" y="6309320"/>
            <a:ext cx="2592288" cy="307777"/>
          </a:xfrm>
          <a:prstGeom prst="rect">
            <a:avLst/>
          </a:prstGeom>
          <a:noFill/>
        </p:spPr>
        <p:txBody>
          <a:bodyPr wrap="square" rtlCol="0">
            <a:spAutoFit/>
          </a:bodyPr>
          <a:lstStyle/>
          <a:p>
            <a:r>
              <a:rPr lang="it-IT" sz="1400" dirty="0" smtClean="0"/>
              <a:t> (</a:t>
            </a:r>
            <a:r>
              <a:rPr lang="it-IT" sz="1400" dirty="0" err="1" smtClean="0"/>
              <a:t>Maina</a:t>
            </a:r>
            <a:r>
              <a:rPr lang="it-IT" sz="1400" dirty="0" smtClean="0"/>
              <a:t> N. </a:t>
            </a:r>
            <a:r>
              <a:rPr lang="it-IT" sz="1400" dirty="0" err="1" smtClean="0"/>
              <a:t>et</a:t>
            </a:r>
            <a:r>
              <a:rPr lang="it-IT" sz="1400" dirty="0" smtClean="0"/>
              <a:t> al.,2008)</a:t>
            </a:r>
            <a:endParaRPr lang="it-IT"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asellaDiTesto 1"/>
          <p:cNvSpPr txBox="1"/>
          <p:nvPr/>
        </p:nvSpPr>
        <p:spPr>
          <a:xfrm>
            <a:off x="428596" y="714356"/>
            <a:ext cx="2714644" cy="461665"/>
          </a:xfrm>
          <a:prstGeom prst="rect">
            <a:avLst/>
          </a:prstGeom>
          <a:noFill/>
        </p:spPr>
        <p:txBody>
          <a:bodyPr wrap="square" rtlCol="0">
            <a:spAutoFit/>
          </a:bodyPr>
          <a:lstStyle/>
          <a:p>
            <a:r>
              <a:rPr lang="it-IT" sz="2400" smtClean="0"/>
              <a:t>scAAV2 FOR MSCs</a:t>
            </a:r>
            <a:endParaRPr lang="it-IT" sz="2400"/>
          </a:p>
        </p:txBody>
      </p:sp>
      <p:sp>
        <p:nvSpPr>
          <p:cNvPr id="3" name="CasellaDiTesto 2"/>
          <p:cNvSpPr txBox="1"/>
          <p:nvPr/>
        </p:nvSpPr>
        <p:spPr>
          <a:xfrm>
            <a:off x="2643174" y="214290"/>
            <a:ext cx="3857652" cy="523220"/>
          </a:xfrm>
          <a:prstGeom prst="rect">
            <a:avLst/>
          </a:prstGeom>
          <a:noFill/>
        </p:spPr>
        <p:txBody>
          <a:bodyPr wrap="square" rtlCol="0">
            <a:spAutoFit/>
          </a:bodyPr>
          <a:lstStyle/>
          <a:p>
            <a:pPr algn="ctr"/>
            <a:r>
              <a:rPr lang="it-IT" sz="2800" smtClean="0"/>
              <a:t>AAV SEROTYPES</a:t>
            </a:r>
            <a:endParaRPr lang="it-IT" sz="2800"/>
          </a:p>
        </p:txBody>
      </p:sp>
      <p:pic>
        <p:nvPicPr>
          <p:cNvPr id="10" name="Immagine 9" descr="1.png"/>
          <p:cNvPicPr>
            <a:picLocks noChangeAspect="1"/>
          </p:cNvPicPr>
          <p:nvPr/>
        </p:nvPicPr>
        <p:blipFill>
          <a:blip r:embed="rId2" cstate="print"/>
          <a:stretch>
            <a:fillRect/>
          </a:stretch>
        </p:blipFill>
        <p:spPr>
          <a:xfrm>
            <a:off x="31076" y="1142984"/>
            <a:ext cx="5612494" cy="1467443"/>
          </a:xfrm>
          <a:prstGeom prst="rect">
            <a:avLst/>
          </a:prstGeom>
        </p:spPr>
      </p:pic>
      <p:pic>
        <p:nvPicPr>
          <p:cNvPr id="5" name="Immagine 4" descr="2.png"/>
          <p:cNvPicPr>
            <a:picLocks noChangeAspect="1"/>
          </p:cNvPicPr>
          <p:nvPr/>
        </p:nvPicPr>
        <p:blipFill>
          <a:blip r:embed="rId3" cstate="print"/>
          <a:stretch>
            <a:fillRect/>
          </a:stretch>
        </p:blipFill>
        <p:spPr>
          <a:xfrm>
            <a:off x="-32" y="2666818"/>
            <a:ext cx="5649114" cy="1333686"/>
          </a:xfrm>
          <a:prstGeom prst="rect">
            <a:avLst/>
          </a:prstGeom>
        </p:spPr>
      </p:pic>
      <p:pic>
        <p:nvPicPr>
          <p:cNvPr id="12" name="Immagine 11" descr="MSC(t).png"/>
          <p:cNvPicPr>
            <a:picLocks noChangeAspect="1"/>
          </p:cNvPicPr>
          <p:nvPr/>
        </p:nvPicPr>
        <p:blipFill>
          <a:blip r:embed="rId4" cstate="print"/>
          <a:stretch>
            <a:fillRect/>
          </a:stretch>
        </p:blipFill>
        <p:spPr>
          <a:xfrm>
            <a:off x="5866107" y="3341878"/>
            <a:ext cx="3277925" cy="3516146"/>
          </a:xfrm>
          <a:prstGeom prst="rect">
            <a:avLst/>
          </a:prstGeom>
        </p:spPr>
      </p:pic>
      <p:sp>
        <p:nvSpPr>
          <p:cNvPr id="13" name="CasellaDiTesto 12"/>
          <p:cNvSpPr txBox="1"/>
          <p:nvPr/>
        </p:nvSpPr>
        <p:spPr>
          <a:xfrm>
            <a:off x="5929322" y="1142984"/>
            <a:ext cx="3143240" cy="2031325"/>
          </a:xfrm>
          <a:prstGeom prst="rect">
            <a:avLst/>
          </a:prstGeom>
          <a:noFill/>
        </p:spPr>
        <p:txBody>
          <a:bodyPr wrap="square" rtlCol="0">
            <a:spAutoFit/>
          </a:bodyPr>
          <a:lstStyle/>
          <a:p>
            <a:r>
              <a:rPr lang="en-US" dirty="0" smtClean="0"/>
              <a:t>scAAV2 vectors containing mutations in three surface-exposed tyrosine residues significantly</a:t>
            </a:r>
          </a:p>
          <a:p>
            <a:r>
              <a:rPr lang="en-US" dirty="0" smtClean="0"/>
              <a:t>increase transduction efficiency  in both human and </a:t>
            </a:r>
            <a:r>
              <a:rPr lang="en-US" dirty="0" err="1" smtClean="0"/>
              <a:t>murine</a:t>
            </a:r>
            <a:r>
              <a:rPr lang="en-US" dirty="0" smtClean="0"/>
              <a:t> primary MSCs.</a:t>
            </a:r>
            <a:endParaRPr lang="it-IT" dirty="0"/>
          </a:p>
        </p:txBody>
      </p:sp>
      <p:sp>
        <p:nvSpPr>
          <p:cNvPr id="14" name="Rettangolo 13"/>
          <p:cNvSpPr/>
          <p:nvPr/>
        </p:nvSpPr>
        <p:spPr>
          <a:xfrm>
            <a:off x="571472" y="4577372"/>
            <a:ext cx="4286280" cy="923330"/>
          </a:xfrm>
          <a:prstGeom prst="rect">
            <a:avLst/>
          </a:prstGeom>
        </p:spPr>
        <p:txBody>
          <a:bodyPr wrap="square">
            <a:spAutoFit/>
          </a:bodyPr>
          <a:lstStyle/>
          <a:p>
            <a:r>
              <a:rPr lang="it-IT" dirty="0" smtClean="0"/>
              <a:t>Quantitative </a:t>
            </a:r>
            <a:r>
              <a:rPr lang="it-IT" dirty="0" err="1" smtClean="0"/>
              <a:t>analyses</a:t>
            </a:r>
            <a:r>
              <a:rPr lang="it-IT" dirty="0" smtClean="0"/>
              <a:t> </a:t>
            </a:r>
            <a:r>
              <a:rPr lang="it-IT" dirty="0" err="1" smtClean="0"/>
              <a:t>of</a:t>
            </a:r>
            <a:r>
              <a:rPr lang="it-IT" dirty="0" smtClean="0"/>
              <a:t> EGFP </a:t>
            </a:r>
            <a:r>
              <a:rPr lang="it-IT" dirty="0" err="1" smtClean="0"/>
              <a:t>transgene</a:t>
            </a:r>
            <a:r>
              <a:rPr lang="it-IT" dirty="0" smtClean="0"/>
              <a:t> </a:t>
            </a:r>
            <a:r>
              <a:rPr lang="it-IT" dirty="0" err="1" smtClean="0"/>
              <a:t>expression</a:t>
            </a:r>
            <a:r>
              <a:rPr lang="it-IT" dirty="0" smtClean="0"/>
              <a:t> in </a:t>
            </a:r>
            <a:r>
              <a:rPr lang="it-IT" dirty="0" err="1" smtClean="0"/>
              <a:t>MSCs</a:t>
            </a:r>
            <a:r>
              <a:rPr lang="it-IT" dirty="0" smtClean="0"/>
              <a:t> </a:t>
            </a:r>
            <a:r>
              <a:rPr lang="en-US" dirty="0" smtClean="0"/>
              <a:t>compared with the WT vectors</a:t>
            </a:r>
            <a:endParaRPr lang="it-IT" dirty="0"/>
          </a:p>
        </p:txBody>
      </p:sp>
      <p:sp>
        <p:nvSpPr>
          <p:cNvPr id="15" name="Freccia a destra 14"/>
          <p:cNvSpPr/>
          <p:nvPr/>
        </p:nvSpPr>
        <p:spPr>
          <a:xfrm>
            <a:off x="4929190" y="4857760"/>
            <a:ext cx="57150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p:cNvSpPr txBox="1"/>
          <p:nvPr/>
        </p:nvSpPr>
        <p:spPr>
          <a:xfrm>
            <a:off x="142844" y="6478809"/>
            <a:ext cx="1857388" cy="307777"/>
          </a:xfrm>
          <a:prstGeom prst="rect">
            <a:avLst/>
          </a:prstGeom>
          <a:noFill/>
        </p:spPr>
        <p:txBody>
          <a:bodyPr wrap="square" rtlCol="0">
            <a:spAutoFit/>
          </a:bodyPr>
          <a:lstStyle/>
          <a:p>
            <a:r>
              <a:rPr lang="it-IT" sz="1400" dirty="0" smtClean="0"/>
              <a:t>Li M. </a:t>
            </a:r>
            <a:r>
              <a:rPr lang="it-IT" sz="1400" dirty="0" err="1" smtClean="0"/>
              <a:t>et</a:t>
            </a:r>
            <a:r>
              <a:rPr lang="it-IT" sz="1400" dirty="0" smtClean="0"/>
              <a:t> al., 2010 </a:t>
            </a:r>
            <a:endParaRPr lang="it-IT" sz="1400" dirty="0"/>
          </a:p>
        </p:txBody>
      </p:sp>
      <p:sp>
        <p:nvSpPr>
          <p:cNvPr id="17" name="Ovale 16"/>
          <p:cNvSpPr/>
          <p:nvPr/>
        </p:nvSpPr>
        <p:spPr>
          <a:xfrm>
            <a:off x="7740352" y="2571744"/>
            <a:ext cx="928694"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8" name="Immagine 17" descr="3.png"/>
          <p:cNvPicPr>
            <a:picLocks noChangeAspect="1"/>
          </p:cNvPicPr>
          <p:nvPr/>
        </p:nvPicPr>
        <p:blipFill>
          <a:blip r:embed="rId5" cstate="print"/>
          <a:stretch>
            <a:fillRect/>
          </a:stretch>
        </p:blipFill>
        <p:spPr>
          <a:xfrm>
            <a:off x="8" y="1214422"/>
            <a:ext cx="5620495" cy="1400361"/>
          </a:xfrm>
          <a:prstGeom prst="rect">
            <a:avLst/>
          </a:prstGeom>
        </p:spPr>
      </p:pic>
      <p:pic>
        <p:nvPicPr>
          <p:cNvPr id="19" name="Immagine 18" descr="4.png"/>
          <p:cNvPicPr>
            <a:picLocks noChangeAspect="1"/>
          </p:cNvPicPr>
          <p:nvPr/>
        </p:nvPicPr>
        <p:blipFill>
          <a:blip r:embed="rId6" cstate="print"/>
          <a:stretch>
            <a:fillRect/>
          </a:stretch>
        </p:blipFill>
        <p:spPr>
          <a:xfrm>
            <a:off x="8" y="2752556"/>
            <a:ext cx="5649073" cy="1247940"/>
          </a:xfrm>
          <a:prstGeom prst="rect">
            <a:avLst/>
          </a:prstGeom>
        </p:spPr>
      </p:pic>
      <p:pic>
        <p:nvPicPr>
          <p:cNvPr id="20" name="Immagine 19" descr="MSC(u).png"/>
          <p:cNvPicPr>
            <a:picLocks noChangeAspect="1"/>
          </p:cNvPicPr>
          <p:nvPr/>
        </p:nvPicPr>
        <p:blipFill>
          <a:blip r:embed="rId7" cstate="print"/>
          <a:stretch>
            <a:fillRect/>
          </a:stretch>
        </p:blipFill>
        <p:spPr>
          <a:xfrm>
            <a:off x="5724128" y="3513397"/>
            <a:ext cx="3419904" cy="3344603"/>
          </a:xfrm>
          <a:prstGeom prst="rect">
            <a:avLst/>
          </a:prstGeom>
        </p:spPr>
      </p:pic>
      <p:sp>
        <p:nvSpPr>
          <p:cNvPr id="21" name="Ovale 20"/>
          <p:cNvSpPr/>
          <p:nvPr/>
        </p:nvSpPr>
        <p:spPr>
          <a:xfrm>
            <a:off x="6660232" y="2571744"/>
            <a:ext cx="857256"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2"/>
                                        </p:tgtEl>
                                      </p:cBhvr>
                                    </p:animEffect>
                                    <p:set>
                                      <p:cBhvr>
                                        <p:cTn id="7" dur="1" fill="hold">
                                          <p:stCondLst>
                                            <p:cond delay="1999"/>
                                          </p:stCondLst>
                                        </p:cTn>
                                        <p:tgtEl>
                                          <p:spTgt spid="1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10"/>
                                        </p:tgtEl>
                                      </p:cBhvr>
                                    </p:animEffect>
                                    <p:set>
                                      <p:cBhvr>
                                        <p:cTn id="10" dur="1" fill="hold">
                                          <p:stCondLst>
                                            <p:cond delay="1999"/>
                                          </p:stCondLst>
                                        </p:cTn>
                                        <p:tgtEl>
                                          <p:spTgt spid="10"/>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5"/>
                                        </p:tgtEl>
                                      </p:cBhvr>
                                    </p:animEffect>
                                    <p:set>
                                      <p:cBhvr>
                                        <p:cTn id="13" dur="1" fill="hold">
                                          <p:stCondLst>
                                            <p:cond delay="1999"/>
                                          </p:stCondLst>
                                        </p:cTn>
                                        <p:tgtEl>
                                          <p:spTgt spid="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000"/>
                                        <p:tgtEl>
                                          <p:spTgt spid="17"/>
                                        </p:tgtEl>
                                      </p:cBhvr>
                                    </p:animEffect>
                                    <p:set>
                                      <p:cBhvr>
                                        <p:cTn id="16" dur="1" fill="hold">
                                          <p:stCondLst>
                                            <p:cond delay="1999"/>
                                          </p:stCondLst>
                                        </p:cTn>
                                        <p:tgtEl>
                                          <p:spTgt spid="17"/>
                                        </p:tgtEl>
                                        <p:attrNameLst>
                                          <p:attrName>style.visibility</p:attrName>
                                        </p:attrNameLst>
                                      </p:cBhvr>
                                      <p:to>
                                        <p:strVal val="hidden"/>
                                      </p:to>
                                    </p:set>
                                  </p:childTnLst>
                                </p:cTn>
                              </p:par>
                              <p:par>
                                <p:cTn id="17" presetID="2" presetClass="entr" presetSubtype="8"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0-#ppt_w/2"/>
                                          </p:val>
                                        </p:tav>
                                        <p:tav tm="100000">
                                          <p:val>
                                            <p:strVal val="#ppt_x"/>
                                          </p:val>
                                        </p:tav>
                                      </p:tavLst>
                                    </p:anim>
                                    <p:anim calcmode="lin" valueType="num">
                                      <p:cBhvr additive="base">
                                        <p:cTn id="20" dur="1000" fill="hold"/>
                                        <p:tgtEl>
                                          <p:spTgt spid="1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fill="hold"/>
                                        <p:tgtEl>
                                          <p:spTgt spid="19"/>
                                        </p:tgtEl>
                                        <p:attrNameLst>
                                          <p:attrName>ppt_x</p:attrName>
                                        </p:attrNameLst>
                                      </p:cBhvr>
                                      <p:tavLst>
                                        <p:tav tm="0">
                                          <p:val>
                                            <p:strVal val="0-#ppt_w/2"/>
                                          </p:val>
                                        </p:tav>
                                        <p:tav tm="100000">
                                          <p:val>
                                            <p:strVal val="#ppt_x"/>
                                          </p:val>
                                        </p:tav>
                                      </p:tavLst>
                                    </p:anim>
                                    <p:anim calcmode="lin" valueType="num">
                                      <p:cBhvr additive="base">
                                        <p:cTn id="24" dur="100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1+#ppt_w/2"/>
                                          </p:val>
                                        </p:tav>
                                        <p:tav tm="100000">
                                          <p:val>
                                            <p:strVal val="#ppt_x"/>
                                          </p:val>
                                        </p:tav>
                                      </p:tavLst>
                                    </p:anim>
                                    <p:anim calcmode="lin" valueType="num">
                                      <p:cBhvr additive="base">
                                        <p:cTn id="28" dur="1000" fill="hold"/>
                                        <p:tgtEl>
                                          <p:spTgt spid="20"/>
                                        </p:tgtEl>
                                        <p:attrNameLst>
                                          <p:attrName>ppt_y</p:attrName>
                                        </p:attrNameLst>
                                      </p:cBhvr>
                                      <p:tavLst>
                                        <p:tav tm="0">
                                          <p:val>
                                            <p:strVal val="#ppt_y"/>
                                          </p:val>
                                        </p:tav>
                                        <p:tav tm="100000">
                                          <p:val>
                                            <p:strVal val="#ppt_y"/>
                                          </p:val>
                                        </p:tav>
                                      </p:tavLst>
                                    </p:anim>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asellaDiTesto 1"/>
          <p:cNvSpPr txBox="1"/>
          <p:nvPr/>
        </p:nvSpPr>
        <p:spPr>
          <a:xfrm>
            <a:off x="0" y="-24"/>
            <a:ext cx="9144000" cy="1384995"/>
          </a:xfrm>
          <a:prstGeom prst="rect">
            <a:avLst/>
          </a:prstGeom>
          <a:noFill/>
        </p:spPr>
        <p:txBody>
          <a:bodyPr wrap="square" rtlCol="0">
            <a:spAutoFit/>
          </a:bodyPr>
          <a:lstStyle/>
          <a:p>
            <a:pPr algn="ctr"/>
            <a:r>
              <a:rPr lang="it-IT" sz="2800" i="1" u="sng" dirty="0" smtClean="0"/>
              <a:t>In vitro </a:t>
            </a:r>
            <a:r>
              <a:rPr lang="it-IT" sz="2800" i="1" u="sng" dirty="0" err="1" smtClean="0"/>
              <a:t>experiments</a:t>
            </a:r>
            <a:r>
              <a:rPr lang="it-IT" sz="2800" i="1" dirty="0" smtClean="0"/>
              <a:t>:</a:t>
            </a:r>
          </a:p>
          <a:p>
            <a:pPr algn="ctr"/>
            <a:r>
              <a:rPr lang="it-IT" sz="2800" dirty="0" err="1" smtClean="0"/>
              <a:t>HSCs</a:t>
            </a:r>
            <a:r>
              <a:rPr lang="it-IT" sz="2800" dirty="0" smtClean="0"/>
              <a:t> and </a:t>
            </a:r>
            <a:r>
              <a:rPr lang="it-IT" sz="2800" dirty="0" err="1" smtClean="0"/>
              <a:t>MSCs</a:t>
            </a:r>
            <a:r>
              <a:rPr lang="it-IT" sz="2800" dirty="0" smtClean="0"/>
              <a:t> </a:t>
            </a:r>
            <a:r>
              <a:rPr lang="it-IT" sz="2800" dirty="0" err="1" smtClean="0"/>
              <a:t>from</a:t>
            </a:r>
            <a:r>
              <a:rPr lang="it-IT" sz="2800" dirty="0" smtClean="0"/>
              <a:t> </a:t>
            </a:r>
            <a:r>
              <a:rPr lang="it-IT" sz="2800" dirty="0" err="1" smtClean="0"/>
              <a:t>patients</a:t>
            </a:r>
            <a:r>
              <a:rPr lang="it-IT" sz="2800" dirty="0" smtClean="0"/>
              <a:t> </a:t>
            </a:r>
            <a:r>
              <a:rPr lang="it-IT" sz="2800" dirty="0" err="1" smtClean="0"/>
              <a:t>with</a:t>
            </a:r>
            <a:r>
              <a:rPr lang="it-IT" sz="2800" dirty="0" smtClean="0"/>
              <a:t> DKC1 </a:t>
            </a:r>
            <a:r>
              <a:rPr lang="it-IT" sz="2800" dirty="0" err="1" smtClean="0"/>
              <a:t>mutations</a:t>
            </a:r>
            <a:r>
              <a:rPr lang="it-IT" sz="2800" dirty="0" smtClean="0"/>
              <a:t> are </a:t>
            </a:r>
            <a:r>
              <a:rPr lang="it-IT" sz="2800" dirty="0" err="1" smtClean="0"/>
              <a:t>transduced</a:t>
            </a:r>
            <a:r>
              <a:rPr lang="it-IT" sz="2800" dirty="0" smtClean="0"/>
              <a:t> </a:t>
            </a:r>
            <a:r>
              <a:rPr lang="it-IT" sz="2800" dirty="0" err="1" smtClean="0"/>
              <a:t>with</a:t>
            </a:r>
            <a:r>
              <a:rPr lang="it-IT" sz="2800" dirty="0" smtClean="0"/>
              <a:t> </a:t>
            </a:r>
            <a:r>
              <a:rPr lang="it-IT" sz="2800" dirty="0" err="1" smtClean="0"/>
              <a:t>our</a:t>
            </a:r>
            <a:r>
              <a:rPr lang="it-IT" sz="2800" dirty="0" smtClean="0"/>
              <a:t> </a:t>
            </a:r>
            <a:r>
              <a:rPr lang="it-IT" sz="2800" dirty="0" err="1" smtClean="0"/>
              <a:t>vectors</a:t>
            </a:r>
            <a:endParaRPr lang="it-IT" sz="2800" dirty="0"/>
          </a:p>
        </p:txBody>
      </p:sp>
      <p:pic>
        <p:nvPicPr>
          <p:cNvPr id="1030" name="Picture 6" descr="“Hematopoietic and stromal cell differentiation.”  The figure shows a long bone, with marrow in its center and an enlargement of the bone/marrow interface in a boxed inset, with cell types identified.  Cell types shown include the osteocytes embedded in the noncellular bone matrix, the osteoclast, pericytes around tiny blood vessels, adipocytes, and stromal cells.  Using arrows, the artist has drawn illustrations of the lineages of marrow and stromal cells. Marrow lineage:  a hematopoietic stem cell gives rise to a multipotent stem cell, which can divide to produce one of two possible cell types:  (1) a myeloid progenitor cell, which is capable of producing neutrophils, basophils, eosinophils, monocytes/macrophages, platelets, and red blood cells or (2) a lymphoid progenitor cell, which gives rise to natural killer (NK) cells, T lymphocytes, and B lymphocytes. Stromal lineage:  a stromal stem cell gives rise to bone cells, including pre-osteoblasts, osteoblasts, lining cells, and osteocytes. The artist has also indicated two other cell types that the bone marrow may be capable of producing:  skeletal muscle stem cells, and hepatocyte stem cells.  Each possible lineage is followed by a question mark, to indicate that scientists do not agree whether or not bone marrow is capable of producing these two cell types."/>
          <p:cNvPicPr>
            <a:picLocks noChangeAspect="1" noChangeArrowheads="1"/>
          </p:cNvPicPr>
          <p:nvPr/>
        </p:nvPicPr>
        <p:blipFill>
          <a:blip r:embed="rId2" cstate="print"/>
          <a:srcRect/>
          <a:stretch>
            <a:fillRect/>
          </a:stretch>
        </p:blipFill>
        <p:spPr bwMode="auto">
          <a:xfrm>
            <a:off x="1378742" y="1500174"/>
            <a:ext cx="6386517" cy="3857629"/>
          </a:xfrm>
          <a:prstGeom prst="rect">
            <a:avLst/>
          </a:prstGeom>
          <a:noFill/>
        </p:spPr>
      </p:pic>
      <p:sp>
        <p:nvSpPr>
          <p:cNvPr id="6" name="Ovale 5"/>
          <p:cNvSpPr/>
          <p:nvPr/>
        </p:nvSpPr>
        <p:spPr>
          <a:xfrm>
            <a:off x="2857488" y="2636912"/>
            <a:ext cx="928694"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3286116" y="4149080"/>
            <a:ext cx="928694"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7"/>
          <p:cNvSpPr/>
          <p:nvPr/>
        </p:nvSpPr>
        <p:spPr>
          <a:xfrm>
            <a:off x="1285852" y="5845750"/>
            <a:ext cx="857256"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2357422" y="5845750"/>
            <a:ext cx="1643074" cy="369332"/>
          </a:xfrm>
          <a:prstGeom prst="rect">
            <a:avLst/>
          </a:prstGeom>
          <a:noFill/>
        </p:spPr>
        <p:txBody>
          <a:bodyPr wrap="square" rtlCol="0">
            <a:spAutoFit/>
          </a:bodyPr>
          <a:lstStyle/>
          <a:p>
            <a:r>
              <a:rPr lang="it-IT" smtClean="0"/>
              <a:t>Neo addition</a:t>
            </a:r>
            <a:endParaRPr lang="it-IT"/>
          </a:p>
        </p:txBody>
      </p:sp>
      <p:sp>
        <p:nvSpPr>
          <p:cNvPr id="11" name="Freccia a destra 10"/>
          <p:cNvSpPr/>
          <p:nvPr/>
        </p:nvSpPr>
        <p:spPr>
          <a:xfrm>
            <a:off x="4214810" y="5845750"/>
            <a:ext cx="857256"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5357818" y="5833608"/>
            <a:ext cx="2857520" cy="369332"/>
          </a:xfrm>
          <a:prstGeom prst="rect">
            <a:avLst/>
          </a:prstGeom>
          <a:noFill/>
        </p:spPr>
        <p:txBody>
          <a:bodyPr wrap="square" rtlCol="0">
            <a:spAutoFit/>
          </a:bodyPr>
          <a:lstStyle/>
          <a:p>
            <a:r>
              <a:rPr lang="it-IT" smtClean="0"/>
              <a:t>Resistant cells are selected</a:t>
            </a:r>
            <a:endParaRPr lang="it-I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asellaDiTesto 1"/>
          <p:cNvSpPr txBox="1"/>
          <p:nvPr/>
        </p:nvSpPr>
        <p:spPr>
          <a:xfrm>
            <a:off x="2464579" y="285728"/>
            <a:ext cx="4214842" cy="523220"/>
          </a:xfrm>
          <a:prstGeom prst="rect">
            <a:avLst/>
          </a:prstGeom>
          <a:noFill/>
        </p:spPr>
        <p:txBody>
          <a:bodyPr wrap="square" rtlCol="0">
            <a:spAutoFit/>
          </a:bodyPr>
          <a:lstStyle/>
          <a:p>
            <a:pPr algn="ctr"/>
            <a:r>
              <a:rPr lang="it-IT" sz="2800" dirty="0" smtClean="0"/>
              <a:t>CONTROL EXPERIMENTS</a:t>
            </a:r>
            <a:endParaRPr lang="it-IT" sz="2800" dirty="0"/>
          </a:p>
        </p:txBody>
      </p:sp>
      <p:sp>
        <p:nvSpPr>
          <p:cNvPr id="3" name="CasellaDiTesto 2"/>
          <p:cNvSpPr txBox="1"/>
          <p:nvPr/>
        </p:nvSpPr>
        <p:spPr>
          <a:xfrm>
            <a:off x="785786" y="857232"/>
            <a:ext cx="3214678" cy="369332"/>
          </a:xfrm>
          <a:prstGeom prst="rect">
            <a:avLst/>
          </a:prstGeom>
          <a:noFill/>
        </p:spPr>
        <p:txBody>
          <a:bodyPr wrap="square" rtlCol="0">
            <a:spAutoFit/>
          </a:bodyPr>
          <a:lstStyle/>
          <a:p>
            <a:r>
              <a:rPr lang="it-IT" u="sng" dirty="0" err="1" smtClean="0"/>
              <a:t>TERC-scAAV-</a:t>
            </a:r>
            <a:r>
              <a:rPr lang="it-IT" u="sng" dirty="0" smtClean="0"/>
              <a:t> </a:t>
            </a:r>
            <a:r>
              <a:rPr lang="it-IT" u="sng" dirty="0" err="1" smtClean="0"/>
              <a:t>transduced</a:t>
            </a:r>
            <a:r>
              <a:rPr lang="it-IT" u="sng" dirty="0" smtClean="0"/>
              <a:t> </a:t>
            </a:r>
            <a:r>
              <a:rPr lang="it-IT" u="sng" dirty="0" err="1" smtClean="0"/>
              <a:t>cells</a:t>
            </a:r>
            <a:endParaRPr lang="it-IT" u="sng" dirty="0"/>
          </a:p>
        </p:txBody>
      </p:sp>
      <p:sp>
        <p:nvSpPr>
          <p:cNvPr id="4" name="CasellaDiTesto 3"/>
          <p:cNvSpPr txBox="1"/>
          <p:nvPr/>
        </p:nvSpPr>
        <p:spPr>
          <a:xfrm>
            <a:off x="4071902" y="857232"/>
            <a:ext cx="3143272" cy="369332"/>
          </a:xfrm>
          <a:prstGeom prst="rect">
            <a:avLst/>
          </a:prstGeom>
          <a:noFill/>
        </p:spPr>
        <p:txBody>
          <a:bodyPr wrap="square" rtlCol="0">
            <a:spAutoFit/>
          </a:bodyPr>
          <a:lstStyle/>
          <a:p>
            <a:r>
              <a:rPr lang="it-IT" u="sng" dirty="0" smtClean="0"/>
              <a:t>Neo  - </a:t>
            </a:r>
            <a:r>
              <a:rPr lang="it-IT" u="sng" dirty="0" err="1" smtClean="0"/>
              <a:t>scAAV-transduced</a:t>
            </a:r>
            <a:r>
              <a:rPr lang="it-IT" u="sng" dirty="0" smtClean="0"/>
              <a:t>  </a:t>
            </a:r>
            <a:r>
              <a:rPr lang="it-IT" u="sng" dirty="0" err="1" smtClean="0"/>
              <a:t>cells</a:t>
            </a:r>
            <a:endParaRPr lang="it-IT" u="sng" dirty="0"/>
          </a:p>
        </p:txBody>
      </p:sp>
      <p:sp>
        <p:nvSpPr>
          <p:cNvPr id="5" name="CasellaDiTesto 4"/>
          <p:cNvSpPr txBox="1"/>
          <p:nvPr/>
        </p:nvSpPr>
        <p:spPr>
          <a:xfrm>
            <a:off x="4429092" y="857232"/>
            <a:ext cx="428628" cy="253916"/>
          </a:xfrm>
          <a:prstGeom prst="rect">
            <a:avLst/>
          </a:prstGeom>
          <a:noFill/>
        </p:spPr>
        <p:txBody>
          <a:bodyPr wrap="square" rtlCol="0">
            <a:spAutoFit/>
          </a:bodyPr>
          <a:lstStyle/>
          <a:p>
            <a:r>
              <a:rPr lang="it-IT" sz="1050" smtClean="0"/>
              <a:t>R</a:t>
            </a:r>
            <a:endParaRPr lang="it-IT" sz="1050"/>
          </a:p>
        </p:txBody>
      </p:sp>
      <p:sp>
        <p:nvSpPr>
          <p:cNvPr id="6" name="CasellaDiTesto 5"/>
          <p:cNvSpPr txBox="1"/>
          <p:nvPr/>
        </p:nvSpPr>
        <p:spPr>
          <a:xfrm>
            <a:off x="7715240" y="857232"/>
            <a:ext cx="428628" cy="369332"/>
          </a:xfrm>
          <a:prstGeom prst="rect">
            <a:avLst/>
          </a:prstGeom>
          <a:noFill/>
        </p:spPr>
        <p:txBody>
          <a:bodyPr wrap="square" rtlCol="0">
            <a:spAutoFit/>
          </a:bodyPr>
          <a:lstStyle/>
          <a:p>
            <a:r>
              <a:rPr lang="it-IT" u="sng" smtClean="0"/>
              <a:t>wt</a:t>
            </a:r>
            <a:endParaRPr lang="it-IT" u="sng"/>
          </a:p>
        </p:txBody>
      </p:sp>
      <p:sp>
        <p:nvSpPr>
          <p:cNvPr id="8" name="CasellaDiTesto 7"/>
          <p:cNvSpPr txBox="1"/>
          <p:nvPr/>
        </p:nvSpPr>
        <p:spPr>
          <a:xfrm>
            <a:off x="71406" y="1428736"/>
            <a:ext cx="1357322" cy="369332"/>
          </a:xfrm>
          <a:prstGeom prst="rect">
            <a:avLst/>
          </a:prstGeom>
          <a:noFill/>
        </p:spPr>
        <p:txBody>
          <a:bodyPr wrap="square" rtlCol="0">
            <a:spAutoFit/>
          </a:bodyPr>
          <a:lstStyle/>
          <a:p>
            <a:r>
              <a:rPr lang="it-IT" smtClean="0"/>
              <a:t>① Q-FISH</a:t>
            </a:r>
            <a:endParaRPr lang="it-IT"/>
          </a:p>
        </p:txBody>
      </p:sp>
      <p:pic>
        <p:nvPicPr>
          <p:cNvPr id="9" name="Immagine 8" descr="Q-fish wt.png"/>
          <p:cNvPicPr>
            <a:picLocks noChangeAspect="1"/>
          </p:cNvPicPr>
          <p:nvPr/>
        </p:nvPicPr>
        <p:blipFill>
          <a:blip r:embed="rId2" cstate="print"/>
          <a:stretch>
            <a:fillRect/>
          </a:stretch>
        </p:blipFill>
        <p:spPr>
          <a:xfrm>
            <a:off x="0" y="1857364"/>
            <a:ext cx="4410691" cy="2829320"/>
          </a:xfrm>
          <a:prstGeom prst="rect">
            <a:avLst/>
          </a:prstGeom>
        </p:spPr>
      </p:pic>
      <p:pic>
        <p:nvPicPr>
          <p:cNvPr id="10" name="Immagine 9" descr="Q-FISH mut.png"/>
          <p:cNvPicPr>
            <a:picLocks noChangeAspect="1"/>
          </p:cNvPicPr>
          <p:nvPr/>
        </p:nvPicPr>
        <p:blipFill>
          <a:blip r:embed="rId3" cstate="print"/>
          <a:stretch>
            <a:fillRect/>
          </a:stretch>
        </p:blipFill>
        <p:spPr>
          <a:xfrm>
            <a:off x="4733309" y="1762101"/>
            <a:ext cx="4410691" cy="2924583"/>
          </a:xfrm>
          <a:prstGeom prst="rect">
            <a:avLst/>
          </a:prstGeom>
        </p:spPr>
      </p:pic>
      <p:pic>
        <p:nvPicPr>
          <p:cNvPr id="11" name="Immagine 10" descr="lunghezza telomeri.png"/>
          <p:cNvPicPr>
            <a:picLocks noChangeAspect="1"/>
          </p:cNvPicPr>
          <p:nvPr/>
        </p:nvPicPr>
        <p:blipFill>
          <a:blip r:embed="rId4" cstate="print"/>
          <a:stretch>
            <a:fillRect/>
          </a:stretch>
        </p:blipFill>
        <p:spPr>
          <a:xfrm>
            <a:off x="2571736" y="1857364"/>
            <a:ext cx="4448796" cy="4553586"/>
          </a:xfrm>
          <a:prstGeom prst="rect">
            <a:avLst/>
          </a:prstGeom>
        </p:spPr>
      </p:pic>
      <p:sp>
        <p:nvSpPr>
          <p:cNvPr id="12" name="CasellaDiTesto 11"/>
          <p:cNvSpPr txBox="1"/>
          <p:nvPr/>
        </p:nvSpPr>
        <p:spPr>
          <a:xfrm>
            <a:off x="3929058" y="2071678"/>
            <a:ext cx="3071834" cy="369332"/>
          </a:xfrm>
          <a:prstGeom prst="rect">
            <a:avLst/>
          </a:prstGeom>
          <a:noFill/>
        </p:spPr>
        <p:txBody>
          <a:bodyPr wrap="square" rtlCol="0">
            <a:spAutoFit/>
          </a:bodyPr>
          <a:lstStyle/>
          <a:p>
            <a:r>
              <a:rPr lang="it-IT" dirty="0" smtClean="0"/>
              <a:t>WT and TERC </a:t>
            </a:r>
            <a:r>
              <a:rPr lang="it-IT" dirty="0" err="1" smtClean="0"/>
              <a:t>transduced</a:t>
            </a:r>
            <a:r>
              <a:rPr lang="it-IT" dirty="0" smtClean="0"/>
              <a:t> </a:t>
            </a:r>
            <a:r>
              <a:rPr lang="it-IT" dirty="0" err="1" smtClean="0"/>
              <a:t>cells</a:t>
            </a:r>
            <a:endParaRPr lang="it-IT" dirty="0"/>
          </a:p>
        </p:txBody>
      </p:sp>
      <p:sp>
        <p:nvSpPr>
          <p:cNvPr id="13" name="CasellaDiTesto 12"/>
          <p:cNvSpPr txBox="1"/>
          <p:nvPr/>
        </p:nvSpPr>
        <p:spPr>
          <a:xfrm>
            <a:off x="4000496" y="4000504"/>
            <a:ext cx="2428892" cy="369332"/>
          </a:xfrm>
          <a:prstGeom prst="rect">
            <a:avLst/>
          </a:prstGeom>
          <a:noFill/>
        </p:spPr>
        <p:txBody>
          <a:bodyPr wrap="square" rtlCol="0">
            <a:spAutoFit/>
          </a:bodyPr>
          <a:lstStyle/>
          <a:p>
            <a:r>
              <a:rPr lang="it-IT" dirty="0" smtClean="0"/>
              <a:t>Neo  </a:t>
            </a:r>
            <a:r>
              <a:rPr lang="it-IT" dirty="0" err="1" smtClean="0"/>
              <a:t>transduced</a:t>
            </a:r>
            <a:r>
              <a:rPr lang="it-IT" dirty="0" smtClean="0"/>
              <a:t> </a:t>
            </a:r>
            <a:r>
              <a:rPr lang="it-IT" dirty="0" err="1" smtClean="0"/>
              <a:t>cells</a:t>
            </a:r>
            <a:endParaRPr lang="it-IT" dirty="0"/>
          </a:p>
        </p:txBody>
      </p:sp>
      <p:sp>
        <p:nvSpPr>
          <p:cNvPr id="14" name="CasellaDiTesto 13"/>
          <p:cNvSpPr txBox="1"/>
          <p:nvPr/>
        </p:nvSpPr>
        <p:spPr>
          <a:xfrm>
            <a:off x="4357686" y="4000504"/>
            <a:ext cx="428628" cy="253916"/>
          </a:xfrm>
          <a:prstGeom prst="rect">
            <a:avLst/>
          </a:prstGeom>
          <a:noFill/>
        </p:spPr>
        <p:txBody>
          <a:bodyPr wrap="square" rtlCol="0">
            <a:spAutoFit/>
          </a:bodyPr>
          <a:lstStyle/>
          <a:p>
            <a:r>
              <a:rPr lang="it-IT" sz="1050" smtClean="0"/>
              <a:t>R</a:t>
            </a:r>
            <a:endParaRPr lang="it-IT" sz="1050"/>
          </a:p>
        </p:txBody>
      </p:sp>
      <p:sp>
        <p:nvSpPr>
          <p:cNvPr id="15" name="CasellaDiTesto 14"/>
          <p:cNvSpPr txBox="1"/>
          <p:nvPr/>
        </p:nvSpPr>
        <p:spPr>
          <a:xfrm>
            <a:off x="142844" y="2291356"/>
            <a:ext cx="2143140" cy="923330"/>
          </a:xfrm>
          <a:prstGeom prst="rect">
            <a:avLst/>
          </a:prstGeom>
          <a:noFill/>
        </p:spPr>
        <p:txBody>
          <a:bodyPr wrap="square" rtlCol="0">
            <a:spAutoFit/>
          </a:bodyPr>
          <a:lstStyle/>
          <a:p>
            <a:r>
              <a:rPr lang="en-US" smtClean="0"/>
              <a:t>Quantitative FISH analysis of telomere length distribution</a:t>
            </a:r>
            <a:endParaRPr lang="it-IT"/>
          </a:p>
        </p:txBody>
      </p:sp>
      <p:sp>
        <p:nvSpPr>
          <p:cNvPr id="16" name="Rettangolo 15"/>
          <p:cNvSpPr/>
          <p:nvPr/>
        </p:nvSpPr>
        <p:spPr>
          <a:xfrm>
            <a:off x="621500" y="4631304"/>
            <a:ext cx="3000758" cy="369332"/>
          </a:xfrm>
          <a:prstGeom prst="rect">
            <a:avLst/>
          </a:prstGeom>
        </p:spPr>
        <p:txBody>
          <a:bodyPr wrap="none">
            <a:spAutoFit/>
          </a:bodyPr>
          <a:lstStyle/>
          <a:p>
            <a:r>
              <a:rPr lang="it-IT" dirty="0" smtClean="0"/>
              <a:t>WT and TERC </a:t>
            </a:r>
            <a:r>
              <a:rPr lang="it-IT" dirty="0" err="1" smtClean="0"/>
              <a:t>transduced</a:t>
            </a:r>
            <a:r>
              <a:rPr lang="it-IT" dirty="0" smtClean="0"/>
              <a:t> </a:t>
            </a:r>
            <a:r>
              <a:rPr lang="it-IT" dirty="0" err="1" smtClean="0"/>
              <a:t>cells</a:t>
            </a:r>
            <a:endParaRPr lang="it-IT" dirty="0"/>
          </a:p>
        </p:txBody>
      </p:sp>
      <p:sp>
        <p:nvSpPr>
          <p:cNvPr id="17" name="Rettangolo 16"/>
          <p:cNvSpPr/>
          <p:nvPr/>
        </p:nvSpPr>
        <p:spPr>
          <a:xfrm>
            <a:off x="6288352" y="4631304"/>
            <a:ext cx="2191690" cy="369332"/>
          </a:xfrm>
          <a:prstGeom prst="rect">
            <a:avLst/>
          </a:prstGeom>
        </p:spPr>
        <p:txBody>
          <a:bodyPr wrap="none">
            <a:spAutoFit/>
          </a:bodyPr>
          <a:lstStyle/>
          <a:p>
            <a:r>
              <a:rPr lang="it-IT" dirty="0" smtClean="0"/>
              <a:t>Neo  </a:t>
            </a:r>
            <a:r>
              <a:rPr lang="it-IT" dirty="0" err="1" smtClean="0"/>
              <a:t>transduced</a:t>
            </a:r>
            <a:r>
              <a:rPr lang="it-IT" dirty="0" smtClean="0"/>
              <a:t> </a:t>
            </a:r>
            <a:r>
              <a:rPr lang="it-IT" dirty="0" err="1" smtClean="0"/>
              <a:t>cells</a:t>
            </a:r>
            <a:endParaRPr lang="it-IT" dirty="0"/>
          </a:p>
        </p:txBody>
      </p:sp>
      <p:sp>
        <p:nvSpPr>
          <p:cNvPr id="18" name="Rettangolo 17"/>
          <p:cNvSpPr/>
          <p:nvPr/>
        </p:nvSpPr>
        <p:spPr>
          <a:xfrm>
            <a:off x="6643702" y="4643446"/>
            <a:ext cx="261610" cy="261610"/>
          </a:xfrm>
          <a:prstGeom prst="rect">
            <a:avLst/>
          </a:prstGeom>
        </p:spPr>
        <p:txBody>
          <a:bodyPr wrap="none">
            <a:spAutoFit/>
          </a:bodyPr>
          <a:lstStyle/>
          <a:p>
            <a:r>
              <a:rPr lang="it-IT" sz="1100" smtClean="0"/>
              <a:t>R</a:t>
            </a:r>
            <a:endParaRPr lang="it-IT" sz="1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10"/>
                                        </p:tgtEl>
                                      </p:cBhvr>
                                    </p:animEffect>
                                    <p:set>
                                      <p:cBhvr>
                                        <p:cTn id="10" dur="1" fill="hold">
                                          <p:stCondLst>
                                            <p:cond delay="1999"/>
                                          </p:stCondLst>
                                        </p:cTn>
                                        <p:tgtEl>
                                          <p:spTgt spid="1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16"/>
                                        </p:tgtEl>
                                      </p:cBhvr>
                                    </p:animEffect>
                                    <p:set>
                                      <p:cBhvr>
                                        <p:cTn id="13" dur="1" fill="hold">
                                          <p:stCondLst>
                                            <p:cond delay="1999"/>
                                          </p:stCondLst>
                                        </p:cTn>
                                        <p:tgtEl>
                                          <p:spTgt spid="16"/>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000"/>
                                        <p:tgtEl>
                                          <p:spTgt spid="17"/>
                                        </p:tgtEl>
                                      </p:cBhvr>
                                    </p:animEffect>
                                    <p:set>
                                      <p:cBhvr>
                                        <p:cTn id="16" dur="1" fill="hold">
                                          <p:stCondLst>
                                            <p:cond delay="1999"/>
                                          </p:stCondLst>
                                        </p:cTn>
                                        <p:tgtEl>
                                          <p:spTgt spid="17"/>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2000"/>
                                        <p:tgtEl>
                                          <p:spTgt spid="18"/>
                                        </p:tgtEl>
                                      </p:cBhvr>
                                    </p:animEffect>
                                    <p:set>
                                      <p:cBhvr>
                                        <p:cTn id="19" dur="1" fill="hold">
                                          <p:stCondLst>
                                            <p:cond delay="1999"/>
                                          </p:stCondLst>
                                        </p:cTn>
                                        <p:tgtEl>
                                          <p:spTgt spid="18"/>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0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0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 name="Immagine 19" descr="c.png"/>
          <p:cNvPicPr>
            <a:picLocks noChangeAspect="1"/>
          </p:cNvPicPr>
          <p:nvPr/>
        </p:nvPicPr>
        <p:blipFill>
          <a:blip r:embed="rId2" cstate="print"/>
          <a:stretch>
            <a:fillRect/>
          </a:stretch>
        </p:blipFill>
        <p:spPr>
          <a:xfrm>
            <a:off x="2214546" y="4000504"/>
            <a:ext cx="1562809" cy="1714512"/>
          </a:xfrm>
          <a:prstGeom prst="rect">
            <a:avLst/>
          </a:prstGeom>
        </p:spPr>
      </p:pic>
      <p:sp>
        <p:nvSpPr>
          <p:cNvPr id="2" name="CasellaDiTesto 1"/>
          <p:cNvSpPr txBox="1"/>
          <p:nvPr/>
        </p:nvSpPr>
        <p:spPr>
          <a:xfrm>
            <a:off x="214282" y="285728"/>
            <a:ext cx="1357322" cy="369332"/>
          </a:xfrm>
          <a:prstGeom prst="rect">
            <a:avLst/>
          </a:prstGeom>
          <a:noFill/>
        </p:spPr>
        <p:txBody>
          <a:bodyPr wrap="square" rtlCol="0">
            <a:spAutoFit/>
          </a:bodyPr>
          <a:lstStyle/>
          <a:p>
            <a:r>
              <a:rPr lang="it-IT" dirty="0" smtClean="0"/>
              <a:t>② TRAP</a:t>
            </a:r>
            <a:endParaRPr lang="it-IT" dirty="0"/>
          </a:p>
        </p:txBody>
      </p:sp>
      <p:pic>
        <p:nvPicPr>
          <p:cNvPr id="19" name="Immagine 18" descr="b.png"/>
          <p:cNvPicPr>
            <a:picLocks noChangeAspect="1"/>
          </p:cNvPicPr>
          <p:nvPr/>
        </p:nvPicPr>
        <p:blipFill>
          <a:blip r:embed="rId3" cstate="print"/>
          <a:stretch>
            <a:fillRect/>
          </a:stretch>
        </p:blipFill>
        <p:spPr>
          <a:xfrm>
            <a:off x="4714877" y="714356"/>
            <a:ext cx="1357321" cy="2001907"/>
          </a:xfrm>
          <a:prstGeom prst="rect">
            <a:avLst/>
          </a:prstGeom>
        </p:spPr>
      </p:pic>
      <p:pic>
        <p:nvPicPr>
          <p:cNvPr id="23" name="Immagine 22" descr="d.png"/>
          <p:cNvPicPr>
            <a:picLocks noChangeAspect="1"/>
          </p:cNvPicPr>
          <p:nvPr/>
        </p:nvPicPr>
        <p:blipFill>
          <a:blip r:embed="rId4" cstate="print"/>
          <a:stretch>
            <a:fillRect/>
          </a:stretch>
        </p:blipFill>
        <p:spPr>
          <a:xfrm>
            <a:off x="7335339" y="4071942"/>
            <a:ext cx="1451503" cy="1623818"/>
          </a:xfrm>
          <a:prstGeom prst="rect">
            <a:avLst/>
          </a:prstGeom>
        </p:spPr>
      </p:pic>
      <p:pic>
        <p:nvPicPr>
          <p:cNvPr id="24" name="Immagine 23" descr="attività telomerasica.png"/>
          <p:cNvPicPr>
            <a:picLocks noChangeAspect="1"/>
          </p:cNvPicPr>
          <p:nvPr/>
        </p:nvPicPr>
        <p:blipFill>
          <a:blip r:embed="rId5" cstate="print"/>
          <a:stretch>
            <a:fillRect/>
          </a:stretch>
        </p:blipFill>
        <p:spPr>
          <a:xfrm>
            <a:off x="2857385" y="500042"/>
            <a:ext cx="2000368" cy="2945997"/>
          </a:xfrm>
          <a:prstGeom prst="rect">
            <a:avLst/>
          </a:prstGeom>
        </p:spPr>
      </p:pic>
      <p:pic>
        <p:nvPicPr>
          <p:cNvPr id="30" name="Immagine 29" descr="attività telomerasica.png"/>
          <p:cNvPicPr>
            <a:picLocks noChangeAspect="1"/>
          </p:cNvPicPr>
          <p:nvPr/>
        </p:nvPicPr>
        <p:blipFill>
          <a:blip r:embed="rId5" cstate="print"/>
          <a:stretch>
            <a:fillRect/>
          </a:stretch>
        </p:blipFill>
        <p:spPr>
          <a:xfrm>
            <a:off x="5477951" y="3500438"/>
            <a:ext cx="2000368" cy="2945997"/>
          </a:xfrm>
          <a:prstGeom prst="rect">
            <a:avLst/>
          </a:prstGeom>
        </p:spPr>
      </p:pic>
      <p:pic>
        <p:nvPicPr>
          <p:cNvPr id="29" name="Immagine 28" descr="attività telomerasica.png"/>
          <p:cNvPicPr>
            <a:picLocks noChangeAspect="1"/>
          </p:cNvPicPr>
          <p:nvPr/>
        </p:nvPicPr>
        <p:blipFill>
          <a:blip r:embed="rId5" cstate="print"/>
          <a:stretch>
            <a:fillRect/>
          </a:stretch>
        </p:blipFill>
        <p:spPr>
          <a:xfrm>
            <a:off x="428596" y="3500438"/>
            <a:ext cx="1940291" cy="2857520"/>
          </a:xfrm>
          <a:prstGeom prst="rect">
            <a:avLst/>
          </a:prstGeom>
        </p:spPr>
      </p:pic>
      <p:pic>
        <p:nvPicPr>
          <p:cNvPr id="31" name="Immagine 30" descr="legenda.png"/>
          <p:cNvPicPr>
            <a:picLocks noChangeAspect="1"/>
          </p:cNvPicPr>
          <p:nvPr/>
        </p:nvPicPr>
        <p:blipFill>
          <a:blip r:embed="rId6" cstate="print"/>
          <a:stretch>
            <a:fillRect/>
          </a:stretch>
        </p:blipFill>
        <p:spPr>
          <a:xfrm>
            <a:off x="7724609" y="-24"/>
            <a:ext cx="1419423" cy="704948"/>
          </a:xfrm>
          <a:prstGeom prst="rect">
            <a:avLst/>
          </a:prstGeom>
        </p:spPr>
      </p:pic>
      <p:sp>
        <p:nvSpPr>
          <p:cNvPr id="32" name="Rettangolo 31"/>
          <p:cNvSpPr/>
          <p:nvPr/>
        </p:nvSpPr>
        <p:spPr>
          <a:xfrm>
            <a:off x="8016662" y="214290"/>
            <a:ext cx="484428" cy="307777"/>
          </a:xfrm>
          <a:prstGeom prst="rect">
            <a:avLst/>
          </a:prstGeom>
        </p:spPr>
        <p:txBody>
          <a:bodyPr wrap="none">
            <a:spAutoFit/>
          </a:bodyPr>
          <a:lstStyle/>
          <a:p>
            <a:r>
              <a:rPr lang="it-IT" sz="1400" i="1" smtClean="0"/>
              <a:t>Neo</a:t>
            </a:r>
            <a:endParaRPr lang="it-IT" sz="1400" i="1"/>
          </a:p>
        </p:txBody>
      </p:sp>
      <p:sp>
        <p:nvSpPr>
          <p:cNvPr id="33" name="Rettangolo 32"/>
          <p:cNvSpPr/>
          <p:nvPr/>
        </p:nvSpPr>
        <p:spPr>
          <a:xfrm>
            <a:off x="8310918" y="214290"/>
            <a:ext cx="261610" cy="261610"/>
          </a:xfrm>
          <a:prstGeom prst="rect">
            <a:avLst/>
          </a:prstGeom>
        </p:spPr>
        <p:txBody>
          <a:bodyPr wrap="none">
            <a:spAutoFit/>
          </a:bodyPr>
          <a:lstStyle/>
          <a:p>
            <a:r>
              <a:rPr lang="it-IT" sz="1100" smtClean="0"/>
              <a:t>R</a:t>
            </a:r>
            <a:endParaRPr lang="it-IT" sz="1100"/>
          </a:p>
        </p:txBody>
      </p:sp>
      <p:sp>
        <p:nvSpPr>
          <p:cNvPr id="34" name="CasellaDiTesto 33"/>
          <p:cNvSpPr txBox="1"/>
          <p:nvPr/>
        </p:nvSpPr>
        <p:spPr>
          <a:xfrm>
            <a:off x="4929190" y="2714620"/>
            <a:ext cx="1285852" cy="646331"/>
          </a:xfrm>
          <a:prstGeom prst="rect">
            <a:avLst/>
          </a:prstGeom>
          <a:noFill/>
        </p:spPr>
        <p:txBody>
          <a:bodyPr wrap="square" rtlCol="0">
            <a:spAutoFit/>
          </a:bodyPr>
          <a:lstStyle/>
          <a:p>
            <a:r>
              <a:rPr lang="it-IT" smtClean="0"/>
              <a:t>HSC/MSC</a:t>
            </a:r>
          </a:p>
          <a:p>
            <a:r>
              <a:rPr lang="it-IT" smtClean="0"/>
              <a:t>     WT</a:t>
            </a:r>
            <a:endParaRPr lang="it-IT"/>
          </a:p>
        </p:txBody>
      </p:sp>
      <p:sp>
        <p:nvSpPr>
          <p:cNvPr id="36" name="CasellaDiTesto 35"/>
          <p:cNvSpPr txBox="1"/>
          <p:nvPr/>
        </p:nvSpPr>
        <p:spPr>
          <a:xfrm>
            <a:off x="7786710" y="642918"/>
            <a:ext cx="1714512" cy="369332"/>
          </a:xfrm>
          <a:prstGeom prst="rect">
            <a:avLst/>
          </a:prstGeom>
          <a:noFill/>
        </p:spPr>
        <p:txBody>
          <a:bodyPr wrap="square" rtlCol="0">
            <a:spAutoFit/>
          </a:bodyPr>
          <a:lstStyle/>
          <a:p>
            <a:r>
              <a:rPr lang="it-IT" smtClean="0"/>
              <a:t>* </a:t>
            </a:r>
            <a:r>
              <a:rPr lang="it-IT" sz="1400" smtClean="0"/>
              <a:t>Mutated DKC1</a:t>
            </a:r>
            <a:endParaRPr lang="it-IT" sz="1400"/>
          </a:p>
        </p:txBody>
      </p:sp>
      <p:sp>
        <p:nvSpPr>
          <p:cNvPr id="37" name="CasellaDiTesto 36"/>
          <p:cNvSpPr txBox="1"/>
          <p:nvPr/>
        </p:nvSpPr>
        <p:spPr>
          <a:xfrm>
            <a:off x="2500298" y="5643578"/>
            <a:ext cx="785818" cy="369332"/>
          </a:xfrm>
          <a:prstGeom prst="rect">
            <a:avLst/>
          </a:prstGeom>
          <a:noFill/>
        </p:spPr>
        <p:txBody>
          <a:bodyPr wrap="square" rtlCol="0">
            <a:spAutoFit/>
          </a:bodyPr>
          <a:lstStyle/>
          <a:p>
            <a:pPr algn="ctr"/>
            <a:r>
              <a:rPr lang="it-IT" smtClean="0"/>
              <a:t>HSC*</a:t>
            </a:r>
            <a:endParaRPr lang="it-IT"/>
          </a:p>
        </p:txBody>
      </p:sp>
      <p:sp>
        <p:nvSpPr>
          <p:cNvPr id="38" name="CasellaDiTesto 37"/>
          <p:cNvSpPr txBox="1"/>
          <p:nvPr/>
        </p:nvSpPr>
        <p:spPr>
          <a:xfrm>
            <a:off x="7715272" y="5715016"/>
            <a:ext cx="928694" cy="369332"/>
          </a:xfrm>
          <a:prstGeom prst="rect">
            <a:avLst/>
          </a:prstGeom>
          <a:noFill/>
        </p:spPr>
        <p:txBody>
          <a:bodyPr wrap="square" rtlCol="0">
            <a:spAutoFit/>
          </a:bodyPr>
          <a:lstStyle/>
          <a:p>
            <a:r>
              <a:rPr lang="it-IT" smtClean="0"/>
              <a:t>MSC*</a:t>
            </a:r>
            <a:endParaRPr lang="it-IT"/>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asellaDiTesto 1"/>
          <p:cNvSpPr txBox="1"/>
          <p:nvPr/>
        </p:nvSpPr>
        <p:spPr>
          <a:xfrm>
            <a:off x="428596" y="500042"/>
            <a:ext cx="1285884" cy="369332"/>
          </a:xfrm>
          <a:prstGeom prst="rect">
            <a:avLst/>
          </a:prstGeom>
          <a:noFill/>
        </p:spPr>
        <p:txBody>
          <a:bodyPr wrap="square" rtlCol="0">
            <a:spAutoFit/>
          </a:bodyPr>
          <a:lstStyle/>
          <a:p>
            <a:r>
              <a:rPr lang="it-IT" smtClean="0"/>
              <a:t>③ Foci TIF</a:t>
            </a:r>
            <a:endParaRPr lang="it-IT"/>
          </a:p>
        </p:txBody>
      </p:sp>
      <p:pic>
        <p:nvPicPr>
          <p:cNvPr id="4" name="Immagine 3" descr="foci tif2.png"/>
          <p:cNvPicPr>
            <a:picLocks noChangeAspect="1"/>
          </p:cNvPicPr>
          <p:nvPr/>
        </p:nvPicPr>
        <p:blipFill>
          <a:blip r:embed="rId3" cstate="print"/>
          <a:stretch>
            <a:fillRect/>
          </a:stretch>
        </p:blipFill>
        <p:spPr>
          <a:xfrm>
            <a:off x="-32" y="3276408"/>
            <a:ext cx="7973538" cy="1438476"/>
          </a:xfrm>
          <a:prstGeom prst="rect">
            <a:avLst/>
          </a:prstGeom>
        </p:spPr>
      </p:pic>
      <p:pic>
        <p:nvPicPr>
          <p:cNvPr id="6" name="Immagine 5" descr="foci TIFs.png"/>
          <p:cNvPicPr>
            <a:picLocks noChangeAspect="1"/>
          </p:cNvPicPr>
          <p:nvPr/>
        </p:nvPicPr>
        <p:blipFill>
          <a:blip r:embed="rId4" cstate="print"/>
          <a:stretch>
            <a:fillRect/>
          </a:stretch>
        </p:blipFill>
        <p:spPr>
          <a:xfrm>
            <a:off x="71405" y="1214422"/>
            <a:ext cx="7833369" cy="1571635"/>
          </a:xfrm>
          <a:prstGeom prst="rect">
            <a:avLst/>
          </a:prstGeom>
        </p:spPr>
      </p:pic>
      <p:sp>
        <p:nvSpPr>
          <p:cNvPr id="7" name="Rettangolo 6"/>
          <p:cNvSpPr/>
          <p:nvPr/>
        </p:nvSpPr>
        <p:spPr>
          <a:xfrm>
            <a:off x="142844" y="1000108"/>
            <a:ext cx="3000758" cy="369332"/>
          </a:xfrm>
          <a:prstGeom prst="rect">
            <a:avLst/>
          </a:prstGeom>
        </p:spPr>
        <p:txBody>
          <a:bodyPr wrap="none">
            <a:spAutoFit/>
          </a:bodyPr>
          <a:lstStyle/>
          <a:p>
            <a:r>
              <a:rPr lang="it-IT" dirty="0" smtClean="0"/>
              <a:t>WT and TERC </a:t>
            </a:r>
            <a:r>
              <a:rPr lang="it-IT" dirty="0" err="1" smtClean="0"/>
              <a:t>transduced</a:t>
            </a:r>
            <a:r>
              <a:rPr lang="it-IT" dirty="0" smtClean="0"/>
              <a:t> </a:t>
            </a:r>
            <a:r>
              <a:rPr lang="it-IT" dirty="0" err="1" smtClean="0"/>
              <a:t>cells</a:t>
            </a:r>
            <a:endParaRPr lang="it-IT" dirty="0"/>
          </a:p>
        </p:txBody>
      </p:sp>
      <p:sp>
        <p:nvSpPr>
          <p:cNvPr id="8" name="Rettangolo 7"/>
          <p:cNvSpPr/>
          <p:nvPr/>
        </p:nvSpPr>
        <p:spPr>
          <a:xfrm>
            <a:off x="142844" y="2857496"/>
            <a:ext cx="2191690" cy="369332"/>
          </a:xfrm>
          <a:prstGeom prst="rect">
            <a:avLst/>
          </a:prstGeom>
        </p:spPr>
        <p:txBody>
          <a:bodyPr wrap="none">
            <a:spAutoFit/>
          </a:bodyPr>
          <a:lstStyle/>
          <a:p>
            <a:r>
              <a:rPr lang="it-IT" dirty="0" smtClean="0"/>
              <a:t>Neo  </a:t>
            </a:r>
            <a:r>
              <a:rPr lang="it-IT" dirty="0" err="1" smtClean="0"/>
              <a:t>transduced</a:t>
            </a:r>
            <a:r>
              <a:rPr lang="it-IT" dirty="0" smtClean="0"/>
              <a:t> </a:t>
            </a:r>
            <a:r>
              <a:rPr lang="it-IT" dirty="0" err="1" smtClean="0"/>
              <a:t>cells</a:t>
            </a:r>
            <a:endParaRPr lang="it-IT" dirty="0"/>
          </a:p>
        </p:txBody>
      </p:sp>
      <p:sp>
        <p:nvSpPr>
          <p:cNvPr id="10" name="CasellaDiTesto 9"/>
          <p:cNvSpPr txBox="1"/>
          <p:nvPr/>
        </p:nvSpPr>
        <p:spPr>
          <a:xfrm>
            <a:off x="500034" y="2857496"/>
            <a:ext cx="500066" cy="276999"/>
          </a:xfrm>
          <a:prstGeom prst="rect">
            <a:avLst/>
          </a:prstGeom>
          <a:noFill/>
        </p:spPr>
        <p:txBody>
          <a:bodyPr wrap="square" rtlCol="0">
            <a:spAutoFit/>
          </a:bodyPr>
          <a:lstStyle/>
          <a:p>
            <a:r>
              <a:rPr lang="it-IT" sz="1200" smtClean="0"/>
              <a:t>R</a:t>
            </a:r>
            <a:endParaRPr lang="it-IT" sz="1200"/>
          </a:p>
        </p:txBody>
      </p:sp>
      <p:sp>
        <p:nvSpPr>
          <p:cNvPr id="11" name="CasellaDiTesto 10"/>
          <p:cNvSpPr txBox="1"/>
          <p:nvPr/>
        </p:nvSpPr>
        <p:spPr>
          <a:xfrm>
            <a:off x="142844" y="1496785"/>
            <a:ext cx="285752" cy="646331"/>
          </a:xfrm>
          <a:prstGeom prst="rect">
            <a:avLst/>
          </a:prstGeom>
          <a:noFill/>
        </p:spPr>
        <p:txBody>
          <a:bodyPr wrap="square" rtlCol="0">
            <a:spAutoFit/>
          </a:bodyPr>
          <a:lstStyle/>
          <a:p>
            <a:r>
              <a:rPr lang="it-IT" smtClean="0">
                <a:solidFill>
                  <a:schemeClr val="bg1"/>
                </a:solidFill>
              </a:rPr>
              <a:t>A</a:t>
            </a:r>
            <a:r>
              <a:rPr lang="it-IT" smtClean="0"/>
              <a:t>A</a:t>
            </a:r>
            <a:endParaRPr lang="it-IT"/>
          </a:p>
        </p:txBody>
      </p:sp>
      <p:sp>
        <p:nvSpPr>
          <p:cNvPr id="12" name="CasellaDiTesto 11"/>
          <p:cNvSpPr txBox="1"/>
          <p:nvPr/>
        </p:nvSpPr>
        <p:spPr>
          <a:xfrm>
            <a:off x="142844" y="2996983"/>
            <a:ext cx="285752" cy="646331"/>
          </a:xfrm>
          <a:prstGeom prst="rect">
            <a:avLst/>
          </a:prstGeom>
          <a:noFill/>
        </p:spPr>
        <p:txBody>
          <a:bodyPr wrap="square" rtlCol="0">
            <a:spAutoFit/>
          </a:bodyPr>
          <a:lstStyle/>
          <a:p>
            <a:r>
              <a:rPr lang="it-IT" smtClean="0">
                <a:solidFill>
                  <a:schemeClr val="bg1"/>
                </a:solidFill>
              </a:rPr>
              <a:t>AA</a:t>
            </a:r>
            <a:endParaRPr lang="it-IT">
              <a:solidFill>
                <a:schemeClr val="bg1"/>
              </a:solidFill>
            </a:endParaRPr>
          </a:p>
        </p:txBody>
      </p:sp>
      <p:sp>
        <p:nvSpPr>
          <p:cNvPr id="13" name="CasellaDiTesto 12"/>
          <p:cNvSpPr txBox="1"/>
          <p:nvPr/>
        </p:nvSpPr>
        <p:spPr>
          <a:xfrm>
            <a:off x="2071670" y="1500174"/>
            <a:ext cx="357190" cy="369332"/>
          </a:xfrm>
          <a:prstGeom prst="rect">
            <a:avLst/>
          </a:prstGeom>
          <a:noFill/>
        </p:spPr>
        <p:txBody>
          <a:bodyPr wrap="square" rtlCol="0">
            <a:spAutoFit/>
          </a:bodyPr>
          <a:lstStyle/>
          <a:p>
            <a:r>
              <a:rPr lang="it-IT" smtClean="0">
                <a:solidFill>
                  <a:schemeClr val="bg1"/>
                </a:solidFill>
              </a:rPr>
              <a:t>B</a:t>
            </a:r>
            <a:endParaRPr lang="it-IT">
              <a:solidFill>
                <a:schemeClr val="bg1"/>
              </a:solidFill>
            </a:endParaRPr>
          </a:p>
        </p:txBody>
      </p:sp>
      <p:sp>
        <p:nvSpPr>
          <p:cNvPr id="14" name="Rettangolo 13"/>
          <p:cNvSpPr/>
          <p:nvPr/>
        </p:nvSpPr>
        <p:spPr>
          <a:xfrm>
            <a:off x="2047722" y="3273982"/>
            <a:ext cx="309700" cy="369332"/>
          </a:xfrm>
          <a:prstGeom prst="rect">
            <a:avLst/>
          </a:prstGeom>
        </p:spPr>
        <p:txBody>
          <a:bodyPr wrap="none">
            <a:spAutoFit/>
          </a:bodyPr>
          <a:lstStyle/>
          <a:p>
            <a:r>
              <a:rPr lang="it-IT" smtClean="0">
                <a:solidFill>
                  <a:schemeClr val="bg1"/>
                </a:solidFill>
              </a:rPr>
              <a:t>B</a:t>
            </a:r>
            <a:endParaRPr lang="it-IT">
              <a:solidFill>
                <a:schemeClr val="bg1"/>
              </a:solidFill>
            </a:endParaRPr>
          </a:p>
        </p:txBody>
      </p:sp>
      <p:sp>
        <p:nvSpPr>
          <p:cNvPr id="15" name="CasellaDiTesto 14"/>
          <p:cNvSpPr txBox="1"/>
          <p:nvPr/>
        </p:nvSpPr>
        <p:spPr>
          <a:xfrm>
            <a:off x="4000496" y="1500174"/>
            <a:ext cx="285752" cy="369332"/>
          </a:xfrm>
          <a:prstGeom prst="rect">
            <a:avLst/>
          </a:prstGeom>
          <a:noFill/>
        </p:spPr>
        <p:txBody>
          <a:bodyPr wrap="square" rtlCol="0">
            <a:spAutoFit/>
          </a:bodyPr>
          <a:lstStyle/>
          <a:p>
            <a:r>
              <a:rPr lang="it-IT" smtClean="0">
                <a:solidFill>
                  <a:schemeClr val="bg1"/>
                </a:solidFill>
              </a:rPr>
              <a:t>C</a:t>
            </a:r>
            <a:endParaRPr lang="it-IT">
              <a:solidFill>
                <a:schemeClr val="bg1"/>
              </a:solidFill>
            </a:endParaRPr>
          </a:p>
        </p:txBody>
      </p:sp>
      <p:sp>
        <p:nvSpPr>
          <p:cNvPr id="16" name="Rettangolo 15"/>
          <p:cNvSpPr/>
          <p:nvPr/>
        </p:nvSpPr>
        <p:spPr>
          <a:xfrm>
            <a:off x="4000496" y="3273982"/>
            <a:ext cx="308098" cy="369332"/>
          </a:xfrm>
          <a:prstGeom prst="rect">
            <a:avLst/>
          </a:prstGeom>
        </p:spPr>
        <p:txBody>
          <a:bodyPr wrap="none">
            <a:spAutoFit/>
          </a:bodyPr>
          <a:lstStyle/>
          <a:p>
            <a:r>
              <a:rPr lang="it-IT" smtClean="0">
                <a:solidFill>
                  <a:schemeClr val="bg1"/>
                </a:solidFill>
              </a:rPr>
              <a:t>C</a:t>
            </a:r>
            <a:endParaRPr lang="it-IT">
              <a:solidFill>
                <a:schemeClr val="bg1"/>
              </a:solidFill>
            </a:endParaRPr>
          </a:p>
        </p:txBody>
      </p:sp>
      <p:sp>
        <p:nvSpPr>
          <p:cNvPr id="17" name="CasellaDiTesto 16"/>
          <p:cNvSpPr txBox="1"/>
          <p:nvPr/>
        </p:nvSpPr>
        <p:spPr>
          <a:xfrm>
            <a:off x="6000760" y="3286124"/>
            <a:ext cx="357190" cy="369332"/>
          </a:xfrm>
          <a:prstGeom prst="rect">
            <a:avLst/>
          </a:prstGeom>
          <a:noFill/>
        </p:spPr>
        <p:txBody>
          <a:bodyPr wrap="square" rtlCol="0">
            <a:spAutoFit/>
          </a:bodyPr>
          <a:lstStyle/>
          <a:p>
            <a:r>
              <a:rPr lang="it-IT" smtClean="0">
                <a:solidFill>
                  <a:schemeClr val="bg1"/>
                </a:solidFill>
              </a:rPr>
              <a:t>D</a:t>
            </a:r>
            <a:endParaRPr lang="it-IT">
              <a:solidFill>
                <a:schemeClr val="bg1"/>
              </a:solidFill>
            </a:endParaRPr>
          </a:p>
        </p:txBody>
      </p:sp>
      <p:sp>
        <p:nvSpPr>
          <p:cNvPr id="18" name="Rettangolo 17"/>
          <p:cNvSpPr/>
          <p:nvPr/>
        </p:nvSpPr>
        <p:spPr>
          <a:xfrm>
            <a:off x="5959178" y="1500174"/>
            <a:ext cx="327334" cy="369332"/>
          </a:xfrm>
          <a:prstGeom prst="rect">
            <a:avLst/>
          </a:prstGeom>
        </p:spPr>
        <p:txBody>
          <a:bodyPr wrap="none">
            <a:spAutoFit/>
          </a:bodyPr>
          <a:lstStyle/>
          <a:p>
            <a:r>
              <a:rPr lang="it-IT" smtClean="0">
                <a:solidFill>
                  <a:schemeClr val="bg1"/>
                </a:solidFill>
              </a:rPr>
              <a:t>D</a:t>
            </a:r>
            <a:endParaRPr lang="it-IT">
              <a:solidFill>
                <a:schemeClr val="bg1"/>
              </a:solidFill>
            </a:endParaRPr>
          </a:p>
        </p:txBody>
      </p:sp>
      <p:sp>
        <p:nvSpPr>
          <p:cNvPr id="19" name="CasellaDiTesto 18"/>
          <p:cNvSpPr txBox="1"/>
          <p:nvPr/>
        </p:nvSpPr>
        <p:spPr>
          <a:xfrm>
            <a:off x="0" y="5072074"/>
            <a:ext cx="9144000" cy="1477328"/>
          </a:xfrm>
          <a:prstGeom prst="rect">
            <a:avLst/>
          </a:prstGeom>
          <a:noFill/>
        </p:spPr>
        <p:txBody>
          <a:bodyPr wrap="square" rtlCol="0">
            <a:spAutoFit/>
          </a:bodyPr>
          <a:lstStyle/>
          <a:p>
            <a:r>
              <a:rPr lang="it-IT" smtClean="0"/>
              <a:t>A: nuclei with DAPI</a:t>
            </a:r>
          </a:p>
          <a:p>
            <a:r>
              <a:rPr lang="it-IT" smtClean="0"/>
              <a:t>B: </a:t>
            </a:r>
            <a:r>
              <a:rPr lang="el-GR" smtClean="0"/>
              <a:t>γ-</a:t>
            </a:r>
            <a:r>
              <a:rPr lang="it-IT" smtClean="0"/>
              <a:t>H2AX</a:t>
            </a:r>
          </a:p>
          <a:p>
            <a:r>
              <a:rPr lang="it-IT" smtClean="0"/>
              <a:t>C: Telomeres</a:t>
            </a:r>
          </a:p>
          <a:p>
            <a:r>
              <a:rPr lang="it-IT" smtClean="0"/>
              <a:t>D: merge</a:t>
            </a:r>
            <a:r>
              <a:rPr lang="it-IT" b="1" smtClean="0"/>
              <a:t>; </a:t>
            </a:r>
            <a:r>
              <a:rPr lang="en-US" smtClean="0"/>
              <a:t>when green and red signals overlap a yellow pattern is seen, indicating</a:t>
            </a:r>
          </a:p>
          <a:p>
            <a:r>
              <a:rPr lang="en-US" smtClean="0"/>
              <a:t>     co-localization of γ-H2AX with telomeres</a:t>
            </a:r>
            <a:endParaRPr lang="it-IT"/>
          </a:p>
        </p:txBody>
      </p:sp>
      <p:cxnSp>
        <p:nvCxnSpPr>
          <p:cNvPr id="21" name="Connettore 2 20"/>
          <p:cNvCxnSpPr/>
          <p:nvPr/>
        </p:nvCxnSpPr>
        <p:spPr>
          <a:xfrm rot="5400000" flipH="1" flipV="1">
            <a:off x="6536545" y="4321975"/>
            <a:ext cx="357190" cy="1428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rot="16200000" flipH="1">
            <a:off x="6429388" y="3500438"/>
            <a:ext cx="285752" cy="28575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ttore 2 27"/>
          <p:cNvCxnSpPr/>
          <p:nvPr/>
        </p:nvCxnSpPr>
        <p:spPr>
          <a:xfrm rot="10800000">
            <a:off x="7358082" y="4071942"/>
            <a:ext cx="357190" cy="28575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30" name="Picture 6" descr="G-banded metaphase karyotype of a human male cell. Every chromosome pair can be identified by its banding pattern. Chromosome 1 is about 12 μm long."/>
          <p:cNvPicPr>
            <a:picLocks noChangeAspect="1" noChangeArrowheads="1"/>
          </p:cNvPicPr>
          <p:nvPr/>
        </p:nvPicPr>
        <p:blipFill>
          <a:blip r:embed="rId2" cstate="print"/>
          <a:srcRect/>
          <a:stretch>
            <a:fillRect/>
          </a:stretch>
        </p:blipFill>
        <p:spPr bwMode="auto">
          <a:xfrm>
            <a:off x="-32" y="714356"/>
            <a:ext cx="4214810" cy="2799025"/>
          </a:xfrm>
          <a:prstGeom prst="rect">
            <a:avLst/>
          </a:prstGeom>
          <a:noFill/>
        </p:spPr>
      </p:pic>
      <p:pic>
        <p:nvPicPr>
          <p:cNvPr id="1032" name="Picture 8" descr="Full-size image (48 K)"/>
          <p:cNvPicPr>
            <a:picLocks noChangeAspect="1" noChangeArrowheads="1"/>
          </p:cNvPicPr>
          <p:nvPr/>
        </p:nvPicPr>
        <p:blipFill>
          <a:blip r:embed="rId3" cstate="print"/>
          <a:srcRect/>
          <a:stretch>
            <a:fillRect/>
          </a:stretch>
        </p:blipFill>
        <p:spPr bwMode="auto">
          <a:xfrm>
            <a:off x="3468688" y="3571876"/>
            <a:ext cx="5675311" cy="3286124"/>
          </a:xfrm>
          <a:prstGeom prst="rect">
            <a:avLst/>
          </a:prstGeom>
          <a:noFill/>
        </p:spPr>
      </p:pic>
      <p:sp>
        <p:nvSpPr>
          <p:cNvPr id="6" name="CasellaDiTesto 5"/>
          <p:cNvSpPr txBox="1"/>
          <p:nvPr/>
        </p:nvSpPr>
        <p:spPr>
          <a:xfrm>
            <a:off x="214282" y="214290"/>
            <a:ext cx="2857520" cy="369332"/>
          </a:xfrm>
          <a:prstGeom prst="rect">
            <a:avLst/>
          </a:prstGeom>
          <a:noFill/>
        </p:spPr>
        <p:txBody>
          <a:bodyPr wrap="square" rtlCol="0">
            <a:spAutoFit/>
          </a:bodyPr>
          <a:lstStyle/>
          <a:p>
            <a:r>
              <a:rPr lang="it-IT" smtClean="0"/>
              <a:t>④ Banding and karyotype </a:t>
            </a:r>
            <a:endParaRPr lang="it-IT"/>
          </a:p>
        </p:txBody>
      </p:sp>
      <p:sp>
        <p:nvSpPr>
          <p:cNvPr id="7" name="Freccia a destra 6"/>
          <p:cNvSpPr/>
          <p:nvPr/>
        </p:nvSpPr>
        <p:spPr>
          <a:xfrm>
            <a:off x="2857488" y="4714884"/>
            <a:ext cx="428628"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1071538" y="4425743"/>
            <a:ext cx="2000264" cy="646331"/>
          </a:xfrm>
          <a:prstGeom prst="rect">
            <a:avLst/>
          </a:prstGeom>
          <a:noFill/>
        </p:spPr>
        <p:txBody>
          <a:bodyPr wrap="square" rtlCol="0">
            <a:spAutoFit/>
          </a:bodyPr>
          <a:lstStyle/>
          <a:p>
            <a:r>
              <a:rPr lang="it-IT" smtClean="0"/>
              <a:t> Chromosomal rearrangements</a:t>
            </a:r>
            <a:endParaRPr lang="it-IT"/>
          </a:p>
        </p:txBody>
      </p:sp>
      <p:sp>
        <p:nvSpPr>
          <p:cNvPr id="9" name="CasellaDiTesto 8"/>
          <p:cNvSpPr txBox="1"/>
          <p:nvPr/>
        </p:nvSpPr>
        <p:spPr>
          <a:xfrm>
            <a:off x="5072066" y="1000108"/>
            <a:ext cx="2000264" cy="369332"/>
          </a:xfrm>
          <a:prstGeom prst="rect">
            <a:avLst/>
          </a:prstGeom>
          <a:noFill/>
        </p:spPr>
        <p:txBody>
          <a:bodyPr wrap="square" rtlCol="0">
            <a:spAutoFit/>
          </a:bodyPr>
          <a:lstStyle/>
          <a:p>
            <a:r>
              <a:rPr lang="it-IT" smtClean="0"/>
              <a:t>Normal karyotype</a:t>
            </a:r>
            <a:endParaRPr lang="it-IT"/>
          </a:p>
        </p:txBody>
      </p:sp>
      <p:sp>
        <p:nvSpPr>
          <p:cNvPr id="10" name="Freccia a sinistra 9"/>
          <p:cNvSpPr/>
          <p:nvPr/>
        </p:nvSpPr>
        <p:spPr>
          <a:xfrm>
            <a:off x="4429124" y="1142984"/>
            <a:ext cx="500066" cy="1428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ttangolo 1"/>
          <p:cNvSpPr/>
          <p:nvPr/>
        </p:nvSpPr>
        <p:spPr>
          <a:xfrm>
            <a:off x="3037606" y="71414"/>
            <a:ext cx="2983830" cy="523220"/>
          </a:xfrm>
          <a:prstGeom prst="rect">
            <a:avLst/>
          </a:prstGeom>
        </p:spPr>
        <p:txBody>
          <a:bodyPr wrap="none">
            <a:spAutoFit/>
          </a:bodyPr>
          <a:lstStyle/>
          <a:p>
            <a:pPr algn="ctr"/>
            <a:r>
              <a:rPr lang="it-IT" sz="2800" i="1" u="sng" smtClean="0"/>
              <a:t>In vivo experiments</a:t>
            </a:r>
            <a:endParaRPr lang="it-IT" sz="2800"/>
          </a:p>
        </p:txBody>
      </p:sp>
      <p:pic>
        <p:nvPicPr>
          <p:cNvPr id="33794" name="Picture 2" descr="https://encrypted-tbn3.gstatic.com/images?q=tbn:ANd9GcTQXLqX4pUSsqd1mJx75e4K8PUdTTQdjXdshxZIj1jjGdXIMG6M"/>
          <p:cNvPicPr>
            <a:picLocks noChangeAspect="1" noChangeArrowheads="1"/>
          </p:cNvPicPr>
          <p:nvPr/>
        </p:nvPicPr>
        <p:blipFill>
          <a:blip r:embed="rId2" cstate="print"/>
          <a:srcRect/>
          <a:stretch>
            <a:fillRect/>
          </a:stretch>
        </p:blipFill>
        <p:spPr bwMode="auto">
          <a:xfrm>
            <a:off x="8001000" y="0"/>
            <a:ext cx="1143000" cy="1714500"/>
          </a:xfrm>
          <a:prstGeom prst="rect">
            <a:avLst/>
          </a:prstGeom>
          <a:noFill/>
        </p:spPr>
      </p:pic>
      <p:sp>
        <p:nvSpPr>
          <p:cNvPr id="4" name="Rettangolo 3"/>
          <p:cNvSpPr/>
          <p:nvPr/>
        </p:nvSpPr>
        <p:spPr>
          <a:xfrm>
            <a:off x="1740872" y="764704"/>
            <a:ext cx="5662256" cy="369332"/>
          </a:xfrm>
          <a:prstGeom prst="rect">
            <a:avLst/>
          </a:prstGeom>
        </p:spPr>
        <p:txBody>
          <a:bodyPr wrap="none">
            <a:spAutoFit/>
          </a:bodyPr>
          <a:lstStyle/>
          <a:p>
            <a:r>
              <a:rPr lang="en-US" b="1" dirty="0" smtClean="0"/>
              <a:t>Mouse model of </a:t>
            </a:r>
            <a:r>
              <a:rPr lang="en-US" b="1" dirty="0" err="1" smtClean="0"/>
              <a:t>dyskeratosis</a:t>
            </a:r>
            <a:r>
              <a:rPr lang="en-US" b="1" dirty="0" smtClean="0"/>
              <a:t> </a:t>
            </a:r>
            <a:r>
              <a:rPr lang="en-US" b="1" dirty="0" err="1" smtClean="0"/>
              <a:t>congenita</a:t>
            </a:r>
            <a:r>
              <a:rPr lang="en-US" b="1" dirty="0" smtClean="0"/>
              <a:t>: </a:t>
            </a:r>
            <a:r>
              <a:rPr lang="it-IT" b="1" dirty="0" err="1" smtClean="0"/>
              <a:t>mTR−</a:t>
            </a:r>
            <a:r>
              <a:rPr lang="it-IT" b="1" dirty="0" smtClean="0"/>
              <a:t>/− CAST/</a:t>
            </a:r>
            <a:r>
              <a:rPr lang="it-IT" b="1" dirty="0" err="1" smtClean="0"/>
              <a:t>EiJ</a:t>
            </a:r>
            <a:endParaRPr lang="it-IT" b="1" dirty="0"/>
          </a:p>
        </p:txBody>
      </p:sp>
      <p:sp>
        <p:nvSpPr>
          <p:cNvPr id="5" name="Rettangolo 4"/>
          <p:cNvSpPr/>
          <p:nvPr/>
        </p:nvSpPr>
        <p:spPr>
          <a:xfrm>
            <a:off x="-72008" y="2483018"/>
            <a:ext cx="9216008" cy="3970318"/>
          </a:xfrm>
          <a:prstGeom prst="rect">
            <a:avLst/>
          </a:prstGeom>
        </p:spPr>
        <p:txBody>
          <a:bodyPr wrap="square">
            <a:spAutoFit/>
          </a:bodyPr>
          <a:lstStyle/>
          <a:p>
            <a:pPr>
              <a:buFont typeface="Arial" pitchFamily="34" charset="0"/>
              <a:buChar char="•"/>
            </a:pPr>
            <a:r>
              <a:rPr lang="en-US" dirty="0" smtClean="0"/>
              <a:t>When telomere shortening is induced by a </a:t>
            </a:r>
            <a:r>
              <a:rPr lang="it-IT" dirty="0" err="1" smtClean="0"/>
              <a:t>telomerase</a:t>
            </a:r>
            <a:r>
              <a:rPr lang="it-IT" dirty="0" smtClean="0"/>
              <a:t> RNA </a:t>
            </a:r>
            <a:r>
              <a:rPr lang="it-IT" dirty="0" err="1" smtClean="0"/>
              <a:t>deletion</a:t>
            </a:r>
            <a:r>
              <a:rPr lang="it-IT" dirty="0" smtClean="0"/>
              <a:t> in a strain </a:t>
            </a:r>
            <a:r>
              <a:rPr lang="it-IT" dirty="0" err="1" smtClean="0"/>
              <a:t>of</a:t>
            </a:r>
            <a:r>
              <a:rPr lang="it-IT" dirty="0" smtClean="0"/>
              <a:t> </a:t>
            </a:r>
            <a:r>
              <a:rPr lang="it-IT" dirty="0" err="1" smtClean="0"/>
              <a:t>mice</a:t>
            </a:r>
            <a:r>
              <a:rPr lang="it-IT" dirty="0" smtClean="0"/>
              <a:t> (CAST/</a:t>
            </a:r>
            <a:r>
              <a:rPr lang="it-IT" dirty="0" err="1" smtClean="0"/>
              <a:t>EiJ</a:t>
            </a:r>
            <a:r>
              <a:rPr lang="it-IT" dirty="0" smtClean="0"/>
              <a:t>) </a:t>
            </a:r>
            <a:r>
              <a:rPr lang="en-US" dirty="0" smtClean="0"/>
              <a:t>with short telomeres (comparable with the length of human telomeres), the phenotypes are similar to those observed in DC (</a:t>
            </a:r>
            <a:r>
              <a:rPr lang="en-US" dirty="0" err="1" smtClean="0"/>
              <a:t>Hao</a:t>
            </a:r>
            <a:r>
              <a:rPr lang="en-US" dirty="0" smtClean="0"/>
              <a:t> et al. 2005).</a:t>
            </a:r>
          </a:p>
          <a:p>
            <a:endParaRPr lang="en-US" dirty="0" smtClean="0"/>
          </a:p>
          <a:p>
            <a:pPr>
              <a:buFont typeface="Arial" pitchFamily="34" charset="0"/>
              <a:buChar char="•"/>
            </a:pPr>
            <a:r>
              <a:rPr lang="en-US" dirty="0" smtClean="0"/>
              <a:t>Homozygous </a:t>
            </a:r>
            <a:r>
              <a:rPr lang="en-US" dirty="0" err="1" smtClean="0"/>
              <a:t>mTR</a:t>
            </a:r>
            <a:r>
              <a:rPr lang="en-US" dirty="0" smtClean="0"/>
              <a:t>−/− CAST/</a:t>
            </a:r>
            <a:r>
              <a:rPr lang="en-US" dirty="0" err="1" smtClean="0"/>
              <a:t>EiJ</a:t>
            </a:r>
            <a:r>
              <a:rPr lang="en-US" dirty="0" smtClean="0"/>
              <a:t> mice and late generation heterozygous </a:t>
            </a:r>
            <a:r>
              <a:rPr lang="en-US" dirty="0" err="1" smtClean="0"/>
              <a:t>mTR</a:t>
            </a:r>
            <a:r>
              <a:rPr lang="en-US" dirty="0" smtClean="0"/>
              <a:t>+/− CAST/</a:t>
            </a:r>
            <a:r>
              <a:rPr lang="en-US" dirty="0" err="1" smtClean="0"/>
              <a:t>EiJ</a:t>
            </a:r>
            <a:r>
              <a:rPr lang="en-US" dirty="0" smtClean="0"/>
              <a:t> mice experience a </a:t>
            </a:r>
            <a:r>
              <a:rPr lang="en-US" u="sng" dirty="0" smtClean="0"/>
              <a:t>decrease in tissue renewal capacity in the bone marrow.</a:t>
            </a:r>
          </a:p>
          <a:p>
            <a:endParaRPr lang="en-US" dirty="0" smtClean="0"/>
          </a:p>
          <a:p>
            <a:pPr>
              <a:buFont typeface="Arial" pitchFamily="34" charset="0"/>
              <a:buChar char="•"/>
            </a:pPr>
            <a:r>
              <a:rPr lang="en-US" dirty="0" smtClean="0"/>
              <a:t>These mice develop </a:t>
            </a:r>
            <a:r>
              <a:rPr lang="en-US" u="sng" dirty="0" err="1" smtClean="0"/>
              <a:t>microadenomas</a:t>
            </a:r>
            <a:r>
              <a:rPr lang="en-US" u="sng" dirty="0" smtClean="0"/>
              <a:t> </a:t>
            </a:r>
            <a:r>
              <a:rPr lang="en-US" dirty="0" smtClean="0"/>
              <a:t>of the intestinal epithelium reminiscent of the </a:t>
            </a:r>
            <a:r>
              <a:rPr lang="en-US" u="sng" dirty="0" err="1" smtClean="0"/>
              <a:t>leukoplakia</a:t>
            </a:r>
            <a:endParaRPr lang="en-US" u="sng" dirty="0" smtClean="0"/>
          </a:p>
          <a:p>
            <a:r>
              <a:rPr lang="en-US" dirty="0" smtClean="0"/>
              <a:t>that occurs in DC patients.</a:t>
            </a:r>
          </a:p>
          <a:p>
            <a:endParaRPr lang="en-US" dirty="0" smtClean="0"/>
          </a:p>
          <a:p>
            <a:pPr>
              <a:buFont typeface="Arial" pitchFamily="34" charset="0"/>
              <a:buChar char="•"/>
            </a:pPr>
            <a:r>
              <a:rPr lang="en-US" dirty="0" smtClean="0"/>
              <a:t>Consistent with premature death in DC, G2 </a:t>
            </a:r>
            <a:r>
              <a:rPr lang="en-US" dirty="0" err="1" smtClean="0"/>
              <a:t>mTR</a:t>
            </a:r>
            <a:r>
              <a:rPr lang="en-US" dirty="0" smtClean="0"/>
              <a:t>−/− CAST/</a:t>
            </a:r>
            <a:r>
              <a:rPr lang="en-US" dirty="0" err="1" smtClean="0"/>
              <a:t>EiJ</a:t>
            </a:r>
            <a:r>
              <a:rPr lang="en-US" dirty="0" smtClean="0"/>
              <a:t> mice have a </a:t>
            </a:r>
            <a:r>
              <a:rPr lang="en-US" u="sng" dirty="0" smtClean="0"/>
              <a:t>reduced median survival rate</a:t>
            </a:r>
            <a:r>
              <a:rPr lang="en-US" dirty="0" smtClean="0"/>
              <a:t> of 129 d. CAST/</a:t>
            </a:r>
            <a:r>
              <a:rPr lang="en-US" dirty="0" err="1" smtClean="0"/>
              <a:t>EiJ</a:t>
            </a:r>
            <a:r>
              <a:rPr lang="en-US" dirty="0" smtClean="0"/>
              <a:t> </a:t>
            </a:r>
            <a:r>
              <a:rPr lang="en-US" dirty="0" err="1" smtClean="0"/>
              <a:t>mTR</a:t>
            </a:r>
            <a:r>
              <a:rPr lang="en-US" dirty="0" smtClean="0"/>
              <a:t>−/− animals derived from late-generation </a:t>
            </a:r>
            <a:r>
              <a:rPr lang="en-US" dirty="0" err="1" smtClean="0"/>
              <a:t>heterozygotes</a:t>
            </a:r>
            <a:r>
              <a:rPr lang="en-US" dirty="0" smtClean="0"/>
              <a:t> have a reduced life span relative to genetically similar animals derived from early generation </a:t>
            </a:r>
            <a:r>
              <a:rPr lang="en-US" dirty="0" err="1" smtClean="0"/>
              <a:t>heterozygotes</a:t>
            </a:r>
            <a:r>
              <a:rPr lang="en-US" dirty="0" smtClean="0"/>
              <a:t>, suggestive of a genetic anticipation characteristic of DC.</a:t>
            </a:r>
            <a:endParaRPr lang="it-IT" dirty="0"/>
          </a:p>
        </p:txBody>
      </p:sp>
      <p:sp>
        <p:nvSpPr>
          <p:cNvPr id="6" name="Rettangolo 5"/>
          <p:cNvSpPr/>
          <p:nvPr/>
        </p:nvSpPr>
        <p:spPr>
          <a:xfrm>
            <a:off x="1979712" y="1414517"/>
            <a:ext cx="5184576" cy="646331"/>
          </a:xfrm>
          <a:prstGeom prst="rect">
            <a:avLst/>
          </a:prstGeom>
        </p:spPr>
        <p:txBody>
          <a:bodyPr wrap="square">
            <a:spAutoFit/>
          </a:bodyPr>
          <a:lstStyle/>
          <a:p>
            <a:pPr algn="ctr"/>
            <a:r>
              <a:rPr lang="it-IT" b="1" i="1" dirty="0" smtClean="0"/>
              <a:t>The mouse </a:t>
            </a:r>
            <a:r>
              <a:rPr lang="it-IT" b="1" i="1" dirty="0" err="1" smtClean="0"/>
              <a:t>disease</a:t>
            </a:r>
            <a:r>
              <a:rPr lang="it-IT" b="1" i="1" dirty="0" smtClean="0"/>
              <a:t> </a:t>
            </a:r>
            <a:r>
              <a:rPr lang="it-IT" b="1" i="1" dirty="0" err="1" smtClean="0"/>
              <a:t>model</a:t>
            </a:r>
            <a:r>
              <a:rPr lang="en-US" b="1" i="1" dirty="0" smtClean="0"/>
              <a:t> recapitulates the telomere dysfunction and key features </a:t>
            </a:r>
            <a:r>
              <a:rPr lang="it-IT" b="1" i="1" dirty="0" err="1" smtClean="0"/>
              <a:t>observed</a:t>
            </a:r>
            <a:r>
              <a:rPr lang="it-IT" b="1" i="1" dirty="0" smtClean="0"/>
              <a:t> in </a:t>
            </a:r>
            <a:r>
              <a:rPr lang="it-IT" b="1" i="1" dirty="0" err="1" smtClean="0"/>
              <a:t>DC</a:t>
            </a:r>
            <a:endParaRPr lang="it-IT" b="1"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asellaDiTesto 1"/>
          <p:cNvSpPr txBox="1"/>
          <p:nvPr/>
        </p:nvSpPr>
        <p:spPr>
          <a:xfrm>
            <a:off x="1214414" y="285728"/>
            <a:ext cx="6858048" cy="523220"/>
          </a:xfrm>
          <a:prstGeom prst="rect">
            <a:avLst/>
          </a:prstGeom>
          <a:noFill/>
        </p:spPr>
        <p:txBody>
          <a:bodyPr wrap="square" rtlCol="0">
            <a:spAutoFit/>
          </a:bodyPr>
          <a:lstStyle/>
          <a:p>
            <a:pPr algn="ctr"/>
            <a:r>
              <a:rPr lang="it-IT" sz="2800" dirty="0" smtClean="0"/>
              <a:t>DYSKERATOSIS CONGENITA</a:t>
            </a:r>
            <a:endParaRPr lang="it-IT" sz="2800" dirty="0"/>
          </a:p>
        </p:txBody>
      </p:sp>
      <p:pic>
        <p:nvPicPr>
          <p:cNvPr id="1026" name="Picture 2"/>
          <p:cNvPicPr>
            <a:picLocks noChangeAspect="1" noChangeArrowheads="1"/>
          </p:cNvPicPr>
          <p:nvPr/>
        </p:nvPicPr>
        <p:blipFill>
          <a:blip r:embed="rId3" cstate="print"/>
          <a:srcRect/>
          <a:stretch>
            <a:fillRect/>
          </a:stretch>
        </p:blipFill>
        <p:spPr bwMode="auto">
          <a:xfrm>
            <a:off x="-31" y="1000108"/>
            <a:ext cx="4090493" cy="2786081"/>
          </a:xfrm>
          <a:prstGeom prst="rect">
            <a:avLst/>
          </a:prstGeom>
          <a:noFill/>
          <a:ln w="9525">
            <a:noFill/>
            <a:miter lim="800000"/>
            <a:headEnd/>
            <a:tailEnd/>
          </a:ln>
          <a:effectLst/>
        </p:spPr>
      </p:pic>
      <p:sp>
        <p:nvSpPr>
          <p:cNvPr id="4" name="CasellaDiTesto 3"/>
          <p:cNvSpPr txBox="1"/>
          <p:nvPr/>
        </p:nvSpPr>
        <p:spPr>
          <a:xfrm>
            <a:off x="4143372" y="928670"/>
            <a:ext cx="5000660" cy="1384995"/>
          </a:xfrm>
          <a:prstGeom prst="rect">
            <a:avLst/>
          </a:prstGeom>
          <a:noFill/>
        </p:spPr>
        <p:txBody>
          <a:bodyPr wrap="square" rtlCol="0">
            <a:spAutoFit/>
          </a:bodyPr>
          <a:lstStyle/>
          <a:p>
            <a:r>
              <a:rPr lang="en-US" sz="1400" b="1" dirty="0"/>
              <a:t>Clinical features of DC. </a:t>
            </a:r>
            <a:r>
              <a:rPr lang="en-US" sz="1400" dirty="0"/>
              <a:t>The clinical features of DC are</a:t>
            </a:r>
            <a:r>
              <a:rPr lang="en-US" sz="1400" dirty="0" smtClean="0"/>
              <a:t>:</a:t>
            </a:r>
          </a:p>
          <a:p>
            <a:r>
              <a:rPr lang="en-US" sz="1400" dirty="0" smtClean="0"/>
              <a:t> </a:t>
            </a:r>
            <a:r>
              <a:rPr lang="en-US" sz="1400" dirty="0"/>
              <a:t>nail dystrophy (A), </a:t>
            </a:r>
            <a:endParaRPr lang="en-US" sz="1400" dirty="0" smtClean="0"/>
          </a:p>
          <a:p>
            <a:r>
              <a:rPr lang="en-US" sz="1400" dirty="0" smtClean="0"/>
              <a:t>oral </a:t>
            </a:r>
            <a:r>
              <a:rPr lang="en-US" sz="1400" dirty="0"/>
              <a:t>leucoplakia (B), </a:t>
            </a:r>
            <a:endParaRPr lang="en-US" sz="1400" dirty="0" smtClean="0"/>
          </a:p>
          <a:p>
            <a:r>
              <a:rPr lang="en-US" sz="1400" dirty="0" smtClean="0"/>
              <a:t>abnormal </a:t>
            </a:r>
            <a:r>
              <a:rPr lang="en-US" sz="1400" dirty="0"/>
              <a:t>skin pigmentation (C), </a:t>
            </a:r>
            <a:endParaRPr lang="en-US" sz="1400" dirty="0" smtClean="0"/>
          </a:p>
          <a:p>
            <a:r>
              <a:rPr lang="en-US" sz="1400" dirty="0" smtClean="0"/>
              <a:t>cerebellarhypoplasia </a:t>
            </a:r>
            <a:r>
              <a:rPr lang="en-US" sz="1400" dirty="0"/>
              <a:t>(D; highlighted by the arrow), </a:t>
            </a:r>
          </a:p>
          <a:p>
            <a:r>
              <a:rPr lang="en-US" sz="1400" dirty="0" smtClean="0"/>
              <a:t>premature </a:t>
            </a:r>
            <a:r>
              <a:rPr lang="en-US" sz="1400" dirty="0"/>
              <a:t>hair </a:t>
            </a:r>
            <a:r>
              <a:rPr lang="en-US" sz="1400" dirty="0" smtClean="0"/>
              <a:t>loss/graying </a:t>
            </a:r>
            <a:r>
              <a:rPr lang="en-US" sz="1400" dirty="0"/>
              <a:t>(E).</a:t>
            </a:r>
            <a:endParaRPr lang="it-IT" sz="1400" dirty="0"/>
          </a:p>
        </p:txBody>
      </p:sp>
      <p:pic>
        <p:nvPicPr>
          <p:cNvPr id="6" name="Immagine 5" descr="BM.png"/>
          <p:cNvPicPr>
            <a:picLocks noChangeAspect="1"/>
          </p:cNvPicPr>
          <p:nvPr/>
        </p:nvPicPr>
        <p:blipFill>
          <a:blip r:embed="rId4" cstate="print"/>
          <a:stretch>
            <a:fillRect/>
          </a:stretch>
        </p:blipFill>
        <p:spPr>
          <a:xfrm>
            <a:off x="2643174" y="3974410"/>
            <a:ext cx="6500858" cy="2169234"/>
          </a:xfrm>
          <a:prstGeom prst="rect">
            <a:avLst/>
          </a:prstGeom>
        </p:spPr>
      </p:pic>
      <p:sp>
        <p:nvSpPr>
          <p:cNvPr id="7" name="CasellaDiTesto 6"/>
          <p:cNvSpPr txBox="1"/>
          <p:nvPr/>
        </p:nvSpPr>
        <p:spPr>
          <a:xfrm>
            <a:off x="-35751" y="4786322"/>
            <a:ext cx="2607487" cy="1384995"/>
          </a:xfrm>
          <a:prstGeom prst="rect">
            <a:avLst/>
          </a:prstGeom>
          <a:noFill/>
        </p:spPr>
        <p:txBody>
          <a:bodyPr wrap="square" rtlCol="0">
            <a:spAutoFit/>
          </a:bodyPr>
          <a:lstStyle/>
          <a:p>
            <a:r>
              <a:rPr lang="en-US" sz="1400" b="1" dirty="0"/>
              <a:t>Histopathological features of dyskeratosis congenita (DC): </a:t>
            </a:r>
            <a:r>
              <a:rPr lang="en-US" sz="1400" dirty="0"/>
              <a:t>(A) bone </a:t>
            </a:r>
            <a:r>
              <a:rPr lang="en-US" sz="1400" dirty="0" smtClean="0"/>
              <a:t>marrow slides </a:t>
            </a:r>
            <a:r>
              <a:rPr lang="en-US" sz="1400" dirty="0"/>
              <a:t>show the loss of cells in an aplastic marrow, typical of dyskeratosis </a:t>
            </a:r>
            <a:r>
              <a:rPr lang="en-US" sz="1400" dirty="0" smtClean="0"/>
              <a:t>congenita.</a:t>
            </a:r>
            <a:endParaRPr lang="it-IT" sz="1400" dirty="0"/>
          </a:p>
        </p:txBody>
      </p:sp>
      <p:sp>
        <p:nvSpPr>
          <p:cNvPr id="8" name="CasellaDiTesto 7"/>
          <p:cNvSpPr txBox="1"/>
          <p:nvPr/>
        </p:nvSpPr>
        <p:spPr>
          <a:xfrm>
            <a:off x="6143636" y="6500834"/>
            <a:ext cx="3000364" cy="276999"/>
          </a:xfrm>
          <a:prstGeom prst="rect">
            <a:avLst/>
          </a:prstGeom>
          <a:noFill/>
        </p:spPr>
        <p:txBody>
          <a:bodyPr wrap="square" rtlCol="0">
            <a:spAutoFit/>
          </a:bodyPr>
          <a:lstStyle/>
          <a:p>
            <a:r>
              <a:rPr lang="it-IT" sz="1200" dirty="0"/>
              <a:t>Michael </a:t>
            </a:r>
            <a:r>
              <a:rPr lang="it-IT" sz="1200" dirty="0" smtClean="0"/>
              <a:t>Kirwan and Inderjeet Dokal (2009)</a:t>
            </a:r>
            <a:endParaRPr lang="it-IT" sz="1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asellaDiTesto 2"/>
          <p:cNvSpPr txBox="1"/>
          <p:nvPr/>
        </p:nvSpPr>
        <p:spPr>
          <a:xfrm>
            <a:off x="935596" y="404664"/>
            <a:ext cx="7272808" cy="523220"/>
          </a:xfrm>
          <a:prstGeom prst="rect">
            <a:avLst/>
          </a:prstGeom>
          <a:noFill/>
        </p:spPr>
        <p:txBody>
          <a:bodyPr wrap="square" rtlCol="0">
            <a:spAutoFit/>
          </a:bodyPr>
          <a:lstStyle/>
          <a:p>
            <a:pPr algn="ctr"/>
            <a:r>
              <a:rPr lang="it-IT" sz="2800" dirty="0" err="1" smtClean="0"/>
              <a:t>Autologous</a:t>
            </a:r>
            <a:r>
              <a:rPr lang="it-IT" sz="2800" dirty="0" smtClean="0"/>
              <a:t> BM </a:t>
            </a:r>
            <a:r>
              <a:rPr lang="it-IT" sz="2800" dirty="0" err="1" smtClean="0"/>
              <a:t>transplantation</a:t>
            </a:r>
            <a:r>
              <a:rPr lang="it-IT" sz="2800" dirty="0" smtClean="0"/>
              <a:t> </a:t>
            </a:r>
            <a:r>
              <a:rPr lang="it-IT" sz="2800" dirty="0" err="1" smtClean="0"/>
              <a:t>improvement</a:t>
            </a:r>
            <a:endParaRPr lang="it-IT" sz="2800" dirty="0"/>
          </a:p>
        </p:txBody>
      </p:sp>
      <p:sp>
        <p:nvSpPr>
          <p:cNvPr id="4" name="CasellaDiTesto 3"/>
          <p:cNvSpPr txBox="1"/>
          <p:nvPr/>
        </p:nvSpPr>
        <p:spPr>
          <a:xfrm>
            <a:off x="467544" y="1412776"/>
            <a:ext cx="6912768" cy="4801314"/>
          </a:xfrm>
          <a:prstGeom prst="rect">
            <a:avLst/>
          </a:prstGeom>
          <a:noFill/>
        </p:spPr>
        <p:txBody>
          <a:bodyPr wrap="square" rtlCol="0">
            <a:spAutoFit/>
          </a:bodyPr>
          <a:lstStyle/>
          <a:p>
            <a:pPr marL="342900" indent="-342900">
              <a:buFont typeface="+mj-lt"/>
              <a:buAutoNum type="arabicPeriod"/>
            </a:pPr>
            <a:r>
              <a:rPr lang="it-IT" b="1" dirty="0" err="1" smtClean="0"/>
              <a:t>We</a:t>
            </a:r>
            <a:r>
              <a:rPr lang="it-IT" b="1" dirty="0" smtClean="0"/>
              <a:t> take a sample </a:t>
            </a:r>
            <a:r>
              <a:rPr lang="it-IT" b="1" dirty="0" err="1" smtClean="0"/>
              <a:t>of</a:t>
            </a:r>
            <a:r>
              <a:rPr lang="it-IT" b="1" dirty="0" smtClean="0"/>
              <a:t> BM </a:t>
            </a:r>
            <a:r>
              <a:rPr lang="it-IT" b="1" dirty="0" err="1" smtClean="0"/>
              <a:t>through</a:t>
            </a:r>
            <a:r>
              <a:rPr lang="it-IT" b="1" dirty="0" smtClean="0"/>
              <a:t> </a:t>
            </a:r>
            <a:r>
              <a:rPr lang="it-IT" b="1" dirty="0" err="1" smtClean="0"/>
              <a:t>aspiration</a:t>
            </a:r>
            <a:r>
              <a:rPr lang="it-IT" b="1" dirty="0" smtClean="0"/>
              <a:t> </a:t>
            </a:r>
            <a:r>
              <a:rPr lang="it-IT" b="1" dirty="0" err="1" smtClean="0"/>
              <a:t>from</a:t>
            </a:r>
            <a:r>
              <a:rPr lang="it-IT" b="1" dirty="0" smtClean="0"/>
              <a:t> G2 </a:t>
            </a:r>
            <a:r>
              <a:rPr lang="it-IT" b="1" dirty="0" err="1" smtClean="0"/>
              <a:t>mice</a:t>
            </a:r>
            <a:r>
              <a:rPr lang="it-IT" b="1" dirty="0" smtClean="0"/>
              <a:t> </a:t>
            </a:r>
            <a:r>
              <a:rPr lang="it-IT" b="1" dirty="0" err="1" smtClean="0"/>
              <a:t>femurs</a:t>
            </a:r>
            <a:r>
              <a:rPr lang="it-IT" b="1" dirty="0" smtClean="0"/>
              <a:t> </a:t>
            </a:r>
          </a:p>
          <a:p>
            <a:pPr marL="342900" indent="-342900">
              <a:buFont typeface="+mj-lt"/>
              <a:buAutoNum type="arabicPeriod"/>
            </a:pPr>
            <a:endParaRPr lang="it-IT" b="1" dirty="0" smtClean="0"/>
          </a:p>
          <a:p>
            <a:pPr marL="342900" indent="-342900">
              <a:buFont typeface="+mj-lt"/>
              <a:buAutoNum type="arabicPeriod"/>
            </a:pPr>
            <a:endParaRPr lang="it-IT" b="1" dirty="0" smtClean="0"/>
          </a:p>
          <a:p>
            <a:pPr marL="342900" indent="-342900">
              <a:buFont typeface="+mj-lt"/>
              <a:buAutoNum type="arabicPeriod"/>
            </a:pPr>
            <a:endParaRPr lang="it-IT" b="1" dirty="0" smtClean="0"/>
          </a:p>
          <a:p>
            <a:pPr marL="342900" indent="-342900">
              <a:buFont typeface="+mj-lt"/>
              <a:buAutoNum type="arabicPeriod"/>
            </a:pPr>
            <a:r>
              <a:rPr lang="it-IT" b="1" dirty="0" err="1" smtClean="0"/>
              <a:t>Stem</a:t>
            </a:r>
            <a:r>
              <a:rPr lang="it-IT" b="1" dirty="0" smtClean="0"/>
              <a:t> </a:t>
            </a:r>
            <a:r>
              <a:rPr lang="it-IT" b="1" dirty="0" err="1" smtClean="0"/>
              <a:t>cells</a:t>
            </a:r>
            <a:r>
              <a:rPr lang="it-IT" b="1" dirty="0" smtClean="0"/>
              <a:t> </a:t>
            </a:r>
            <a:r>
              <a:rPr lang="it-IT" b="1" dirty="0" err="1" smtClean="0"/>
              <a:t>isolation</a:t>
            </a:r>
            <a:endParaRPr lang="it-IT" b="1" dirty="0" smtClean="0"/>
          </a:p>
          <a:p>
            <a:pPr marL="342900" indent="-342900">
              <a:buFont typeface="+mj-lt"/>
              <a:buAutoNum type="arabicPeriod"/>
            </a:pPr>
            <a:endParaRPr lang="it-IT" b="1" dirty="0" smtClean="0"/>
          </a:p>
          <a:p>
            <a:pPr marL="342900" indent="-342900">
              <a:buFont typeface="+mj-lt"/>
              <a:buAutoNum type="arabicPeriod"/>
            </a:pPr>
            <a:endParaRPr lang="it-IT" b="1" dirty="0" smtClean="0"/>
          </a:p>
          <a:p>
            <a:pPr marL="342900" indent="-342900">
              <a:buFont typeface="+mj-lt"/>
              <a:buAutoNum type="arabicPeriod"/>
            </a:pPr>
            <a:endParaRPr lang="it-IT" b="1" dirty="0" smtClean="0"/>
          </a:p>
          <a:p>
            <a:pPr marL="342900" indent="-342900">
              <a:buFont typeface="+mj-lt"/>
              <a:buAutoNum type="arabicPeriod"/>
            </a:pPr>
            <a:endParaRPr lang="it-IT" b="1" dirty="0" smtClean="0"/>
          </a:p>
          <a:p>
            <a:pPr marL="342900" indent="-342900">
              <a:buFont typeface="+mj-lt"/>
              <a:buAutoNum type="arabicPeriod"/>
            </a:pPr>
            <a:endParaRPr lang="it-IT" b="1" dirty="0" smtClean="0"/>
          </a:p>
          <a:p>
            <a:pPr marL="342900" indent="-342900">
              <a:buFont typeface="+mj-lt"/>
              <a:buAutoNum type="arabicPeriod"/>
            </a:pPr>
            <a:endParaRPr lang="it-IT" b="1" dirty="0" smtClean="0"/>
          </a:p>
          <a:p>
            <a:pPr marL="342900" indent="-342900">
              <a:buFont typeface="+mj-lt"/>
              <a:buAutoNum type="arabicPeriod"/>
            </a:pPr>
            <a:endParaRPr lang="it-IT" b="1" dirty="0" smtClean="0"/>
          </a:p>
          <a:p>
            <a:pPr marL="342900" indent="-342900">
              <a:buFont typeface="+mj-lt"/>
              <a:buAutoNum type="arabicPeriod"/>
            </a:pPr>
            <a:r>
              <a:rPr lang="it-IT" b="1" dirty="0" err="1" smtClean="0"/>
              <a:t>Stem</a:t>
            </a:r>
            <a:r>
              <a:rPr lang="it-IT" b="1" dirty="0" smtClean="0"/>
              <a:t> </a:t>
            </a:r>
            <a:r>
              <a:rPr lang="it-IT" b="1" dirty="0" err="1" smtClean="0"/>
              <a:t>cells</a:t>
            </a:r>
            <a:r>
              <a:rPr lang="it-IT" b="1" dirty="0" smtClean="0"/>
              <a:t> </a:t>
            </a:r>
            <a:r>
              <a:rPr lang="it-IT" b="1" dirty="0" err="1" smtClean="0"/>
              <a:t>purification</a:t>
            </a:r>
            <a:endParaRPr lang="it-IT" b="1" dirty="0" smtClean="0"/>
          </a:p>
          <a:p>
            <a:pPr marL="342900" indent="-342900">
              <a:buFont typeface="+mj-lt"/>
              <a:buAutoNum type="arabicPeriod"/>
            </a:pPr>
            <a:endParaRPr lang="it-IT" b="1" dirty="0" smtClean="0"/>
          </a:p>
          <a:p>
            <a:pPr marL="342900" indent="-342900">
              <a:buFont typeface="+mj-lt"/>
              <a:buAutoNum type="arabicPeriod"/>
            </a:pPr>
            <a:endParaRPr lang="it-IT" b="1" dirty="0" smtClean="0"/>
          </a:p>
          <a:p>
            <a:pPr marL="342900" indent="-342900">
              <a:buFont typeface="+mj-lt"/>
              <a:buAutoNum type="arabicPeriod"/>
            </a:pPr>
            <a:endParaRPr lang="it-IT" b="1" dirty="0" smtClean="0"/>
          </a:p>
          <a:p>
            <a:pPr marL="342900" indent="-342900"/>
            <a:endParaRPr lang="it-IT" b="1" dirty="0" smtClean="0"/>
          </a:p>
        </p:txBody>
      </p:sp>
      <p:sp>
        <p:nvSpPr>
          <p:cNvPr id="1026" name="AutoShape 2" descr="data:image/jpeg;base64,/9j/4AAQSkZJRgABAQAAAQABAAD/2wCEAAkGBhQSERUUExQVFBQUFRUUFRgXFBUVFBcUFBQVFBQUFRQXHCYeFxkkGRQUHy8gIycpLCwsFR4xNTAqNSYrLCkBCQoKDgwOGg8PGiwcHx0qLCwsKSopKSwpKSwsKSksLCwsKSwpKSkpLCksKSwpKSwsKSkpKSkpLCksKSwpKSkpLP/AABEIAOgA2QMBIgACEQEDEQH/xAAcAAABBQEBAQAAAAAAAAAAAAAEAQIDBQYABwj/xAA7EAABAwEGAwUGBgIBBQEAAAABAAIRAwQFEiExQQZRYRMicYGRMqGxwdHwBxQjQlLhYnLxFiSCwuIV/8QAGwEAAQUBAQAAAAAAAAAAAAAAAwABAgQFBgf/xAAnEQACAgICAgIDAAIDAAAAAAAAAQIDBBEhMRJBBSITUWEjoRRxgf/aAAwDAQACEQMRAD8Aqfv3BISnriFtHJMRpTkrQlhMxkhsZpZSwlwph0hspZToVjY+HqtamXsAIHWCY5BQlJR7JwqlPhLZVkpQnmgQcxmMiOSc2kpJoj4P9EJTgE8005tOBKfYNw0RlIVIWJuBERBjIKcEuFIQn0QOTS4pYSwo6HQ3EuJSwucloWyNxXSlKakkQYhK4rkhCQ5xTUpTUxLYhclzTSlxJDBGFKFx+/cuATFl7HYVJTpE6CSp7BZDUeGjUr0W5rlo0AMWEu5lVcjIjUuS7jYsrujz1tzVSJFNx8iiLDcb3VGh7XNad4yy6816w2o3aPIhc8g7BUZZvktGnD49RaZ5zbbmYHBpbh5EfMHVanhW4RTY4dpjBMgREGIMp183QKgyBnpl71Pw/QFBmF7wTOUnMjaSs+F9jbhJ7RrSx6dKcFpk1o4fswLqj6bSYlxOYgDxVfcV52Ss9zKVKC3OTTABExIPVX9djajS0wQRBEz8EFd91UbM0tosawEyYGZPUozsl+wEa4a5XItpuSzvydRZ5AA+oWZvu4bKwYW4mOglvekT4HULRPtUEzPu90qivl7HODn/ALdE6ts2lFkXVS0/NejDVWZ56ymIm11AXuPMk+pQpXRw21ychakpcCJClJTZUwBy5NK4lMMKuSSmlyQtnFMhOXEJDDYSJ0JCmERlcQnJISJIYUuFIU5MOEn79AjrBc76v+LeZ+QT7tsGPN2kwPctA2o1gzWJmfIfjfhX2dXgfFK1Kyzr9DLNdbafsjMb7rh7YxEwctVCLxLycHszr9OaKs1AHM5nr9FgyslJ7m9nUVVQrjqK0Gsq4BDScPQwm0r9qNybGupEn1XVAAM1T2q8A05KDk98E1VGXaLll6VXuIdUIEZRABPkpTaBOb/UysnUvFzj3Rlz0CLstKrUjDScepkN9UWO2M4wgjXWO9Ax+EGZ2HxRz7cFm6F2upd7UnXLTwCdWtsCTsrdafRiWyW20GW69HZ4W4jO5iFkL0q1CZqOEk5NGgbH1XW69C7JpMfFVrnStfFxXFqcjFy8xOLrQrjKY5KSkK1kYcuRkpsp8JC1OwQ0BcQlCWUhCAJpCWVxTbFoaUickISEMK4pYSFONoQppKVJCZjoQp0fcJpToTDstbBfrKbYOucdVSX9xQXZNz2TK1MPBadP626rLWqzvp1Gh2bSRB0kSPf0XP5WHqbs/Z33xebCcFXLhr/Z6hc1ZvZtzzAzHVWr7yaxsTmsiA5plsmdh9ERZeH7TVdJhjTqXHvR0aPmsaUeTc4a2WVa9y6eSlui7DXq94OZT3cRBP8Ai2firOw8O02FrgBiaInXzz3RteiNxJHPP4pJqIKXlJaXBfWLh+hSAwsBMTLu8fUo4xELJC1vA7ryPePQoQW+0GQarWwcjhzI56xqrUbk/RQnjT33s2xa3eFVXtcgqU3BhEkZTz8VmmUbRM/mC4cobHuVlQs2MAOLmnIy1xbmEWFr3tFe6mMeJ+zH2+7alExUaWzociD4EIPEtdb7Q2rUq2d84g1rmyNHZgOB+KxrhBIOo18ltY1/5FprTRzmdiKlpxe0x+JcHKLEuxK8mZTiGUKYdIxAO/aDk09MWx8cuqiqNIMEQRqN1BiRNO1yA2oJAEAj22+HMdD5Jm2uR1GMuOmREppKObdL3NLmQ9ojMZZn9pBzB6ILAdCmjZGfTIzqlDtDQlS4UhCmD5EISEJQV0JD6GpSEuFdCkiAwtTVIWrsCcdIjcE+Fxpp+BNodtALgoa9mD2w4SPnzCOq0wmZKtNbT2atc3Fpov8AhxomTyABWmp1BzyWLo2iAI1CitfELwYEnnC5CyLc3o9ArW4I29a9Gt3VVbL+CzF20rRaq2Bo2xOcT3WtmAYWtu/hSk0A1nGq6dpDAOWWqb8eu2JzjHhcsrGX4XHLPbLPPqi6RquzFF7h/qY9TC0eMMbho02Ux0AnxlNNpc8fqPy5DLon1Eh5WP1oEu+6KjiCWCmNxik+HRaOhd0BCXVWYC1rBr8FoRSVmpL0ZmQ239jB8ZXe5hZXZqDB+XzCxlRkknSST4SdF7Fet3irTcw6OEf2vKLdZDSe5jhm0kf2trFcf/TAzYyWv0AGklFFSFcVoIyZIaKKc2kkxpcalsHotLrvQ0+6TA2MSBP8huOuqNtNkY9uZgxk4aH6rPgqelanAYRodtlSux2n518Mu0ZCa8LFtEVVobiLssIJOWw3j09VDRrteJaZBVJfPE9SlUw4cTYIeCPb2yOwAyHmUtmfTe0Psj4qAS6k46nf70VWGbZ5bZpWfFw/Hvr9Muy1JhXWRjyGteIq4MbmDVoJMCOcCVJhWrCamtowbKpVvTGQuDU8BLCIC0Rli4BPwJSnQzREQnYSuKfiCcbQE/79yYFNXbn99EO4qrLo1I9hIq69PgorKzG/C3MnfYcyURVsp7ORyBRPDN3FtNz3DvP06NH1XKWai2ehU8wTNRdFkbRZhb+7Nx/kev0Rla2CICzv/wCq6cMHLfwS1LxG/wDyq32YTxjHkuGXiNE5loJdDWlzjoIk/wBeKmubhypWhzwabPLER4ft+K2dguunREMaBz5nxO6NClvsp25UY8R7K+4rmc3v1YxnYaNHJXmFdK5wlXIRUeEZU5OT2yF7Vh+PrpkCs0aZOy22K3RpZKvvKyipTcw7gj6K1XLxeytdDzjo8bKQqW12cse5pGYJHooVrRltGBOGmJCUFLK5E3sA1ycE5oTQr66bkx0jUdABkMLvZEauI3PIIdtsa1uQWjHndLxgjOXhd7KzcLx4Eaj6hYa03RWs1bGGEgOOAwYMdAZ9V6VbrLgdGcbF0SRpMck2z1i0yI8CJB3goMqYzXnAu1ZllP8Ajnyka/gHh8uszatqb+vUbEkkuDCTEnYxHkmX/wAIlsub6/JwGnij+HOLQQGP/wDoeH8h71rmOa9siHNOm4IVNWTplpl1113x2jxerZi0w4QVNZLBjzOQHLU9At9f/DLXCWDy3/8AHl4LPtoCk0D/AJlEyM7xr+vbA4nxinbqfSKe1Xc0NJbII2JnJVjwtDaK07KktVGDlodEsDLc/pN7ZL5X4+NaVla0vYG4J65zUq2UznHEgrD78ghnopxULwq0jSiy/sFMFgJzED1UlK04Z2QdgtbRTA8fio6ttaCZE8gAuRtj/kkv6d/jz3TF/wAJLdbRHzRH4dU2V7TUqOE4IDJ5bujxlU9oIfm6ANmDMk9Y08FDw/eNSzWwuAhhbD/PMItaSQO9ScXo97pOEZJ/arP2C/GVGhzSI+fIo8WxE8jK0WBqpwcgWVwVMxydMbQWE19MHZMD019VEUtEdANv4as9Yd+mJ/kMneu6zF5fhvqaNSf8XD5hbLtkhr+CPC+UQU8eE/R41bbvfScWvaQR9+agAXq983dStDYqCDs4RiHn8lm6XAMme3bh/wBTijwmFehkx1y9GZZgzT+pmbqu41qrWNEyRPRs5k8spWwvY9jlSbJjIRk0DlsPFTVLRZ7DTIYCXbu1cT9Oizlq4prk6w06DLPxO6o3SeRNKPKX+zSxq1h1tzem/f6Ke2Wp1R5c8yVEFJaK7nuLnZkpoC2a1qKXRzlr8pt73/TmEjyWluLil9Mw7OdeR8QND1CzjWq6sFLCI3Op38J5KnnWwrhz2+jR+Mosus+vS7N1SvinWbLTnuNx5fNZa+h+sRsRI+aqry7Rn6jJxNzyyJ6KWlewr02vOThmDGx1BGywm3bDa9HTQj/x7F5ewj8tPp6oK2WKR1VtZ3yPEJlejPVVqrHCSlF9GjdVG2DhLpmRe1d2aPvKhBkeaEXYY9yugpI87zcWWPa4MCeFCUZVahyxEaBxkDOkZjX7yVTWvV7HQ8Fo5nTyKunMUFRsiDmOR0VG7FhY99M2sP5GdMfF8oL4bvGiZJe01IynIDoPqi3WmmAWghziS5xGck659Fj7bcDCZb3D0zb6IehUqUNYLeYlZtuHKPKN+jNrt6ema2w31UsryWy5jolu2Wc+MStzdHElOr7Dwen7h06rywXyHtjIoJ9tdTeH0yWuGYgqv4bHsp8+UfQtjqz1VjSqRuvKeDvxDbVinWIZUywnQO+jum+XVegUrd1Ta8SjJOL0y77dRvrINled0j6wT+QxLUrwga94AbqG1VTBjqsbaL2LnEHnEJxJOXRobXfYBgzHPb1Ve7iYAGG1GnaXZO8tgjeE7oY+majwXYnktBJjCIGk8wtBeNx0q7Yc0AgZObAI8I+CuV46lpz6K9lzimodnmtotbnuxOOf2YUJeYicuWyv724Qq0pcz9RnT2h4t+ioC3mtauMUvqjCslZt+T7EXLk9jJIjUou0ltldRbekPszocPFX9kYDnoo7vu9gEEAk6k5pWE0X4T7B9k/+p+S5bPyY3T+vo7n4rEnj1tS7fIfVoyFS2qwFneZoNv6V72kqN1NVaL5Uy8l0XcjHjfDxlx/f0V9nqZBGCtLVCbC0EkSJ9FzGAaqFrj5bj0GpUlBKfaBbUyRohfyg5KyrRqmyEWu+da1F6B24ldr3JbMzU1URapamqicuxPOCGoEO9uaKcFE9iGw0AKuEJUVhVYhH01FluD0VVosDSZEtPTT0VdXs1Rv+Q+9le1WodzECVUZejRqyrIe9lC2ufArY8M8f1qMMqk1KegP7m+e4VFXs2LMa/FMoUgTCz7oePaNitwvjye0XTxVTrRhcCeR1V0y04l4xYLO5hBaYgiPJexXFVbWoMeYkiHeIyKpNL0V7aPx9coJqVw1pJWBtNA4yRqTkOZJ7q2F/0YY2JAnNC8PXX2lYOI7rO8eU6N+qeL3NRIxj4wcjQ3XZOypMZ/FoB8d/ejw9O7BOFJa6lrgznHkZiVVenD1KtJIwu/k3XzGhVuWJmFFjMBOtPs89vLhStSkgdo0Zy3WP9TmqijVhwnLPfZerxKo+JuGG1xipw2qPIO6Hr1U3NSWmBVPhJSj65KuwPylS2qiHtg/2DsQqSw2h9M9nUBa5uxBEq6oV5XK3VuqbR2uParYKaArLWIJY7VvvGxVhjkZIa0UAXA8k9joKCyykS4lDWYonWiHKZtWQm2T6BLQ6BkoPzCLqQfeh+xCWx1JFHW1KhIU1TVRuau7PKiIJjmKWEjhloZnyhDYWLBagQ76aMe1QuaossRkBVGIOrTVlUphDOpqIeMirORUb8sxrsjK1NQlqHOKktMt1WeD2izu63giDkdwt1whesHs9nZjo77C8vAIM7q+4fvnBVpk7OHpMFZGRjOHMejYryI2pp9nqV7OmmJ2IKvbgsXZ0hPtO7x+Q9I96pqcOe0OzaTmPP+lqgU1C2/IBa9LxFlIlXEK7srDHNUTgpXKJykmDaGQqa8rzJeWNMAZGMiTvmrio6AFlLyoOZVLtWuMg8juCquW5eH1LeFGDs+xnOJbgqO/UpOcXAzEk6Ka5LwNVmYwvacLwdQ4aq+/MyFXOpAPJA11+SyHZ5LTOgjDx6CRUkdVyhc5RveeaEFHVKUlI1sbpKdRPa5IUm3wLPNSQOaGcZUuFPoiige3NRkJ7zmmOK7s8tGgJr2p8JpUGTTIionhTuCicFBhYsgcENUA89kW4Id6iFUgKo1QPpo57UM4QmLEZAFQRorfh6hPbOicFF3q5zWg+9Vr1ouCRidVpZB1RjQySBJa8Etz3In0Ve5fVlyuRvKL86Tp/h74W3aVjHUAHtaNi0eMHJaltdZeP7/7L1voOSEoZldSl6tgDnFROEmAnYl1MySeScYgtCr7VZg9ha7Q+47FWFoCDeVLW1pkHw9r0ZS0MdSdhdtodiOaHFpBJ6LT3pYO2pkfuGbT15eCwT6ha4g5OBgjdY+Rj+Etro3sXJ/LHT7Lb84JzTi3cFVPZTmiqTiBloqjiaKYaTK5roUbGxn6qQtnMKIhSU/F0ULCpsCRJGed9+5NSuGf3yCQld4eVM4pClBTSmHGFRuUpKicoMJFkZCic1THqmuCgETBKjEPUaj3BQVGBMHiyvqtVxwfYy+2UoE4XF/k1pKq6lKVoODb6pWWq51QHvNwNcP2yROXlsg2dMuVtG3mazegCvmVgs5Sq4q5A5DPqZMKV1V7TAk/JZFPTf9NG56aX8NE12aLY9Zq675a8Aye97Mtc2eonUZK/pVZGSsxkmCJ3FSNpwMlEynJRFaVIQLXCCqMVm6mhKrFJMg0CtCy3GFyF/wCtTye32h/Ic/FalzkDaqmqaaUlpj1zdctoxN2VsTRnPOVYhqFvO7TTfjb7DjmORT6FYHRYd1bhLR0mParI7HufhKnoVlG6mCo25Kuy0v0F1ANU/tOigZVUuIqOySiZ57802U17s0yV355UyYOSGFHiXYkwhSVGQlLkhUGSiMKQlOTXKIRETgo3BSlNcosLFgzgoag+KKwqOo1QaLEJcmxvK3uZSqPpmHNY1wIz5fJVNzfiGWPHbsBG7mAzPPCciibF+rQDZ9phYfECIKwVpo5kZZZeiy8aCflF+ma1j3pnqpcy1Uf+2qtALgRMkUyDJgatPKcs1f06xpEAnFkJ/oLwayW19F4fTcWOBkEZadOS3fDf4jtdUaLS0Ny9sezO0jbyRJVuPQN71wetWC0h2fT4o5Za7r8a4Etgg6FpkEdY0V3Ybe12hUUx9hjwhK1NGdsCh7ZoiIZlRaXQqyq+SrG1hB06ElJrYMSjd/ajCdHZH6rI3hY3UKrmHUaHmOa9Jp0uzpk7wsZeNl7ckTDtWnkfoq99aktey5jXOqX8YBZ6/NSvIKo6tV9N5Y/Jw2+Y6IyhadFjzg4s6KuxTSYbjUnaqNjQUV2CCw6aMs+omtdKRybK708s1wShyUKJj08FMyOhyQhckcUzJJCBNcFxKcG5JiZEuTyEiZk0QlqaWqaEhYhsJFlhw7a4cWHfMeI19yr+J7qLKpeBDaneEc901pwkEagyPJadwFrs0GJmdM2uHyKoWL8Nnmun2atMvyQ8PaPNqlLVCOZ96K2tdEtJB1GREctVXVzKtNbFCZYcM8Qusldr2mWyMbdnNnMEfey+gLA5lopMq0oLHtBaRrnsevRfMLiVtPw9/ER9if2dQl9nccxuw7vb8x0Vaa0H0pHtdOyvnVFWlkNzRFhrNqUw9jg9rgHNIzBB0UVvkgqKIaKO0Pkoy7LHuVDZ7GS5XVGnhapdEEio4htOFsc1kaNTvq24gteJ8clSWY95Ak35Egm/LtZXaMWTgO64aj6hZAUKlF+Gp5OGh+i2tR0hD2iyB7S1wkFDtqU0WMfJlU9eipsdfJWXbLrg4cdUq4P2tMuP+K9C/wClrP8AwCoRwpT96NaWbBaPC+0zSApVy644BEjVIFy5P6GRxakIXLlEkhAM04JVyRIQhNIXLkhxoKa4rlyix0RuCNue8Oyfn7Byd9R4JFyDZFSi0y1VNxkmgni+5ZitTEtIGIgZdHLF1aXTRcuVXGk3HT9F2/6z2vYDWpoR8glcuRpINWz1T8IPxCZQBstpfhY44qTz7LXH2muOwOs6T4r2B4x5jTIgjcc1y5VHxILJcbBm12sJnVV9531kQ1KuTNgdmUtDiSTnmhQ3NcuQ2IPpsKlqDLJcuRF0QNdw7YgyiMu87N2XortcuUwqP//Z"/>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28" name="Picture 4" descr="http://aironidicarta.files.wordpress.com/2010/02/topi-laboratorio1.jpg"/>
          <p:cNvPicPr>
            <a:picLocks noChangeAspect="1" noChangeArrowheads="1"/>
          </p:cNvPicPr>
          <p:nvPr/>
        </p:nvPicPr>
        <p:blipFill>
          <a:blip r:embed="rId2" cstate="print"/>
          <a:srcRect/>
          <a:stretch>
            <a:fillRect/>
          </a:stretch>
        </p:blipFill>
        <p:spPr bwMode="auto">
          <a:xfrm>
            <a:off x="7325690" y="980729"/>
            <a:ext cx="1547497" cy="1656184"/>
          </a:xfrm>
          <a:prstGeom prst="rect">
            <a:avLst/>
          </a:prstGeom>
          <a:noFill/>
        </p:spPr>
      </p:pic>
      <p:pic>
        <p:nvPicPr>
          <p:cNvPr id="7" name="Immagine 6" descr="Immagine.png"/>
          <p:cNvPicPr>
            <a:picLocks noChangeAspect="1"/>
          </p:cNvPicPr>
          <p:nvPr/>
        </p:nvPicPr>
        <p:blipFill>
          <a:blip r:embed="rId3" cstate="print"/>
          <a:stretch>
            <a:fillRect/>
          </a:stretch>
        </p:blipFill>
        <p:spPr>
          <a:xfrm>
            <a:off x="6804248" y="5949280"/>
            <a:ext cx="2339752" cy="692186"/>
          </a:xfrm>
          <a:prstGeom prst="rect">
            <a:avLst/>
          </a:prstGeom>
        </p:spPr>
      </p:pic>
      <p:sp>
        <p:nvSpPr>
          <p:cNvPr id="10" name="Freccia a destra 9"/>
          <p:cNvSpPr/>
          <p:nvPr/>
        </p:nvSpPr>
        <p:spPr>
          <a:xfrm>
            <a:off x="2843808" y="2564904"/>
            <a:ext cx="72008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3726160" y="2276872"/>
            <a:ext cx="5166320" cy="923330"/>
          </a:xfrm>
          <a:prstGeom prst="rect">
            <a:avLst/>
          </a:prstGeom>
        </p:spPr>
        <p:txBody>
          <a:bodyPr wrap="square">
            <a:spAutoFit/>
          </a:bodyPr>
          <a:lstStyle/>
          <a:p>
            <a:r>
              <a:rPr lang="fr-FR" dirty="0" err="1" smtClean="0"/>
              <a:t>Adherent</a:t>
            </a:r>
            <a:r>
              <a:rPr lang="fr-FR" dirty="0" smtClean="0"/>
              <a:t> </a:t>
            </a:r>
            <a:r>
              <a:rPr lang="fr-FR" dirty="0" err="1" smtClean="0"/>
              <a:t>Cell</a:t>
            </a:r>
            <a:r>
              <a:rPr lang="fr-FR" dirty="0" smtClean="0"/>
              <a:t> Culture  (</a:t>
            </a:r>
            <a:r>
              <a:rPr lang="fr-FR" dirty="0" err="1" smtClean="0"/>
              <a:t>MSCs</a:t>
            </a:r>
            <a:r>
              <a:rPr lang="fr-FR" dirty="0" smtClean="0"/>
              <a:t>)</a:t>
            </a:r>
          </a:p>
          <a:p>
            <a:endParaRPr lang="fr-FR" dirty="0" smtClean="0"/>
          </a:p>
          <a:p>
            <a:r>
              <a:rPr lang="fr-FR" dirty="0" smtClean="0"/>
              <a:t> Suspension </a:t>
            </a:r>
            <a:r>
              <a:rPr lang="fr-FR" dirty="0" err="1" smtClean="0"/>
              <a:t>Cell</a:t>
            </a:r>
            <a:r>
              <a:rPr lang="fr-FR" dirty="0" smtClean="0"/>
              <a:t> Culture (</a:t>
            </a:r>
            <a:r>
              <a:rPr lang="fr-FR" dirty="0" err="1" smtClean="0"/>
              <a:t>HSCs</a:t>
            </a:r>
            <a:r>
              <a:rPr lang="fr-FR" dirty="0" smtClean="0"/>
              <a:t>)</a:t>
            </a:r>
            <a:endParaRPr lang="it-IT" dirty="0"/>
          </a:p>
        </p:txBody>
      </p:sp>
      <p:sp>
        <p:nvSpPr>
          <p:cNvPr id="12" name="Freccia a sinistra 11"/>
          <p:cNvSpPr/>
          <p:nvPr/>
        </p:nvSpPr>
        <p:spPr>
          <a:xfrm rot="12633519">
            <a:off x="3176247" y="5050213"/>
            <a:ext cx="670681" cy="3186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sinistra 7"/>
          <p:cNvSpPr/>
          <p:nvPr/>
        </p:nvSpPr>
        <p:spPr>
          <a:xfrm rot="8852343">
            <a:off x="3160802" y="4304172"/>
            <a:ext cx="670681" cy="3186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p:cNvSpPr txBox="1"/>
          <p:nvPr/>
        </p:nvSpPr>
        <p:spPr>
          <a:xfrm>
            <a:off x="3995936" y="3970948"/>
            <a:ext cx="3960440" cy="369332"/>
          </a:xfrm>
          <a:prstGeom prst="rect">
            <a:avLst/>
          </a:prstGeom>
          <a:noFill/>
        </p:spPr>
        <p:txBody>
          <a:bodyPr wrap="square" rtlCol="0">
            <a:spAutoFit/>
          </a:bodyPr>
          <a:lstStyle/>
          <a:p>
            <a:r>
              <a:rPr lang="it-IT" dirty="0" err="1" smtClean="0"/>
              <a:t>MSCs</a:t>
            </a:r>
            <a:r>
              <a:rPr lang="it-IT" dirty="0" smtClean="0"/>
              <a:t> : </a:t>
            </a:r>
            <a:r>
              <a:rPr lang="it-IT" b="1" dirty="0" smtClean="0">
                <a:solidFill>
                  <a:schemeClr val="accent1"/>
                </a:solidFill>
              </a:rPr>
              <a:t>CD9</a:t>
            </a:r>
            <a:r>
              <a:rPr lang="it-IT" dirty="0" smtClean="0"/>
              <a:t> , </a:t>
            </a:r>
            <a:r>
              <a:rPr lang="it-IT" b="1" dirty="0" smtClean="0">
                <a:solidFill>
                  <a:schemeClr val="accent1"/>
                </a:solidFill>
              </a:rPr>
              <a:t>CD29</a:t>
            </a:r>
            <a:r>
              <a:rPr lang="it-IT" b="1" dirty="0" smtClean="0"/>
              <a:t> </a:t>
            </a:r>
            <a:r>
              <a:rPr lang="it-IT" dirty="0" smtClean="0"/>
              <a:t>,</a:t>
            </a:r>
            <a:r>
              <a:rPr lang="it-IT" b="1" dirty="0" smtClean="0"/>
              <a:t> </a:t>
            </a:r>
            <a:r>
              <a:rPr lang="it-IT" b="1" dirty="0" smtClean="0">
                <a:solidFill>
                  <a:schemeClr val="accent1"/>
                </a:solidFill>
              </a:rPr>
              <a:t>CD81</a:t>
            </a:r>
            <a:endParaRPr lang="it-IT" b="1" dirty="0">
              <a:solidFill>
                <a:schemeClr val="accent1"/>
              </a:solidFill>
            </a:endParaRPr>
          </a:p>
        </p:txBody>
      </p:sp>
      <p:sp>
        <p:nvSpPr>
          <p:cNvPr id="17" name="CasellaDiTesto 16"/>
          <p:cNvSpPr txBox="1"/>
          <p:nvPr/>
        </p:nvSpPr>
        <p:spPr>
          <a:xfrm>
            <a:off x="3923928" y="5373216"/>
            <a:ext cx="3168352" cy="369332"/>
          </a:xfrm>
          <a:prstGeom prst="rect">
            <a:avLst/>
          </a:prstGeom>
          <a:noFill/>
        </p:spPr>
        <p:txBody>
          <a:bodyPr wrap="square" rtlCol="0">
            <a:spAutoFit/>
          </a:bodyPr>
          <a:lstStyle/>
          <a:p>
            <a:r>
              <a:rPr lang="it-IT" dirty="0" err="1" smtClean="0"/>
              <a:t>HSCs</a:t>
            </a:r>
            <a:r>
              <a:rPr lang="it-IT" dirty="0" smtClean="0"/>
              <a:t>: </a:t>
            </a:r>
            <a:r>
              <a:rPr lang="it-IT" b="1" dirty="0" err="1" smtClean="0">
                <a:solidFill>
                  <a:schemeClr val="accent1"/>
                </a:solidFill>
              </a:rPr>
              <a:t>Sca</a:t>
            </a:r>
            <a:r>
              <a:rPr lang="it-IT" b="1" dirty="0" smtClean="0">
                <a:solidFill>
                  <a:schemeClr val="accent1"/>
                </a:solidFill>
              </a:rPr>
              <a:t> 1</a:t>
            </a:r>
            <a:r>
              <a:rPr lang="it-IT" dirty="0" smtClean="0"/>
              <a:t> ,</a:t>
            </a:r>
            <a:r>
              <a:rPr lang="it-IT" b="1" dirty="0" smtClean="0">
                <a:solidFill>
                  <a:schemeClr val="accent1"/>
                </a:solidFill>
              </a:rPr>
              <a:t> c-kit </a:t>
            </a:r>
            <a:r>
              <a:rPr lang="it-IT" dirty="0" smtClean="0"/>
              <a:t>,</a:t>
            </a:r>
            <a:r>
              <a:rPr lang="it-IT" b="1" dirty="0" smtClean="0">
                <a:solidFill>
                  <a:schemeClr val="accent1"/>
                </a:solidFill>
              </a:rPr>
              <a:t> </a:t>
            </a:r>
            <a:r>
              <a:rPr lang="it-IT" b="1" dirty="0" err="1" smtClean="0">
                <a:solidFill>
                  <a:schemeClr val="accent1"/>
                </a:solidFill>
              </a:rPr>
              <a:t>lin</a:t>
            </a:r>
            <a:r>
              <a:rPr lang="it-IT" b="1" dirty="0" smtClean="0">
                <a:solidFill>
                  <a:schemeClr val="accent1"/>
                </a:solidFill>
              </a:rPr>
              <a:t> </a:t>
            </a:r>
            <a:r>
              <a:rPr lang="it-IT" dirty="0" smtClean="0"/>
              <a:t>,</a:t>
            </a:r>
            <a:r>
              <a:rPr lang="it-IT" b="1" dirty="0" smtClean="0">
                <a:solidFill>
                  <a:schemeClr val="accent1"/>
                </a:solidFill>
              </a:rPr>
              <a:t> CD38  </a:t>
            </a:r>
            <a:endParaRPr lang="it-IT" b="1" dirty="0">
              <a:solidFill>
                <a:schemeClr val="accent1"/>
              </a:solidFill>
            </a:endParaRPr>
          </a:p>
        </p:txBody>
      </p:sp>
      <p:sp>
        <p:nvSpPr>
          <p:cNvPr id="18" name="CasellaDiTesto 17"/>
          <p:cNvSpPr txBox="1"/>
          <p:nvPr/>
        </p:nvSpPr>
        <p:spPr>
          <a:xfrm>
            <a:off x="5724128" y="3933056"/>
            <a:ext cx="432048" cy="253916"/>
          </a:xfrm>
          <a:prstGeom prst="rect">
            <a:avLst/>
          </a:prstGeom>
          <a:noFill/>
        </p:spPr>
        <p:txBody>
          <a:bodyPr wrap="square" rtlCol="0">
            <a:spAutoFit/>
          </a:bodyPr>
          <a:lstStyle/>
          <a:p>
            <a:r>
              <a:rPr lang="it-IT" sz="1050" b="1" dirty="0" smtClean="0">
                <a:solidFill>
                  <a:schemeClr val="accent1"/>
                </a:solidFill>
              </a:rPr>
              <a:t>+</a:t>
            </a:r>
            <a:endParaRPr lang="it-IT" sz="1050" b="1" dirty="0">
              <a:solidFill>
                <a:schemeClr val="accent1"/>
              </a:solidFill>
            </a:endParaRPr>
          </a:p>
        </p:txBody>
      </p:sp>
      <p:sp>
        <p:nvSpPr>
          <p:cNvPr id="19" name="CasellaDiTesto 18"/>
          <p:cNvSpPr txBox="1"/>
          <p:nvPr/>
        </p:nvSpPr>
        <p:spPr>
          <a:xfrm>
            <a:off x="6588224" y="5335324"/>
            <a:ext cx="504056" cy="253916"/>
          </a:xfrm>
          <a:prstGeom prst="rect">
            <a:avLst/>
          </a:prstGeom>
          <a:noFill/>
        </p:spPr>
        <p:txBody>
          <a:bodyPr wrap="square" rtlCol="0">
            <a:spAutoFit/>
          </a:bodyPr>
          <a:lstStyle/>
          <a:p>
            <a:r>
              <a:rPr lang="it-IT" sz="1050" b="1" dirty="0" smtClean="0">
                <a:solidFill>
                  <a:schemeClr val="accent1"/>
                </a:solidFill>
              </a:rPr>
              <a:t>+</a:t>
            </a:r>
            <a:endParaRPr lang="it-IT" sz="1050" b="1" dirty="0">
              <a:solidFill>
                <a:schemeClr val="accent1"/>
              </a:solidFill>
            </a:endParaRPr>
          </a:p>
        </p:txBody>
      </p:sp>
      <p:sp>
        <p:nvSpPr>
          <p:cNvPr id="20" name="CasellaDiTesto 19"/>
          <p:cNvSpPr txBox="1"/>
          <p:nvPr/>
        </p:nvSpPr>
        <p:spPr>
          <a:xfrm>
            <a:off x="5076056" y="3933056"/>
            <a:ext cx="504056" cy="253916"/>
          </a:xfrm>
          <a:prstGeom prst="rect">
            <a:avLst/>
          </a:prstGeom>
          <a:noFill/>
        </p:spPr>
        <p:txBody>
          <a:bodyPr wrap="square" rtlCol="0">
            <a:spAutoFit/>
          </a:bodyPr>
          <a:lstStyle/>
          <a:p>
            <a:r>
              <a:rPr lang="it-IT" sz="1050" b="1" dirty="0" smtClean="0">
                <a:solidFill>
                  <a:schemeClr val="accent1"/>
                </a:solidFill>
              </a:rPr>
              <a:t>+</a:t>
            </a:r>
            <a:endParaRPr lang="it-IT" sz="1050" b="1" dirty="0">
              <a:solidFill>
                <a:schemeClr val="accent1"/>
              </a:solidFill>
            </a:endParaRPr>
          </a:p>
        </p:txBody>
      </p:sp>
      <p:sp>
        <p:nvSpPr>
          <p:cNvPr id="21" name="CasellaDiTesto 20"/>
          <p:cNvSpPr txBox="1"/>
          <p:nvPr/>
        </p:nvSpPr>
        <p:spPr>
          <a:xfrm>
            <a:off x="6372200" y="3933056"/>
            <a:ext cx="504056" cy="253916"/>
          </a:xfrm>
          <a:prstGeom prst="rect">
            <a:avLst/>
          </a:prstGeom>
          <a:noFill/>
        </p:spPr>
        <p:txBody>
          <a:bodyPr wrap="square" rtlCol="0">
            <a:spAutoFit/>
          </a:bodyPr>
          <a:lstStyle/>
          <a:p>
            <a:r>
              <a:rPr lang="it-IT" sz="1050" b="1" dirty="0" smtClean="0">
                <a:solidFill>
                  <a:schemeClr val="accent1"/>
                </a:solidFill>
              </a:rPr>
              <a:t>+</a:t>
            </a:r>
            <a:endParaRPr lang="it-IT" sz="1050" b="1" dirty="0">
              <a:solidFill>
                <a:schemeClr val="accent1"/>
              </a:solidFill>
            </a:endParaRPr>
          </a:p>
        </p:txBody>
      </p:sp>
      <p:sp>
        <p:nvSpPr>
          <p:cNvPr id="22" name="CasellaDiTesto 21"/>
          <p:cNvSpPr txBox="1"/>
          <p:nvPr/>
        </p:nvSpPr>
        <p:spPr>
          <a:xfrm>
            <a:off x="4932040" y="5335324"/>
            <a:ext cx="504056" cy="253916"/>
          </a:xfrm>
          <a:prstGeom prst="rect">
            <a:avLst/>
          </a:prstGeom>
          <a:noFill/>
        </p:spPr>
        <p:txBody>
          <a:bodyPr wrap="square" rtlCol="0">
            <a:spAutoFit/>
          </a:bodyPr>
          <a:lstStyle/>
          <a:p>
            <a:r>
              <a:rPr lang="it-IT" sz="1050" b="1" dirty="0" smtClean="0">
                <a:solidFill>
                  <a:schemeClr val="accent1"/>
                </a:solidFill>
              </a:rPr>
              <a:t>+</a:t>
            </a:r>
            <a:endParaRPr lang="it-IT" sz="1050" b="1" dirty="0">
              <a:solidFill>
                <a:schemeClr val="accent1"/>
              </a:solidFill>
            </a:endParaRPr>
          </a:p>
        </p:txBody>
      </p:sp>
      <p:sp>
        <p:nvSpPr>
          <p:cNvPr id="23" name="CasellaDiTesto 22"/>
          <p:cNvSpPr txBox="1"/>
          <p:nvPr/>
        </p:nvSpPr>
        <p:spPr>
          <a:xfrm>
            <a:off x="5508104" y="5335324"/>
            <a:ext cx="504056" cy="253916"/>
          </a:xfrm>
          <a:prstGeom prst="rect">
            <a:avLst/>
          </a:prstGeom>
          <a:noFill/>
        </p:spPr>
        <p:txBody>
          <a:bodyPr wrap="square" rtlCol="0">
            <a:spAutoFit/>
          </a:bodyPr>
          <a:lstStyle/>
          <a:p>
            <a:r>
              <a:rPr lang="it-IT" sz="1050" b="1" dirty="0" smtClean="0">
                <a:solidFill>
                  <a:schemeClr val="accent1"/>
                </a:solidFill>
              </a:rPr>
              <a:t>+</a:t>
            </a:r>
            <a:endParaRPr lang="it-IT" sz="1050" b="1" dirty="0">
              <a:solidFill>
                <a:schemeClr val="accent1"/>
              </a:solidFill>
            </a:endParaRPr>
          </a:p>
        </p:txBody>
      </p:sp>
      <p:sp>
        <p:nvSpPr>
          <p:cNvPr id="24" name="CasellaDiTesto 23"/>
          <p:cNvSpPr txBox="1"/>
          <p:nvPr/>
        </p:nvSpPr>
        <p:spPr>
          <a:xfrm>
            <a:off x="5940152" y="5301208"/>
            <a:ext cx="576064" cy="253916"/>
          </a:xfrm>
          <a:prstGeom prst="rect">
            <a:avLst/>
          </a:prstGeom>
          <a:noFill/>
        </p:spPr>
        <p:txBody>
          <a:bodyPr wrap="square" rtlCol="0">
            <a:spAutoFit/>
          </a:bodyPr>
          <a:lstStyle/>
          <a:p>
            <a:r>
              <a:rPr lang="it-IT" sz="1050" b="1" dirty="0" smtClean="0">
                <a:solidFill>
                  <a:schemeClr val="accent1"/>
                </a:solidFill>
              </a:rPr>
              <a:t>-</a:t>
            </a:r>
            <a:endParaRPr lang="it-IT" sz="1050" b="1" dirty="0">
              <a:solidFill>
                <a:schemeClr val="accent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ttangolo 3"/>
          <p:cNvSpPr/>
          <p:nvPr/>
        </p:nvSpPr>
        <p:spPr>
          <a:xfrm>
            <a:off x="467545" y="476672"/>
            <a:ext cx="8424936" cy="4801314"/>
          </a:xfrm>
          <a:prstGeom prst="rect">
            <a:avLst/>
          </a:prstGeom>
        </p:spPr>
        <p:txBody>
          <a:bodyPr wrap="square">
            <a:spAutoFit/>
          </a:bodyPr>
          <a:lstStyle/>
          <a:p>
            <a:pPr marL="342900" indent="-342900">
              <a:buFont typeface="+mj-lt"/>
              <a:buAutoNum type="arabicPeriod" startAt="4"/>
            </a:pPr>
            <a:r>
              <a:rPr lang="it-IT" b="1" dirty="0" err="1" smtClean="0"/>
              <a:t>HSCs</a:t>
            </a:r>
            <a:r>
              <a:rPr lang="it-IT" b="1" dirty="0" smtClean="0"/>
              <a:t> and </a:t>
            </a:r>
            <a:r>
              <a:rPr lang="it-IT" b="1" dirty="0" err="1" smtClean="0"/>
              <a:t>MSCs</a:t>
            </a:r>
            <a:r>
              <a:rPr lang="it-IT" b="1" dirty="0" smtClean="0"/>
              <a:t> are </a:t>
            </a:r>
            <a:r>
              <a:rPr lang="it-IT" b="1" dirty="0" err="1" smtClean="0"/>
              <a:t>transduced</a:t>
            </a:r>
            <a:r>
              <a:rPr lang="it-IT" b="1" dirty="0" smtClean="0"/>
              <a:t> </a:t>
            </a:r>
            <a:r>
              <a:rPr lang="it-IT" b="1" dirty="0" err="1" smtClean="0"/>
              <a:t>separately</a:t>
            </a:r>
            <a:r>
              <a:rPr lang="it-IT" b="1" dirty="0" smtClean="0"/>
              <a:t> </a:t>
            </a:r>
            <a:r>
              <a:rPr lang="it-IT" b="1" dirty="0" err="1" smtClean="0"/>
              <a:t>with</a:t>
            </a:r>
            <a:r>
              <a:rPr lang="it-IT" b="1" dirty="0" smtClean="0"/>
              <a:t> the </a:t>
            </a:r>
            <a:r>
              <a:rPr lang="it-IT" b="1" dirty="0" err="1" smtClean="0"/>
              <a:t>same</a:t>
            </a:r>
            <a:r>
              <a:rPr lang="it-IT" b="1" dirty="0" smtClean="0"/>
              <a:t> </a:t>
            </a:r>
            <a:r>
              <a:rPr lang="it-IT" b="1" dirty="0" err="1" smtClean="0"/>
              <a:t>vectors</a:t>
            </a:r>
            <a:r>
              <a:rPr lang="it-IT" b="1" dirty="0" smtClean="0"/>
              <a:t> </a:t>
            </a:r>
            <a:r>
              <a:rPr lang="it-IT" b="1" dirty="0" err="1" smtClean="0"/>
              <a:t>used</a:t>
            </a:r>
            <a:r>
              <a:rPr lang="it-IT" b="1" dirty="0" smtClean="0"/>
              <a:t> in </a:t>
            </a:r>
            <a:r>
              <a:rPr lang="it-IT" b="1" dirty="0" err="1" smtClean="0"/>
              <a:t>previous</a:t>
            </a:r>
            <a:r>
              <a:rPr lang="it-IT" b="1" dirty="0" smtClean="0"/>
              <a:t> </a:t>
            </a:r>
            <a:r>
              <a:rPr lang="it-IT" b="1" dirty="0" err="1" smtClean="0"/>
              <a:t>experiment</a:t>
            </a:r>
            <a:r>
              <a:rPr lang="it-IT" b="1" dirty="0" smtClean="0"/>
              <a:t> </a:t>
            </a:r>
          </a:p>
          <a:p>
            <a:pPr marL="342900" indent="-342900">
              <a:buFont typeface="+mj-lt"/>
              <a:buAutoNum type="arabicPeriod" startAt="4"/>
            </a:pPr>
            <a:endParaRPr lang="it-IT" b="1" dirty="0" smtClean="0"/>
          </a:p>
          <a:p>
            <a:pPr marL="342900" indent="-342900">
              <a:buFont typeface="+mj-lt"/>
              <a:buAutoNum type="arabicPeriod" startAt="4"/>
            </a:pPr>
            <a:endParaRPr lang="it-IT" b="1" dirty="0" smtClean="0"/>
          </a:p>
          <a:p>
            <a:pPr marL="342900" indent="-342900">
              <a:buFont typeface="+mj-lt"/>
              <a:buAutoNum type="arabicPeriod" startAt="4"/>
            </a:pPr>
            <a:endParaRPr lang="it-IT" b="1" dirty="0" smtClean="0"/>
          </a:p>
          <a:p>
            <a:pPr marL="342900" indent="-342900">
              <a:buFont typeface="+mj-lt"/>
              <a:buAutoNum type="arabicPeriod" startAt="4"/>
            </a:pPr>
            <a:r>
              <a:rPr lang="it-IT" b="1" dirty="0" err="1" smtClean="0"/>
              <a:t>Resistant</a:t>
            </a:r>
            <a:r>
              <a:rPr lang="it-IT" b="1" dirty="0" smtClean="0"/>
              <a:t> </a:t>
            </a:r>
            <a:r>
              <a:rPr lang="it-IT" b="1" dirty="0" err="1" smtClean="0"/>
              <a:t>cells</a:t>
            </a:r>
            <a:r>
              <a:rPr lang="it-IT" b="1" dirty="0" smtClean="0"/>
              <a:t> </a:t>
            </a:r>
            <a:r>
              <a:rPr lang="it-IT" b="1" dirty="0" err="1" smtClean="0"/>
              <a:t>to</a:t>
            </a:r>
            <a:r>
              <a:rPr lang="it-IT" b="1" dirty="0" smtClean="0"/>
              <a:t> Neo are </a:t>
            </a:r>
            <a:r>
              <a:rPr lang="it-IT" b="1" dirty="0" err="1" smtClean="0"/>
              <a:t>selected</a:t>
            </a:r>
            <a:r>
              <a:rPr lang="it-IT" b="1" dirty="0" smtClean="0"/>
              <a:t> and </a:t>
            </a:r>
            <a:r>
              <a:rPr lang="it-IT" b="1" dirty="0" err="1" smtClean="0"/>
              <a:t>analyzed</a:t>
            </a:r>
            <a:endParaRPr lang="it-IT" b="1" dirty="0" smtClean="0"/>
          </a:p>
          <a:p>
            <a:pPr marL="342900" indent="-342900">
              <a:buFont typeface="+mj-lt"/>
              <a:buAutoNum type="arabicPeriod" startAt="4"/>
            </a:pPr>
            <a:endParaRPr lang="it-IT" b="1" dirty="0" smtClean="0"/>
          </a:p>
          <a:p>
            <a:pPr marL="342900" indent="-342900">
              <a:buFont typeface="+mj-lt"/>
              <a:buAutoNum type="arabicPeriod" startAt="4"/>
            </a:pPr>
            <a:endParaRPr lang="it-IT" b="1" dirty="0" smtClean="0"/>
          </a:p>
          <a:p>
            <a:pPr marL="342900" indent="-342900">
              <a:buFont typeface="+mj-lt"/>
              <a:buAutoNum type="arabicPeriod" startAt="4"/>
            </a:pPr>
            <a:endParaRPr lang="it-IT" b="1" dirty="0" smtClean="0"/>
          </a:p>
          <a:p>
            <a:pPr marL="342900" indent="-342900">
              <a:buFont typeface="+mj-lt"/>
              <a:buAutoNum type="arabicPeriod" startAt="4"/>
            </a:pPr>
            <a:r>
              <a:rPr lang="it-IT" b="1" dirty="0" smtClean="0"/>
              <a:t> </a:t>
            </a:r>
            <a:r>
              <a:rPr lang="it-IT" b="1" dirty="0" err="1" smtClean="0"/>
              <a:t>Recipient</a:t>
            </a:r>
            <a:r>
              <a:rPr lang="it-IT" b="1" dirty="0" smtClean="0"/>
              <a:t> </a:t>
            </a:r>
            <a:r>
              <a:rPr lang="it-IT" b="1" dirty="0" err="1" smtClean="0"/>
              <a:t>mice</a:t>
            </a:r>
            <a:r>
              <a:rPr lang="it-IT" b="1" dirty="0" smtClean="0"/>
              <a:t> are </a:t>
            </a:r>
            <a:r>
              <a:rPr lang="it-IT" b="1" dirty="0" err="1" smtClean="0"/>
              <a:t>irradiated</a:t>
            </a:r>
            <a:r>
              <a:rPr lang="it-IT" b="1" dirty="0" smtClean="0"/>
              <a:t> </a:t>
            </a:r>
            <a:r>
              <a:rPr lang="en-US" b="1" dirty="0" smtClean="0"/>
              <a:t>with 950 </a:t>
            </a:r>
            <a:r>
              <a:rPr lang="en-US" b="1" dirty="0" err="1" smtClean="0"/>
              <a:t>cGy</a:t>
            </a:r>
            <a:r>
              <a:rPr lang="en-US" b="1" dirty="0" smtClean="0"/>
              <a:t> from a cesium-137 source (</a:t>
            </a:r>
            <a:r>
              <a:rPr lang="en-US" b="1" dirty="0" err="1" smtClean="0"/>
              <a:t>myeloablative</a:t>
            </a:r>
            <a:r>
              <a:rPr lang="en-US" b="1" dirty="0" smtClean="0"/>
              <a:t>  conditions)</a:t>
            </a:r>
          </a:p>
          <a:p>
            <a:pPr marL="342900" indent="-342900">
              <a:buFont typeface="+mj-lt"/>
              <a:buAutoNum type="arabicPeriod" startAt="4"/>
            </a:pPr>
            <a:endParaRPr lang="en-US" b="1" dirty="0" smtClean="0"/>
          </a:p>
          <a:p>
            <a:pPr marL="342900" indent="-342900">
              <a:buFont typeface="+mj-lt"/>
              <a:buAutoNum type="arabicPeriod" startAt="4"/>
            </a:pPr>
            <a:endParaRPr lang="en-US" b="1" dirty="0" smtClean="0"/>
          </a:p>
          <a:p>
            <a:pPr marL="342900" indent="-342900">
              <a:buFont typeface="+mj-lt"/>
              <a:buAutoNum type="arabicPeriod" startAt="4"/>
            </a:pPr>
            <a:endParaRPr lang="en-US" b="1" dirty="0" smtClean="0"/>
          </a:p>
          <a:p>
            <a:pPr marL="342900" indent="-342900">
              <a:buFont typeface="+mj-lt"/>
              <a:buAutoNum type="arabicPeriod" startAt="4"/>
            </a:pPr>
            <a:r>
              <a:rPr lang="en-US" b="1" dirty="0" smtClean="0"/>
              <a:t> The recipient mice are anesthetized with </a:t>
            </a:r>
            <a:r>
              <a:rPr lang="en-US" b="1" dirty="0" err="1" smtClean="0"/>
              <a:t>isoflurane</a:t>
            </a:r>
            <a:r>
              <a:rPr lang="en-US" b="1" dirty="0" smtClean="0"/>
              <a:t>  and injected with both stem cells into the tail vein </a:t>
            </a:r>
            <a:endParaRPr lang="it-IT" b="1" dirty="0" smtClean="0"/>
          </a:p>
          <a:p>
            <a:pPr marL="342900" indent="-342900">
              <a:buFont typeface="+mj-lt"/>
              <a:buAutoNum type="arabicPeriod" startAt="4"/>
            </a:pPr>
            <a:endParaRPr lang="it-IT" b="1"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ttangolo 1"/>
          <p:cNvSpPr/>
          <p:nvPr/>
        </p:nvSpPr>
        <p:spPr>
          <a:xfrm>
            <a:off x="2702931" y="188640"/>
            <a:ext cx="3738139" cy="523220"/>
          </a:xfrm>
          <a:prstGeom prst="rect">
            <a:avLst/>
          </a:prstGeom>
        </p:spPr>
        <p:txBody>
          <a:bodyPr wrap="none">
            <a:spAutoFit/>
          </a:bodyPr>
          <a:lstStyle/>
          <a:p>
            <a:pPr algn="ctr"/>
            <a:r>
              <a:rPr lang="it-IT" sz="2800" dirty="0" smtClean="0"/>
              <a:t>CONTROL EXPERIMENTS</a:t>
            </a:r>
            <a:endParaRPr lang="it-IT" sz="2800" dirty="0"/>
          </a:p>
        </p:txBody>
      </p:sp>
      <p:sp>
        <p:nvSpPr>
          <p:cNvPr id="3" name="CasellaDiTesto 2"/>
          <p:cNvSpPr txBox="1"/>
          <p:nvPr/>
        </p:nvSpPr>
        <p:spPr>
          <a:xfrm>
            <a:off x="251520" y="908720"/>
            <a:ext cx="7992888" cy="923330"/>
          </a:xfrm>
          <a:prstGeom prst="rect">
            <a:avLst/>
          </a:prstGeom>
          <a:noFill/>
        </p:spPr>
        <p:txBody>
          <a:bodyPr wrap="square" rtlCol="0">
            <a:spAutoFit/>
          </a:bodyPr>
          <a:lstStyle/>
          <a:p>
            <a:r>
              <a:rPr lang="it-IT" dirty="0" err="1" smtClean="0"/>
              <a:t>Mice</a:t>
            </a:r>
            <a:r>
              <a:rPr lang="it-IT" dirty="0" smtClean="0"/>
              <a:t>:</a:t>
            </a:r>
          </a:p>
          <a:p>
            <a:endParaRPr lang="it-IT" dirty="0" smtClean="0"/>
          </a:p>
          <a:p>
            <a:r>
              <a:rPr lang="it-IT" dirty="0" smtClean="0"/>
              <a:t>          </a:t>
            </a:r>
            <a:r>
              <a:rPr lang="it-IT" dirty="0" err="1" smtClean="0"/>
              <a:t>with</a:t>
            </a:r>
            <a:r>
              <a:rPr lang="it-IT" dirty="0" smtClean="0"/>
              <a:t> </a:t>
            </a:r>
            <a:r>
              <a:rPr lang="it-IT" b="1" u="sng" dirty="0" err="1" smtClean="0"/>
              <a:t>HSCs-MSCs</a:t>
            </a:r>
            <a:r>
              <a:rPr lang="it-IT" b="1" u="sng" dirty="0" smtClean="0"/>
              <a:t> </a:t>
            </a:r>
            <a:r>
              <a:rPr lang="it-IT" dirty="0" smtClean="0"/>
              <a:t>                   </a:t>
            </a:r>
            <a:r>
              <a:rPr lang="it-IT" dirty="0" err="1" smtClean="0"/>
              <a:t>with</a:t>
            </a:r>
            <a:r>
              <a:rPr lang="it-IT" dirty="0" smtClean="0"/>
              <a:t> </a:t>
            </a:r>
            <a:r>
              <a:rPr lang="it-IT" b="1" u="sng" dirty="0" err="1" smtClean="0"/>
              <a:t>HSCs</a:t>
            </a:r>
            <a:r>
              <a:rPr lang="it-IT" u="sng" dirty="0" smtClean="0"/>
              <a:t> </a:t>
            </a:r>
            <a:r>
              <a:rPr lang="it-IT" dirty="0" smtClean="0"/>
              <a:t>                    </a:t>
            </a:r>
            <a:r>
              <a:rPr lang="it-IT" b="1" dirty="0" smtClean="0"/>
              <a:t> </a:t>
            </a:r>
            <a:r>
              <a:rPr lang="it-IT" b="1" u="sng" dirty="0" err="1" smtClean="0"/>
              <a:t>Untreated</a:t>
            </a:r>
            <a:r>
              <a:rPr lang="it-IT" b="1" dirty="0" smtClean="0"/>
              <a:t>                  </a:t>
            </a:r>
            <a:r>
              <a:rPr lang="it-IT" b="1" u="sng" dirty="0" smtClean="0"/>
              <a:t>WT</a:t>
            </a:r>
            <a:endParaRPr lang="it-IT" b="1" u="sng" dirty="0"/>
          </a:p>
        </p:txBody>
      </p:sp>
      <p:sp>
        <p:nvSpPr>
          <p:cNvPr id="5" name="CasellaDiTesto 4"/>
          <p:cNvSpPr txBox="1"/>
          <p:nvPr/>
        </p:nvSpPr>
        <p:spPr>
          <a:xfrm>
            <a:off x="323528" y="1988840"/>
            <a:ext cx="2088232" cy="369332"/>
          </a:xfrm>
          <a:prstGeom prst="rect">
            <a:avLst/>
          </a:prstGeom>
          <a:noFill/>
        </p:spPr>
        <p:txBody>
          <a:bodyPr wrap="square" rtlCol="0">
            <a:spAutoFit/>
          </a:bodyPr>
          <a:lstStyle/>
          <a:p>
            <a:r>
              <a:rPr lang="it-IT" dirty="0" smtClean="0"/>
              <a:t>① life </a:t>
            </a:r>
            <a:r>
              <a:rPr lang="it-IT" dirty="0" err="1" smtClean="0"/>
              <a:t>span</a:t>
            </a:r>
            <a:endParaRPr lang="it-IT" dirty="0"/>
          </a:p>
        </p:txBody>
      </p:sp>
      <p:graphicFrame>
        <p:nvGraphicFramePr>
          <p:cNvPr id="6" name="Grafico 5"/>
          <p:cNvGraphicFramePr/>
          <p:nvPr/>
        </p:nvGraphicFramePr>
        <p:xfrm>
          <a:off x="179512" y="2492896"/>
          <a:ext cx="4572000" cy="2654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fico 6"/>
          <p:cNvGraphicFramePr/>
          <p:nvPr/>
        </p:nvGraphicFramePr>
        <p:xfrm>
          <a:off x="4572000" y="41148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asellaDiTesto 1"/>
          <p:cNvSpPr txBox="1"/>
          <p:nvPr/>
        </p:nvSpPr>
        <p:spPr>
          <a:xfrm>
            <a:off x="539552" y="404664"/>
            <a:ext cx="6264696" cy="369332"/>
          </a:xfrm>
          <a:prstGeom prst="rect">
            <a:avLst/>
          </a:prstGeom>
          <a:noFill/>
        </p:spPr>
        <p:txBody>
          <a:bodyPr wrap="square" rtlCol="0">
            <a:spAutoFit/>
          </a:bodyPr>
          <a:lstStyle/>
          <a:p>
            <a:r>
              <a:rPr lang="it-IT" dirty="0" smtClean="0"/>
              <a:t>② Complete </a:t>
            </a:r>
            <a:r>
              <a:rPr lang="it-IT" dirty="0" err="1" smtClean="0"/>
              <a:t>lymphocyte</a:t>
            </a:r>
            <a:r>
              <a:rPr lang="it-IT" dirty="0" smtClean="0"/>
              <a:t> </a:t>
            </a:r>
            <a:r>
              <a:rPr lang="it-IT" dirty="0" err="1" smtClean="0"/>
              <a:t>count</a:t>
            </a:r>
            <a:r>
              <a:rPr lang="it-IT" dirty="0" smtClean="0"/>
              <a:t> </a:t>
            </a:r>
            <a:r>
              <a:rPr lang="it-IT" dirty="0" err="1" smtClean="0"/>
              <a:t>after</a:t>
            </a:r>
            <a:r>
              <a:rPr lang="it-IT" dirty="0" smtClean="0"/>
              <a:t> </a:t>
            </a:r>
            <a:r>
              <a:rPr lang="it-IT" dirty="0" err="1" smtClean="0"/>
              <a:t>autologous</a:t>
            </a:r>
            <a:r>
              <a:rPr lang="it-IT" dirty="0" smtClean="0"/>
              <a:t> </a:t>
            </a:r>
            <a:r>
              <a:rPr lang="it-IT" dirty="0" err="1" smtClean="0"/>
              <a:t>transplantation</a:t>
            </a:r>
            <a:endParaRPr lang="it-IT" dirty="0"/>
          </a:p>
        </p:txBody>
      </p:sp>
      <p:sp>
        <p:nvSpPr>
          <p:cNvPr id="6" name="CasellaDiTesto 5"/>
          <p:cNvSpPr txBox="1"/>
          <p:nvPr/>
        </p:nvSpPr>
        <p:spPr>
          <a:xfrm>
            <a:off x="4184402" y="4869160"/>
            <a:ext cx="864096" cy="369332"/>
          </a:xfrm>
          <a:prstGeom prst="rect">
            <a:avLst/>
          </a:prstGeom>
          <a:noFill/>
        </p:spPr>
        <p:txBody>
          <a:bodyPr wrap="square" rtlCol="0">
            <a:spAutoFit/>
          </a:bodyPr>
          <a:lstStyle/>
          <a:p>
            <a:r>
              <a:rPr lang="it-IT" dirty="0" err="1" smtClean="0"/>
              <a:t>Days</a:t>
            </a:r>
            <a:endParaRPr lang="it-IT" dirty="0"/>
          </a:p>
        </p:txBody>
      </p:sp>
      <p:sp>
        <p:nvSpPr>
          <p:cNvPr id="4" name="CasellaDiTesto 3"/>
          <p:cNvSpPr txBox="1"/>
          <p:nvPr/>
        </p:nvSpPr>
        <p:spPr>
          <a:xfrm rot="16200000">
            <a:off x="993138" y="2344234"/>
            <a:ext cx="1656184" cy="369332"/>
          </a:xfrm>
          <a:prstGeom prst="rect">
            <a:avLst/>
          </a:prstGeom>
          <a:noFill/>
        </p:spPr>
        <p:txBody>
          <a:bodyPr wrap="square" rtlCol="0">
            <a:spAutoFit/>
          </a:bodyPr>
          <a:lstStyle/>
          <a:p>
            <a:r>
              <a:rPr lang="it-IT" dirty="0" smtClean="0"/>
              <a:t>% </a:t>
            </a:r>
            <a:r>
              <a:rPr lang="it-IT" dirty="0" err="1" smtClean="0"/>
              <a:t>lymphocyte</a:t>
            </a:r>
            <a:endParaRPr lang="it-IT" dirty="0"/>
          </a:p>
        </p:txBody>
      </p:sp>
      <p:pic>
        <p:nvPicPr>
          <p:cNvPr id="8" name="Immagine 7" descr="Immagine.png"/>
          <p:cNvPicPr>
            <a:picLocks noChangeAspect="1"/>
          </p:cNvPicPr>
          <p:nvPr/>
        </p:nvPicPr>
        <p:blipFill>
          <a:blip r:embed="rId2" cstate="print"/>
          <a:stretch>
            <a:fillRect/>
          </a:stretch>
        </p:blipFill>
        <p:spPr>
          <a:xfrm>
            <a:off x="1924596" y="1268760"/>
            <a:ext cx="5239692" cy="3677280"/>
          </a:xfrm>
          <a:prstGeom prst="rect">
            <a:avLst/>
          </a:prstGeom>
        </p:spPr>
      </p:pic>
      <p:sp>
        <p:nvSpPr>
          <p:cNvPr id="7" name="CasellaDiTesto 6"/>
          <p:cNvSpPr txBox="1"/>
          <p:nvPr/>
        </p:nvSpPr>
        <p:spPr>
          <a:xfrm>
            <a:off x="2860700" y="1537047"/>
            <a:ext cx="1800200" cy="307777"/>
          </a:xfrm>
          <a:prstGeom prst="rect">
            <a:avLst/>
          </a:prstGeom>
          <a:noFill/>
        </p:spPr>
        <p:txBody>
          <a:bodyPr wrap="square" rtlCol="0">
            <a:spAutoFit/>
          </a:bodyPr>
          <a:lstStyle/>
          <a:p>
            <a:r>
              <a:rPr lang="it-IT" sz="1400" dirty="0" err="1" smtClean="0"/>
              <a:t>HSCs-MSCs</a:t>
            </a:r>
            <a:endParaRPr lang="it-IT" sz="1400" dirty="0"/>
          </a:p>
        </p:txBody>
      </p:sp>
      <p:sp>
        <p:nvSpPr>
          <p:cNvPr id="10" name="CasellaDiTesto 9"/>
          <p:cNvSpPr txBox="1"/>
          <p:nvPr/>
        </p:nvSpPr>
        <p:spPr>
          <a:xfrm>
            <a:off x="2932708" y="1772816"/>
            <a:ext cx="1872208" cy="307777"/>
          </a:xfrm>
          <a:prstGeom prst="rect">
            <a:avLst/>
          </a:prstGeom>
          <a:noFill/>
        </p:spPr>
        <p:txBody>
          <a:bodyPr wrap="square" rtlCol="0">
            <a:spAutoFit/>
          </a:bodyPr>
          <a:lstStyle/>
          <a:p>
            <a:r>
              <a:rPr lang="it-IT" sz="1400" dirty="0" err="1" smtClean="0"/>
              <a:t>Healthy</a:t>
            </a:r>
            <a:endParaRPr lang="it-IT" sz="1400" dirty="0"/>
          </a:p>
        </p:txBody>
      </p:sp>
      <p:sp>
        <p:nvSpPr>
          <p:cNvPr id="11" name="CasellaDiTesto 10"/>
          <p:cNvSpPr txBox="1"/>
          <p:nvPr/>
        </p:nvSpPr>
        <p:spPr>
          <a:xfrm>
            <a:off x="2860700" y="1268760"/>
            <a:ext cx="1152128" cy="307777"/>
          </a:xfrm>
          <a:prstGeom prst="rect">
            <a:avLst/>
          </a:prstGeom>
          <a:noFill/>
        </p:spPr>
        <p:txBody>
          <a:bodyPr wrap="square" rtlCol="0">
            <a:spAutoFit/>
          </a:bodyPr>
          <a:lstStyle/>
          <a:p>
            <a:r>
              <a:rPr lang="it-IT" sz="1400" dirty="0" err="1" smtClean="0"/>
              <a:t>HSCs</a:t>
            </a:r>
            <a:endParaRPr lang="it-IT" sz="1400" dirty="0"/>
          </a:p>
        </p:txBody>
      </p:sp>
      <p:sp>
        <p:nvSpPr>
          <p:cNvPr id="14" name="CasellaDiTesto 13"/>
          <p:cNvSpPr txBox="1"/>
          <p:nvPr/>
        </p:nvSpPr>
        <p:spPr>
          <a:xfrm>
            <a:off x="683568" y="5445224"/>
            <a:ext cx="8136904" cy="923330"/>
          </a:xfrm>
          <a:prstGeom prst="rect">
            <a:avLst/>
          </a:prstGeom>
          <a:noFill/>
        </p:spPr>
        <p:txBody>
          <a:bodyPr wrap="square" rtlCol="0">
            <a:spAutoFit/>
          </a:bodyPr>
          <a:lstStyle/>
          <a:p>
            <a:r>
              <a:rPr lang="it-IT" dirty="0" smtClean="0"/>
              <a:t>③ </a:t>
            </a:r>
            <a:r>
              <a:rPr lang="it-IT" dirty="0" err="1" smtClean="0"/>
              <a:t>Bone</a:t>
            </a:r>
            <a:r>
              <a:rPr lang="it-IT" dirty="0" smtClean="0"/>
              <a:t> </a:t>
            </a:r>
            <a:r>
              <a:rPr lang="it-IT" dirty="0" err="1" smtClean="0"/>
              <a:t>marrow</a:t>
            </a:r>
            <a:r>
              <a:rPr lang="it-IT" dirty="0" smtClean="0"/>
              <a:t> </a:t>
            </a:r>
            <a:r>
              <a:rPr lang="it-IT" dirty="0" err="1" smtClean="0"/>
              <a:t>dissection</a:t>
            </a:r>
            <a:endParaRPr lang="it-IT" dirty="0" smtClean="0"/>
          </a:p>
          <a:p>
            <a:endParaRPr lang="it-IT" dirty="0" smtClean="0"/>
          </a:p>
          <a:p>
            <a:r>
              <a:rPr lang="it-IT" dirty="0" smtClean="0"/>
              <a:t>④ </a:t>
            </a:r>
            <a:r>
              <a:rPr lang="it-IT" dirty="0" err="1" smtClean="0"/>
              <a:t>Incidence</a:t>
            </a:r>
            <a:r>
              <a:rPr lang="it-IT" dirty="0" smtClean="0"/>
              <a:t> </a:t>
            </a:r>
            <a:r>
              <a:rPr lang="it-IT" dirty="0" err="1" smtClean="0"/>
              <a:t>of</a:t>
            </a:r>
            <a:r>
              <a:rPr lang="it-IT" dirty="0" smtClean="0"/>
              <a:t> </a:t>
            </a:r>
            <a:r>
              <a:rPr lang="it-IT" dirty="0" err="1" smtClean="0"/>
              <a:t>tumors</a:t>
            </a:r>
            <a:endParaRPr lang="it-IT"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asellaDiTesto 1"/>
          <p:cNvSpPr txBox="1"/>
          <p:nvPr/>
        </p:nvSpPr>
        <p:spPr>
          <a:xfrm>
            <a:off x="3275856" y="332656"/>
            <a:ext cx="2592288" cy="523220"/>
          </a:xfrm>
          <a:prstGeom prst="rect">
            <a:avLst/>
          </a:prstGeom>
          <a:noFill/>
        </p:spPr>
        <p:txBody>
          <a:bodyPr wrap="square" rtlCol="0">
            <a:spAutoFit/>
          </a:bodyPr>
          <a:lstStyle/>
          <a:p>
            <a:pPr algn="ctr"/>
            <a:r>
              <a:rPr lang="it-IT" sz="2800" dirty="0" smtClean="0"/>
              <a:t>CONCLUSIONS</a:t>
            </a:r>
            <a:endParaRPr lang="it-IT" sz="2800" dirty="0"/>
          </a:p>
        </p:txBody>
      </p:sp>
      <p:sp>
        <p:nvSpPr>
          <p:cNvPr id="4" name="Rettangolo 3"/>
          <p:cNvSpPr/>
          <p:nvPr/>
        </p:nvSpPr>
        <p:spPr>
          <a:xfrm>
            <a:off x="0" y="1203717"/>
            <a:ext cx="9144000" cy="2585323"/>
          </a:xfrm>
          <a:prstGeom prst="rect">
            <a:avLst/>
          </a:prstGeom>
        </p:spPr>
        <p:txBody>
          <a:bodyPr wrap="square">
            <a:spAutoFit/>
          </a:bodyPr>
          <a:lstStyle/>
          <a:p>
            <a:pPr>
              <a:buFont typeface="Arial" pitchFamily="34" charset="0"/>
              <a:buChar char="•"/>
            </a:pPr>
            <a:r>
              <a:rPr lang="it-IT" dirty="0" err="1" smtClean="0"/>
              <a:t>TERC-transduced</a:t>
            </a:r>
            <a:r>
              <a:rPr lang="it-IT" dirty="0" smtClean="0"/>
              <a:t> </a:t>
            </a:r>
            <a:r>
              <a:rPr lang="it-IT" dirty="0" err="1" smtClean="0"/>
              <a:t>hematopoietic</a:t>
            </a:r>
            <a:r>
              <a:rPr lang="it-IT" dirty="0" smtClean="0"/>
              <a:t> and </a:t>
            </a:r>
            <a:r>
              <a:rPr lang="it-IT" dirty="0" err="1" smtClean="0"/>
              <a:t>mesenchymal</a:t>
            </a:r>
            <a:r>
              <a:rPr lang="it-IT" dirty="0" smtClean="0"/>
              <a:t> </a:t>
            </a:r>
            <a:r>
              <a:rPr lang="it-IT" dirty="0" err="1" smtClean="0"/>
              <a:t>stem</a:t>
            </a:r>
            <a:r>
              <a:rPr lang="it-IT" dirty="0" smtClean="0"/>
              <a:t> </a:t>
            </a:r>
            <a:r>
              <a:rPr lang="it-IT" dirty="0" err="1" smtClean="0"/>
              <a:t>cells</a:t>
            </a:r>
            <a:r>
              <a:rPr lang="it-IT" dirty="0" smtClean="0"/>
              <a:t> </a:t>
            </a:r>
            <a:r>
              <a:rPr lang="it-IT" dirty="0" err="1" smtClean="0"/>
              <a:t>from</a:t>
            </a:r>
            <a:r>
              <a:rPr lang="it-IT" dirty="0" smtClean="0"/>
              <a:t> </a:t>
            </a:r>
            <a:r>
              <a:rPr lang="it-IT" dirty="0" err="1" smtClean="0"/>
              <a:t>patients</a:t>
            </a:r>
            <a:r>
              <a:rPr lang="it-IT" dirty="0" smtClean="0"/>
              <a:t> </a:t>
            </a:r>
            <a:r>
              <a:rPr lang="it-IT" dirty="0" err="1" smtClean="0"/>
              <a:t>with</a:t>
            </a:r>
            <a:r>
              <a:rPr lang="it-IT" dirty="0" smtClean="0"/>
              <a:t> </a:t>
            </a:r>
            <a:r>
              <a:rPr lang="it-IT" dirty="0" err="1" smtClean="0"/>
              <a:t>mutations</a:t>
            </a:r>
            <a:r>
              <a:rPr lang="it-IT" dirty="0" smtClean="0"/>
              <a:t> in DKC1 </a:t>
            </a:r>
            <a:r>
              <a:rPr lang="it-IT" dirty="0" err="1" smtClean="0"/>
              <a:t>recover</a:t>
            </a:r>
            <a:r>
              <a:rPr lang="it-IT" dirty="0" smtClean="0"/>
              <a:t> </a:t>
            </a:r>
            <a:r>
              <a:rPr lang="it-IT" dirty="0" err="1" smtClean="0"/>
              <a:t>telomerase</a:t>
            </a:r>
            <a:r>
              <a:rPr lang="it-IT" dirty="0" smtClean="0"/>
              <a:t> </a:t>
            </a:r>
            <a:r>
              <a:rPr lang="it-IT" dirty="0" err="1" smtClean="0"/>
              <a:t>activity</a:t>
            </a:r>
            <a:r>
              <a:rPr lang="it-IT" dirty="0" smtClean="0"/>
              <a:t> and </a:t>
            </a:r>
            <a:r>
              <a:rPr lang="it-IT" dirty="0" err="1" smtClean="0"/>
              <a:t>telomere</a:t>
            </a:r>
            <a:r>
              <a:rPr lang="it-IT" dirty="0" smtClean="0"/>
              <a:t> </a:t>
            </a:r>
            <a:r>
              <a:rPr lang="it-IT" dirty="0" err="1" smtClean="0"/>
              <a:t>lenght</a:t>
            </a:r>
            <a:endParaRPr lang="it-IT" dirty="0" smtClean="0"/>
          </a:p>
          <a:p>
            <a:pPr>
              <a:buFont typeface="Arial" pitchFamily="34" charset="0"/>
              <a:buChar char="•"/>
            </a:pPr>
            <a:endParaRPr lang="it-IT" dirty="0" smtClean="0"/>
          </a:p>
          <a:p>
            <a:pPr>
              <a:buFont typeface="Arial" pitchFamily="34" charset="0"/>
              <a:buChar char="•"/>
            </a:pPr>
            <a:endParaRPr lang="it-IT" dirty="0" smtClean="0"/>
          </a:p>
          <a:p>
            <a:pPr>
              <a:buFont typeface="Arial" pitchFamily="34" charset="0"/>
              <a:buChar char="•"/>
            </a:pPr>
            <a:r>
              <a:rPr lang="it-IT" dirty="0" err="1" smtClean="0"/>
              <a:t>Bone</a:t>
            </a:r>
            <a:r>
              <a:rPr lang="it-IT" dirty="0" smtClean="0"/>
              <a:t> </a:t>
            </a:r>
            <a:r>
              <a:rPr lang="it-IT" dirty="0" err="1" smtClean="0"/>
              <a:t>marrow</a:t>
            </a:r>
            <a:r>
              <a:rPr lang="it-IT" dirty="0" smtClean="0"/>
              <a:t> </a:t>
            </a:r>
            <a:r>
              <a:rPr lang="it-IT" dirty="0" err="1" smtClean="0"/>
              <a:t>autologous</a:t>
            </a:r>
            <a:r>
              <a:rPr lang="it-IT" dirty="0" smtClean="0"/>
              <a:t> </a:t>
            </a:r>
            <a:r>
              <a:rPr lang="it-IT" dirty="0" err="1" smtClean="0"/>
              <a:t>transplantation</a:t>
            </a:r>
            <a:r>
              <a:rPr lang="it-IT" dirty="0" smtClean="0"/>
              <a:t> </a:t>
            </a:r>
            <a:r>
              <a:rPr lang="it-IT" dirty="0" err="1" smtClean="0"/>
              <a:t>is</a:t>
            </a:r>
            <a:r>
              <a:rPr lang="it-IT" dirty="0" smtClean="0"/>
              <a:t> </a:t>
            </a:r>
            <a:r>
              <a:rPr lang="it-IT" dirty="0" err="1" smtClean="0"/>
              <a:t>improved</a:t>
            </a:r>
            <a:r>
              <a:rPr lang="it-IT" dirty="0" smtClean="0"/>
              <a:t> </a:t>
            </a:r>
            <a:r>
              <a:rPr lang="it-IT" dirty="0" err="1" smtClean="0"/>
              <a:t>injecting</a:t>
            </a:r>
            <a:r>
              <a:rPr lang="it-IT" dirty="0" smtClean="0"/>
              <a:t> at the </a:t>
            </a:r>
            <a:r>
              <a:rPr lang="it-IT" dirty="0" err="1" smtClean="0"/>
              <a:t>same</a:t>
            </a:r>
            <a:r>
              <a:rPr lang="it-IT" dirty="0" smtClean="0"/>
              <a:t> </a:t>
            </a:r>
            <a:r>
              <a:rPr lang="it-IT" dirty="0" err="1" smtClean="0"/>
              <a:t>time</a:t>
            </a:r>
            <a:r>
              <a:rPr lang="it-IT" dirty="0" smtClean="0"/>
              <a:t> </a:t>
            </a:r>
          </a:p>
          <a:p>
            <a:r>
              <a:rPr lang="it-IT" dirty="0" smtClean="0"/>
              <a:t> </a:t>
            </a:r>
            <a:r>
              <a:rPr lang="it-IT" dirty="0" err="1" smtClean="0"/>
              <a:t>TERC-transduced</a:t>
            </a:r>
            <a:r>
              <a:rPr lang="it-IT" dirty="0" smtClean="0"/>
              <a:t> </a:t>
            </a:r>
            <a:r>
              <a:rPr lang="it-IT" dirty="0" err="1" smtClean="0"/>
              <a:t>hematopoietic</a:t>
            </a:r>
            <a:r>
              <a:rPr lang="it-IT" dirty="0" smtClean="0"/>
              <a:t> and </a:t>
            </a:r>
            <a:r>
              <a:rPr lang="it-IT" dirty="0" err="1" smtClean="0"/>
              <a:t>mesenchymal</a:t>
            </a:r>
            <a:r>
              <a:rPr lang="it-IT" dirty="0" smtClean="0"/>
              <a:t> </a:t>
            </a:r>
            <a:r>
              <a:rPr lang="it-IT" dirty="0" err="1" smtClean="0"/>
              <a:t>stem</a:t>
            </a:r>
            <a:r>
              <a:rPr lang="it-IT" dirty="0" smtClean="0"/>
              <a:t> </a:t>
            </a:r>
            <a:r>
              <a:rPr lang="it-IT" dirty="0" err="1" smtClean="0"/>
              <a:t>cells</a:t>
            </a:r>
            <a:r>
              <a:rPr lang="it-IT" dirty="0" smtClean="0"/>
              <a:t> </a:t>
            </a:r>
          </a:p>
          <a:p>
            <a:pPr>
              <a:buFont typeface="Arial" pitchFamily="34" charset="0"/>
              <a:buChar char="•"/>
            </a:pPr>
            <a:endParaRPr lang="it-IT" dirty="0" smtClean="0"/>
          </a:p>
          <a:p>
            <a:pPr>
              <a:buFont typeface="Arial" pitchFamily="34" charset="0"/>
              <a:buChar char="•"/>
            </a:pPr>
            <a:endParaRPr lang="it-IT" dirty="0" smtClean="0"/>
          </a:p>
          <a:p>
            <a:endParaRPr lang="it-IT" dirty="0"/>
          </a:p>
        </p:txBody>
      </p:sp>
      <p:sp>
        <p:nvSpPr>
          <p:cNvPr id="5" name="CasellaDiTesto 4"/>
          <p:cNvSpPr txBox="1"/>
          <p:nvPr/>
        </p:nvSpPr>
        <p:spPr>
          <a:xfrm>
            <a:off x="2843808" y="3501008"/>
            <a:ext cx="3456384" cy="523220"/>
          </a:xfrm>
          <a:prstGeom prst="rect">
            <a:avLst/>
          </a:prstGeom>
          <a:noFill/>
        </p:spPr>
        <p:txBody>
          <a:bodyPr wrap="square" rtlCol="0">
            <a:spAutoFit/>
          </a:bodyPr>
          <a:lstStyle/>
          <a:p>
            <a:r>
              <a:rPr lang="it-IT" sz="2800" dirty="0" smtClean="0"/>
              <a:t>FUTURE POSSIBILITIES</a:t>
            </a:r>
            <a:endParaRPr lang="it-IT" sz="2800" dirty="0"/>
          </a:p>
        </p:txBody>
      </p:sp>
      <p:sp>
        <p:nvSpPr>
          <p:cNvPr id="7" name="CasellaDiTesto 6"/>
          <p:cNvSpPr txBox="1"/>
          <p:nvPr/>
        </p:nvSpPr>
        <p:spPr>
          <a:xfrm>
            <a:off x="0" y="4653136"/>
            <a:ext cx="9144000" cy="707886"/>
          </a:xfrm>
          <a:prstGeom prst="rect">
            <a:avLst/>
          </a:prstGeom>
          <a:noFill/>
        </p:spPr>
        <p:txBody>
          <a:bodyPr wrap="square" rtlCol="0">
            <a:spAutoFit/>
          </a:bodyPr>
          <a:lstStyle/>
          <a:p>
            <a:pPr algn="ctr"/>
            <a:r>
              <a:rPr lang="it-IT" sz="2000" i="1" dirty="0" err="1" smtClean="0"/>
              <a:t>Maybe</a:t>
            </a:r>
            <a:r>
              <a:rPr lang="it-IT" sz="2000" i="1" dirty="0" smtClean="0"/>
              <a:t> in the future </a:t>
            </a:r>
            <a:r>
              <a:rPr lang="it-IT" sz="2000" i="1" dirty="0" err="1" smtClean="0"/>
              <a:t>this</a:t>
            </a:r>
            <a:r>
              <a:rPr lang="it-IT" sz="2000" i="1" dirty="0" smtClean="0"/>
              <a:t> </a:t>
            </a:r>
            <a:r>
              <a:rPr lang="it-IT" sz="2000" i="1" dirty="0" err="1" smtClean="0"/>
              <a:t>strategy</a:t>
            </a:r>
            <a:r>
              <a:rPr lang="it-IT" sz="2000" i="1" dirty="0" smtClean="0"/>
              <a:t> can </a:t>
            </a:r>
            <a:r>
              <a:rPr lang="it-IT" sz="2000" i="1" dirty="0" err="1" smtClean="0"/>
              <a:t>be</a:t>
            </a:r>
            <a:r>
              <a:rPr lang="it-IT" sz="2000" i="1" dirty="0" smtClean="0"/>
              <a:t> </a:t>
            </a:r>
            <a:r>
              <a:rPr lang="it-IT" sz="2000" i="1" dirty="0" err="1" smtClean="0"/>
              <a:t>coupled</a:t>
            </a:r>
            <a:r>
              <a:rPr lang="it-IT" sz="2000" i="1" dirty="0" smtClean="0"/>
              <a:t> </a:t>
            </a:r>
            <a:r>
              <a:rPr lang="it-IT" sz="2000" i="1" dirty="0" err="1" smtClean="0"/>
              <a:t>with</a:t>
            </a:r>
            <a:r>
              <a:rPr lang="it-IT" sz="2000" i="1" dirty="0" smtClean="0"/>
              <a:t> </a:t>
            </a:r>
            <a:r>
              <a:rPr lang="it-IT" sz="2000" i="1" dirty="0" err="1" smtClean="0"/>
              <a:t>new</a:t>
            </a:r>
            <a:r>
              <a:rPr lang="it-IT" sz="2000" i="1" dirty="0" smtClean="0"/>
              <a:t> </a:t>
            </a:r>
            <a:r>
              <a:rPr lang="it-IT" sz="2000" i="1" dirty="0" err="1" smtClean="0"/>
              <a:t>preliminary</a:t>
            </a:r>
            <a:r>
              <a:rPr lang="it-IT" sz="2000" i="1" dirty="0" smtClean="0"/>
              <a:t> </a:t>
            </a:r>
            <a:r>
              <a:rPr lang="it-IT" sz="2000" i="1" dirty="0" err="1" smtClean="0"/>
              <a:t>treatments</a:t>
            </a:r>
            <a:r>
              <a:rPr lang="it-IT" sz="2000" i="1" dirty="0" smtClean="0"/>
              <a:t> in </a:t>
            </a:r>
            <a:r>
              <a:rPr lang="it-IT" sz="2000" i="1" dirty="0" err="1" smtClean="0"/>
              <a:t>order</a:t>
            </a:r>
            <a:r>
              <a:rPr lang="it-IT" sz="2000" i="1" dirty="0" smtClean="0"/>
              <a:t> </a:t>
            </a:r>
            <a:r>
              <a:rPr lang="it-IT" sz="2000" i="1" dirty="0" err="1" smtClean="0"/>
              <a:t>to</a:t>
            </a:r>
            <a:r>
              <a:rPr lang="it-IT" sz="2000" i="1" dirty="0" smtClean="0"/>
              <a:t> </a:t>
            </a:r>
            <a:r>
              <a:rPr lang="it-IT" sz="2000" i="1" dirty="0" err="1" smtClean="0"/>
              <a:t>make</a:t>
            </a:r>
            <a:r>
              <a:rPr lang="it-IT" sz="2000" i="1" dirty="0" smtClean="0"/>
              <a:t> the </a:t>
            </a:r>
            <a:r>
              <a:rPr lang="it-IT" sz="2000" i="1" dirty="0" err="1" smtClean="0"/>
              <a:t>transplantation</a:t>
            </a:r>
            <a:r>
              <a:rPr lang="it-IT" sz="2000" i="1" dirty="0" smtClean="0"/>
              <a:t> more </a:t>
            </a:r>
            <a:r>
              <a:rPr lang="it-IT" sz="2000" i="1" dirty="0" err="1" smtClean="0"/>
              <a:t>safe</a:t>
            </a:r>
            <a:r>
              <a:rPr lang="it-IT" sz="2000" i="1" dirty="0" smtClean="0"/>
              <a:t> and </a:t>
            </a:r>
            <a:r>
              <a:rPr lang="it-IT" sz="2000" i="1" dirty="0" err="1" smtClean="0"/>
              <a:t>efficient</a:t>
            </a:r>
            <a:endParaRPr lang="it-IT" sz="2000"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Immagine 2" descr="costs.png"/>
          <p:cNvPicPr>
            <a:picLocks noChangeAspect="1"/>
          </p:cNvPicPr>
          <p:nvPr/>
        </p:nvPicPr>
        <p:blipFill>
          <a:blip r:embed="rId2" cstate="print"/>
          <a:stretch>
            <a:fillRect/>
          </a:stretch>
        </p:blipFill>
        <p:spPr>
          <a:xfrm>
            <a:off x="151911" y="548680"/>
            <a:ext cx="8740569" cy="547260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asellaDiTesto 1"/>
          <p:cNvSpPr txBox="1"/>
          <p:nvPr/>
        </p:nvSpPr>
        <p:spPr>
          <a:xfrm>
            <a:off x="0" y="260648"/>
            <a:ext cx="9144000" cy="9787295"/>
          </a:xfrm>
          <a:prstGeom prst="rect">
            <a:avLst/>
          </a:prstGeom>
          <a:noFill/>
        </p:spPr>
        <p:txBody>
          <a:bodyPr wrap="square" rtlCol="0">
            <a:spAutoFit/>
          </a:bodyPr>
          <a:lstStyle/>
          <a:p>
            <a:r>
              <a:rPr lang="it-IT" sz="2400" dirty="0" err="1" smtClean="0"/>
              <a:t>Bibliography</a:t>
            </a:r>
            <a:r>
              <a:rPr lang="it-IT" sz="2400" dirty="0" smtClean="0"/>
              <a:t>:</a:t>
            </a:r>
          </a:p>
          <a:p>
            <a:endParaRPr lang="it-IT" sz="2400" dirty="0" smtClean="0"/>
          </a:p>
          <a:p>
            <a:r>
              <a:rPr lang="en-US" sz="1600" b="1" dirty="0" smtClean="0"/>
              <a:t>Exogenous TERC alone can enhance proliferative potential, telomerase activity and telomere length in lymphocytes from </a:t>
            </a:r>
            <a:r>
              <a:rPr lang="it-IT" sz="1600" b="1" dirty="0" err="1" smtClean="0"/>
              <a:t>dyskeratosis</a:t>
            </a:r>
            <a:r>
              <a:rPr lang="it-IT" sz="1600" b="1" dirty="0" smtClean="0"/>
              <a:t> congenita </a:t>
            </a:r>
            <a:r>
              <a:rPr lang="it-IT" sz="1600" b="1" dirty="0" err="1" smtClean="0"/>
              <a:t>patients</a:t>
            </a:r>
            <a:r>
              <a:rPr lang="it-IT" sz="1600" b="1" dirty="0" smtClean="0"/>
              <a:t>. </a:t>
            </a:r>
            <a:r>
              <a:rPr lang="it-IT" sz="1600" dirty="0" smtClean="0"/>
              <a:t>Michael </a:t>
            </a:r>
            <a:r>
              <a:rPr lang="it-IT" sz="1600" dirty="0" err="1" smtClean="0"/>
              <a:t>Kirwan</a:t>
            </a:r>
            <a:r>
              <a:rPr lang="it-IT" sz="1600" dirty="0" smtClean="0"/>
              <a:t>, Richard </a:t>
            </a:r>
            <a:r>
              <a:rPr lang="it-IT" sz="1600" dirty="0" err="1" smtClean="0"/>
              <a:t>Beswick</a:t>
            </a:r>
            <a:r>
              <a:rPr lang="it-IT" sz="1600" dirty="0" smtClean="0"/>
              <a:t>,Tom </a:t>
            </a:r>
            <a:r>
              <a:rPr lang="it-IT" sz="1600" dirty="0" err="1" smtClean="0"/>
              <a:t>Vulliamy</a:t>
            </a:r>
            <a:r>
              <a:rPr lang="it-IT" sz="1600" dirty="0" smtClean="0"/>
              <a:t>,</a:t>
            </a:r>
            <a:r>
              <a:rPr lang="it-IT" sz="1600" dirty="0" err="1" smtClean="0"/>
              <a:t>Amit</a:t>
            </a:r>
            <a:r>
              <a:rPr lang="it-IT" sz="1600" dirty="0" smtClean="0"/>
              <a:t> C. </a:t>
            </a:r>
            <a:r>
              <a:rPr lang="it-IT" sz="1600" dirty="0" err="1" smtClean="0"/>
              <a:t>Nathwani</a:t>
            </a:r>
            <a:r>
              <a:rPr lang="it-IT" sz="1600" dirty="0" smtClean="0"/>
              <a:t>, Amanda J. </a:t>
            </a:r>
            <a:r>
              <a:rPr lang="it-IT" sz="1600" dirty="0" err="1" smtClean="0"/>
              <a:t>Walne</a:t>
            </a:r>
            <a:r>
              <a:rPr lang="it-IT" sz="1600" dirty="0" smtClean="0"/>
              <a:t>,Colin </a:t>
            </a:r>
            <a:r>
              <a:rPr lang="it-IT" sz="1600" dirty="0" err="1" smtClean="0"/>
              <a:t>Casimir</a:t>
            </a:r>
            <a:r>
              <a:rPr lang="it-IT" sz="1600" dirty="0" smtClean="0"/>
              <a:t> and </a:t>
            </a:r>
            <a:r>
              <a:rPr lang="it-IT" sz="1600" dirty="0" err="1" smtClean="0"/>
              <a:t>Inderjeet</a:t>
            </a:r>
            <a:r>
              <a:rPr lang="it-IT" sz="1600" dirty="0" smtClean="0"/>
              <a:t> </a:t>
            </a:r>
            <a:r>
              <a:rPr lang="it-IT" sz="1600" dirty="0" err="1" smtClean="0"/>
              <a:t>Dokal</a:t>
            </a:r>
            <a:r>
              <a:rPr lang="it-IT" sz="1600" dirty="0" smtClean="0"/>
              <a:t>. (2008).</a:t>
            </a:r>
            <a:r>
              <a:rPr lang="en-US" sz="1600" dirty="0" smtClean="0"/>
              <a:t> </a:t>
            </a:r>
            <a:r>
              <a:rPr lang="en-US" sz="1600" i="1" dirty="0" smtClean="0"/>
              <a:t>British Journal of </a:t>
            </a:r>
            <a:r>
              <a:rPr lang="en-US" sz="1600" i="1" dirty="0" err="1" smtClean="0"/>
              <a:t>Haematology</a:t>
            </a:r>
            <a:r>
              <a:rPr lang="en-US" sz="1600" dirty="0" smtClean="0"/>
              <a:t>, 144, 771–781</a:t>
            </a:r>
          </a:p>
          <a:p>
            <a:endParaRPr lang="en-US" sz="1600" dirty="0" smtClean="0"/>
          </a:p>
          <a:p>
            <a:r>
              <a:rPr lang="it-IT" sz="1600" b="1" dirty="0" err="1" smtClean="0"/>
              <a:t>Dyskeratosis</a:t>
            </a:r>
            <a:r>
              <a:rPr lang="it-IT" sz="1600" b="1" dirty="0" smtClean="0"/>
              <a:t> congenita. </a:t>
            </a:r>
            <a:r>
              <a:rPr lang="it-IT" sz="1600" dirty="0" err="1" smtClean="0"/>
              <a:t>Dokal</a:t>
            </a:r>
            <a:r>
              <a:rPr lang="it-IT" sz="1600" dirty="0" smtClean="0"/>
              <a:t> I.(2011). </a:t>
            </a:r>
            <a:r>
              <a:rPr lang="it-IT" sz="1600" i="1" dirty="0" err="1" smtClean="0"/>
              <a:t>Hematology</a:t>
            </a:r>
            <a:r>
              <a:rPr lang="it-IT" sz="1600" i="1" dirty="0" smtClean="0"/>
              <a:t> Am </a:t>
            </a:r>
            <a:r>
              <a:rPr lang="it-IT" sz="1600" i="1" dirty="0" err="1" smtClean="0"/>
              <a:t>Soc</a:t>
            </a:r>
            <a:r>
              <a:rPr lang="it-IT" sz="1600" i="1" dirty="0" smtClean="0"/>
              <a:t> </a:t>
            </a:r>
            <a:r>
              <a:rPr lang="it-IT" sz="1600" i="1" dirty="0" err="1" smtClean="0"/>
              <a:t>Hematol</a:t>
            </a:r>
            <a:r>
              <a:rPr lang="it-IT" sz="1600" i="1" dirty="0" smtClean="0"/>
              <a:t> </a:t>
            </a:r>
            <a:r>
              <a:rPr lang="it-IT" sz="1600" i="1" dirty="0" err="1" smtClean="0"/>
              <a:t>Educ</a:t>
            </a:r>
            <a:r>
              <a:rPr lang="it-IT" sz="1600" i="1" dirty="0" smtClean="0"/>
              <a:t> </a:t>
            </a:r>
            <a:r>
              <a:rPr lang="it-IT" sz="1600" i="1" dirty="0" err="1" smtClean="0"/>
              <a:t>Program</a:t>
            </a:r>
            <a:r>
              <a:rPr lang="it-IT" sz="1600" dirty="0" smtClean="0"/>
              <a:t>.;2011:480-6</a:t>
            </a:r>
          </a:p>
          <a:p>
            <a:endParaRPr lang="it-IT" sz="1600" dirty="0" smtClean="0"/>
          </a:p>
          <a:p>
            <a:r>
              <a:rPr lang="it-IT" sz="1600" b="1" dirty="0" err="1" smtClean="0"/>
              <a:t>Dyskeratosis</a:t>
            </a:r>
            <a:r>
              <a:rPr lang="it-IT" sz="1600" b="1" dirty="0" smtClean="0"/>
              <a:t> congenita in </a:t>
            </a:r>
            <a:r>
              <a:rPr lang="it-IT" sz="1600" b="1" dirty="0" err="1" smtClean="0"/>
              <a:t>all</a:t>
            </a:r>
            <a:r>
              <a:rPr lang="it-IT" sz="1600" b="1" dirty="0" smtClean="0"/>
              <a:t> </a:t>
            </a:r>
            <a:r>
              <a:rPr lang="it-IT" sz="1600" b="1" dirty="0" err="1" smtClean="0"/>
              <a:t>its</a:t>
            </a:r>
            <a:r>
              <a:rPr lang="it-IT" sz="1600" b="1" dirty="0" smtClean="0"/>
              <a:t> </a:t>
            </a:r>
            <a:r>
              <a:rPr lang="it-IT" sz="1600" b="1" dirty="0" err="1" smtClean="0"/>
              <a:t>forms</a:t>
            </a:r>
            <a:r>
              <a:rPr lang="it-IT" sz="1600" b="1" dirty="0" smtClean="0"/>
              <a:t>. </a:t>
            </a:r>
            <a:r>
              <a:rPr lang="it-IT" sz="1600" dirty="0" err="1" smtClean="0"/>
              <a:t>Dokal</a:t>
            </a:r>
            <a:r>
              <a:rPr lang="it-IT" sz="1600" dirty="0" smtClean="0"/>
              <a:t> I. (2000).</a:t>
            </a:r>
            <a:r>
              <a:rPr lang="en-US" sz="1600" dirty="0" smtClean="0"/>
              <a:t> </a:t>
            </a:r>
            <a:r>
              <a:rPr lang="en-US" sz="1600" i="1" dirty="0" smtClean="0"/>
              <a:t>British Journal of </a:t>
            </a:r>
            <a:r>
              <a:rPr lang="en-US" sz="1600" i="1" dirty="0" err="1" smtClean="0"/>
              <a:t>Haematology</a:t>
            </a:r>
            <a:r>
              <a:rPr lang="en-US" sz="1600" i="1" dirty="0" smtClean="0"/>
              <a:t>, </a:t>
            </a:r>
            <a:r>
              <a:rPr lang="en-US" sz="1600" dirty="0" smtClean="0"/>
              <a:t>110, 768-779</a:t>
            </a:r>
          </a:p>
          <a:p>
            <a:endParaRPr lang="en-US" sz="1600" b="1" dirty="0" smtClean="0"/>
          </a:p>
          <a:p>
            <a:r>
              <a:rPr lang="en-US" sz="1600" b="1" dirty="0" smtClean="0"/>
              <a:t>Telomere restoration and extension of proliferative </a:t>
            </a:r>
            <a:r>
              <a:rPr lang="it-IT" sz="1600" b="1" dirty="0" err="1" smtClean="0"/>
              <a:t>lifespan</a:t>
            </a:r>
            <a:r>
              <a:rPr lang="it-IT" sz="1600" b="1" dirty="0" smtClean="0"/>
              <a:t> in </a:t>
            </a:r>
            <a:r>
              <a:rPr lang="it-IT" sz="1600" b="1" dirty="0" err="1" smtClean="0"/>
              <a:t>dyskeratosis</a:t>
            </a:r>
            <a:r>
              <a:rPr lang="it-IT" sz="1600" b="1" dirty="0" smtClean="0"/>
              <a:t> congenita </a:t>
            </a:r>
            <a:r>
              <a:rPr lang="it-IT" sz="1600" b="1" dirty="0" err="1" smtClean="0"/>
              <a:t>fibroblasts</a:t>
            </a:r>
            <a:r>
              <a:rPr lang="it-IT" sz="1600" b="1" dirty="0" smtClean="0"/>
              <a:t>. </a:t>
            </a:r>
            <a:r>
              <a:rPr lang="it-IT" sz="1600" dirty="0" smtClean="0"/>
              <a:t>Erik R. </a:t>
            </a:r>
            <a:r>
              <a:rPr lang="it-IT" sz="1600" dirty="0" err="1" smtClean="0"/>
              <a:t>Westin</a:t>
            </a:r>
            <a:r>
              <a:rPr lang="it-IT" sz="1600" dirty="0" smtClean="0"/>
              <a:t>,Elizabeth </a:t>
            </a:r>
            <a:r>
              <a:rPr lang="it-IT" sz="1600" dirty="0" err="1" smtClean="0"/>
              <a:t>Chavez</a:t>
            </a:r>
            <a:r>
              <a:rPr lang="it-IT" sz="1600" dirty="0" smtClean="0"/>
              <a:t>, </a:t>
            </a:r>
            <a:r>
              <a:rPr lang="it-IT" sz="1600" dirty="0" err="1" smtClean="0"/>
              <a:t>Kimberly</a:t>
            </a:r>
            <a:r>
              <a:rPr lang="it-IT" sz="1600" dirty="0" smtClean="0"/>
              <a:t> M. Lee,</a:t>
            </a:r>
            <a:r>
              <a:rPr lang="it-IT" sz="1600" dirty="0" err="1" smtClean="0"/>
              <a:t>Francoise</a:t>
            </a:r>
            <a:r>
              <a:rPr lang="it-IT" sz="1600" dirty="0" smtClean="0"/>
              <a:t> A. </a:t>
            </a:r>
            <a:r>
              <a:rPr lang="it-IT" sz="1600" dirty="0" err="1" smtClean="0"/>
              <a:t>Gourronc</a:t>
            </a:r>
            <a:r>
              <a:rPr lang="it-IT" sz="1600" dirty="0" smtClean="0"/>
              <a:t>,Soraya </a:t>
            </a:r>
            <a:r>
              <a:rPr lang="it-IT" sz="1600" dirty="0" err="1" smtClean="0"/>
              <a:t>Riley</a:t>
            </a:r>
            <a:r>
              <a:rPr lang="it-IT" sz="1600" dirty="0" smtClean="0"/>
              <a:t>,Peter M. </a:t>
            </a:r>
            <a:r>
              <a:rPr lang="it-IT" sz="1600" dirty="0" err="1" smtClean="0"/>
              <a:t>Lansdorp</a:t>
            </a:r>
            <a:r>
              <a:rPr lang="it-IT" sz="1600" dirty="0" smtClean="0"/>
              <a:t>, Frederick D. Goldman and </a:t>
            </a:r>
            <a:r>
              <a:rPr lang="it-IT" sz="1600" dirty="0" err="1" smtClean="0"/>
              <a:t>Aloysius</a:t>
            </a:r>
            <a:r>
              <a:rPr lang="it-IT" sz="1600" dirty="0" smtClean="0"/>
              <a:t> J. </a:t>
            </a:r>
            <a:r>
              <a:rPr lang="it-IT" sz="1600" dirty="0" err="1" smtClean="0"/>
              <a:t>Klingelhutz</a:t>
            </a:r>
            <a:r>
              <a:rPr lang="it-IT" sz="1600" dirty="0" smtClean="0"/>
              <a:t>. (2007). </a:t>
            </a:r>
            <a:r>
              <a:rPr lang="it-IT" sz="1600" i="1" dirty="0" err="1" smtClean="0"/>
              <a:t>Aging</a:t>
            </a:r>
            <a:r>
              <a:rPr lang="it-IT" sz="1600" i="1" dirty="0" smtClean="0"/>
              <a:t> </a:t>
            </a:r>
            <a:r>
              <a:rPr lang="it-IT" sz="1600" i="1" dirty="0" err="1" smtClean="0"/>
              <a:t>Cell</a:t>
            </a:r>
            <a:r>
              <a:rPr lang="it-IT" sz="1600" dirty="0" smtClean="0"/>
              <a:t> 6, pp383–394</a:t>
            </a:r>
          </a:p>
          <a:p>
            <a:endParaRPr lang="it-IT" sz="1600" dirty="0" smtClean="0"/>
          </a:p>
          <a:p>
            <a:r>
              <a:rPr lang="it-IT" sz="1600" b="1" dirty="0" smtClean="0"/>
              <a:t>Premature </a:t>
            </a:r>
            <a:r>
              <a:rPr lang="it-IT" sz="1600" b="1" dirty="0" err="1" smtClean="0"/>
              <a:t>aging</a:t>
            </a:r>
            <a:r>
              <a:rPr lang="it-IT" sz="1600" b="1" dirty="0" smtClean="0"/>
              <a:t>. </a:t>
            </a:r>
            <a:r>
              <a:rPr lang="it-IT" sz="1600" dirty="0" err="1" smtClean="0"/>
              <a:t>Vulliamy</a:t>
            </a:r>
            <a:r>
              <a:rPr lang="it-IT" sz="1600" dirty="0" smtClean="0"/>
              <a:t> </a:t>
            </a:r>
            <a:r>
              <a:rPr lang="it-IT" sz="1600" dirty="0" err="1" smtClean="0"/>
              <a:t>T.J.</a:t>
            </a:r>
            <a:r>
              <a:rPr lang="it-IT" sz="1600" dirty="0" smtClean="0"/>
              <a:t> (2009).</a:t>
            </a:r>
            <a:r>
              <a:rPr lang="en-US" sz="1600" dirty="0" smtClean="0"/>
              <a:t> </a:t>
            </a:r>
            <a:r>
              <a:rPr lang="en-US" sz="1600" i="1" dirty="0" smtClean="0"/>
              <a:t>Cell. Mol. Life Sci</a:t>
            </a:r>
            <a:r>
              <a:rPr lang="en-US" sz="1600" dirty="0" smtClean="0"/>
              <a:t>. 66:3091–3094</a:t>
            </a:r>
            <a:r>
              <a:rPr lang="it-IT" sz="1600" dirty="0" smtClean="0"/>
              <a:t> </a:t>
            </a:r>
          </a:p>
          <a:p>
            <a:endParaRPr lang="it-IT" sz="1600" b="1" dirty="0" smtClean="0"/>
          </a:p>
          <a:p>
            <a:r>
              <a:rPr lang="en-US" sz="1600" b="1" dirty="0" smtClean="0"/>
              <a:t>Short Telomeres are Sufficient to Cause the Degenerative Defects Associated with Aging. </a:t>
            </a:r>
            <a:r>
              <a:rPr lang="it-IT" sz="1600" dirty="0" smtClean="0"/>
              <a:t>Mary </a:t>
            </a:r>
            <a:r>
              <a:rPr lang="it-IT" sz="1600" dirty="0" err="1" smtClean="0"/>
              <a:t>Armanios</a:t>
            </a:r>
            <a:r>
              <a:rPr lang="it-IT" sz="1600" dirty="0" smtClean="0"/>
              <a:t>,, Jonathan K. </a:t>
            </a:r>
            <a:r>
              <a:rPr lang="it-IT" sz="1600" dirty="0" err="1" smtClean="0"/>
              <a:t>Alder</a:t>
            </a:r>
            <a:r>
              <a:rPr lang="it-IT" sz="1600" dirty="0" smtClean="0"/>
              <a:t>, </a:t>
            </a:r>
            <a:r>
              <a:rPr lang="it-IT" sz="1600" dirty="0" err="1" smtClean="0"/>
              <a:t>Erin</a:t>
            </a:r>
            <a:r>
              <a:rPr lang="it-IT" sz="1600" dirty="0" smtClean="0"/>
              <a:t> M. </a:t>
            </a:r>
            <a:r>
              <a:rPr lang="it-IT" sz="1600" dirty="0" err="1" smtClean="0"/>
              <a:t>Parry</a:t>
            </a:r>
            <a:r>
              <a:rPr lang="it-IT" sz="1600" dirty="0" smtClean="0"/>
              <a:t>, </a:t>
            </a:r>
            <a:r>
              <a:rPr lang="it-IT" sz="1600" dirty="0" err="1" smtClean="0"/>
              <a:t>Baktiar</a:t>
            </a:r>
            <a:r>
              <a:rPr lang="it-IT" sz="1600" dirty="0" smtClean="0"/>
              <a:t> </a:t>
            </a:r>
            <a:r>
              <a:rPr lang="it-IT" sz="1600" dirty="0" err="1" smtClean="0"/>
              <a:t>Karim</a:t>
            </a:r>
            <a:r>
              <a:rPr lang="it-IT" sz="1600" dirty="0" smtClean="0"/>
              <a:t>, Margaret A. Strong, and Carol W. </a:t>
            </a:r>
            <a:r>
              <a:rPr lang="it-IT" sz="1600" dirty="0" err="1" smtClean="0"/>
              <a:t>Greider</a:t>
            </a:r>
            <a:r>
              <a:rPr lang="it-IT" sz="1600" dirty="0" smtClean="0"/>
              <a:t>. (2009). </a:t>
            </a:r>
            <a:r>
              <a:rPr lang="en-US" sz="1600" i="1" dirty="0" smtClean="0"/>
              <a:t>The American Journal of Human Genetics </a:t>
            </a:r>
            <a:r>
              <a:rPr lang="en-US" sz="1600" dirty="0" smtClean="0"/>
              <a:t>85, 823–832.</a:t>
            </a:r>
          </a:p>
          <a:p>
            <a:endParaRPr lang="en-US" sz="1600" b="1" dirty="0" smtClean="0"/>
          </a:p>
          <a:p>
            <a:r>
              <a:rPr lang="it-IT" sz="1600" b="1" dirty="0" err="1" smtClean="0"/>
              <a:t>Dyskeratosis</a:t>
            </a:r>
            <a:r>
              <a:rPr lang="it-IT" sz="1600" b="1" dirty="0" smtClean="0"/>
              <a:t> congenita </a:t>
            </a:r>
            <a:r>
              <a:rPr lang="it-IT" sz="1600" b="1" dirty="0" err="1" smtClean="0"/>
              <a:t>as</a:t>
            </a:r>
            <a:r>
              <a:rPr lang="it-IT" sz="1600" b="1" dirty="0" smtClean="0"/>
              <a:t> a </a:t>
            </a:r>
            <a:r>
              <a:rPr lang="it-IT" sz="1600" b="1" dirty="0" err="1" smtClean="0"/>
              <a:t>disorder</a:t>
            </a:r>
            <a:r>
              <a:rPr lang="it-IT" sz="1600" b="1" dirty="0" smtClean="0"/>
              <a:t> </a:t>
            </a:r>
            <a:r>
              <a:rPr lang="it-IT" sz="1600" b="1" dirty="0" err="1" smtClean="0"/>
              <a:t>of</a:t>
            </a:r>
            <a:r>
              <a:rPr lang="it-IT" sz="1600" b="1" dirty="0" smtClean="0"/>
              <a:t> </a:t>
            </a:r>
            <a:r>
              <a:rPr lang="it-IT" sz="1600" b="1" dirty="0" err="1" smtClean="0"/>
              <a:t>telomere</a:t>
            </a:r>
            <a:r>
              <a:rPr lang="it-IT" sz="1600" b="1" dirty="0" smtClean="0"/>
              <a:t> </a:t>
            </a:r>
            <a:r>
              <a:rPr lang="it-IT" sz="1600" b="1" dirty="0" err="1" smtClean="0"/>
              <a:t>maintenance</a:t>
            </a:r>
            <a:r>
              <a:rPr lang="it-IT" sz="1600" b="1" dirty="0" smtClean="0"/>
              <a:t>. </a:t>
            </a:r>
            <a:r>
              <a:rPr lang="it-IT" sz="1600" dirty="0" err="1" smtClean="0"/>
              <a:t>Nya</a:t>
            </a:r>
            <a:r>
              <a:rPr lang="it-IT" sz="1600" dirty="0" smtClean="0"/>
              <a:t> D. </a:t>
            </a:r>
            <a:r>
              <a:rPr lang="it-IT" sz="1600" dirty="0" err="1" smtClean="0"/>
              <a:t>Nelsona</a:t>
            </a:r>
            <a:r>
              <a:rPr lang="it-IT" sz="1600" dirty="0" smtClean="0"/>
              <a:t>, </a:t>
            </a:r>
            <a:r>
              <a:rPr lang="it-IT" sz="1600" dirty="0" err="1" smtClean="0"/>
              <a:t>Alison</a:t>
            </a:r>
            <a:r>
              <a:rPr lang="it-IT" sz="1600" dirty="0" smtClean="0"/>
              <a:t> A. </a:t>
            </a:r>
            <a:r>
              <a:rPr lang="it-IT" sz="1600" dirty="0" err="1" smtClean="0"/>
              <a:t>Bertuch</a:t>
            </a:r>
            <a:r>
              <a:rPr lang="it-IT" sz="1600" dirty="0" smtClean="0"/>
              <a:t>. (2012).</a:t>
            </a:r>
            <a:r>
              <a:rPr lang="en-US" sz="1600" dirty="0" smtClean="0"/>
              <a:t> </a:t>
            </a:r>
            <a:r>
              <a:rPr lang="en-US" sz="1600" i="1" dirty="0" smtClean="0"/>
              <a:t>Mutation Research </a:t>
            </a:r>
            <a:r>
              <a:rPr lang="en-US" sz="1600" dirty="0" smtClean="0"/>
              <a:t>730,43– 51</a:t>
            </a:r>
            <a:endParaRPr lang="it-IT" sz="1600" b="1" dirty="0" smtClean="0"/>
          </a:p>
          <a:p>
            <a:endParaRPr lang="it-IT" sz="1600" dirty="0" smtClean="0"/>
          </a:p>
          <a:p>
            <a:endParaRPr lang="it-IT" sz="1600" dirty="0" smtClean="0"/>
          </a:p>
          <a:p>
            <a:endParaRPr lang="it-IT" sz="1600" dirty="0" smtClean="0"/>
          </a:p>
          <a:p>
            <a:endParaRPr lang="it-IT" sz="1600" dirty="0" smtClean="0"/>
          </a:p>
          <a:p>
            <a:endParaRPr lang="it-IT" sz="1600" b="1" dirty="0" smtClean="0"/>
          </a:p>
          <a:p>
            <a:endParaRPr lang="it-IT" sz="1600" b="1" dirty="0" smtClean="0"/>
          </a:p>
          <a:p>
            <a:endParaRPr lang="it-IT" sz="1600" dirty="0" smtClean="0"/>
          </a:p>
          <a:p>
            <a:endParaRPr lang="it-IT" sz="1600" dirty="0" smtClean="0"/>
          </a:p>
          <a:p>
            <a:endParaRPr lang="it-IT" sz="1600" dirty="0" smtClean="0"/>
          </a:p>
          <a:p>
            <a:endParaRPr lang="en-US" sz="1600" dirty="0" smtClean="0"/>
          </a:p>
          <a:p>
            <a:endParaRPr lang="en-US" sz="1600" dirty="0" smtClean="0"/>
          </a:p>
          <a:p>
            <a:endParaRPr lang="en-US" sz="1600" dirty="0" smtClean="0"/>
          </a:p>
          <a:p>
            <a:endParaRPr lang="en-US" sz="1600" dirty="0" smtClean="0"/>
          </a:p>
          <a:p>
            <a:endParaRPr lang="it-IT" sz="1600" dirty="0" smtClean="0"/>
          </a:p>
          <a:p>
            <a:endParaRPr lang="it-IT"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asellaDiTesto 2"/>
          <p:cNvSpPr txBox="1"/>
          <p:nvPr/>
        </p:nvSpPr>
        <p:spPr>
          <a:xfrm>
            <a:off x="0" y="0"/>
            <a:ext cx="9144000" cy="6309420"/>
          </a:xfrm>
          <a:prstGeom prst="rect">
            <a:avLst/>
          </a:prstGeom>
          <a:noFill/>
        </p:spPr>
        <p:txBody>
          <a:bodyPr wrap="square" rtlCol="0">
            <a:spAutoFit/>
          </a:bodyPr>
          <a:lstStyle/>
          <a:p>
            <a:r>
              <a:rPr lang="en-US" sz="1600" b="1" dirty="0" smtClean="0"/>
              <a:t>Telomerase gene therapy in adult and old mice delays aging and increases longevity without increasing cancer.</a:t>
            </a:r>
            <a:r>
              <a:rPr lang="it-IT" sz="1600" dirty="0" smtClean="0"/>
              <a:t> </a:t>
            </a:r>
            <a:r>
              <a:rPr lang="it-IT" sz="1600" dirty="0" err="1" smtClean="0"/>
              <a:t>Bernardes</a:t>
            </a:r>
            <a:r>
              <a:rPr lang="it-IT" sz="1600" dirty="0" smtClean="0"/>
              <a:t> de </a:t>
            </a:r>
            <a:r>
              <a:rPr lang="it-IT" sz="1600" dirty="0" err="1" smtClean="0"/>
              <a:t>Jesus</a:t>
            </a:r>
            <a:r>
              <a:rPr lang="it-IT" sz="1600" dirty="0" smtClean="0"/>
              <a:t> B, Vera E, </a:t>
            </a:r>
            <a:r>
              <a:rPr lang="it-IT" sz="1600" dirty="0" err="1" smtClean="0"/>
              <a:t>Schneeberger</a:t>
            </a:r>
            <a:r>
              <a:rPr lang="it-IT" sz="1600" dirty="0" smtClean="0"/>
              <a:t> K, </a:t>
            </a:r>
            <a:r>
              <a:rPr lang="it-IT" sz="1600" dirty="0" err="1" smtClean="0"/>
              <a:t>Tejera</a:t>
            </a:r>
            <a:r>
              <a:rPr lang="it-IT" sz="1600" dirty="0" smtClean="0"/>
              <a:t> AM, </a:t>
            </a:r>
            <a:r>
              <a:rPr lang="it-IT" sz="1600" dirty="0" err="1" smtClean="0"/>
              <a:t>Ayuso</a:t>
            </a:r>
            <a:r>
              <a:rPr lang="it-IT" sz="1600" dirty="0" smtClean="0"/>
              <a:t> E, Bosch F, Blasco MA. (2012) </a:t>
            </a:r>
            <a:r>
              <a:rPr lang="it-IT" sz="1600" i="1" dirty="0" smtClean="0"/>
              <a:t>EMBO </a:t>
            </a:r>
            <a:r>
              <a:rPr lang="it-IT" sz="1600" i="1" dirty="0" err="1" smtClean="0"/>
              <a:t>Mol</a:t>
            </a:r>
            <a:r>
              <a:rPr lang="it-IT" sz="1600" i="1" dirty="0" smtClean="0"/>
              <a:t> </a:t>
            </a:r>
            <a:r>
              <a:rPr lang="it-IT" sz="1600" i="1" dirty="0" err="1" smtClean="0"/>
              <a:t>Med</a:t>
            </a:r>
            <a:r>
              <a:rPr lang="it-IT" sz="1600" i="1" dirty="0" smtClean="0"/>
              <a:t>.</a:t>
            </a:r>
            <a:r>
              <a:rPr lang="it-IT" sz="1600" dirty="0" smtClean="0"/>
              <a:t> 4(8):691-704</a:t>
            </a:r>
          </a:p>
          <a:p>
            <a:endParaRPr lang="it-IT" sz="1600" dirty="0" smtClean="0"/>
          </a:p>
          <a:p>
            <a:r>
              <a:rPr lang="it-IT" sz="1600" b="1" dirty="0" err="1" smtClean="0"/>
              <a:t>Telomere</a:t>
            </a:r>
            <a:r>
              <a:rPr lang="it-IT" sz="1600" b="1" dirty="0" smtClean="0"/>
              <a:t> </a:t>
            </a:r>
            <a:r>
              <a:rPr lang="it-IT" sz="1600" b="1" dirty="0" err="1" smtClean="0"/>
              <a:t>dysfunction</a:t>
            </a:r>
            <a:r>
              <a:rPr lang="it-IT" sz="1600" b="1" dirty="0" smtClean="0"/>
              <a:t> </a:t>
            </a:r>
            <a:r>
              <a:rPr lang="it-IT" sz="1600" b="1" dirty="0" err="1" smtClean="0"/>
              <a:t>induces</a:t>
            </a:r>
            <a:r>
              <a:rPr lang="it-IT" sz="1600" b="1" dirty="0" smtClean="0"/>
              <a:t> </a:t>
            </a:r>
            <a:r>
              <a:rPr lang="it-IT" sz="1600" b="1" dirty="0" err="1" smtClean="0"/>
              <a:t>environmental</a:t>
            </a:r>
            <a:r>
              <a:rPr lang="it-IT" sz="1600" b="1" dirty="0" smtClean="0"/>
              <a:t> </a:t>
            </a:r>
            <a:r>
              <a:rPr lang="it-IT" sz="1600" b="1" dirty="0" err="1" smtClean="0"/>
              <a:t>alterations</a:t>
            </a:r>
            <a:r>
              <a:rPr lang="it-IT" sz="1600" b="1" dirty="0" smtClean="0"/>
              <a:t> </a:t>
            </a:r>
            <a:r>
              <a:rPr lang="it-IT" sz="1600" b="1" dirty="0" err="1" smtClean="0"/>
              <a:t>limiting</a:t>
            </a:r>
            <a:r>
              <a:rPr lang="it-IT" sz="1600" b="1" dirty="0" smtClean="0"/>
              <a:t> </a:t>
            </a:r>
            <a:r>
              <a:rPr lang="it-IT" sz="1600" b="1" dirty="0" err="1" smtClean="0"/>
              <a:t>hematopoietic</a:t>
            </a:r>
            <a:r>
              <a:rPr lang="it-IT" sz="1600" b="1" dirty="0" smtClean="0"/>
              <a:t> </a:t>
            </a:r>
            <a:r>
              <a:rPr lang="it-IT" sz="1600" b="1" dirty="0" err="1" smtClean="0"/>
              <a:t>stem</a:t>
            </a:r>
            <a:r>
              <a:rPr lang="it-IT" sz="1600" b="1" dirty="0" smtClean="0"/>
              <a:t> </a:t>
            </a:r>
            <a:r>
              <a:rPr lang="it-IT" sz="1600" b="1" dirty="0" err="1" smtClean="0"/>
              <a:t>cell</a:t>
            </a:r>
            <a:r>
              <a:rPr lang="it-IT" sz="1600" b="1" dirty="0" smtClean="0"/>
              <a:t> </a:t>
            </a:r>
            <a:r>
              <a:rPr lang="it-IT" sz="1600" b="1" dirty="0" err="1" smtClean="0"/>
              <a:t>function</a:t>
            </a:r>
            <a:r>
              <a:rPr lang="it-IT" sz="1600" b="1" dirty="0" smtClean="0"/>
              <a:t> and </a:t>
            </a:r>
            <a:r>
              <a:rPr lang="it-IT" sz="1600" b="1" dirty="0" err="1" smtClean="0"/>
              <a:t>engraftment</a:t>
            </a:r>
            <a:r>
              <a:rPr lang="it-IT" sz="1600" b="1" dirty="0" smtClean="0"/>
              <a:t>. </a:t>
            </a:r>
            <a:r>
              <a:rPr lang="it-IT" sz="1600" dirty="0" err="1" smtClean="0"/>
              <a:t>Ju</a:t>
            </a:r>
            <a:r>
              <a:rPr lang="it-IT" sz="1600" dirty="0" smtClean="0"/>
              <a:t> Z, Jiang H, </a:t>
            </a:r>
            <a:r>
              <a:rPr lang="it-IT" sz="1600" dirty="0" err="1" smtClean="0"/>
              <a:t>Jaworski</a:t>
            </a:r>
            <a:r>
              <a:rPr lang="it-IT" sz="1600" dirty="0" smtClean="0"/>
              <a:t> M, </a:t>
            </a:r>
            <a:r>
              <a:rPr lang="it-IT" sz="1600" dirty="0" err="1" smtClean="0"/>
              <a:t>Rathinam</a:t>
            </a:r>
            <a:r>
              <a:rPr lang="it-IT" sz="1600" dirty="0" smtClean="0"/>
              <a:t> C, </a:t>
            </a:r>
            <a:r>
              <a:rPr lang="it-IT" sz="1600" dirty="0" err="1" smtClean="0"/>
              <a:t>Gompf</a:t>
            </a:r>
            <a:r>
              <a:rPr lang="it-IT" sz="1600" dirty="0" smtClean="0"/>
              <a:t> A, Klein C, </a:t>
            </a:r>
            <a:r>
              <a:rPr lang="it-IT" sz="1600" dirty="0" err="1" smtClean="0"/>
              <a:t>Trumpp</a:t>
            </a:r>
            <a:r>
              <a:rPr lang="it-IT" sz="1600" dirty="0" smtClean="0"/>
              <a:t> A, Rudolph KL. (2007</a:t>
            </a:r>
            <a:r>
              <a:rPr lang="it-IT" sz="1600" i="1" dirty="0" smtClean="0"/>
              <a:t>) </a:t>
            </a:r>
            <a:r>
              <a:rPr lang="it-IT" sz="1600" i="1" dirty="0" err="1" smtClean="0"/>
              <a:t>Nat</a:t>
            </a:r>
            <a:r>
              <a:rPr lang="it-IT" sz="1600" i="1" dirty="0" smtClean="0"/>
              <a:t> </a:t>
            </a:r>
            <a:r>
              <a:rPr lang="it-IT" sz="1600" i="1" dirty="0" err="1" smtClean="0"/>
              <a:t>Med</a:t>
            </a:r>
            <a:r>
              <a:rPr lang="it-IT" sz="1600" i="1" dirty="0" smtClean="0"/>
              <a:t> </a:t>
            </a:r>
            <a:r>
              <a:rPr lang="it-IT" sz="1600" dirty="0" smtClean="0"/>
              <a:t>13(6):742-7.</a:t>
            </a:r>
          </a:p>
          <a:p>
            <a:endParaRPr lang="it-IT" sz="1600" dirty="0" smtClean="0"/>
          </a:p>
          <a:p>
            <a:r>
              <a:rPr lang="it-IT" sz="1600" b="1" dirty="0" err="1" smtClean="0"/>
              <a:t>Efficacy</a:t>
            </a:r>
            <a:r>
              <a:rPr lang="it-IT" sz="1600" b="1" dirty="0" smtClean="0"/>
              <a:t> </a:t>
            </a:r>
            <a:r>
              <a:rPr lang="it-IT" sz="1600" b="1" dirty="0" err="1" smtClean="0"/>
              <a:t>of</a:t>
            </a:r>
            <a:r>
              <a:rPr lang="it-IT" sz="1600" b="1" dirty="0" smtClean="0"/>
              <a:t> </a:t>
            </a:r>
            <a:r>
              <a:rPr lang="it-IT" sz="1600" b="1" dirty="0" err="1" smtClean="0"/>
              <a:t>haploidentical</a:t>
            </a:r>
            <a:r>
              <a:rPr lang="it-IT" sz="1600" b="1" dirty="0" smtClean="0"/>
              <a:t> </a:t>
            </a:r>
            <a:r>
              <a:rPr lang="it-IT" sz="1600" b="1" dirty="0" err="1" smtClean="0"/>
              <a:t>allogeneic</a:t>
            </a:r>
            <a:r>
              <a:rPr lang="it-IT" sz="1600" b="1" dirty="0" smtClean="0"/>
              <a:t> </a:t>
            </a:r>
            <a:r>
              <a:rPr lang="it-IT" sz="1600" b="1" dirty="0" err="1" smtClean="0"/>
              <a:t>bone</a:t>
            </a:r>
            <a:r>
              <a:rPr lang="it-IT" sz="1600" b="1" dirty="0" smtClean="0"/>
              <a:t> </a:t>
            </a:r>
            <a:r>
              <a:rPr lang="it-IT" sz="1600" b="1" dirty="0" err="1" smtClean="0"/>
              <a:t>marrow</a:t>
            </a:r>
            <a:r>
              <a:rPr lang="it-IT" sz="1600" b="1" dirty="0" smtClean="0"/>
              <a:t> </a:t>
            </a:r>
            <a:r>
              <a:rPr lang="it-IT" sz="1600" b="1" dirty="0" err="1" smtClean="0"/>
              <a:t>hematopoietic</a:t>
            </a:r>
            <a:r>
              <a:rPr lang="it-IT" sz="1600" b="1" dirty="0" smtClean="0"/>
              <a:t> </a:t>
            </a:r>
            <a:r>
              <a:rPr lang="it-IT" sz="1600" b="1" dirty="0" err="1" smtClean="0"/>
              <a:t>stem</a:t>
            </a:r>
            <a:r>
              <a:rPr lang="it-IT" sz="1600" b="1" dirty="0" smtClean="0"/>
              <a:t> </a:t>
            </a:r>
            <a:r>
              <a:rPr lang="it-IT" sz="1600" b="1" dirty="0" err="1" smtClean="0"/>
              <a:t>cell</a:t>
            </a:r>
            <a:r>
              <a:rPr lang="it-IT" sz="1600" b="1" dirty="0" smtClean="0"/>
              <a:t> </a:t>
            </a:r>
            <a:r>
              <a:rPr lang="it-IT" sz="1600" b="1" dirty="0" err="1" smtClean="0"/>
              <a:t>transplantation</a:t>
            </a:r>
            <a:r>
              <a:rPr lang="it-IT" sz="1600" b="1" dirty="0" smtClean="0"/>
              <a:t> </a:t>
            </a:r>
            <a:r>
              <a:rPr lang="it-IT" sz="1600" b="1" dirty="0" err="1" smtClean="0"/>
              <a:t>combined</a:t>
            </a:r>
            <a:r>
              <a:rPr lang="it-IT" sz="1600" b="1" dirty="0" smtClean="0"/>
              <a:t> </a:t>
            </a:r>
            <a:r>
              <a:rPr lang="it-IT" sz="1600" b="1" dirty="0" err="1" smtClean="0"/>
              <a:t>with</a:t>
            </a:r>
            <a:r>
              <a:rPr lang="it-IT" sz="1600" b="1" dirty="0" smtClean="0"/>
              <a:t> </a:t>
            </a:r>
            <a:r>
              <a:rPr lang="it-IT" sz="1600" b="1" dirty="0" err="1" smtClean="0"/>
              <a:t>umbilical</a:t>
            </a:r>
            <a:r>
              <a:rPr lang="it-IT" sz="1600" b="1" dirty="0" smtClean="0"/>
              <a:t> </a:t>
            </a:r>
            <a:r>
              <a:rPr lang="it-IT" sz="1600" b="1" dirty="0" err="1" smtClean="0"/>
              <a:t>cord</a:t>
            </a:r>
            <a:r>
              <a:rPr lang="it-IT" sz="1600" b="1" dirty="0" smtClean="0"/>
              <a:t> </a:t>
            </a:r>
            <a:r>
              <a:rPr lang="it-IT" sz="1600" b="1" dirty="0" err="1" smtClean="0"/>
              <a:t>blood</a:t>
            </a:r>
            <a:r>
              <a:rPr lang="it-IT" sz="1600" b="1" dirty="0" smtClean="0"/>
              <a:t> </a:t>
            </a:r>
            <a:r>
              <a:rPr lang="it-IT" sz="1600" b="1" dirty="0" err="1" smtClean="0"/>
              <a:t>derived</a:t>
            </a:r>
            <a:r>
              <a:rPr lang="it-IT" sz="1600" b="1" dirty="0" smtClean="0"/>
              <a:t> </a:t>
            </a:r>
            <a:r>
              <a:rPr lang="it-IT" sz="1600" b="1" dirty="0" err="1" smtClean="0"/>
              <a:t>mesenchymal</a:t>
            </a:r>
            <a:r>
              <a:rPr lang="it-IT" sz="1600" b="1" dirty="0" smtClean="0"/>
              <a:t> </a:t>
            </a:r>
            <a:r>
              <a:rPr lang="it-IT" sz="1600" b="1" dirty="0" err="1" smtClean="0"/>
              <a:t>stem</a:t>
            </a:r>
            <a:r>
              <a:rPr lang="it-IT" sz="1600" b="1" dirty="0" smtClean="0"/>
              <a:t> </a:t>
            </a:r>
            <a:r>
              <a:rPr lang="it-IT" sz="1600" b="1" dirty="0" err="1" smtClean="0"/>
              <a:t>cells</a:t>
            </a:r>
            <a:r>
              <a:rPr lang="it-IT" sz="1600" b="1" dirty="0" smtClean="0"/>
              <a:t> </a:t>
            </a:r>
            <a:r>
              <a:rPr lang="it-IT" sz="1600" b="1" dirty="0" err="1" smtClean="0"/>
              <a:t>for</a:t>
            </a:r>
            <a:r>
              <a:rPr lang="it-IT" sz="1600" b="1" dirty="0" smtClean="0"/>
              <a:t> severe </a:t>
            </a:r>
            <a:r>
              <a:rPr lang="it-IT" sz="1600" b="1" dirty="0" err="1" smtClean="0"/>
              <a:t>aplastic</a:t>
            </a:r>
            <a:r>
              <a:rPr lang="it-IT" sz="1600" b="1" dirty="0" smtClean="0"/>
              <a:t> anemia. </a:t>
            </a:r>
            <a:r>
              <a:rPr lang="it-IT" sz="1600" dirty="0" err="1" smtClean="0"/>
              <a:t>Xu</a:t>
            </a:r>
            <a:r>
              <a:rPr lang="it-IT" sz="1600" dirty="0" smtClean="0"/>
              <a:t> LX, </a:t>
            </a:r>
            <a:r>
              <a:rPr lang="it-IT" sz="1600" dirty="0" err="1" smtClean="0"/>
              <a:t>Cao</a:t>
            </a:r>
            <a:r>
              <a:rPr lang="it-IT" sz="1600" dirty="0" smtClean="0"/>
              <a:t> YB, </a:t>
            </a:r>
            <a:r>
              <a:rPr lang="it-IT" sz="1600" dirty="0" err="1" smtClean="0"/>
              <a:t>Wang</a:t>
            </a:r>
            <a:r>
              <a:rPr lang="it-IT" sz="1600" dirty="0" smtClean="0"/>
              <a:t> ZH, </a:t>
            </a:r>
            <a:r>
              <a:rPr lang="it-IT" sz="1600" dirty="0" err="1" smtClean="0"/>
              <a:t>Liu</a:t>
            </a:r>
            <a:r>
              <a:rPr lang="it-IT" sz="1600" dirty="0" smtClean="0"/>
              <a:t> ZY, </a:t>
            </a:r>
            <a:r>
              <a:rPr lang="it-IT" sz="1600" dirty="0" err="1" smtClean="0"/>
              <a:t>Liu</a:t>
            </a:r>
            <a:r>
              <a:rPr lang="it-IT" sz="1600" dirty="0" smtClean="0"/>
              <a:t> B, </a:t>
            </a:r>
            <a:r>
              <a:rPr lang="it-IT" sz="1600" dirty="0" err="1" smtClean="0"/>
              <a:t>Zhao</a:t>
            </a:r>
            <a:r>
              <a:rPr lang="it-IT" sz="1600" dirty="0" smtClean="0"/>
              <a:t> DD, DA WM, </a:t>
            </a:r>
            <a:r>
              <a:rPr lang="it-IT" sz="1600" dirty="0" err="1" smtClean="0"/>
              <a:t>Gao</a:t>
            </a:r>
            <a:r>
              <a:rPr lang="it-IT" sz="1600" dirty="0" smtClean="0"/>
              <a:t> CJ, </a:t>
            </a:r>
            <a:r>
              <a:rPr lang="it-IT" sz="1600" dirty="0" err="1" smtClean="0"/>
              <a:t>Wu</a:t>
            </a:r>
            <a:r>
              <a:rPr lang="it-IT" sz="1600" dirty="0" smtClean="0"/>
              <a:t> XX (2011)</a:t>
            </a:r>
          </a:p>
          <a:p>
            <a:endParaRPr lang="it-IT" sz="1600" dirty="0" smtClean="0"/>
          </a:p>
          <a:p>
            <a:r>
              <a:rPr lang="en-US" sz="1600" b="1" dirty="0" smtClean="0"/>
              <a:t>POT of gold: modeling </a:t>
            </a:r>
            <a:r>
              <a:rPr lang="en-US" sz="1600" b="1" dirty="0" err="1" smtClean="0"/>
              <a:t>dyskeratosis</a:t>
            </a:r>
            <a:r>
              <a:rPr lang="en-US" sz="1600" b="1" dirty="0" smtClean="0"/>
              <a:t> </a:t>
            </a:r>
            <a:r>
              <a:rPr lang="en-US" sz="1600" b="1" dirty="0" err="1" smtClean="0"/>
              <a:t>congenita</a:t>
            </a:r>
            <a:r>
              <a:rPr lang="en-US" sz="1600" b="1" dirty="0" smtClean="0"/>
              <a:t> in the mouse. </a:t>
            </a:r>
            <a:r>
              <a:rPr lang="it-IT" sz="1600" dirty="0" err="1" smtClean="0"/>
              <a:t>Chantal</a:t>
            </a:r>
            <a:r>
              <a:rPr lang="it-IT" sz="1600" dirty="0" smtClean="0"/>
              <a:t> </a:t>
            </a:r>
            <a:r>
              <a:rPr lang="it-IT" sz="1600" dirty="0" err="1" smtClean="0"/>
              <a:t>Autexier</a:t>
            </a:r>
            <a:r>
              <a:rPr lang="it-IT" sz="1600" dirty="0" smtClean="0"/>
              <a:t>.(2008). </a:t>
            </a:r>
            <a:r>
              <a:rPr lang="it-IT" sz="1600" i="1" dirty="0" err="1" smtClean="0"/>
              <a:t>Genes</a:t>
            </a:r>
            <a:r>
              <a:rPr lang="it-IT" sz="1600" i="1" dirty="0" smtClean="0"/>
              <a:t> Dev. 22: 1731-1736.</a:t>
            </a:r>
          </a:p>
          <a:p>
            <a:endParaRPr lang="it-IT" sz="1600" i="1" dirty="0" smtClean="0"/>
          </a:p>
          <a:p>
            <a:r>
              <a:rPr lang="en-US" sz="1600" b="1" dirty="0" smtClean="0"/>
              <a:t>Short Telomeres, even in the </a:t>
            </a:r>
            <a:r>
              <a:rPr lang="it-IT" sz="1600" b="1" dirty="0" err="1" smtClean="0"/>
              <a:t>Presence</a:t>
            </a:r>
            <a:r>
              <a:rPr lang="it-IT" sz="1600" b="1" dirty="0" smtClean="0"/>
              <a:t> </a:t>
            </a:r>
            <a:r>
              <a:rPr lang="it-IT" sz="1600" b="1" dirty="0" err="1" smtClean="0"/>
              <a:t>of</a:t>
            </a:r>
            <a:r>
              <a:rPr lang="it-IT" sz="1600" b="1" dirty="0" smtClean="0"/>
              <a:t> </a:t>
            </a:r>
            <a:r>
              <a:rPr lang="it-IT" sz="1600" b="1" dirty="0" err="1" smtClean="0"/>
              <a:t>Telomerase</a:t>
            </a:r>
            <a:r>
              <a:rPr lang="it-IT" sz="1600" b="1" dirty="0" smtClean="0"/>
              <a:t>, </a:t>
            </a:r>
            <a:r>
              <a:rPr lang="it-IT" sz="1600" b="1" dirty="0" err="1" smtClean="0"/>
              <a:t>Limit</a:t>
            </a:r>
            <a:r>
              <a:rPr lang="it-IT" sz="1600" b="1" dirty="0" smtClean="0"/>
              <a:t> </a:t>
            </a:r>
            <a:r>
              <a:rPr lang="it-IT" sz="1600" b="1" dirty="0" err="1" smtClean="0"/>
              <a:t>Tissue</a:t>
            </a:r>
            <a:r>
              <a:rPr lang="it-IT" sz="1600" b="1" dirty="0" smtClean="0"/>
              <a:t> </a:t>
            </a:r>
            <a:r>
              <a:rPr lang="it-IT" sz="1600" b="1" dirty="0" err="1" smtClean="0"/>
              <a:t>Renewal</a:t>
            </a:r>
            <a:r>
              <a:rPr lang="it-IT" sz="1600" b="1" dirty="0" smtClean="0"/>
              <a:t> </a:t>
            </a:r>
            <a:r>
              <a:rPr lang="it-IT" sz="1600" b="1" dirty="0" err="1" smtClean="0"/>
              <a:t>Capacity</a:t>
            </a:r>
            <a:r>
              <a:rPr lang="it-IT" sz="1600" b="1" dirty="0" smtClean="0"/>
              <a:t>. </a:t>
            </a:r>
            <a:r>
              <a:rPr lang="it-IT" sz="1600" dirty="0" err="1" smtClean="0"/>
              <a:t>Ling-Yang</a:t>
            </a:r>
            <a:r>
              <a:rPr lang="it-IT" sz="1600" dirty="0" smtClean="0"/>
              <a:t> </a:t>
            </a:r>
            <a:r>
              <a:rPr lang="it-IT" sz="1600" dirty="0" err="1" smtClean="0"/>
              <a:t>Hao</a:t>
            </a:r>
            <a:r>
              <a:rPr lang="it-IT" sz="1600" dirty="0" smtClean="0"/>
              <a:t>,Mary </a:t>
            </a:r>
            <a:r>
              <a:rPr lang="it-IT" sz="1600" dirty="0" err="1" smtClean="0"/>
              <a:t>Armanios</a:t>
            </a:r>
            <a:r>
              <a:rPr lang="it-IT" sz="1600" dirty="0" smtClean="0"/>
              <a:t>, Margaret A. Strong, </a:t>
            </a:r>
            <a:r>
              <a:rPr lang="it-IT" sz="1600" dirty="0" err="1" smtClean="0"/>
              <a:t>Baktiar</a:t>
            </a:r>
            <a:r>
              <a:rPr lang="it-IT" sz="1600" dirty="0" smtClean="0"/>
              <a:t> </a:t>
            </a:r>
            <a:r>
              <a:rPr lang="it-IT" sz="1600" dirty="0" err="1" smtClean="0"/>
              <a:t>Karim</a:t>
            </a:r>
            <a:r>
              <a:rPr lang="it-IT" sz="1600" dirty="0" smtClean="0"/>
              <a:t>, David M. </a:t>
            </a:r>
            <a:r>
              <a:rPr lang="it-IT" sz="1600" dirty="0" err="1" smtClean="0"/>
              <a:t>Feldser</a:t>
            </a:r>
            <a:r>
              <a:rPr lang="it-IT" sz="1600" dirty="0" smtClean="0"/>
              <a:t>, David </a:t>
            </a:r>
            <a:r>
              <a:rPr lang="it-IT" sz="1600" dirty="0" err="1" smtClean="0"/>
              <a:t>Huso</a:t>
            </a:r>
            <a:r>
              <a:rPr lang="it-IT" sz="1600" dirty="0" smtClean="0"/>
              <a:t>, and Carol W. </a:t>
            </a:r>
            <a:r>
              <a:rPr lang="it-IT" sz="1600" dirty="0" err="1" smtClean="0"/>
              <a:t>Greider</a:t>
            </a:r>
            <a:r>
              <a:rPr lang="it-IT" sz="1600" dirty="0" smtClean="0"/>
              <a:t> (2005).</a:t>
            </a:r>
            <a:r>
              <a:rPr lang="en-US" sz="1600" dirty="0" smtClean="0"/>
              <a:t> </a:t>
            </a:r>
            <a:r>
              <a:rPr lang="en-US" sz="1600" i="1" dirty="0" smtClean="0"/>
              <a:t>Cell,</a:t>
            </a:r>
            <a:r>
              <a:rPr lang="en-US" sz="1600" dirty="0" smtClean="0"/>
              <a:t> Volume 123, Issue 6, 1121-1131.</a:t>
            </a:r>
          </a:p>
          <a:p>
            <a:endParaRPr lang="en-US" sz="1600" dirty="0" smtClean="0"/>
          </a:p>
          <a:p>
            <a:r>
              <a:rPr lang="en-US" sz="1600" b="1" dirty="0" smtClean="0"/>
              <a:t>Telomerase gene therapy in adult and old mice delays aging and increases longevity </a:t>
            </a:r>
            <a:r>
              <a:rPr lang="it-IT" sz="1600" b="1" dirty="0" err="1" smtClean="0"/>
              <a:t>without</a:t>
            </a:r>
            <a:r>
              <a:rPr lang="it-IT" sz="1600" b="1" dirty="0" smtClean="0"/>
              <a:t> </a:t>
            </a:r>
            <a:r>
              <a:rPr lang="it-IT" sz="1600" b="1" dirty="0" err="1" smtClean="0"/>
              <a:t>increasing</a:t>
            </a:r>
            <a:r>
              <a:rPr lang="it-IT" sz="1600" b="1" dirty="0" smtClean="0"/>
              <a:t> </a:t>
            </a:r>
            <a:r>
              <a:rPr lang="it-IT" sz="1600" b="1" dirty="0" err="1" smtClean="0"/>
              <a:t>cancer</a:t>
            </a:r>
            <a:r>
              <a:rPr lang="it-IT" sz="1600" b="1" dirty="0" smtClean="0"/>
              <a:t>. </a:t>
            </a:r>
            <a:r>
              <a:rPr lang="it-IT" sz="1600" dirty="0" err="1" smtClean="0"/>
              <a:t>Sampler</a:t>
            </a:r>
            <a:r>
              <a:rPr lang="it-IT" sz="1600" dirty="0" smtClean="0"/>
              <a:t> E., Flores </a:t>
            </a:r>
            <a:r>
              <a:rPr lang="it-IT" sz="1600" dirty="0" err="1" smtClean="0"/>
              <a:t>M.J.</a:t>
            </a:r>
            <a:r>
              <a:rPr lang="it-IT" sz="1600" dirty="0" smtClean="0"/>
              <a:t> And Blasco </a:t>
            </a:r>
            <a:r>
              <a:rPr lang="it-IT" sz="1600" dirty="0" err="1" smtClean="0"/>
              <a:t>M.A.</a:t>
            </a:r>
            <a:r>
              <a:rPr lang="it-IT" sz="1600" dirty="0" smtClean="0"/>
              <a:t> (2001). </a:t>
            </a:r>
            <a:r>
              <a:rPr lang="it-IT" sz="1600" i="1" dirty="0" smtClean="0"/>
              <a:t>EMBO </a:t>
            </a:r>
            <a:r>
              <a:rPr lang="it-IT" sz="1600" i="1" dirty="0" err="1" smtClean="0"/>
              <a:t>reports</a:t>
            </a:r>
            <a:r>
              <a:rPr lang="it-IT" sz="1600" i="1" dirty="0" smtClean="0"/>
              <a:t>. </a:t>
            </a:r>
            <a:r>
              <a:rPr lang="it-IT" sz="1600" dirty="0" smtClean="0"/>
              <a:t>Vol.2, </a:t>
            </a:r>
            <a:r>
              <a:rPr lang="it-IT" sz="1600" dirty="0" err="1" smtClean="0"/>
              <a:t>n°</a:t>
            </a:r>
            <a:r>
              <a:rPr lang="it-IT" sz="1600" dirty="0" smtClean="0"/>
              <a:t> 9 </a:t>
            </a:r>
            <a:r>
              <a:rPr lang="it-IT" sz="1600" dirty="0" err="1" smtClean="0"/>
              <a:t>pp</a:t>
            </a:r>
            <a:r>
              <a:rPr lang="it-IT" sz="1600" dirty="0" smtClean="0"/>
              <a:t> 800-807</a:t>
            </a:r>
          </a:p>
          <a:p>
            <a:endParaRPr lang="it-IT" sz="1600" b="1" dirty="0" smtClean="0"/>
          </a:p>
          <a:p>
            <a:r>
              <a:rPr lang="it-IT" sz="1600" b="1" dirty="0" err="1" smtClean="0"/>
              <a:t>Dyskeratosis</a:t>
            </a:r>
            <a:r>
              <a:rPr lang="it-IT" sz="1600" b="1" dirty="0" smtClean="0"/>
              <a:t> congenita, </a:t>
            </a:r>
            <a:r>
              <a:rPr lang="it-IT" sz="1600" b="1" dirty="0" err="1" smtClean="0"/>
              <a:t>stem</a:t>
            </a:r>
            <a:r>
              <a:rPr lang="it-IT" sz="1600" b="1" dirty="0" smtClean="0"/>
              <a:t> </a:t>
            </a:r>
            <a:r>
              <a:rPr lang="it-IT" sz="1600" b="1" dirty="0" err="1" smtClean="0"/>
              <a:t>cells</a:t>
            </a:r>
            <a:r>
              <a:rPr lang="it-IT" sz="1600" b="1" dirty="0" smtClean="0"/>
              <a:t> and </a:t>
            </a:r>
            <a:r>
              <a:rPr lang="it-IT" sz="1600" b="1" dirty="0" err="1" smtClean="0"/>
              <a:t>telomeres</a:t>
            </a:r>
            <a:r>
              <a:rPr lang="en-US" sz="1600" b="1" dirty="0" smtClean="0"/>
              <a:t> . </a:t>
            </a:r>
            <a:r>
              <a:rPr lang="it-IT" sz="1600" dirty="0" smtClean="0"/>
              <a:t>Michael </a:t>
            </a:r>
            <a:r>
              <a:rPr lang="it-IT" sz="1600" dirty="0" err="1" smtClean="0"/>
              <a:t>Kirwan</a:t>
            </a:r>
            <a:r>
              <a:rPr lang="it-IT" sz="1600" dirty="0" smtClean="0"/>
              <a:t> , </a:t>
            </a:r>
            <a:r>
              <a:rPr lang="it-IT" sz="1600" dirty="0" err="1" smtClean="0"/>
              <a:t>Inderjeet</a:t>
            </a:r>
            <a:r>
              <a:rPr lang="it-IT" sz="1600" dirty="0" smtClean="0"/>
              <a:t> </a:t>
            </a:r>
            <a:r>
              <a:rPr lang="it-IT" sz="1600" dirty="0" err="1" smtClean="0"/>
              <a:t>Dokal</a:t>
            </a:r>
            <a:r>
              <a:rPr lang="en-US" sz="1600" b="1" dirty="0" smtClean="0"/>
              <a:t>. </a:t>
            </a:r>
            <a:r>
              <a:rPr lang="en-US" sz="1600" dirty="0" smtClean="0"/>
              <a:t>(2009</a:t>
            </a:r>
            <a:r>
              <a:rPr lang="en-US" sz="1600" i="1" dirty="0" smtClean="0"/>
              <a:t>)</a:t>
            </a:r>
            <a:r>
              <a:rPr lang="it-IT" sz="1600" i="1" dirty="0" smtClean="0"/>
              <a:t> Biochimica </a:t>
            </a:r>
            <a:r>
              <a:rPr lang="it-IT" sz="1600" i="1" dirty="0" err="1" smtClean="0"/>
              <a:t>et</a:t>
            </a:r>
            <a:r>
              <a:rPr lang="it-IT" sz="1600" i="1" dirty="0" smtClean="0"/>
              <a:t> </a:t>
            </a:r>
            <a:r>
              <a:rPr lang="it-IT" sz="1600" i="1" dirty="0" err="1" smtClean="0"/>
              <a:t>Biophysica</a:t>
            </a:r>
            <a:r>
              <a:rPr lang="it-IT" sz="1600" i="1" dirty="0" smtClean="0"/>
              <a:t> </a:t>
            </a:r>
            <a:r>
              <a:rPr lang="it-IT" sz="1600" i="1" dirty="0" err="1" smtClean="0"/>
              <a:t>Acta</a:t>
            </a:r>
            <a:r>
              <a:rPr lang="it-IT" sz="1600" dirty="0" smtClean="0"/>
              <a:t> 1792, 371–379</a:t>
            </a:r>
          </a:p>
          <a:p>
            <a:endParaRPr lang="it-IT" sz="1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asellaDiTesto 1"/>
          <p:cNvSpPr txBox="1"/>
          <p:nvPr/>
        </p:nvSpPr>
        <p:spPr>
          <a:xfrm>
            <a:off x="0" y="188640"/>
            <a:ext cx="9144000" cy="4278094"/>
          </a:xfrm>
          <a:prstGeom prst="rect">
            <a:avLst/>
          </a:prstGeom>
          <a:noFill/>
        </p:spPr>
        <p:txBody>
          <a:bodyPr wrap="square" rtlCol="0">
            <a:spAutoFit/>
          </a:bodyPr>
          <a:lstStyle/>
          <a:p>
            <a:r>
              <a:rPr lang="en-US" sz="1600" b="1" dirty="0" smtClean="0"/>
              <a:t>Self-complementary AAV vectors; advances and applications.</a:t>
            </a:r>
            <a:r>
              <a:rPr lang="it-IT" sz="1600" dirty="0" smtClean="0"/>
              <a:t> </a:t>
            </a:r>
            <a:r>
              <a:rPr lang="it-IT" sz="1600" dirty="0" err="1" smtClean="0"/>
              <a:t>McCarty</a:t>
            </a:r>
            <a:r>
              <a:rPr lang="it-IT" sz="1600" dirty="0" smtClean="0"/>
              <a:t> DM</a:t>
            </a:r>
            <a:r>
              <a:rPr lang="en-US" sz="1600" b="1" dirty="0" smtClean="0"/>
              <a:t>.</a:t>
            </a:r>
            <a:r>
              <a:rPr lang="en-US" sz="1600" dirty="0" smtClean="0"/>
              <a:t> (2008). </a:t>
            </a:r>
            <a:r>
              <a:rPr lang="en-US" sz="1600" i="1" dirty="0" smtClean="0"/>
              <a:t>Mol Ther</a:t>
            </a:r>
            <a:r>
              <a:rPr lang="en-US" sz="1600" dirty="0" smtClean="0"/>
              <a:t>;16(10):1648-56.</a:t>
            </a:r>
          </a:p>
          <a:p>
            <a:endParaRPr lang="en-US" sz="1600" dirty="0" smtClean="0"/>
          </a:p>
          <a:p>
            <a:r>
              <a:rPr lang="it-IT" sz="1600" b="1" dirty="0" err="1" smtClean="0"/>
              <a:t>Recombinant</a:t>
            </a:r>
            <a:r>
              <a:rPr lang="it-IT" sz="1600" b="1" dirty="0" smtClean="0"/>
              <a:t> </a:t>
            </a:r>
            <a:r>
              <a:rPr lang="it-IT" sz="1600" b="1" dirty="0" err="1" smtClean="0"/>
              <a:t>self-complementary</a:t>
            </a:r>
            <a:r>
              <a:rPr lang="it-IT" sz="1600" b="1" dirty="0" smtClean="0"/>
              <a:t> </a:t>
            </a:r>
            <a:r>
              <a:rPr lang="it-IT" sz="1600" b="1" dirty="0" err="1" smtClean="0"/>
              <a:t>adeno-associated</a:t>
            </a:r>
            <a:r>
              <a:rPr lang="it-IT" sz="1600" b="1" dirty="0" smtClean="0"/>
              <a:t> virus </a:t>
            </a:r>
            <a:r>
              <a:rPr lang="it-IT" sz="1600" b="1" dirty="0" err="1" smtClean="0"/>
              <a:t>serotype</a:t>
            </a:r>
            <a:r>
              <a:rPr lang="it-IT" sz="1600" b="1" dirty="0" smtClean="0"/>
              <a:t> </a:t>
            </a:r>
            <a:r>
              <a:rPr lang="it-IT" sz="1600" b="1" dirty="0" err="1" smtClean="0"/>
              <a:t>vector-mediated</a:t>
            </a:r>
            <a:r>
              <a:rPr lang="it-IT" sz="1600" b="1" dirty="0" smtClean="0"/>
              <a:t> </a:t>
            </a:r>
            <a:r>
              <a:rPr lang="it-IT" sz="1600" b="1" dirty="0" err="1" smtClean="0"/>
              <a:t>hematopoietic</a:t>
            </a:r>
            <a:r>
              <a:rPr lang="it-IT" sz="1600" b="1" dirty="0" smtClean="0"/>
              <a:t> </a:t>
            </a:r>
            <a:r>
              <a:rPr lang="it-IT" sz="1600" b="1" dirty="0" err="1" smtClean="0"/>
              <a:t>stem</a:t>
            </a:r>
            <a:r>
              <a:rPr lang="it-IT" sz="1600" b="1" dirty="0" smtClean="0"/>
              <a:t> </a:t>
            </a:r>
            <a:r>
              <a:rPr lang="it-IT" sz="1600" b="1" dirty="0" err="1" smtClean="0"/>
              <a:t>cell</a:t>
            </a:r>
            <a:r>
              <a:rPr lang="it-IT" sz="1600" b="1" dirty="0" smtClean="0"/>
              <a:t> </a:t>
            </a:r>
            <a:r>
              <a:rPr lang="it-IT" sz="1600" b="1" dirty="0" err="1" smtClean="0"/>
              <a:t>transduction</a:t>
            </a:r>
            <a:r>
              <a:rPr lang="it-IT" sz="1600" b="1" dirty="0" smtClean="0"/>
              <a:t> and </a:t>
            </a:r>
            <a:r>
              <a:rPr lang="it-IT" sz="1600" b="1" dirty="0" err="1" smtClean="0"/>
              <a:t>lineage-restricted</a:t>
            </a:r>
            <a:r>
              <a:rPr lang="it-IT" sz="1600" b="1" dirty="0" smtClean="0"/>
              <a:t>, </a:t>
            </a:r>
            <a:r>
              <a:rPr lang="it-IT" sz="1600" b="1" dirty="0" err="1" smtClean="0"/>
              <a:t>long-term</a:t>
            </a:r>
            <a:r>
              <a:rPr lang="it-IT" sz="1600" b="1" dirty="0" smtClean="0"/>
              <a:t> </a:t>
            </a:r>
            <a:r>
              <a:rPr lang="it-IT" sz="1600" b="1" dirty="0" err="1" smtClean="0"/>
              <a:t>transgene</a:t>
            </a:r>
            <a:r>
              <a:rPr lang="it-IT" sz="1600" b="1" dirty="0" smtClean="0"/>
              <a:t> </a:t>
            </a:r>
            <a:r>
              <a:rPr lang="it-IT" sz="1600" b="1" dirty="0" err="1" smtClean="0"/>
              <a:t>expression</a:t>
            </a:r>
            <a:r>
              <a:rPr lang="it-IT" sz="1600" b="1" dirty="0" smtClean="0"/>
              <a:t> in a murine serial </a:t>
            </a:r>
            <a:r>
              <a:rPr lang="it-IT" sz="1600" b="1" dirty="0" err="1" smtClean="0"/>
              <a:t>bone</a:t>
            </a:r>
            <a:r>
              <a:rPr lang="it-IT" sz="1600" b="1" dirty="0" smtClean="0"/>
              <a:t> </a:t>
            </a:r>
            <a:r>
              <a:rPr lang="it-IT" sz="1600" b="1" dirty="0" err="1" smtClean="0"/>
              <a:t>marrow</a:t>
            </a:r>
            <a:r>
              <a:rPr lang="it-IT" sz="1600" b="1" dirty="0" smtClean="0"/>
              <a:t> </a:t>
            </a:r>
            <a:r>
              <a:rPr lang="it-IT" sz="1600" b="1" dirty="0" err="1" smtClean="0"/>
              <a:t>transplantation</a:t>
            </a:r>
            <a:r>
              <a:rPr lang="it-IT" sz="1600" b="1" dirty="0" smtClean="0"/>
              <a:t> </a:t>
            </a:r>
            <a:r>
              <a:rPr lang="it-IT" sz="1600" b="1" dirty="0" err="1" smtClean="0"/>
              <a:t>model</a:t>
            </a:r>
            <a:r>
              <a:rPr lang="it-IT" sz="1600" b="1" dirty="0" smtClean="0"/>
              <a:t>. </a:t>
            </a:r>
            <a:r>
              <a:rPr lang="it-IT" sz="1600" dirty="0" err="1" smtClean="0"/>
              <a:t>Maina</a:t>
            </a:r>
            <a:r>
              <a:rPr lang="it-IT" sz="1600" dirty="0" smtClean="0"/>
              <a:t> N, Han Z, Li X, </a:t>
            </a:r>
            <a:r>
              <a:rPr lang="it-IT" sz="1600" dirty="0" err="1" smtClean="0"/>
              <a:t>Hu</a:t>
            </a:r>
            <a:r>
              <a:rPr lang="it-IT" sz="1600" dirty="0" smtClean="0"/>
              <a:t> Z, </a:t>
            </a:r>
            <a:r>
              <a:rPr lang="it-IT" sz="1600" dirty="0" err="1" smtClean="0"/>
              <a:t>Zhong</a:t>
            </a:r>
            <a:r>
              <a:rPr lang="it-IT" sz="1600" dirty="0" smtClean="0"/>
              <a:t> L, </a:t>
            </a:r>
            <a:r>
              <a:rPr lang="it-IT" sz="1600" dirty="0" err="1" smtClean="0"/>
              <a:t>Bischof</a:t>
            </a:r>
            <a:r>
              <a:rPr lang="it-IT" sz="1600" dirty="0" smtClean="0"/>
              <a:t> D, </a:t>
            </a:r>
            <a:r>
              <a:rPr lang="it-IT" sz="1600" dirty="0" err="1" smtClean="0"/>
              <a:t>Weigel-Van</a:t>
            </a:r>
            <a:r>
              <a:rPr lang="it-IT" sz="1600" dirty="0" smtClean="0"/>
              <a:t> </a:t>
            </a:r>
            <a:r>
              <a:rPr lang="it-IT" sz="1600" dirty="0" err="1" smtClean="0"/>
              <a:t>Aken</a:t>
            </a:r>
            <a:r>
              <a:rPr lang="it-IT" sz="1600" dirty="0" smtClean="0"/>
              <a:t> KA, </a:t>
            </a:r>
            <a:r>
              <a:rPr lang="it-IT" sz="1600" dirty="0" err="1" smtClean="0"/>
              <a:t>Slayton</a:t>
            </a:r>
            <a:r>
              <a:rPr lang="it-IT" sz="1600" dirty="0" smtClean="0"/>
              <a:t> WB, </a:t>
            </a:r>
            <a:r>
              <a:rPr lang="it-IT" sz="1600" dirty="0" err="1" smtClean="0"/>
              <a:t>Yoder</a:t>
            </a:r>
            <a:r>
              <a:rPr lang="it-IT" sz="1600" dirty="0" smtClean="0"/>
              <a:t> MC, </a:t>
            </a:r>
            <a:r>
              <a:rPr lang="it-IT" sz="1600" dirty="0" err="1" smtClean="0"/>
              <a:t>Srivastava</a:t>
            </a:r>
            <a:r>
              <a:rPr lang="it-IT" sz="1600" dirty="0" smtClean="0"/>
              <a:t> A. (2008)</a:t>
            </a:r>
            <a:r>
              <a:rPr lang="it-IT" sz="1600" dirty="0" err="1" smtClean="0"/>
              <a:t>Hum</a:t>
            </a:r>
            <a:r>
              <a:rPr lang="it-IT" sz="1600" dirty="0" smtClean="0"/>
              <a:t> Gene The.19(4):376-83.</a:t>
            </a:r>
          </a:p>
          <a:p>
            <a:endParaRPr lang="it-IT" sz="1600" dirty="0" smtClean="0"/>
          </a:p>
          <a:p>
            <a:r>
              <a:rPr lang="en-US" sz="1600" b="1" dirty="0" smtClean="0"/>
              <a:t>High-efficiency transduction of fibroblasts and </a:t>
            </a:r>
            <a:r>
              <a:rPr lang="en-US" sz="1600" b="1" dirty="0" err="1" smtClean="0"/>
              <a:t>mesenchymal</a:t>
            </a:r>
            <a:r>
              <a:rPr lang="en-US" sz="1600" b="1" dirty="0" smtClean="0"/>
              <a:t> stem cells by tyrosine-mutant AAV2 vectors for their potential use in cellular therapy.</a:t>
            </a:r>
            <a:r>
              <a:rPr lang="it-IT" sz="1600" dirty="0" smtClean="0"/>
              <a:t> Li M, </a:t>
            </a:r>
            <a:r>
              <a:rPr lang="it-IT" sz="1600" dirty="0" err="1" smtClean="0"/>
              <a:t>Jayandharan</a:t>
            </a:r>
            <a:r>
              <a:rPr lang="it-IT" sz="1600" dirty="0" smtClean="0"/>
              <a:t> GR, Li B, </a:t>
            </a:r>
            <a:r>
              <a:rPr lang="it-IT" sz="1600" dirty="0" err="1" smtClean="0"/>
              <a:t>Ling</a:t>
            </a:r>
            <a:r>
              <a:rPr lang="it-IT" sz="1600" dirty="0" smtClean="0"/>
              <a:t> C, Ma W, </a:t>
            </a:r>
            <a:r>
              <a:rPr lang="it-IT" sz="1600" dirty="0" err="1" smtClean="0"/>
              <a:t>Srivastava</a:t>
            </a:r>
            <a:r>
              <a:rPr lang="it-IT" sz="1600" dirty="0" smtClean="0"/>
              <a:t> A, </a:t>
            </a:r>
            <a:r>
              <a:rPr lang="it-IT" sz="1600" dirty="0" err="1" smtClean="0"/>
              <a:t>Zhong</a:t>
            </a:r>
            <a:r>
              <a:rPr lang="it-IT" sz="1600" dirty="0" smtClean="0"/>
              <a:t> L. (2010)</a:t>
            </a:r>
            <a:r>
              <a:rPr lang="it-IT" sz="1600" dirty="0" err="1" smtClean="0"/>
              <a:t>Hum</a:t>
            </a:r>
            <a:r>
              <a:rPr lang="it-IT" sz="1600" dirty="0" smtClean="0"/>
              <a:t> Gene </a:t>
            </a:r>
            <a:r>
              <a:rPr lang="it-IT" sz="1600" dirty="0" err="1" smtClean="0"/>
              <a:t>Ther</a:t>
            </a:r>
            <a:r>
              <a:rPr lang="it-IT" sz="1600" dirty="0" smtClean="0"/>
              <a:t>.21(11):1527-43</a:t>
            </a:r>
          </a:p>
          <a:p>
            <a:endParaRPr lang="it-IT" sz="1600" dirty="0" smtClean="0"/>
          </a:p>
          <a:p>
            <a:r>
              <a:rPr lang="it-IT" sz="1600" b="1" dirty="0" smtClean="0"/>
              <a:t>http://www.clinicaltrials.gov/</a:t>
            </a:r>
          </a:p>
          <a:p>
            <a:endParaRPr lang="it-IT" sz="1600" dirty="0" smtClean="0"/>
          </a:p>
          <a:p>
            <a:endParaRPr lang="en-US" sz="1600" dirty="0" smtClean="0"/>
          </a:p>
          <a:p>
            <a:endParaRPr lang="en-US" sz="1600" dirty="0" smtClean="0"/>
          </a:p>
          <a:p>
            <a:endParaRPr lang="it-IT"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asellaDiTesto 1"/>
          <p:cNvSpPr txBox="1"/>
          <p:nvPr/>
        </p:nvSpPr>
        <p:spPr>
          <a:xfrm>
            <a:off x="1250133" y="214290"/>
            <a:ext cx="6643734" cy="523220"/>
          </a:xfrm>
          <a:prstGeom prst="rect">
            <a:avLst/>
          </a:prstGeom>
          <a:noFill/>
        </p:spPr>
        <p:txBody>
          <a:bodyPr wrap="square" rtlCol="0">
            <a:spAutoFit/>
          </a:bodyPr>
          <a:lstStyle/>
          <a:p>
            <a:pPr algn="ctr"/>
            <a:r>
              <a:rPr lang="en-GB" sz="2800" dirty="0" smtClean="0"/>
              <a:t>GENETIC BASIS OF THE DISEASE</a:t>
            </a:r>
            <a:endParaRPr lang="en-GB" sz="2800" dirty="0"/>
          </a:p>
        </p:txBody>
      </p:sp>
      <p:pic>
        <p:nvPicPr>
          <p:cNvPr id="2050" name="Picture 2"/>
          <p:cNvPicPr>
            <a:picLocks noChangeAspect="1" noChangeArrowheads="1"/>
          </p:cNvPicPr>
          <p:nvPr/>
        </p:nvPicPr>
        <p:blipFill>
          <a:blip r:embed="rId2" cstate="print"/>
          <a:srcRect/>
          <a:stretch>
            <a:fillRect/>
          </a:stretch>
        </p:blipFill>
        <p:spPr bwMode="auto">
          <a:xfrm>
            <a:off x="4929190" y="3517080"/>
            <a:ext cx="4143404" cy="3269506"/>
          </a:xfrm>
          <a:prstGeom prst="rect">
            <a:avLst/>
          </a:prstGeom>
          <a:noFill/>
          <a:ln w="9525">
            <a:noFill/>
            <a:miter lim="800000"/>
            <a:headEnd/>
            <a:tailEnd/>
          </a:ln>
          <a:effectLst/>
        </p:spPr>
      </p:pic>
      <p:sp>
        <p:nvSpPr>
          <p:cNvPr id="5" name="CasellaDiTesto 4"/>
          <p:cNvSpPr txBox="1"/>
          <p:nvPr/>
        </p:nvSpPr>
        <p:spPr>
          <a:xfrm>
            <a:off x="4857752" y="903257"/>
            <a:ext cx="3286148" cy="954107"/>
          </a:xfrm>
          <a:prstGeom prst="rect">
            <a:avLst/>
          </a:prstGeom>
          <a:noFill/>
        </p:spPr>
        <p:txBody>
          <a:bodyPr wrap="square" rtlCol="0">
            <a:spAutoFit/>
          </a:bodyPr>
          <a:lstStyle/>
          <a:p>
            <a:r>
              <a:rPr lang="it-IT" sz="1400" b="1" dirty="0" smtClean="0"/>
              <a:t>DC is genetically heterogeneous</a:t>
            </a:r>
            <a:r>
              <a:rPr lang="it-IT" sz="1400" dirty="0" smtClean="0"/>
              <a:t>: </a:t>
            </a:r>
          </a:p>
          <a:p>
            <a:r>
              <a:rPr lang="it-IT" sz="1400" dirty="0"/>
              <a:t>p</a:t>
            </a:r>
            <a:r>
              <a:rPr lang="it-IT" sz="1400" dirty="0" smtClean="0"/>
              <a:t>atients </a:t>
            </a:r>
            <a:r>
              <a:rPr lang="en-GB" sz="1400" dirty="0" smtClean="0"/>
              <a:t>have</a:t>
            </a:r>
            <a:r>
              <a:rPr lang="it-IT" sz="1400" dirty="0" smtClean="0"/>
              <a:t> mutations in genes that encode components of the telomerase complex and telomere shelterin complex.</a:t>
            </a:r>
            <a:endParaRPr lang="it-IT" sz="1400" dirty="0"/>
          </a:p>
        </p:txBody>
      </p:sp>
      <p:pic>
        <p:nvPicPr>
          <p:cNvPr id="6" name="Immagine 5" descr="telomerasi.png"/>
          <p:cNvPicPr>
            <a:picLocks noChangeAspect="1"/>
          </p:cNvPicPr>
          <p:nvPr/>
        </p:nvPicPr>
        <p:blipFill>
          <a:blip r:embed="rId3" cstate="print"/>
          <a:stretch>
            <a:fillRect/>
          </a:stretch>
        </p:blipFill>
        <p:spPr>
          <a:xfrm>
            <a:off x="142844" y="857233"/>
            <a:ext cx="4661712" cy="3500461"/>
          </a:xfrm>
          <a:prstGeom prst="rect">
            <a:avLst/>
          </a:prstGeom>
        </p:spPr>
      </p:pic>
      <p:sp>
        <p:nvSpPr>
          <p:cNvPr id="7" name="CasellaDiTesto 6"/>
          <p:cNvSpPr txBox="1"/>
          <p:nvPr/>
        </p:nvSpPr>
        <p:spPr>
          <a:xfrm>
            <a:off x="142844" y="4500570"/>
            <a:ext cx="2286016" cy="276999"/>
          </a:xfrm>
          <a:prstGeom prst="rect">
            <a:avLst/>
          </a:prstGeom>
          <a:noFill/>
        </p:spPr>
        <p:txBody>
          <a:bodyPr wrap="square" rtlCol="0">
            <a:spAutoFit/>
          </a:bodyPr>
          <a:lstStyle/>
          <a:p>
            <a:r>
              <a:rPr lang="it-IT" sz="1200" dirty="0"/>
              <a:t>Inderjeet </a:t>
            </a:r>
            <a:r>
              <a:rPr lang="it-IT" sz="1200" dirty="0" smtClean="0"/>
              <a:t>Dokal (2011)</a:t>
            </a:r>
            <a:endParaRPr lang="it-IT" sz="1200" dirty="0"/>
          </a:p>
        </p:txBody>
      </p:sp>
      <p:sp>
        <p:nvSpPr>
          <p:cNvPr id="8" name="CasellaDiTesto 7"/>
          <p:cNvSpPr txBox="1"/>
          <p:nvPr/>
        </p:nvSpPr>
        <p:spPr>
          <a:xfrm>
            <a:off x="1785918" y="6429396"/>
            <a:ext cx="3071834" cy="276999"/>
          </a:xfrm>
          <a:prstGeom prst="rect">
            <a:avLst/>
          </a:prstGeom>
          <a:noFill/>
        </p:spPr>
        <p:txBody>
          <a:bodyPr wrap="square" rtlCol="0">
            <a:spAutoFit/>
          </a:bodyPr>
          <a:lstStyle/>
          <a:p>
            <a:r>
              <a:rPr lang="it-IT" sz="1200" dirty="0" smtClean="0"/>
              <a:t>Michael Kirwan and Inderjeet Dokal (2009)</a:t>
            </a:r>
            <a:endParaRPr lang="it-IT"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Immagine 14" descr="DKC1.png"/>
          <p:cNvPicPr>
            <a:picLocks noChangeAspect="1"/>
          </p:cNvPicPr>
          <p:nvPr/>
        </p:nvPicPr>
        <p:blipFill>
          <a:blip r:embed="rId3" cstate="print"/>
          <a:stretch>
            <a:fillRect/>
          </a:stretch>
        </p:blipFill>
        <p:spPr>
          <a:xfrm>
            <a:off x="1571604" y="2786058"/>
            <a:ext cx="2071701" cy="2266984"/>
          </a:xfrm>
          <a:prstGeom prst="rect">
            <a:avLst/>
          </a:prstGeom>
        </p:spPr>
      </p:pic>
      <p:sp>
        <p:nvSpPr>
          <p:cNvPr id="3" name="CasellaDiTesto 2"/>
          <p:cNvSpPr txBox="1"/>
          <p:nvPr/>
        </p:nvSpPr>
        <p:spPr>
          <a:xfrm>
            <a:off x="1142976" y="214290"/>
            <a:ext cx="7215238" cy="523220"/>
          </a:xfrm>
          <a:prstGeom prst="rect">
            <a:avLst/>
          </a:prstGeom>
          <a:noFill/>
        </p:spPr>
        <p:txBody>
          <a:bodyPr wrap="square" rtlCol="0" anchor="b">
            <a:spAutoFit/>
          </a:bodyPr>
          <a:lstStyle/>
          <a:p>
            <a:pPr algn="ctr"/>
            <a:r>
              <a:rPr lang="it-IT" sz="2800" dirty="0" smtClean="0"/>
              <a:t>DYSKERATOSIS CONGENITA X-LINKED</a:t>
            </a:r>
            <a:endParaRPr lang="it-IT" sz="2800" dirty="0"/>
          </a:p>
        </p:txBody>
      </p:sp>
      <p:pic>
        <p:nvPicPr>
          <p:cNvPr id="4" name="Immagine 3" descr="CromosomaX.png"/>
          <p:cNvPicPr>
            <a:picLocks noChangeAspect="1"/>
          </p:cNvPicPr>
          <p:nvPr/>
        </p:nvPicPr>
        <p:blipFill>
          <a:blip r:embed="rId4" cstate="print"/>
          <a:stretch>
            <a:fillRect/>
          </a:stretch>
        </p:blipFill>
        <p:spPr>
          <a:xfrm>
            <a:off x="-32" y="714356"/>
            <a:ext cx="895475" cy="4982271"/>
          </a:xfrm>
          <a:prstGeom prst="rect">
            <a:avLst/>
          </a:prstGeom>
        </p:spPr>
      </p:pic>
      <p:cxnSp>
        <p:nvCxnSpPr>
          <p:cNvPr id="12" name="Connettore 1 11"/>
          <p:cNvCxnSpPr/>
          <p:nvPr/>
        </p:nvCxnSpPr>
        <p:spPr>
          <a:xfrm rot="5400000" flipH="1" flipV="1">
            <a:off x="71406" y="3571876"/>
            <a:ext cx="2571768" cy="10001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flipV="1">
            <a:off x="857224" y="5072074"/>
            <a:ext cx="1000132" cy="2857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5" cstate="print"/>
          <a:srcRect/>
          <a:stretch>
            <a:fillRect/>
          </a:stretch>
        </p:blipFill>
        <p:spPr bwMode="auto">
          <a:xfrm>
            <a:off x="4429124" y="1285860"/>
            <a:ext cx="4429156" cy="3337129"/>
          </a:xfrm>
          <a:prstGeom prst="rect">
            <a:avLst/>
          </a:prstGeom>
          <a:noFill/>
          <a:ln w="9525">
            <a:noFill/>
            <a:miter lim="800000"/>
            <a:headEnd/>
            <a:tailEnd/>
          </a:ln>
          <a:effectLst/>
        </p:spPr>
      </p:pic>
      <p:pic>
        <p:nvPicPr>
          <p:cNvPr id="3075" name="Picture 3"/>
          <p:cNvPicPr>
            <a:picLocks noChangeAspect="1" noChangeArrowheads="1"/>
          </p:cNvPicPr>
          <p:nvPr/>
        </p:nvPicPr>
        <p:blipFill>
          <a:blip r:embed="rId6" cstate="print"/>
          <a:srcRect/>
          <a:stretch>
            <a:fillRect/>
          </a:stretch>
        </p:blipFill>
        <p:spPr bwMode="auto">
          <a:xfrm>
            <a:off x="3605871" y="5400695"/>
            <a:ext cx="5538161" cy="671511"/>
          </a:xfrm>
          <a:prstGeom prst="rect">
            <a:avLst/>
          </a:prstGeom>
          <a:noFill/>
          <a:ln w="9525">
            <a:noFill/>
            <a:miter lim="800000"/>
            <a:headEnd/>
            <a:tailEnd/>
          </a:ln>
          <a:effectLst/>
        </p:spPr>
      </p:pic>
      <p:sp>
        <p:nvSpPr>
          <p:cNvPr id="19" name="CasellaDiTesto 18"/>
          <p:cNvSpPr txBox="1"/>
          <p:nvPr/>
        </p:nvSpPr>
        <p:spPr>
          <a:xfrm>
            <a:off x="4929190" y="857232"/>
            <a:ext cx="3429024" cy="369332"/>
          </a:xfrm>
          <a:prstGeom prst="rect">
            <a:avLst/>
          </a:prstGeom>
          <a:noFill/>
        </p:spPr>
        <p:txBody>
          <a:bodyPr wrap="square" rtlCol="0">
            <a:spAutoFit/>
          </a:bodyPr>
          <a:lstStyle/>
          <a:p>
            <a:pPr algn="ctr"/>
            <a:r>
              <a:rPr lang="en-US" dirty="0"/>
              <a:t>Mutations in the DKC1 </a:t>
            </a:r>
            <a:r>
              <a:rPr lang="en-US" dirty="0" smtClean="0"/>
              <a:t>gene</a:t>
            </a:r>
            <a:endParaRPr lang="it-IT" dirty="0"/>
          </a:p>
        </p:txBody>
      </p:sp>
      <p:sp>
        <p:nvSpPr>
          <p:cNvPr id="20" name="CasellaDiTesto 19"/>
          <p:cNvSpPr txBox="1"/>
          <p:nvPr/>
        </p:nvSpPr>
        <p:spPr>
          <a:xfrm>
            <a:off x="-32" y="6581001"/>
            <a:ext cx="1571604" cy="276999"/>
          </a:xfrm>
          <a:prstGeom prst="rect">
            <a:avLst/>
          </a:prstGeom>
          <a:noFill/>
        </p:spPr>
        <p:txBody>
          <a:bodyPr wrap="square" rtlCol="0">
            <a:spAutoFit/>
          </a:bodyPr>
          <a:lstStyle/>
          <a:p>
            <a:r>
              <a:rPr lang="it-IT" sz="1200" dirty="0" smtClean="0"/>
              <a:t>Inderjeet Dokal (2000)</a:t>
            </a:r>
            <a:endParaRPr lang="it-IT" sz="1200" dirty="0"/>
          </a:p>
        </p:txBody>
      </p:sp>
      <p:sp>
        <p:nvSpPr>
          <p:cNvPr id="22" name="CasellaDiTesto 21"/>
          <p:cNvSpPr txBox="1"/>
          <p:nvPr/>
        </p:nvSpPr>
        <p:spPr>
          <a:xfrm>
            <a:off x="3857620" y="6211693"/>
            <a:ext cx="5143536" cy="646331"/>
          </a:xfrm>
          <a:prstGeom prst="rect">
            <a:avLst/>
          </a:prstGeom>
          <a:noFill/>
        </p:spPr>
        <p:txBody>
          <a:bodyPr wrap="square" rtlCol="0">
            <a:spAutoFit/>
          </a:bodyPr>
          <a:lstStyle/>
          <a:p>
            <a:pPr algn="ctr"/>
            <a:r>
              <a:rPr lang="en-US" dirty="0"/>
              <a:t>Schematic representation of dyskerin showing the locations </a:t>
            </a:r>
            <a:r>
              <a:rPr lang="en-US" dirty="0" smtClean="0"/>
              <a:t>of </a:t>
            </a:r>
            <a:r>
              <a:rPr lang="en-US" dirty="0"/>
              <a:t>function domains.</a:t>
            </a:r>
            <a:endParaRPr lang="it-I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Immagine 6" descr="linfoT.png"/>
          <p:cNvPicPr>
            <a:picLocks noChangeAspect="1"/>
          </p:cNvPicPr>
          <p:nvPr/>
        </p:nvPicPr>
        <p:blipFill>
          <a:blip r:embed="rId2" cstate="print"/>
          <a:stretch>
            <a:fillRect/>
          </a:stretch>
        </p:blipFill>
        <p:spPr>
          <a:xfrm>
            <a:off x="-32" y="4071942"/>
            <a:ext cx="4500594" cy="2339950"/>
          </a:xfrm>
          <a:prstGeom prst="rect">
            <a:avLst/>
          </a:prstGeom>
        </p:spPr>
      </p:pic>
      <p:sp>
        <p:nvSpPr>
          <p:cNvPr id="8" name="CasellaDiTesto 7"/>
          <p:cNvSpPr txBox="1"/>
          <p:nvPr/>
        </p:nvSpPr>
        <p:spPr>
          <a:xfrm>
            <a:off x="-32" y="1857364"/>
            <a:ext cx="4429156" cy="1569660"/>
          </a:xfrm>
          <a:prstGeom prst="rect">
            <a:avLst/>
          </a:prstGeom>
          <a:noFill/>
        </p:spPr>
        <p:txBody>
          <a:bodyPr wrap="square" rtlCol="0">
            <a:spAutoFit/>
          </a:bodyPr>
          <a:lstStyle/>
          <a:p>
            <a:r>
              <a:rPr lang="it-IT" sz="1600" dirty="0" err="1" smtClean="0"/>
              <a:t>Telomerase</a:t>
            </a:r>
            <a:r>
              <a:rPr lang="it-IT" sz="1600" dirty="0" smtClean="0"/>
              <a:t> </a:t>
            </a:r>
            <a:r>
              <a:rPr lang="it-IT" sz="1600" dirty="0" err="1" smtClean="0"/>
              <a:t>expression</a:t>
            </a:r>
            <a:r>
              <a:rPr lang="it-IT" sz="1600" dirty="0" smtClean="0"/>
              <a:t> </a:t>
            </a:r>
            <a:r>
              <a:rPr lang="it-IT" sz="1600" dirty="0" err="1" smtClean="0"/>
              <a:t>was</a:t>
            </a:r>
            <a:r>
              <a:rPr lang="it-IT" sz="1600" dirty="0" smtClean="0"/>
              <a:t> </a:t>
            </a:r>
            <a:r>
              <a:rPr lang="en-US" sz="1600" dirty="0" smtClean="0"/>
              <a:t>stimulated by treatment with PHA, telomerase activity was assayed using the </a:t>
            </a:r>
            <a:r>
              <a:rPr lang="en-US" sz="1600" b="1" dirty="0" smtClean="0"/>
              <a:t>telomerase repeat </a:t>
            </a:r>
            <a:r>
              <a:rPr lang="it-IT" sz="1600" b="1" dirty="0" err="1" smtClean="0"/>
              <a:t>amplification</a:t>
            </a:r>
            <a:r>
              <a:rPr lang="it-IT" sz="1600" b="1" dirty="0" smtClean="0"/>
              <a:t> </a:t>
            </a:r>
            <a:r>
              <a:rPr lang="it-IT" sz="1600" b="1" dirty="0" err="1" smtClean="0"/>
              <a:t>protocol</a:t>
            </a:r>
            <a:r>
              <a:rPr lang="it-IT" sz="1600" b="1" dirty="0" smtClean="0"/>
              <a:t> (TRAP</a:t>
            </a:r>
            <a:r>
              <a:rPr lang="it-IT" sz="1600" dirty="0" smtClean="0"/>
              <a:t>) </a:t>
            </a:r>
            <a:r>
              <a:rPr lang="it-IT" sz="1600" dirty="0" err="1" smtClean="0"/>
              <a:t>using</a:t>
            </a:r>
            <a:r>
              <a:rPr lang="it-IT" sz="1600" dirty="0" smtClean="0"/>
              <a:t> 1000 </a:t>
            </a:r>
            <a:r>
              <a:rPr lang="en-US" sz="1600" dirty="0" smtClean="0"/>
              <a:t>telomerase positive cells as a quantification standard. The products were measured by real </a:t>
            </a:r>
            <a:r>
              <a:rPr lang="it-IT" sz="1600" dirty="0" err="1" smtClean="0"/>
              <a:t>time</a:t>
            </a:r>
            <a:r>
              <a:rPr lang="it-IT" sz="1600" dirty="0" smtClean="0"/>
              <a:t>, quantitative PCR.</a:t>
            </a:r>
            <a:endParaRPr lang="it-IT" sz="1600" dirty="0"/>
          </a:p>
        </p:txBody>
      </p:sp>
      <p:pic>
        <p:nvPicPr>
          <p:cNvPr id="9" name="Immagine 8" descr="vero linfo B.png"/>
          <p:cNvPicPr>
            <a:picLocks noChangeAspect="1"/>
          </p:cNvPicPr>
          <p:nvPr/>
        </p:nvPicPr>
        <p:blipFill>
          <a:blip r:embed="rId3" cstate="print"/>
          <a:stretch>
            <a:fillRect/>
          </a:stretch>
        </p:blipFill>
        <p:spPr>
          <a:xfrm>
            <a:off x="4786314" y="2643182"/>
            <a:ext cx="4357718" cy="3656326"/>
          </a:xfrm>
          <a:prstGeom prst="rect">
            <a:avLst/>
          </a:prstGeom>
        </p:spPr>
      </p:pic>
      <p:sp>
        <p:nvSpPr>
          <p:cNvPr id="10" name="CasellaDiTesto 9"/>
          <p:cNvSpPr txBox="1"/>
          <p:nvPr/>
        </p:nvSpPr>
        <p:spPr>
          <a:xfrm>
            <a:off x="7143768" y="6550223"/>
            <a:ext cx="2000232" cy="307777"/>
          </a:xfrm>
          <a:prstGeom prst="rect">
            <a:avLst/>
          </a:prstGeom>
          <a:noFill/>
        </p:spPr>
        <p:txBody>
          <a:bodyPr wrap="square" rtlCol="0">
            <a:spAutoFit/>
          </a:bodyPr>
          <a:lstStyle/>
          <a:p>
            <a:r>
              <a:rPr lang="it-IT" sz="1400" smtClean="0"/>
              <a:t>(Kirwan M et al., 2008)</a:t>
            </a:r>
            <a:endParaRPr lang="it-IT" sz="1400"/>
          </a:p>
        </p:txBody>
      </p:sp>
      <p:sp>
        <p:nvSpPr>
          <p:cNvPr id="11" name="Rettangolo 10"/>
          <p:cNvSpPr/>
          <p:nvPr/>
        </p:nvSpPr>
        <p:spPr>
          <a:xfrm>
            <a:off x="2313689" y="71414"/>
            <a:ext cx="4516622" cy="461665"/>
          </a:xfrm>
          <a:prstGeom prst="rect">
            <a:avLst/>
          </a:prstGeom>
        </p:spPr>
        <p:txBody>
          <a:bodyPr wrap="none">
            <a:spAutoFit/>
          </a:bodyPr>
          <a:lstStyle/>
          <a:p>
            <a:pPr algn="ctr"/>
            <a:r>
              <a:rPr lang="it-IT" sz="2400" smtClean="0"/>
              <a:t>PRELIMINARY DATA IN LITERATURE</a:t>
            </a:r>
            <a:endParaRPr lang="it-IT" sz="2400" dirty="0"/>
          </a:p>
        </p:txBody>
      </p:sp>
      <p:sp>
        <p:nvSpPr>
          <p:cNvPr id="13" name="Rettangolo 12"/>
          <p:cNvSpPr/>
          <p:nvPr/>
        </p:nvSpPr>
        <p:spPr>
          <a:xfrm>
            <a:off x="357158" y="785794"/>
            <a:ext cx="8572560" cy="923330"/>
          </a:xfrm>
          <a:prstGeom prst="rect">
            <a:avLst/>
          </a:prstGeom>
        </p:spPr>
        <p:txBody>
          <a:bodyPr wrap="square">
            <a:spAutoFit/>
          </a:bodyPr>
          <a:lstStyle/>
          <a:p>
            <a:pPr>
              <a:buFont typeface="Arial" pitchFamily="34" charset="0"/>
              <a:buChar char="•"/>
            </a:pPr>
            <a:r>
              <a:rPr lang="en-US" dirty="0" smtClean="0">
                <a:latin typeface="Adobe Caslon Pro Bold" pitchFamily="18" charset="0"/>
                <a:ea typeface="Adobe Heiti Std R" pitchFamily="34" charset="-128"/>
              </a:rPr>
              <a:t> </a:t>
            </a:r>
            <a:r>
              <a:rPr lang="en-US" b="1" dirty="0" smtClean="0">
                <a:latin typeface="Adobe Caslon Pro Bold" pitchFamily="18" charset="0"/>
                <a:ea typeface="Adobe Heiti Std R" pitchFamily="34" charset="-128"/>
              </a:rPr>
              <a:t>Exogenous TERC alone can enhance telomerase activity and telomere length in lymphocytes from </a:t>
            </a:r>
            <a:r>
              <a:rPr lang="it-IT" b="1" dirty="0" err="1" smtClean="0">
                <a:latin typeface="Adobe Caslon Pro Bold" pitchFamily="18" charset="0"/>
                <a:ea typeface="Adobe Heiti Std R" pitchFamily="34" charset="-128"/>
              </a:rPr>
              <a:t>dyskeratosis</a:t>
            </a:r>
            <a:r>
              <a:rPr lang="it-IT" b="1" dirty="0" smtClean="0">
                <a:latin typeface="Adobe Caslon Pro Bold" pitchFamily="18" charset="0"/>
                <a:ea typeface="Adobe Heiti Std R" pitchFamily="34" charset="-128"/>
              </a:rPr>
              <a:t> congenita </a:t>
            </a:r>
            <a:r>
              <a:rPr lang="it-IT" b="1" dirty="0" err="1" smtClean="0">
                <a:latin typeface="Adobe Caslon Pro Bold" pitchFamily="18" charset="0"/>
                <a:ea typeface="Adobe Heiti Std R" pitchFamily="34" charset="-128"/>
              </a:rPr>
              <a:t>patients</a:t>
            </a:r>
            <a:r>
              <a:rPr lang="it-IT" b="1" dirty="0" smtClean="0">
                <a:latin typeface="Adobe Caslon Pro Bold" pitchFamily="18" charset="0"/>
                <a:ea typeface="Adobe Heiti Std R" pitchFamily="34" charset="-128"/>
              </a:rPr>
              <a:t> </a:t>
            </a:r>
            <a:r>
              <a:rPr lang="it-IT" b="1" dirty="0" err="1" smtClean="0">
                <a:latin typeface="Adobe Caslon Pro Bold" pitchFamily="18" charset="0"/>
                <a:ea typeface="Adobe Heiti Std R" pitchFamily="34" charset="-128"/>
              </a:rPr>
              <a:t>with</a:t>
            </a:r>
            <a:r>
              <a:rPr lang="it-IT" b="1" dirty="0" smtClean="0">
                <a:latin typeface="Adobe Caslon Pro Bold" pitchFamily="18" charset="0"/>
                <a:ea typeface="Adobe Heiti Std R" pitchFamily="34" charset="-128"/>
              </a:rPr>
              <a:t> TERC and DKC1 </a:t>
            </a:r>
            <a:r>
              <a:rPr lang="it-IT" b="1" dirty="0" err="1" smtClean="0">
                <a:latin typeface="Adobe Caslon Pro Bold" pitchFamily="18" charset="0"/>
                <a:ea typeface="Adobe Heiti Std R" pitchFamily="34" charset="-128"/>
              </a:rPr>
              <a:t>mutations</a:t>
            </a:r>
            <a:r>
              <a:rPr lang="it-IT" b="1" dirty="0" smtClean="0">
                <a:latin typeface="Adobe Caslon Pro Bold" pitchFamily="18" charset="0"/>
                <a:ea typeface="Adobe Heiti Std R" pitchFamily="34" charset="-128"/>
              </a:rPr>
              <a:t>. </a:t>
            </a:r>
            <a:endParaRPr lang="it-IT" b="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asellaDiTesto 2"/>
          <p:cNvSpPr txBox="1"/>
          <p:nvPr/>
        </p:nvSpPr>
        <p:spPr>
          <a:xfrm>
            <a:off x="1714480" y="214290"/>
            <a:ext cx="6072230" cy="523220"/>
          </a:xfrm>
          <a:prstGeom prst="rect">
            <a:avLst/>
          </a:prstGeom>
          <a:noFill/>
        </p:spPr>
        <p:txBody>
          <a:bodyPr wrap="square" rtlCol="0">
            <a:spAutoFit/>
          </a:bodyPr>
          <a:lstStyle/>
          <a:p>
            <a:pPr algn="ctr"/>
            <a:r>
              <a:rPr lang="it-IT" sz="2800" dirty="0" smtClean="0"/>
              <a:t>PRELIMINARY DATA IN LITERATURE</a:t>
            </a:r>
            <a:endParaRPr lang="it-IT" sz="2800" dirty="0"/>
          </a:p>
        </p:txBody>
      </p:sp>
      <p:sp>
        <p:nvSpPr>
          <p:cNvPr id="4" name="CasellaDiTesto 3"/>
          <p:cNvSpPr txBox="1"/>
          <p:nvPr/>
        </p:nvSpPr>
        <p:spPr>
          <a:xfrm>
            <a:off x="0" y="1582341"/>
            <a:ext cx="9144032" cy="3693319"/>
          </a:xfrm>
          <a:prstGeom prst="rect">
            <a:avLst/>
          </a:prstGeom>
          <a:noFill/>
        </p:spPr>
        <p:txBody>
          <a:bodyPr wrap="square" rtlCol="0">
            <a:spAutoFit/>
          </a:bodyPr>
          <a:lstStyle/>
          <a:p>
            <a:endParaRPr lang="it-IT" dirty="0" smtClean="0"/>
          </a:p>
          <a:p>
            <a:pPr>
              <a:buFont typeface="Arial" pitchFamily="34" charset="0"/>
              <a:buChar char="•"/>
            </a:pPr>
            <a:r>
              <a:rPr lang="it-IT" b="1" dirty="0" smtClean="0"/>
              <a:t> </a:t>
            </a:r>
            <a:r>
              <a:rPr lang="it-IT" b="1" dirty="0" err="1" smtClean="0">
                <a:latin typeface="Adobe Caslon Pro Bold" pitchFamily="18" charset="0"/>
              </a:rPr>
              <a:t>Telomerase</a:t>
            </a:r>
            <a:r>
              <a:rPr lang="it-IT" b="1" dirty="0" smtClean="0">
                <a:latin typeface="Adobe Caslon Pro Bold" pitchFamily="18" charset="0"/>
              </a:rPr>
              <a:t> gene </a:t>
            </a:r>
            <a:r>
              <a:rPr lang="it-IT" b="1" dirty="0" err="1" smtClean="0">
                <a:latin typeface="Adobe Caslon Pro Bold" pitchFamily="18" charset="0"/>
              </a:rPr>
              <a:t>therapy</a:t>
            </a:r>
            <a:r>
              <a:rPr lang="it-IT" b="1" dirty="0" smtClean="0">
                <a:latin typeface="Adobe Caslon Pro Bold" pitchFamily="18" charset="0"/>
              </a:rPr>
              <a:t> </a:t>
            </a:r>
            <a:r>
              <a:rPr lang="it-IT" b="1" dirty="0" err="1" smtClean="0">
                <a:latin typeface="Adobe Caslon Pro Bold" pitchFamily="18" charset="0"/>
              </a:rPr>
              <a:t>delays</a:t>
            </a:r>
            <a:r>
              <a:rPr lang="it-IT" b="1" dirty="0" smtClean="0">
                <a:latin typeface="Adobe Caslon Pro Bold" pitchFamily="18" charset="0"/>
              </a:rPr>
              <a:t> </a:t>
            </a:r>
            <a:r>
              <a:rPr lang="it-IT" b="1" dirty="0" err="1" smtClean="0">
                <a:latin typeface="Adobe Caslon Pro Bold" pitchFamily="18" charset="0"/>
              </a:rPr>
              <a:t>aging</a:t>
            </a:r>
            <a:r>
              <a:rPr lang="it-IT" b="1" dirty="0" smtClean="0">
                <a:latin typeface="Adobe Caslon Pro Bold" pitchFamily="18" charset="0"/>
              </a:rPr>
              <a:t> and </a:t>
            </a:r>
            <a:r>
              <a:rPr lang="it-IT" b="1" dirty="0" err="1" smtClean="0">
                <a:latin typeface="Adobe Caslon Pro Bold" pitchFamily="18" charset="0"/>
              </a:rPr>
              <a:t>increases</a:t>
            </a:r>
            <a:r>
              <a:rPr lang="it-IT" b="1" dirty="0" smtClean="0">
                <a:latin typeface="Adobe Caslon Pro Bold" pitchFamily="18" charset="0"/>
              </a:rPr>
              <a:t> </a:t>
            </a:r>
            <a:r>
              <a:rPr lang="it-IT" b="1" dirty="0" err="1" smtClean="0">
                <a:latin typeface="Adobe Caslon Pro Bold" pitchFamily="18" charset="0"/>
              </a:rPr>
              <a:t>longevity</a:t>
            </a:r>
            <a:r>
              <a:rPr lang="it-IT" b="1" dirty="0" smtClean="0">
                <a:latin typeface="Adobe Caslon Pro Bold" pitchFamily="18" charset="0"/>
              </a:rPr>
              <a:t> </a:t>
            </a:r>
            <a:r>
              <a:rPr lang="it-IT" b="1" dirty="0" err="1" smtClean="0">
                <a:latin typeface="Adobe Caslon Pro Bold" pitchFamily="18" charset="0"/>
              </a:rPr>
              <a:t>without</a:t>
            </a:r>
            <a:r>
              <a:rPr lang="it-IT" b="1" dirty="0" smtClean="0">
                <a:latin typeface="Adobe Caslon Pro Bold" pitchFamily="18" charset="0"/>
              </a:rPr>
              <a:t> </a:t>
            </a:r>
            <a:r>
              <a:rPr lang="it-IT" b="1" dirty="0" err="1" smtClean="0">
                <a:latin typeface="Adobe Caslon Pro Bold" pitchFamily="18" charset="0"/>
              </a:rPr>
              <a:t>increasing</a:t>
            </a:r>
            <a:r>
              <a:rPr lang="it-IT" b="1" dirty="0" smtClean="0">
                <a:latin typeface="Adobe Caslon Pro Bold" pitchFamily="18" charset="0"/>
              </a:rPr>
              <a:t> </a:t>
            </a:r>
            <a:r>
              <a:rPr lang="it-IT" b="1" dirty="0" err="1" smtClean="0">
                <a:latin typeface="Adobe Caslon Pro Bold" pitchFamily="18" charset="0"/>
              </a:rPr>
              <a:t>cancer</a:t>
            </a:r>
            <a:r>
              <a:rPr lang="it-IT" i="1" dirty="0" smtClean="0"/>
              <a:t>.   </a:t>
            </a:r>
            <a:r>
              <a:rPr lang="it-IT" dirty="0" smtClean="0"/>
              <a:t>(</a:t>
            </a:r>
            <a:r>
              <a:rPr lang="it-IT" dirty="0" err="1" smtClean="0"/>
              <a:t>Bernardes</a:t>
            </a:r>
            <a:r>
              <a:rPr lang="it-IT" dirty="0" smtClean="0"/>
              <a:t> de </a:t>
            </a:r>
            <a:r>
              <a:rPr lang="it-IT" dirty="0" err="1" smtClean="0"/>
              <a:t>Jesus</a:t>
            </a:r>
            <a:r>
              <a:rPr lang="it-IT" dirty="0" smtClean="0"/>
              <a:t> B. </a:t>
            </a:r>
            <a:r>
              <a:rPr lang="it-IT" dirty="0" err="1" smtClean="0"/>
              <a:t>et</a:t>
            </a:r>
            <a:r>
              <a:rPr lang="it-IT" dirty="0" smtClean="0"/>
              <a:t> al., 2012) </a:t>
            </a:r>
          </a:p>
          <a:p>
            <a:endParaRPr lang="it-IT" dirty="0" smtClean="0"/>
          </a:p>
          <a:p>
            <a:pPr>
              <a:buFont typeface="Arial" pitchFamily="34" charset="0"/>
              <a:buChar char="•"/>
            </a:pPr>
            <a:endParaRPr lang="it-IT" dirty="0" smtClean="0"/>
          </a:p>
          <a:p>
            <a:pPr>
              <a:buFont typeface="Arial" pitchFamily="34" charset="0"/>
              <a:buChar char="•"/>
            </a:pPr>
            <a:r>
              <a:rPr lang="it-IT" i="1" dirty="0" smtClean="0"/>
              <a:t> </a:t>
            </a:r>
            <a:r>
              <a:rPr lang="it-IT" b="1" dirty="0" err="1" smtClean="0">
                <a:latin typeface="Adobe Caslon Pro Bold" pitchFamily="18" charset="0"/>
              </a:rPr>
              <a:t>Telomere</a:t>
            </a:r>
            <a:r>
              <a:rPr lang="it-IT" b="1" dirty="0" smtClean="0">
                <a:latin typeface="Adobe Caslon Pro Bold" pitchFamily="18" charset="0"/>
              </a:rPr>
              <a:t> </a:t>
            </a:r>
            <a:r>
              <a:rPr lang="it-IT" b="1" dirty="0" err="1" smtClean="0">
                <a:latin typeface="Adobe Caslon Pro Bold" pitchFamily="18" charset="0"/>
              </a:rPr>
              <a:t>dysfunction</a:t>
            </a:r>
            <a:r>
              <a:rPr lang="it-IT" b="1" dirty="0" smtClean="0">
                <a:latin typeface="Adobe Caslon Pro Bold" pitchFamily="18" charset="0"/>
              </a:rPr>
              <a:t> </a:t>
            </a:r>
            <a:r>
              <a:rPr lang="it-IT" b="1" dirty="0" err="1" smtClean="0">
                <a:latin typeface="Adobe Caslon Pro Bold" pitchFamily="18" charset="0"/>
              </a:rPr>
              <a:t>impaired</a:t>
            </a:r>
            <a:r>
              <a:rPr lang="it-IT" b="1" dirty="0" smtClean="0">
                <a:latin typeface="Adobe Caslon Pro Bold" pitchFamily="18" charset="0"/>
              </a:rPr>
              <a:t> </a:t>
            </a:r>
            <a:r>
              <a:rPr lang="it-IT" b="1" dirty="0" err="1" smtClean="0">
                <a:latin typeface="Adobe Caslon Pro Bold" pitchFamily="18" charset="0"/>
              </a:rPr>
              <a:t>mesenchymal</a:t>
            </a:r>
            <a:r>
              <a:rPr lang="it-IT" b="1" dirty="0" smtClean="0">
                <a:latin typeface="Adobe Caslon Pro Bold" pitchFamily="18" charset="0"/>
              </a:rPr>
              <a:t> </a:t>
            </a:r>
            <a:r>
              <a:rPr lang="it-IT" b="1" dirty="0" err="1" smtClean="0">
                <a:latin typeface="Adobe Caslon Pro Bold" pitchFamily="18" charset="0"/>
              </a:rPr>
              <a:t>progenitor</a:t>
            </a:r>
            <a:r>
              <a:rPr lang="it-IT" b="1" dirty="0" smtClean="0">
                <a:latin typeface="Adobe Caslon Pro Bold" pitchFamily="18" charset="0"/>
              </a:rPr>
              <a:t> </a:t>
            </a:r>
            <a:r>
              <a:rPr lang="it-IT" b="1" dirty="0" err="1" smtClean="0">
                <a:latin typeface="Adobe Caslon Pro Bold" pitchFamily="18" charset="0"/>
              </a:rPr>
              <a:t>cell</a:t>
            </a:r>
            <a:r>
              <a:rPr lang="it-IT" b="1" dirty="0" smtClean="0">
                <a:latin typeface="Adobe Caslon Pro Bold" pitchFamily="18" charset="0"/>
              </a:rPr>
              <a:t> </a:t>
            </a:r>
            <a:r>
              <a:rPr lang="it-IT" b="1" dirty="0" err="1" smtClean="0">
                <a:latin typeface="Adobe Caslon Pro Bold" pitchFamily="18" charset="0"/>
              </a:rPr>
              <a:t>function</a:t>
            </a:r>
            <a:r>
              <a:rPr lang="it-IT" b="1" dirty="0" smtClean="0">
                <a:latin typeface="Adobe Caslon Pro Bold" pitchFamily="18" charset="0"/>
              </a:rPr>
              <a:t> and </a:t>
            </a:r>
            <a:r>
              <a:rPr lang="it-IT" b="1" dirty="0" err="1" smtClean="0">
                <a:latin typeface="Adobe Caslon Pro Bold" pitchFamily="18" charset="0"/>
              </a:rPr>
              <a:t>reduced</a:t>
            </a:r>
            <a:r>
              <a:rPr lang="it-IT" b="1" dirty="0" smtClean="0">
                <a:latin typeface="Adobe Caslon Pro Bold" pitchFamily="18" charset="0"/>
              </a:rPr>
              <a:t> the </a:t>
            </a:r>
            <a:r>
              <a:rPr lang="it-IT" b="1" dirty="0" err="1" smtClean="0">
                <a:latin typeface="Adobe Caslon Pro Bold" pitchFamily="18" charset="0"/>
              </a:rPr>
              <a:t>capacity</a:t>
            </a:r>
            <a:r>
              <a:rPr lang="it-IT" b="1" dirty="0" smtClean="0">
                <a:latin typeface="Adobe Caslon Pro Bold" pitchFamily="18" charset="0"/>
              </a:rPr>
              <a:t> </a:t>
            </a:r>
            <a:r>
              <a:rPr lang="it-IT" b="1" dirty="0" err="1" smtClean="0">
                <a:latin typeface="Adobe Caslon Pro Bold" pitchFamily="18" charset="0"/>
              </a:rPr>
              <a:t>of</a:t>
            </a:r>
            <a:r>
              <a:rPr lang="it-IT" b="1" dirty="0" smtClean="0">
                <a:latin typeface="Adobe Caslon Pro Bold" pitchFamily="18" charset="0"/>
              </a:rPr>
              <a:t> </a:t>
            </a:r>
            <a:r>
              <a:rPr lang="it-IT" b="1" dirty="0" err="1" smtClean="0">
                <a:latin typeface="Adobe Caslon Pro Bold" pitchFamily="18" charset="0"/>
              </a:rPr>
              <a:t>bone</a:t>
            </a:r>
            <a:r>
              <a:rPr lang="it-IT" b="1" dirty="0" smtClean="0">
                <a:latin typeface="Adobe Caslon Pro Bold" pitchFamily="18" charset="0"/>
              </a:rPr>
              <a:t> </a:t>
            </a:r>
            <a:r>
              <a:rPr lang="it-IT" b="1" dirty="0" err="1" smtClean="0">
                <a:latin typeface="Adobe Caslon Pro Bold" pitchFamily="18" charset="0"/>
              </a:rPr>
              <a:t>marrow</a:t>
            </a:r>
            <a:r>
              <a:rPr lang="it-IT" b="1" dirty="0" smtClean="0">
                <a:latin typeface="Adobe Caslon Pro Bold" pitchFamily="18" charset="0"/>
              </a:rPr>
              <a:t> </a:t>
            </a:r>
            <a:r>
              <a:rPr lang="it-IT" b="1" dirty="0" err="1" smtClean="0">
                <a:latin typeface="Adobe Caslon Pro Bold" pitchFamily="18" charset="0"/>
              </a:rPr>
              <a:t>stromal</a:t>
            </a:r>
            <a:r>
              <a:rPr lang="it-IT" b="1" dirty="0" smtClean="0">
                <a:latin typeface="Adobe Caslon Pro Bold" pitchFamily="18" charset="0"/>
              </a:rPr>
              <a:t> </a:t>
            </a:r>
            <a:r>
              <a:rPr lang="it-IT" b="1" dirty="0" err="1" smtClean="0">
                <a:latin typeface="Adobe Caslon Pro Bold" pitchFamily="18" charset="0"/>
              </a:rPr>
              <a:t>cells</a:t>
            </a:r>
            <a:r>
              <a:rPr lang="it-IT" b="1" dirty="0" smtClean="0">
                <a:latin typeface="Adobe Caslon Pro Bold" pitchFamily="18" charset="0"/>
              </a:rPr>
              <a:t> </a:t>
            </a:r>
            <a:r>
              <a:rPr lang="it-IT" b="1" dirty="0" err="1" smtClean="0">
                <a:latin typeface="Adobe Caslon Pro Bold" pitchFamily="18" charset="0"/>
              </a:rPr>
              <a:t>to</a:t>
            </a:r>
            <a:r>
              <a:rPr lang="it-IT" b="1" dirty="0" smtClean="0">
                <a:latin typeface="Adobe Caslon Pro Bold" pitchFamily="18" charset="0"/>
              </a:rPr>
              <a:t> </a:t>
            </a:r>
            <a:r>
              <a:rPr lang="it-IT" b="1" dirty="0" err="1" smtClean="0">
                <a:latin typeface="Adobe Caslon Pro Bold" pitchFamily="18" charset="0"/>
              </a:rPr>
              <a:t>maintain</a:t>
            </a:r>
            <a:r>
              <a:rPr lang="it-IT" b="1" dirty="0" smtClean="0">
                <a:latin typeface="Adobe Caslon Pro Bold" pitchFamily="18" charset="0"/>
              </a:rPr>
              <a:t> </a:t>
            </a:r>
            <a:r>
              <a:rPr lang="it-IT" b="1" dirty="0" err="1" smtClean="0">
                <a:latin typeface="Adobe Caslon Pro Bold" pitchFamily="18" charset="0"/>
              </a:rPr>
              <a:t>functional</a:t>
            </a:r>
            <a:r>
              <a:rPr lang="it-IT" b="1" dirty="0" smtClean="0">
                <a:latin typeface="Adobe Caslon Pro Bold" pitchFamily="18" charset="0"/>
              </a:rPr>
              <a:t> </a:t>
            </a:r>
            <a:r>
              <a:rPr lang="it-IT" b="1" dirty="0" err="1" smtClean="0">
                <a:latin typeface="Adobe Caslon Pro Bold" pitchFamily="18" charset="0"/>
              </a:rPr>
              <a:t>HSCs</a:t>
            </a:r>
            <a:r>
              <a:rPr lang="it-IT" b="1" dirty="0" smtClean="0">
                <a:latin typeface="Adobe Caslon Pro Bold" pitchFamily="18" charset="0"/>
              </a:rPr>
              <a:t>. </a:t>
            </a:r>
            <a:r>
              <a:rPr lang="it-IT" dirty="0" smtClean="0">
                <a:latin typeface="Adobe Caslon Pro Bold" pitchFamily="18" charset="0"/>
              </a:rPr>
              <a:t>  </a:t>
            </a:r>
            <a:r>
              <a:rPr lang="it-IT" dirty="0" smtClean="0"/>
              <a:t>(</a:t>
            </a:r>
            <a:r>
              <a:rPr lang="it-IT" dirty="0" err="1" smtClean="0"/>
              <a:t>Ju</a:t>
            </a:r>
            <a:r>
              <a:rPr lang="it-IT" dirty="0" smtClean="0"/>
              <a:t> Z. </a:t>
            </a:r>
            <a:r>
              <a:rPr lang="it-IT" dirty="0" err="1" smtClean="0"/>
              <a:t>et</a:t>
            </a:r>
            <a:r>
              <a:rPr lang="it-IT" dirty="0" smtClean="0"/>
              <a:t> al., 2007)</a:t>
            </a:r>
          </a:p>
          <a:p>
            <a:pPr>
              <a:buFont typeface="Arial" pitchFamily="34" charset="0"/>
              <a:buChar char="•"/>
            </a:pPr>
            <a:endParaRPr lang="it-IT" dirty="0" smtClean="0"/>
          </a:p>
          <a:p>
            <a:endParaRPr lang="it-IT" dirty="0" smtClean="0"/>
          </a:p>
          <a:p>
            <a:pPr>
              <a:buFont typeface="Arial" pitchFamily="34" charset="0"/>
              <a:buChar char="•"/>
            </a:pPr>
            <a:r>
              <a:rPr lang="it-IT" dirty="0" smtClean="0"/>
              <a:t> </a:t>
            </a:r>
            <a:r>
              <a:rPr lang="it-IT" b="1" dirty="0" err="1" smtClean="0">
                <a:latin typeface="Adobe Caslon Pro Bold" pitchFamily="18" charset="0"/>
              </a:rPr>
              <a:t>Peripheral</a:t>
            </a:r>
            <a:r>
              <a:rPr lang="it-IT" b="1" dirty="0" smtClean="0">
                <a:latin typeface="Adobe Caslon Pro Bold" pitchFamily="18" charset="0"/>
              </a:rPr>
              <a:t> </a:t>
            </a:r>
            <a:r>
              <a:rPr lang="it-IT" b="1" dirty="0" err="1" smtClean="0">
                <a:latin typeface="Adobe Caslon Pro Bold" pitchFamily="18" charset="0"/>
              </a:rPr>
              <a:t>blood</a:t>
            </a:r>
            <a:r>
              <a:rPr lang="it-IT" b="1" dirty="0" smtClean="0">
                <a:latin typeface="Adobe Caslon Pro Bold" pitchFamily="18" charset="0"/>
              </a:rPr>
              <a:t> </a:t>
            </a:r>
            <a:r>
              <a:rPr lang="it-IT" b="1" dirty="0" err="1" smtClean="0">
                <a:latin typeface="Adobe Caslon Pro Bold" pitchFamily="18" charset="0"/>
              </a:rPr>
              <a:t>hematopoietic</a:t>
            </a:r>
            <a:r>
              <a:rPr lang="it-IT" b="1" dirty="0" smtClean="0">
                <a:latin typeface="Adobe Caslon Pro Bold" pitchFamily="18" charset="0"/>
              </a:rPr>
              <a:t> </a:t>
            </a:r>
            <a:r>
              <a:rPr lang="it-IT" b="1" dirty="0" err="1" smtClean="0">
                <a:latin typeface="Adobe Caslon Pro Bold" pitchFamily="18" charset="0"/>
              </a:rPr>
              <a:t>stem</a:t>
            </a:r>
            <a:r>
              <a:rPr lang="it-IT" b="1" dirty="0" smtClean="0">
                <a:latin typeface="Adobe Caslon Pro Bold" pitchFamily="18" charset="0"/>
              </a:rPr>
              <a:t> </a:t>
            </a:r>
            <a:r>
              <a:rPr lang="it-IT" b="1" dirty="0" err="1" smtClean="0">
                <a:latin typeface="Adobe Caslon Pro Bold" pitchFamily="18" charset="0"/>
              </a:rPr>
              <a:t>cell</a:t>
            </a:r>
            <a:r>
              <a:rPr lang="it-IT" b="1" dirty="0" smtClean="0">
                <a:latin typeface="Adobe Caslon Pro Bold" pitchFamily="18" charset="0"/>
              </a:rPr>
              <a:t> </a:t>
            </a:r>
            <a:r>
              <a:rPr lang="it-IT" b="1" dirty="0" err="1" smtClean="0">
                <a:latin typeface="Adobe Caslon Pro Bold" pitchFamily="18" charset="0"/>
              </a:rPr>
              <a:t>transplantation</a:t>
            </a:r>
            <a:r>
              <a:rPr lang="it-IT" b="1" dirty="0" smtClean="0">
                <a:latin typeface="Adobe Caslon Pro Bold" pitchFamily="18" charset="0"/>
              </a:rPr>
              <a:t> </a:t>
            </a:r>
            <a:r>
              <a:rPr lang="it-IT" b="1" dirty="0" err="1" smtClean="0">
                <a:latin typeface="Adobe Caslon Pro Bold" pitchFamily="18" charset="0"/>
              </a:rPr>
              <a:t>combined</a:t>
            </a:r>
            <a:r>
              <a:rPr lang="it-IT" b="1" dirty="0" smtClean="0">
                <a:latin typeface="Adobe Caslon Pro Bold" pitchFamily="18" charset="0"/>
              </a:rPr>
              <a:t> </a:t>
            </a:r>
            <a:r>
              <a:rPr lang="it-IT" b="1" dirty="0" err="1" smtClean="0">
                <a:latin typeface="Adobe Caslon Pro Bold" pitchFamily="18" charset="0"/>
              </a:rPr>
              <a:t>with</a:t>
            </a:r>
            <a:r>
              <a:rPr lang="it-IT" b="1" dirty="0" smtClean="0">
                <a:latin typeface="Adobe Caslon Pro Bold" pitchFamily="18" charset="0"/>
              </a:rPr>
              <a:t> </a:t>
            </a:r>
            <a:r>
              <a:rPr lang="it-IT" b="1" dirty="0" err="1" smtClean="0">
                <a:latin typeface="Adobe Caslon Pro Bold" pitchFamily="18" charset="0"/>
              </a:rPr>
              <a:t>umbilical</a:t>
            </a:r>
            <a:r>
              <a:rPr lang="it-IT" b="1" dirty="0" smtClean="0">
                <a:latin typeface="Adobe Caslon Pro Bold" pitchFamily="18" charset="0"/>
              </a:rPr>
              <a:t> </a:t>
            </a:r>
            <a:r>
              <a:rPr lang="it-IT" b="1" dirty="0" err="1" smtClean="0">
                <a:latin typeface="Adobe Caslon Pro Bold" pitchFamily="18" charset="0"/>
              </a:rPr>
              <a:t>cord</a:t>
            </a:r>
            <a:r>
              <a:rPr lang="it-IT" b="1" dirty="0" smtClean="0">
                <a:latin typeface="Adobe Caslon Pro Bold" pitchFamily="18" charset="0"/>
              </a:rPr>
              <a:t> </a:t>
            </a:r>
            <a:r>
              <a:rPr lang="it-IT" b="1" dirty="0" err="1" smtClean="0">
                <a:latin typeface="Adobe Caslon Pro Bold" pitchFamily="18" charset="0"/>
              </a:rPr>
              <a:t>blood</a:t>
            </a:r>
            <a:r>
              <a:rPr lang="it-IT" b="1" dirty="0" smtClean="0">
                <a:latin typeface="Adobe Caslon Pro Bold" pitchFamily="18" charset="0"/>
              </a:rPr>
              <a:t> </a:t>
            </a:r>
            <a:r>
              <a:rPr lang="it-IT" b="1" dirty="0" err="1" smtClean="0">
                <a:latin typeface="Adobe Caslon Pro Bold" pitchFamily="18" charset="0"/>
              </a:rPr>
              <a:t>mesenchymal</a:t>
            </a:r>
            <a:r>
              <a:rPr lang="it-IT" b="1" dirty="0" smtClean="0">
                <a:latin typeface="Adobe Caslon Pro Bold" pitchFamily="18" charset="0"/>
              </a:rPr>
              <a:t> </a:t>
            </a:r>
            <a:r>
              <a:rPr lang="it-IT" b="1" dirty="0" err="1" smtClean="0">
                <a:latin typeface="Adobe Caslon Pro Bold" pitchFamily="18" charset="0"/>
              </a:rPr>
              <a:t>stem</a:t>
            </a:r>
            <a:r>
              <a:rPr lang="it-IT" b="1" dirty="0" smtClean="0">
                <a:latin typeface="Adobe Caslon Pro Bold" pitchFamily="18" charset="0"/>
              </a:rPr>
              <a:t> </a:t>
            </a:r>
            <a:r>
              <a:rPr lang="it-IT" b="1" dirty="0" err="1" smtClean="0">
                <a:latin typeface="Adobe Caslon Pro Bold" pitchFamily="18" charset="0"/>
              </a:rPr>
              <a:t>cell</a:t>
            </a:r>
            <a:r>
              <a:rPr lang="it-IT" b="1" dirty="0" smtClean="0">
                <a:latin typeface="Adobe Caslon Pro Bold" pitchFamily="18" charset="0"/>
              </a:rPr>
              <a:t> </a:t>
            </a:r>
            <a:r>
              <a:rPr lang="it-IT" b="1" dirty="0" err="1" smtClean="0">
                <a:latin typeface="Adobe Caslon Pro Bold" pitchFamily="18" charset="0"/>
              </a:rPr>
              <a:t>infusion</a:t>
            </a:r>
            <a:r>
              <a:rPr lang="it-IT" b="1" dirty="0" smtClean="0">
                <a:latin typeface="Adobe Caslon Pro Bold" pitchFamily="18" charset="0"/>
              </a:rPr>
              <a:t> can </a:t>
            </a:r>
            <a:r>
              <a:rPr lang="it-IT" b="1" dirty="0" err="1" smtClean="0">
                <a:latin typeface="Adobe Caslon Pro Bold" pitchFamily="18" charset="0"/>
              </a:rPr>
              <a:t>be</a:t>
            </a:r>
            <a:r>
              <a:rPr lang="it-IT" b="1" dirty="0" smtClean="0">
                <a:latin typeface="Adobe Caslon Pro Bold" pitchFamily="18" charset="0"/>
              </a:rPr>
              <a:t> </a:t>
            </a:r>
            <a:r>
              <a:rPr lang="it-IT" b="1" dirty="0" err="1" smtClean="0">
                <a:latin typeface="Adobe Caslon Pro Bold" pitchFamily="18" charset="0"/>
              </a:rPr>
              <a:t>used</a:t>
            </a:r>
            <a:r>
              <a:rPr lang="it-IT" b="1" dirty="0" smtClean="0">
                <a:latin typeface="Adobe Caslon Pro Bold" pitchFamily="18" charset="0"/>
              </a:rPr>
              <a:t> in treatment </a:t>
            </a:r>
            <a:r>
              <a:rPr lang="it-IT" b="1" dirty="0" err="1" smtClean="0">
                <a:latin typeface="Adobe Caslon Pro Bold" pitchFamily="18" charset="0"/>
              </a:rPr>
              <a:t>of</a:t>
            </a:r>
            <a:r>
              <a:rPr lang="it-IT" b="1" dirty="0" smtClean="0">
                <a:latin typeface="Adobe Caslon Pro Bold" pitchFamily="18" charset="0"/>
              </a:rPr>
              <a:t> severe </a:t>
            </a:r>
            <a:r>
              <a:rPr lang="it-IT" b="1" dirty="0" err="1" smtClean="0">
                <a:latin typeface="Adobe Caslon Pro Bold" pitchFamily="18" charset="0"/>
              </a:rPr>
              <a:t>aplastic</a:t>
            </a:r>
            <a:r>
              <a:rPr lang="it-IT" b="1" dirty="0" smtClean="0">
                <a:latin typeface="Adobe Caslon Pro Bold" pitchFamily="18" charset="0"/>
              </a:rPr>
              <a:t> anemia</a:t>
            </a:r>
            <a:r>
              <a:rPr lang="it-IT" dirty="0" smtClean="0">
                <a:latin typeface="Adobe Caslon Pro Bold" pitchFamily="18" charset="0"/>
              </a:rPr>
              <a:t>. </a:t>
            </a:r>
            <a:r>
              <a:rPr lang="it-IT" dirty="0" smtClean="0"/>
              <a:t>(</a:t>
            </a:r>
            <a:r>
              <a:rPr lang="it-IT" dirty="0" err="1" smtClean="0"/>
              <a:t>Xu</a:t>
            </a:r>
            <a:r>
              <a:rPr lang="it-IT" dirty="0" smtClean="0"/>
              <a:t> L. </a:t>
            </a:r>
            <a:r>
              <a:rPr lang="it-IT" dirty="0" err="1" smtClean="0"/>
              <a:t>et</a:t>
            </a:r>
            <a:r>
              <a:rPr lang="it-IT" dirty="0" smtClean="0"/>
              <a:t> al., 2011)</a:t>
            </a:r>
            <a:endParaRPr lang="it-I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asellaDiTesto 4"/>
          <p:cNvSpPr txBox="1"/>
          <p:nvPr/>
        </p:nvSpPr>
        <p:spPr>
          <a:xfrm>
            <a:off x="3036083" y="142852"/>
            <a:ext cx="3071834" cy="523220"/>
          </a:xfrm>
          <a:prstGeom prst="rect">
            <a:avLst/>
          </a:prstGeom>
          <a:noFill/>
        </p:spPr>
        <p:txBody>
          <a:bodyPr wrap="square" rtlCol="0">
            <a:spAutoFit/>
          </a:bodyPr>
          <a:lstStyle/>
          <a:p>
            <a:pPr algn="ctr"/>
            <a:r>
              <a:rPr lang="it-IT" sz="2800" smtClean="0"/>
              <a:t>CLINICAL TRIALS</a:t>
            </a:r>
            <a:endParaRPr lang="it-IT" sz="2800"/>
          </a:p>
        </p:txBody>
      </p:sp>
      <p:pic>
        <p:nvPicPr>
          <p:cNvPr id="6" name="Immagine 5" descr="trial3.png"/>
          <p:cNvPicPr>
            <a:picLocks noChangeAspect="1"/>
          </p:cNvPicPr>
          <p:nvPr/>
        </p:nvPicPr>
        <p:blipFill>
          <a:blip r:embed="rId2" cstate="print"/>
          <a:stretch>
            <a:fillRect/>
          </a:stretch>
        </p:blipFill>
        <p:spPr>
          <a:xfrm>
            <a:off x="857224" y="790353"/>
            <a:ext cx="7429552" cy="606767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asellaDiTesto 1"/>
          <p:cNvSpPr txBox="1"/>
          <p:nvPr/>
        </p:nvSpPr>
        <p:spPr>
          <a:xfrm>
            <a:off x="1678761" y="285728"/>
            <a:ext cx="5786478" cy="523220"/>
          </a:xfrm>
          <a:prstGeom prst="rect">
            <a:avLst/>
          </a:prstGeom>
          <a:noFill/>
        </p:spPr>
        <p:txBody>
          <a:bodyPr wrap="square" rtlCol="0">
            <a:spAutoFit/>
          </a:bodyPr>
          <a:lstStyle/>
          <a:p>
            <a:pPr algn="ctr"/>
            <a:r>
              <a:rPr lang="it-IT" sz="2800" smtClean="0"/>
              <a:t>EXPERIMENTAL PLAN AND OBJECTIVE</a:t>
            </a:r>
            <a:endParaRPr lang="it-IT" sz="2800"/>
          </a:p>
        </p:txBody>
      </p:sp>
      <p:sp>
        <p:nvSpPr>
          <p:cNvPr id="5" name="CasellaDiTesto 4"/>
          <p:cNvSpPr txBox="1"/>
          <p:nvPr/>
        </p:nvSpPr>
        <p:spPr>
          <a:xfrm>
            <a:off x="571472" y="1000108"/>
            <a:ext cx="8001056" cy="400110"/>
          </a:xfrm>
          <a:prstGeom prst="rect">
            <a:avLst/>
          </a:prstGeom>
          <a:noFill/>
        </p:spPr>
        <p:txBody>
          <a:bodyPr wrap="square" rtlCol="0">
            <a:spAutoFit/>
          </a:bodyPr>
          <a:lstStyle/>
          <a:p>
            <a:pPr algn="ctr"/>
            <a:r>
              <a:rPr lang="it-IT" sz="2000" b="1" i="1" smtClean="0"/>
              <a:t>We want to recover BM function through cell and gene therapy</a:t>
            </a:r>
            <a:endParaRPr lang="it-IT" sz="2000" b="1" i="1"/>
          </a:p>
        </p:txBody>
      </p:sp>
      <p:sp>
        <p:nvSpPr>
          <p:cNvPr id="6" name="CasellaDiTesto 5"/>
          <p:cNvSpPr txBox="1"/>
          <p:nvPr/>
        </p:nvSpPr>
        <p:spPr>
          <a:xfrm>
            <a:off x="285720" y="2228671"/>
            <a:ext cx="8643998" cy="923330"/>
          </a:xfrm>
          <a:prstGeom prst="rect">
            <a:avLst/>
          </a:prstGeom>
          <a:noFill/>
        </p:spPr>
        <p:txBody>
          <a:bodyPr wrap="square" rtlCol="0">
            <a:spAutoFit/>
          </a:bodyPr>
          <a:lstStyle/>
          <a:p>
            <a:r>
              <a:rPr lang="it-IT" b="1" dirty="0" smtClean="0"/>
              <a:t>1° STEP:  </a:t>
            </a:r>
            <a:r>
              <a:rPr lang="it-IT" dirty="0" err="1" smtClean="0"/>
              <a:t>demonstrate</a:t>
            </a:r>
            <a:r>
              <a:rPr lang="it-IT" dirty="0" smtClean="0"/>
              <a:t> </a:t>
            </a:r>
            <a:r>
              <a:rPr lang="it-IT" dirty="0" err="1" smtClean="0"/>
              <a:t>that</a:t>
            </a:r>
            <a:r>
              <a:rPr lang="it-IT" dirty="0" smtClean="0"/>
              <a:t> </a:t>
            </a:r>
            <a:r>
              <a:rPr lang="it-IT" dirty="0" err="1" smtClean="0"/>
              <a:t>TERC-transduced</a:t>
            </a:r>
            <a:r>
              <a:rPr lang="it-IT" dirty="0" smtClean="0"/>
              <a:t> </a:t>
            </a:r>
            <a:r>
              <a:rPr lang="it-IT" dirty="0" err="1" smtClean="0"/>
              <a:t>hematopoietic</a:t>
            </a:r>
            <a:r>
              <a:rPr lang="it-IT" dirty="0" smtClean="0"/>
              <a:t> and </a:t>
            </a:r>
            <a:r>
              <a:rPr lang="it-IT" dirty="0" err="1" smtClean="0"/>
              <a:t>mesenchymal</a:t>
            </a:r>
            <a:r>
              <a:rPr lang="it-IT" dirty="0" smtClean="0"/>
              <a:t> </a:t>
            </a:r>
            <a:r>
              <a:rPr lang="it-IT" dirty="0" err="1" smtClean="0"/>
              <a:t>stem</a:t>
            </a:r>
            <a:r>
              <a:rPr lang="it-IT" dirty="0" smtClean="0"/>
              <a:t> </a:t>
            </a:r>
            <a:r>
              <a:rPr lang="it-IT" dirty="0" err="1" smtClean="0"/>
              <a:t>cells</a:t>
            </a:r>
            <a:r>
              <a:rPr lang="it-IT" dirty="0" smtClean="0"/>
              <a:t> 	</a:t>
            </a:r>
            <a:r>
              <a:rPr lang="it-IT" dirty="0" err="1" smtClean="0"/>
              <a:t>from</a:t>
            </a:r>
            <a:r>
              <a:rPr lang="it-IT" dirty="0" smtClean="0"/>
              <a:t> </a:t>
            </a:r>
            <a:r>
              <a:rPr lang="it-IT" dirty="0" err="1" smtClean="0"/>
              <a:t>patients</a:t>
            </a:r>
            <a:r>
              <a:rPr lang="it-IT" dirty="0" smtClean="0"/>
              <a:t> </a:t>
            </a:r>
            <a:r>
              <a:rPr lang="it-IT" dirty="0" err="1" smtClean="0"/>
              <a:t>with</a:t>
            </a:r>
            <a:r>
              <a:rPr lang="it-IT" dirty="0" smtClean="0"/>
              <a:t> </a:t>
            </a:r>
            <a:r>
              <a:rPr lang="it-IT" dirty="0" err="1" smtClean="0"/>
              <a:t>mutations</a:t>
            </a:r>
            <a:r>
              <a:rPr lang="it-IT" dirty="0" smtClean="0"/>
              <a:t> in DKC1 </a:t>
            </a:r>
            <a:r>
              <a:rPr lang="it-IT" dirty="0" err="1" smtClean="0"/>
              <a:t>behave</a:t>
            </a:r>
            <a:r>
              <a:rPr lang="it-IT" dirty="0" smtClean="0"/>
              <a:t> </a:t>
            </a:r>
            <a:r>
              <a:rPr lang="it-IT" dirty="0" err="1" smtClean="0"/>
              <a:t>as</a:t>
            </a:r>
            <a:r>
              <a:rPr lang="it-IT" dirty="0" smtClean="0"/>
              <a:t> </a:t>
            </a:r>
            <a:r>
              <a:rPr lang="it-IT" dirty="0" err="1" smtClean="0"/>
              <a:t>lymphocytes</a:t>
            </a:r>
            <a:r>
              <a:rPr lang="it-IT" dirty="0" smtClean="0"/>
              <a:t> </a:t>
            </a:r>
            <a:r>
              <a:rPr lang="it-IT" dirty="0" err="1" smtClean="0"/>
              <a:t>treated</a:t>
            </a:r>
            <a:r>
              <a:rPr lang="it-IT" dirty="0" smtClean="0"/>
              <a:t> in the</a:t>
            </a:r>
            <a:r>
              <a:rPr lang="it-IT" dirty="0" smtClean="0"/>
              <a:t> </a:t>
            </a:r>
            <a:br>
              <a:rPr lang="it-IT" dirty="0" smtClean="0"/>
            </a:br>
            <a:r>
              <a:rPr lang="it-IT" dirty="0" smtClean="0"/>
              <a:t>                 </a:t>
            </a:r>
            <a:r>
              <a:rPr lang="it-IT" dirty="0" err="1" smtClean="0"/>
              <a:t>same</a:t>
            </a:r>
            <a:r>
              <a:rPr lang="it-IT" dirty="0" smtClean="0"/>
              <a:t> </a:t>
            </a:r>
            <a:r>
              <a:rPr lang="it-IT" dirty="0" smtClean="0"/>
              <a:t>way</a:t>
            </a:r>
            <a:endParaRPr lang="it-IT" b="1" dirty="0"/>
          </a:p>
        </p:txBody>
      </p:sp>
      <p:sp>
        <p:nvSpPr>
          <p:cNvPr id="7" name="CasellaDiTesto 6"/>
          <p:cNvSpPr txBox="1"/>
          <p:nvPr/>
        </p:nvSpPr>
        <p:spPr>
          <a:xfrm>
            <a:off x="285720" y="3514555"/>
            <a:ext cx="8643998" cy="1200329"/>
          </a:xfrm>
          <a:prstGeom prst="rect">
            <a:avLst/>
          </a:prstGeom>
          <a:noFill/>
        </p:spPr>
        <p:txBody>
          <a:bodyPr wrap="square" rtlCol="0">
            <a:spAutoFit/>
          </a:bodyPr>
          <a:lstStyle/>
          <a:p>
            <a:r>
              <a:rPr lang="it-IT" b="1" dirty="0" smtClean="0"/>
              <a:t>2° STEP:  </a:t>
            </a:r>
            <a:r>
              <a:rPr lang="it-IT" dirty="0" err="1" smtClean="0"/>
              <a:t>improve</a:t>
            </a:r>
            <a:r>
              <a:rPr lang="it-IT" dirty="0" smtClean="0"/>
              <a:t> BM </a:t>
            </a:r>
            <a:r>
              <a:rPr lang="it-IT" dirty="0" err="1" smtClean="0"/>
              <a:t>autologous</a:t>
            </a:r>
            <a:r>
              <a:rPr lang="it-IT" dirty="0" smtClean="0"/>
              <a:t> </a:t>
            </a:r>
            <a:r>
              <a:rPr lang="it-IT" dirty="0" err="1" smtClean="0"/>
              <a:t>transplantation</a:t>
            </a:r>
            <a:r>
              <a:rPr lang="it-IT" dirty="0" smtClean="0"/>
              <a:t> in the mouse </a:t>
            </a:r>
            <a:r>
              <a:rPr lang="it-IT" dirty="0" err="1" smtClean="0"/>
              <a:t>model</a:t>
            </a:r>
            <a:r>
              <a:rPr lang="it-IT" dirty="0" smtClean="0"/>
              <a:t>:</a:t>
            </a:r>
          </a:p>
          <a:p>
            <a:r>
              <a:rPr lang="it-IT" b="1" dirty="0" smtClean="0"/>
              <a:t>  	- </a:t>
            </a:r>
            <a:r>
              <a:rPr lang="it-IT" dirty="0" err="1" smtClean="0"/>
              <a:t>HSCs</a:t>
            </a:r>
            <a:r>
              <a:rPr lang="it-IT" dirty="0" smtClean="0"/>
              <a:t> and </a:t>
            </a:r>
            <a:r>
              <a:rPr lang="it-IT" dirty="0" err="1" smtClean="0"/>
              <a:t>MSCs</a:t>
            </a:r>
            <a:r>
              <a:rPr lang="it-IT" dirty="0" smtClean="0"/>
              <a:t> </a:t>
            </a:r>
            <a:r>
              <a:rPr lang="it-IT" dirty="0" err="1" smtClean="0"/>
              <a:t>isolation</a:t>
            </a:r>
            <a:r>
              <a:rPr lang="it-IT" dirty="0" smtClean="0"/>
              <a:t> </a:t>
            </a:r>
          </a:p>
          <a:p>
            <a:r>
              <a:rPr lang="it-IT" b="1" dirty="0" smtClean="0"/>
              <a:t>	- </a:t>
            </a:r>
            <a:r>
              <a:rPr lang="it-IT" dirty="0" err="1" smtClean="0"/>
              <a:t>transduction</a:t>
            </a:r>
            <a:endParaRPr lang="it-IT" dirty="0" smtClean="0"/>
          </a:p>
          <a:p>
            <a:r>
              <a:rPr lang="it-IT" b="1" dirty="0" smtClean="0"/>
              <a:t>	-</a:t>
            </a:r>
            <a:r>
              <a:rPr lang="it-IT" dirty="0" smtClean="0"/>
              <a:t> </a:t>
            </a:r>
            <a:r>
              <a:rPr lang="it-IT" dirty="0" err="1" smtClean="0"/>
              <a:t>cells</a:t>
            </a:r>
            <a:r>
              <a:rPr lang="it-IT" dirty="0" smtClean="0"/>
              <a:t> are </a:t>
            </a:r>
            <a:r>
              <a:rPr lang="it-IT" dirty="0" err="1" smtClean="0"/>
              <a:t>reintroduced</a:t>
            </a:r>
            <a:r>
              <a:rPr lang="it-IT" dirty="0" smtClean="0"/>
              <a:t> in the mouse </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asellaDiTesto 1"/>
          <p:cNvSpPr txBox="1"/>
          <p:nvPr/>
        </p:nvSpPr>
        <p:spPr>
          <a:xfrm>
            <a:off x="3143240" y="285728"/>
            <a:ext cx="2857520" cy="523220"/>
          </a:xfrm>
          <a:prstGeom prst="rect">
            <a:avLst/>
          </a:prstGeom>
          <a:noFill/>
        </p:spPr>
        <p:txBody>
          <a:bodyPr wrap="square" rtlCol="0">
            <a:spAutoFit/>
          </a:bodyPr>
          <a:lstStyle/>
          <a:p>
            <a:pPr algn="ctr"/>
            <a:r>
              <a:rPr lang="it-IT" sz="2800" smtClean="0"/>
              <a:t>scAAV  VECTORS</a:t>
            </a:r>
            <a:endParaRPr lang="it-IT" sz="2800"/>
          </a:p>
        </p:txBody>
      </p:sp>
      <p:sp>
        <p:nvSpPr>
          <p:cNvPr id="5" name="Rettangolo 4"/>
          <p:cNvSpPr/>
          <p:nvPr/>
        </p:nvSpPr>
        <p:spPr>
          <a:xfrm>
            <a:off x="357174" y="1000108"/>
            <a:ext cx="8429652" cy="369332"/>
          </a:xfrm>
          <a:prstGeom prst="rect">
            <a:avLst/>
          </a:prstGeom>
        </p:spPr>
        <p:txBody>
          <a:bodyPr wrap="square">
            <a:spAutoFit/>
          </a:bodyPr>
          <a:lstStyle/>
          <a:p>
            <a:pPr algn="ctr"/>
            <a:r>
              <a:rPr lang="it-IT" b="1" smtClean="0"/>
              <a:t>Self-complementary AAV Vectors; Advances and Applications</a:t>
            </a:r>
            <a:endParaRPr lang="it-IT"/>
          </a:p>
        </p:txBody>
      </p:sp>
      <p:sp>
        <p:nvSpPr>
          <p:cNvPr id="6" name="Rettangolo 5"/>
          <p:cNvSpPr/>
          <p:nvPr/>
        </p:nvSpPr>
        <p:spPr>
          <a:xfrm>
            <a:off x="6938676" y="6488692"/>
            <a:ext cx="2133918" cy="307777"/>
          </a:xfrm>
          <a:prstGeom prst="rect">
            <a:avLst/>
          </a:prstGeom>
        </p:spPr>
        <p:txBody>
          <a:bodyPr wrap="none">
            <a:spAutoFit/>
          </a:bodyPr>
          <a:lstStyle/>
          <a:p>
            <a:r>
              <a:rPr lang="it-IT" sz="1400" dirty="0" smtClean="0"/>
              <a:t>Douglas M </a:t>
            </a:r>
            <a:r>
              <a:rPr lang="it-IT" sz="1400" dirty="0" err="1" smtClean="0"/>
              <a:t>McCarty</a:t>
            </a:r>
            <a:r>
              <a:rPr lang="it-IT" sz="1400" dirty="0" smtClean="0"/>
              <a:t> (2008)</a:t>
            </a:r>
            <a:endParaRPr lang="it-IT" sz="1400" dirty="0"/>
          </a:p>
        </p:txBody>
      </p:sp>
      <p:pic>
        <p:nvPicPr>
          <p:cNvPr id="2050" name="Picture 2" descr="http://www.nature.com/mt/journal/v16/n10/images/mt2008171f1.gif"/>
          <p:cNvPicPr>
            <a:picLocks noChangeAspect="1" noChangeArrowheads="1"/>
          </p:cNvPicPr>
          <p:nvPr/>
        </p:nvPicPr>
        <p:blipFill>
          <a:blip r:embed="rId2" cstate="print"/>
          <a:srcRect/>
          <a:stretch>
            <a:fillRect/>
          </a:stretch>
        </p:blipFill>
        <p:spPr bwMode="auto">
          <a:xfrm>
            <a:off x="1952625" y="1909780"/>
            <a:ext cx="5238750" cy="40195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2069</TotalTime>
  <Words>1933</Words>
  <Application>Microsoft Office PowerPoint</Application>
  <PresentationFormat>Presentazione su schermo (4:3)</PresentationFormat>
  <Paragraphs>249</Paragraphs>
  <Slides>28</Slides>
  <Notes>4</Notes>
  <HiddenSlides>0</HiddenSlides>
  <MMClips>0</MMClips>
  <ScaleCrop>false</ScaleCrop>
  <HeadingPairs>
    <vt:vector size="4" baseType="variant">
      <vt:variant>
        <vt:lpstr>Modello struttura</vt:lpstr>
      </vt:variant>
      <vt:variant>
        <vt:i4>1</vt:i4>
      </vt:variant>
      <vt:variant>
        <vt:lpstr>Titoli diapositive</vt:lpstr>
      </vt:variant>
      <vt:variant>
        <vt:i4>28</vt:i4>
      </vt:variant>
    </vt:vector>
  </HeadingPairs>
  <TitlesOfParts>
    <vt:vector size="29"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Anna</dc:creator>
  <cp:lastModifiedBy>Dario</cp:lastModifiedBy>
  <cp:revision>108</cp:revision>
  <dcterms:created xsi:type="dcterms:W3CDTF">2012-12-10T12:10:47Z</dcterms:created>
  <dcterms:modified xsi:type="dcterms:W3CDTF">2012-12-10T12:14:23Z</dcterms:modified>
</cp:coreProperties>
</file>