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8288000" cy="10287000"/>
  <p:notesSz cx="6858000" cy="9144000"/>
  <p:embeddedFontLst>
    <p:embeddedFont>
      <p:font typeface="Arimo" panose="020B0604020202020204" charset="0"/>
      <p:regular r:id="rId16"/>
    </p:embeddedFont>
    <p:embeddedFont>
      <p:font typeface="Arimo Bold" panose="020B0604020202020204" charset="0"/>
      <p:regular r:id="rId17"/>
    </p:embeddedFont>
    <p:embeddedFont>
      <p:font typeface="Calibri" panose="020F0502020204030204" pitchFamily="34" charset="0"/>
      <p:regular r:id="rId18"/>
      <p:bold r:id="rId19"/>
      <p:italic r:id="rId20"/>
      <p:boldItalic r:id="rId21"/>
    </p:embeddedFont>
    <p:embeddedFont>
      <p:font typeface="Open Sans" panose="020B0606030504020204" pitchFamily="34" charset="0"/>
      <p:regular r:id="rId22"/>
      <p:bold r:id="rId23"/>
      <p:italic r:id="rId24"/>
      <p:boldItalic r:id="rId25"/>
    </p:embeddedFont>
    <p:embeddedFont>
      <p:font typeface="Open Sans Extra Bold" panose="020B0604020202020204" charset="0"/>
      <p:regular r:id="rId26"/>
    </p:embeddedFont>
    <p:embeddedFont>
      <p:font typeface="Open Sans Light" panose="020B0306030504020204" pitchFamily="34" charset="0"/>
      <p:regular r:id="rId27"/>
      <p:italic r:id="rId28"/>
    </p:embeddedFont>
    <p:embeddedFont>
      <p:font typeface="Open Sans Light Bold" panose="020B0604020202020204" charset="0"/>
      <p:regular r:id="rId29"/>
    </p:embeddedFont>
    <p:embeddedFont>
      <p:font typeface="Open Sans Light Bold Italics" panose="020B0604020202020204" charset="0"/>
      <p:regular r:id="rId30"/>
    </p:embeddedFont>
    <p:embeddedFont>
      <p:font typeface="Open Sans Light Italics" panose="020B0604020202020204" charset="0"/>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52" d="100"/>
          <a:sy n="52" d="100"/>
        </p:scale>
        <p:origin x="85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941"/>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10.12.2021</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‹N›</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10.12.2021</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dirty="0"/>
              <a:t>Age-related macular degeneration (AMD) is a disease that affects the macula, which is the most central portion of the retina. It is the leading cause of severe central vision loss after age 55. There are two forms of AMD: dry and wet (or exudative), and we will talk about wet AMD. 1-1,5% of individuals over the age of 75 will develop exudative AMD. A systematic review and meta-analysis predicted the number of patients affected by the condition worldwide to be 288million by 2040. It is principally generated by the damage to the retinal pigment </a:t>
            </a:r>
            <a:r>
              <a:rPr lang="en-US" dirty="0" err="1"/>
              <a:t>epitelium</a:t>
            </a:r>
            <a:r>
              <a:rPr lang="en-US" dirty="0"/>
              <a:t> (RPE). The inevitable age-related changes in the retina and choroid constitute the initial event. The chronic oxidative stress (led by environmental causes) can cause RPE and </a:t>
            </a:r>
            <a:r>
              <a:rPr lang="en-US" dirty="0" err="1"/>
              <a:t>chorocapillary</a:t>
            </a:r>
            <a:r>
              <a:rPr lang="en-US" dirty="0"/>
              <a:t> injury. This result in an inflammatory response that fail to restore homeostasis. In wet AMD we are witnessing retinal detachment with neovascularization and vascular permeability into the avascular subretinal space of fenestrated blood vessels, developing from </a:t>
            </a:r>
            <a:r>
              <a:rPr lang="en-US" dirty="0" err="1"/>
              <a:t>chorocapillaris</a:t>
            </a:r>
            <a:r>
              <a:rPr lang="en-US" dirty="0"/>
              <a:t>. The leakage of fluid into the retina and subretinal space cause edema, which can lead to blindness. It appears that AMD is primarily driven by overproduction of vascular endothelial growth factor (VEGF), which target VEGFR on EC cells and induce EC proliferation, migration and vascular permeability. Early-stage AMD revealed significantly increased VEGFA expression in RPE cells. Speaking of therapy, anti-VEGF drugs are now the gold standards treatment for AMD. They inhibit neovascularization by binding to VEGF or VEFGR. The high drug costs and the chronic need for intravitreal injections have resulted in a significant burden, economically, logistically and socially. Moreover, the chronical injection can also cause additional problems, such as infections, despite the fact that visual acuity gains during the first years was not maintained. It’s also for these reasons that gene therapy could offer the real possibility of treatment in “one and done” manner.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2</a:t>
            </a:fld>
            <a:endParaRPr 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10.12.2021</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dirty="0"/>
              <a:t>As we have seen in the previous slides, shRNA works well for the Knock-down of VEGFA in vitro and </a:t>
            </a:r>
            <a:r>
              <a:rPr lang="en-US" dirty="0" err="1"/>
              <a:t>AAVdelivered</a:t>
            </a:r>
            <a:r>
              <a:rPr lang="en-US" dirty="0"/>
              <a:t> </a:t>
            </a:r>
            <a:r>
              <a:rPr lang="en-US" dirty="0" err="1"/>
              <a:t>shRNAs</a:t>
            </a:r>
            <a:r>
              <a:rPr lang="en-US" dirty="0"/>
              <a:t>-targeting VEGFA significantly impaired </a:t>
            </a:r>
            <a:r>
              <a:rPr lang="en-US" dirty="0" err="1"/>
              <a:t>neovessel</a:t>
            </a:r>
            <a:r>
              <a:rPr lang="en-US" dirty="0"/>
              <a:t> formation in the laser-induced CNV mouse model. We this study we have set the basis for procedure therapies, but what is important is to continue to monitor the conditions of the treated models (6 or 12 months after the injection will be used to investigate the potential of viral-delivered RNAi effector molecules as a long-term treatment modality for exudative AMD). Indeed, as noted by the literature, long-term studies have been completed on this CNV model. Fortunately, these studies concluded that gene therapy can be sufficiently safe and substantially efficacious to pursue for development of new treatment based on gene therapy. This study demonstrates preclinical proof of a principle that supports proceeding to clinical studies in human patient with wet AMD. Based also on what we have said, AMD is a complex disease with a multitude of pathways involved in its pathogenesis, with this heterogeneity posing therapeutic challenges. So, viral-delivered RNAi-based anti-VEGFA therapy is only one therapeutic alternative for AMD: combination gene therapy targeting multiple pathways (for ex. PEDF, sFlf1, angiostatin) could be another alternative (in that case, however, attention should be focused on the search for different viral vectors to be used to convey therapy, given that the size of the AAVs, although very useful for treating ophthalmic pathologies, provide a very limited space to insert more transgenes at the same time). Moreover, a greater understanding of the underlying drivers of inflammation in AMD is needed for identification of other factors whose Knock-down can be safer. Also, developments in viral vectors that can be safely delivered intravitreally and have robust expression profiles can be useful. These two developments will arguably be  resulting in safe therapy to millions of AMD patients.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11</a:t>
            </a:fld>
            <a:endParaRPr lang="cs-C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10.12.2021</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12</a:t>
            </a:fld>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10.12.2021</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dirty="0"/>
              <a:t>Four genes structurally related to VEGF have been identified, of these VEGF-A and VEGF-E are considered the most powerful angiogenic factor. We have chosen VEGF-A as the target of our therapy because it is one of the most characterized isoforms and is the one produced by the RPE cells. VEGF-A causes an increase in angiogenesis and vascular permeability </a:t>
            </a:r>
          </a:p>
          <a:p>
            <a:pPr lvl="0"/>
            <a:r>
              <a:rPr lang="en-US" dirty="0"/>
              <a:t>resulting in invasive growth of choroidal blood vessels to the retina, where they have a destructive effect on the retinal structure. The present study aimed to develop a strategy based on AAV2.7m8-delivery of anti-VEGF-A shRNA. This engineered vector allows for intravitreal administration that can be preferable because they are less invasive, provide broader coverage and are surgically simpler. AAV2-7m8 is characterized by the insertion of a 10 amino-acid peptide ‘LALGETTRPA’ referred to as ‘7m8’ composed of a heptamer (LGETTRP) and 3 amino acids as linkers, all inserted in the loop IV. The insertion of the peptide is responsible for high-level gene delivery into deep layers of the retina when virus is delivered into the eye’s vitreous. </a:t>
            </a:r>
            <a:r>
              <a:rPr lang="en-US"/>
              <a:t>The arginine's </a:t>
            </a:r>
            <a:r>
              <a:rPr lang="en-US" dirty="0"/>
              <a:t>R585 and R588 interact with each other and are involved in binding to the heparan sulfate proteoglycan (HSPG), the 7m8 peptide insertion in position 588 impedes this interaction. Since HSPG is abundant on the inner limiting membrane (ILM) -the dense network of glycosaminoglycans between the vitreous and the retina, AAV2’s strong interaction with the HSPG of the ILM limits its diffusion into the retina. Accordingly, AAV2-7m8’s reduced affinity for HSPG might increase passage through the ILM. Another hypothesis is that the 7m8 peptide can exert an effect on its own, by interacting with another cell-surface glycan.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3</a:t>
            </a:fld>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10.12.2021</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dirty="0"/>
              <a:t>To find the most potent shRNA for maximum VEGFA knock-down we employed design tools to identify theoretically functional shRNA. We searched the coding sequence of human VEGFA mRNA exon 1 (which is present in all VEGFA isoforms) for potential target site. Since we will have to work on human cells, but also on 3T3 mice cells and C57BL/6J mice, we made sure that the sequence of exon 1 in mouse and human was orthologous (we did this on </a:t>
            </a:r>
            <a:r>
              <a:rPr lang="en-US" dirty="0" err="1"/>
              <a:t>blastn</a:t>
            </a:r>
            <a:r>
              <a:rPr lang="en-US" dirty="0"/>
              <a:t> NCBI). At this point we choose 3 shRNA from GPP web portal (Broad Institute). All this shRNA have a 100% match with the VEGFA transcript and were selected in order to avoid as much as possible off-target effects.  A negative control, </a:t>
            </a:r>
            <a:r>
              <a:rPr lang="en-US" dirty="0" err="1"/>
              <a:t>shIrr</a:t>
            </a:r>
            <a:r>
              <a:rPr lang="en-US" dirty="0"/>
              <a:t>, was designed to avoid targeting of any sequences in the</a:t>
            </a:r>
          </a:p>
          <a:p>
            <a:pPr lvl="0"/>
            <a:r>
              <a:rPr lang="en-US" dirty="0"/>
              <a:t>human or mouse genome. For the construction of AAV2.7m8 vector we used 3 plasmid: </a:t>
            </a:r>
            <a:r>
              <a:rPr lang="en-US" dirty="0" err="1"/>
              <a:t>pAd</a:t>
            </a:r>
            <a:r>
              <a:rPr lang="en-US" dirty="0"/>
              <a:t>-Helper (which is critical to making AAV-based vectors work), </a:t>
            </a:r>
            <a:r>
              <a:rPr lang="en-US" dirty="0" err="1"/>
              <a:t>pAAV</a:t>
            </a:r>
            <a:r>
              <a:rPr lang="en-US" dirty="0"/>
              <a:t>-Rep/Cap (with the sequence Rep from AAV2 and the sequence Cap from the ENGINEER AAV2.7m8) and pLKO.1. This last plasmid contains the sequence for the transcription of shRNA (sh3, or sh9, or sh12, or </a:t>
            </a:r>
            <a:r>
              <a:rPr lang="en-US" dirty="0" err="1"/>
              <a:t>shIrr</a:t>
            </a:r>
            <a:r>
              <a:rPr lang="en-US" dirty="0"/>
              <a:t>) which is under the control of hU6 promoter, and also the transgene for </a:t>
            </a:r>
            <a:r>
              <a:rPr lang="en-US" dirty="0" err="1"/>
              <a:t>PuroR</a:t>
            </a:r>
            <a:r>
              <a:rPr lang="en-US" dirty="0"/>
              <a:t> for successive selection of cultured cells (under control of human PGK promoter).  Plasmids were co-transfected in Spodoptera</a:t>
            </a:r>
          </a:p>
          <a:p>
            <a:pPr lvl="0"/>
            <a:r>
              <a:rPr lang="en-US" dirty="0" err="1"/>
              <a:t>frugiperda</a:t>
            </a:r>
            <a:r>
              <a:rPr lang="en-US" dirty="0"/>
              <a:t> 9 (Sf9) cell line. After approximately three days, Sf9 cells were lysed, and the lysate was processed through a series of filtration membranes to generate clarified supernatant or cell lysate. In the subsequent steps, </a:t>
            </a:r>
            <a:r>
              <a:rPr lang="en-US" dirty="0" err="1"/>
              <a:t>rAAV</a:t>
            </a:r>
            <a:r>
              <a:rPr lang="en-US" dirty="0"/>
              <a:t> particles were purified by successive chromatography steps. A 4th plasmid was produced for its use, together with the viral vector, in dual luciferase assay (an assay that proved the efficacy of shRNA): psiCHECK-2-VEGFA, in which is cloned the target gene (VEGFA) fused with </a:t>
            </a:r>
            <a:r>
              <a:rPr lang="en-US" dirty="0" err="1"/>
              <a:t>Renilla</a:t>
            </a:r>
            <a:r>
              <a:rPr lang="en-US" dirty="0"/>
              <a:t> luciferase gene under the control of T7 promoter and </a:t>
            </a:r>
            <a:r>
              <a:rPr lang="en-US" dirty="0" err="1"/>
              <a:t>PLuc</a:t>
            </a:r>
            <a:r>
              <a:rPr lang="en-US" dirty="0"/>
              <a:t> gene under control of HSK-</a:t>
            </a:r>
            <a:r>
              <a:rPr lang="en-US" dirty="0" err="1"/>
              <a:t>tk</a:t>
            </a:r>
            <a:r>
              <a:rPr lang="en-US" dirty="0"/>
              <a:t> (this last gene produces another luciferase used as a control to normalize </a:t>
            </a:r>
            <a:r>
              <a:rPr lang="en-US" dirty="0" err="1"/>
              <a:t>RLuc</a:t>
            </a:r>
            <a:r>
              <a:rPr lang="en-US" dirty="0"/>
              <a:t> levels).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4</a:t>
            </a:fld>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10.12.2021</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dirty="0"/>
              <a:t>We infected with viral vector AAV2.7m8 ARPE19 (human adult retinal pigment epithelial) cell line. The cells are diploid and can be carried for over 30 passages. We prepared transfection complexes by mixing 40 µl of serum free medium, 5.5 µl of transfection reagent, and AAV2.7m8 containing one of the 4 shRNA (shRNA3/9/12/</a:t>
            </a:r>
            <a:r>
              <a:rPr lang="en-US" dirty="0" err="1"/>
              <a:t>Irr</a:t>
            </a:r>
            <a:r>
              <a:rPr lang="en-US" dirty="0"/>
              <a:t>). So, we obtained 4 plates: in the first we added shRNA3, in the second shRNA9, in the third shRNA12 and in the fourth </a:t>
            </a:r>
            <a:r>
              <a:rPr lang="en-US" dirty="0" err="1"/>
              <a:t>shRNAIrr</a:t>
            </a:r>
            <a:r>
              <a:rPr lang="en-US" dirty="0"/>
              <a:t>. Each plate contained also psi-CHECK-2-VEGFA. We  incubated cells at 37ºC in a humidified CO2 incubator for 72h. Contemporary, we transfected 3T3 cell line with pLKO.1.puro plasmid. Cells are maintained in Dulbecco’s modified Eagle’s medium and supplemented with 8% fetal bovine serum (FBS) were seeded to a density of 1 × 10^4 cells/well in a 24-well plate and allowed to adhere overnight. The 3T3-cells were then transfected using Lipofectamine 2000 and diluted 1:25 in Opti-MEM. Each shRNA-containing plasmid diluted (20 ng/µl) in Opti-MEM was first added to the transfection mix at a 1:1 ratio and incubated at room temperature for 5 min. Then we added shRNA/transfection agent complexes and the cells were incubated for 72 h in 8% FBS DMEM at 37 °C under 5% CO2. We obtained 4 plates with either shRNA3, shRNA9, shRNA12 or </a:t>
            </a:r>
            <a:r>
              <a:rPr lang="en-US" dirty="0" err="1"/>
              <a:t>shRNAIrr</a:t>
            </a:r>
            <a:r>
              <a:rPr lang="en-US" dirty="0"/>
              <a:t>, and psiCHECK-2-VEGFA for Dual luciferase reporter assay system. Then, we selected both cell lines (ARPE-19 and 3T3) with puromycin and after 3-4 days the remaining puromycin transfected cells have taken up the plasmids/viral vectors and we examined results by Dual luciferase reporter assay system and RT-PCR.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5</a:t>
            </a:fld>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10.12.2021</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dirty="0"/>
              <a:t>We performed RT-PCR and Dual luciferase reporter assay system to determine which shRNA, between shRNA3/9/12, achieved the best result by decreasing the expression of VEGFA.</a:t>
            </a:r>
          </a:p>
          <a:p>
            <a:pPr lvl="0"/>
            <a:r>
              <a:rPr lang="en-US" dirty="0"/>
              <a:t>The luciferase reporter assay system is commonly used to monitor the repression activities of </a:t>
            </a:r>
            <a:r>
              <a:rPr lang="en-US" dirty="0" err="1"/>
              <a:t>shRNAs</a:t>
            </a:r>
            <a:r>
              <a:rPr lang="en-US" dirty="0"/>
              <a:t> and miRNAs. To show the functionality of a shRNA, it is sufficient to clone the target site into the psiCHECK-2 vector to generate a fusion gene with the </a:t>
            </a:r>
            <a:r>
              <a:rPr lang="en-US" dirty="0" err="1"/>
              <a:t>Renilla</a:t>
            </a:r>
            <a:r>
              <a:rPr lang="en-US" dirty="0"/>
              <a:t> luciferase (</a:t>
            </a:r>
            <a:r>
              <a:rPr lang="en-US" dirty="0" err="1"/>
              <a:t>RLuc</a:t>
            </a:r>
            <a:r>
              <a:rPr lang="en-US" dirty="0"/>
              <a:t>) gene. Expression of </a:t>
            </a:r>
            <a:r>
              <a:rPr lang="en-US" dirty="0" err="1"/>
              <a:t>shRNAs</a:t>
            </a:r>
            <a:r>
              <a:rPr lang="en-US" dirty="0"/>
              <a:t> from shRNA-vectors will initiate the RNAi process towards the VEGFA exon1 target site and will result in degradation or translational inhibition of the fusion mRNA. The concomitant decrease in </a:t>
            </a:r>
            <a:r>
              <a:rPr lang="en-US" dirty="0" err="1"/>
              <a:t>RLuc</a:t>
            </a:r>
            <a:r>
              <a:rPr lang="en-US" dirty="0"/>
              <a:t> activity can be measured and will be an indicator of shRNA efficacy. So, as we see in the two graphs (one for each cell line results), shRNA3 caused more decrease in VEGFA expression level than shRNA9/12. Quantitative reverse transcription PCR uses fluorescent reporter molecules to monitor the amount of amplification products generated during each cycle of the PCR reaction. All RT-PCR experiments have been performed with the fluorescent dye SYBR Green. SYBR Green binds to all double- stranded DNA and due to the unspecific binding, high primer specificity is required to obtain reliable results. RT- PCR was performed as a two-step reaction, that is, creating cDNA first by means of a separate RT reaction and then adding the cDNA as a template in the PCR reaction. The cDNA was equally diluted prior to addition, thereby diluting out potential inhibitors of the following synthesis reaction to ensure optimum efficiency. RT-PCR was used to quantify the amount of VEGFA mRNA in vitro. As we see, in ARPE-19 cells graph, the VEGFA expression is relative to HPRT expression (a housekeeping gene).  In the 3T3 cells graph (VEGFA expression is relative to GAPDH), we observed that, again, shRNA3 obtained the major decrease in VEGFA expression.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6</a:t>
            </a:fld>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10.12.2021</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dirty="0"/>
              <a:t>We took 12 C57BL/6J mice (six weeks-old) and get an intravitreal injection with 2μL of AAV vector solution (10^10 vg). We injected AAV2.7m8-hU6-sh3 into the right eye and AAV2.7m8-CMV-GFP into the left eye as a </a:t>
            </a:r>
            <a:r>
              <a:rPr lang="en-US" dirty="0" err="1"/>
              <a:t>controlateral</a:t>
            </a:r>
            <a:r>
              <a:rPr lang="en-US" dirty="0"/>
              <a:t> control. 12 days after the injection, we generated laser photocoagulation-induced CNV in mice: CNV was induced in mice by four burns (at the 3, 6, 9 and 12 o’clock positions) using a green argon laser indirect ophthalmoscope. 24 days after, we finally did histological analysis: Fundus fluorescein angiography, Optical coherence tomography, OCT angiography and </a:t>
            </a:r>
            <a:r>
              <a:rPr lang="en-US" dirty="0" err="1"/>
              <a:t>Cryosectioning</a:t>
            </a:r>
            <a:r>
              <a:rPr lang="en-US" dirty="0"/>
              <a:t>. Then, we measured CNV size (a measure of the newly- developed blood vessels) using computer-assisted image analysis software. CNV size was defined as the thickness from Bruch’s membrane to the top of the neovascular membrane. The thickness of total CNV including the choroid was measured and then the thickness of the choroid was measured on the same section (unaffected area) and subtracted from the total CNV and choroid thickness. Measurements were performed in all sections from each laser photocoagulation site, and maximum CNV size was included in the dataset when laser damage was present in the superior half of the retina (corresponding to the injection site). The diameter of CNV is a measure of the lateral extension of the CNV.</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7</a:t>
            </a:fld>
            <a:endParaRPr 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10.12.2021</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dirty="0"/>
              <a:t>Twelve days after inducing CNV, animals were anesthetized with isoflurane inhalation, and the pupils were dilated with 1% tropicamide and 2.5% phenylephrine prior to imaging. Fluorescein-isothiocyanate (FITC) was administered intravenously via the jugular vein at a dose of 5 mg/kg. FA and OCT imaging were performed using a custom-built multi modal OCT and SLO mouse retinal imaging system developed at the small animal ocular imaging facility. FA and OCT images were acquired simultaneously with a SLO (Scanning Laser </a:t>
            </a:r>
            <a:r>
              <a:rPr lang="en-US" dirty="0" err="1"/>
              <a:t>Ophtalmoscopy</a:t>
            </a:r>
            <a:r>
              <a:rPr lang="en-US" dirty="0"/>
              <a:t>) excitation</a:t>
            </a:r>
          </a:p>
          <a:p>
            <a:pPr lvl="0"/>
            <a:r>
              <a:rPr lang="en-US" dirty="0"/>
              <a:t>and OCT with </a:t>
            </a:r>
            <a:r>
              <a:rPr lang="en-US" dirty="0" err="1"/>
              <a:t>superluminescent</a:t>
            </a:r>
            <a:r>
              <a:rPr lang="en-US" dirty="0"/>
              <a:t> diodes light source respectively. For FA, reflectance and fluorescence images were averaged from 50 consecutive images. For OCT and OCT-A, 1080 horizontal B-scans acquired with a series of three multiple B- scans (BM-scans) per one location corresponding to the SLO images were captured for three-dimensional cross-sectional visualization and co-registration. </a:t>
            </a:r>
            <a:r>
              <a:rPr lang="en-US" dirty="0" err="1"/>
              <a:t>En</a:t>
            </a:r>
            <a:r>
              <a:rPr lang="en-US" dirty="0"/>
              <a:t>-face depth average projections of the phase variance signal were used to generate OCT-A images. CNV size was measured by Fiji image-processing software (NIH). After these in vivo analyses, the mice are sacrificed to perform </a:t>
            </a:r>
            <a:r>
              <a:rPr lang="en-US" dirty="0" err="1"/>
              <a:t>cryosectioning</a:t>
            </a:r>
            <a:r>
              <a:rPr lang="en-US" dirty="0"/>
              <a:t> and the CNV analysis on sections. The nasal corner of the eye was cauterized for cryostat orientation, the eyes were enucleated, and the cornea perforated, and fixed in 4% PFA for 60 min. The eyes were washed in phosphate-buffered saline (PBS) and transferred to 30% sucrose in PBS overnight. The eyes were oriented and embedded in </a:t>
            </a:r>
            <a:r>
              <a:rPr lang="en-US" dirty="0" err="1"/>
              <a:t>Yazzulla</a:t>
            </a:r>
            <a:r>
              <a:rPr lang="en-US" dirty="0"/>
              <a:t> mounting media and sagittal sections of 7mm were cut using a </a:t>
            </a:r>
            <a:r>
              <a:rPr lang="en-US" dirty="0" err="1"/>
              <a:t>Microm</a:t>
            </a:r>
            <a:r>
              <a:rPr lang="en-US" dirty="0"/>
              <a:t> HM 500M cryostat. After a series of rehydration and tissue fixation steps with DAPI, Alexa fluor 568, fluorescein-conjugated GLS I-</a:t>
            </a:r>
            <a:r>
              <a:rPr lang="en-US" dirty="0" err="1"/>
              <a:t>isolectin</a:t>
            </a:r>
            <a:r>
              <a:rPr lang="en-US" dirty="0"/>
              <a:t> B4 and anti-laminin antibody, three day after sections were analyzed by fluorescence microscopy and images captured with a Leica DFC 360 FX camera. We used computer-assisted image analysis software to measure CNV size.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8</a:t>
            </a:fld>
            <a:endParaRPr 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10.12.2021</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dirty="0"/>
              <a:t>FA, OCT and OCT-A analysis reveal that eyes received AAV2.7m8-hU6-sh3 show a ±40% reduction in CNV area compared with eyes received AAV2.7m8-CMV-GFP. The margins of the CNV lesion (highlighted with white arrows in the images A,B,D,E) were defined with the Green FITC fluorescence and determined using image-analysis software. We found that CNV was significantly inhibited in the mice treated with AAV2.7m8-hU6-sh3 (n = 12), compared with the mice treated with AAV2.7m8-CMV-GFP. Finally, the analysis of the histological sections confirmed that in addition to a reduction in the diameter of the lesion, there is also a reduction in its thickness. We compared an image taken from the literature of an untreated eye with the sections we obtained. It is evident how the morphology of the tissue presents itself differently in the untreated eye compared to the control eye and to the one that received AAV2.7m8-hU6-sh3. Data show eyes treated with AAV2.7m8hU6-sh3, the size of the CNV was significantly reduced (48%; p&lt;0.001) compared to the CNV size in the GFP-injected control eyes.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9</a:t>
            </a:fld>
            <a:endParaRPr 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10.12.2021</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dirty="0"/>
              <a:t>In this therapy there are some disadvantages due to the design of the shRNA.  The first one concerns the length: from literature we've learned that shRNA longer than 21 </a:t>
            </a:r>
            <a:r>
              <a:rPr lang="en-US" dirty="0" err="1"/>
              <a:t>nt</a:t>
            </a:r>
            <a:r>
              <a:rPr lang="en-US" dirty="0"/>
              <a:t> suppress CNV in a mouse model by the activation of cell surface Toll-like receptor (TLR)-3 rather than because of a specific RNAi effect. In order to solve this problem, we found a shRNA not longer than 21 </a:t>
            </a:r>
            <a:r>
              <a:rPr lang="en-US" dirty="0" err="1"/>
              <a:t>nt</a:t>
            </a:r>
            <a:r>
              <a:rPr lang="en-US" dirty="0"/>
              <a:t> and delivered it into the cell with a specific adeno-associated vector. An important negative feature is even that it is nearly impossible to eliminate the miRNA-like off-targeting completely, but it is possible to significantly reduce them by designing the guide sequence with overall weaker binding energy to the target sequence. Since in vitro biochemical studies indicated that base paring in the central region was critical for on-target cleavage but less important for RISC–target association, it was seen that designing a shRNA with AU-rich sequences both in seed region and 3', but not in the central region (where there must be a balanced content in GC), we can have potent on-target activity while having minimal off-target effects. The last negative feature is about </a:t>
            </a:r>
            <a:r>
              <a:rPr lang="en-US" dirty="0" err="1"/>
              <a:t>pol.III</a:t>
            </a:r>
            <a:r>
              <a:rPr lang="en-US" dirty="0"/>
              <a:t> promoter U6. The U6 promoter is known to be robust and possess a very precise start. Thus, U6-driven </a:t>
            </a:r>
            <a:r>
              <a:rPr lang="en-US" dirty="0" err="1"/>
              <a:t>shRNAs</a:t>
            </a:r>
            <a:r>
              <a:rPr lang="en-US" dirty="0"/>
              <a:t> are more potent, compared to those transcribed by Pol II. The main disadvantage of Pol III promoters hindering their application as therapeutic agents is the toxicity caused by their interference with the endogenous miRNA processing pathways. This concern can be minimized using weaker Pol II promoters at the expense of a possible loss in the therapeutic efficacy. Despite all, even in literature the most used promoter is U6 because pol. II promoters are not yet well characterized, so there is not a real solution for this problem.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10</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69.sv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67.svg"/><Relationship Id="rId5" Type="http://schemas.openxmlformats.org/officeDocument/2006/relationships/image" Target="../media/image66.png"/><Relationship Id="rId4" Type="http://schemas.openxmlformats.org/officeDocument/2006/relationships/image" Target="../media/image65.svg"/><Relationship Id="rId9" Type="http://schemas.openxmlformats.org/officeDocument/2006/relationships/image" Target="../media/image7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svg"/><Relationship Id="rId12" Type="http://schemas.openxmlformats.org/officeDocument/2006/relationships/image" Target="../media/image12.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4.png"/><Relationship Id="rId7" Type="http://schemas.openxmlformats.org/officeDocument/2006/relationships/image" Target="../media/image7.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20.png"/><Relationship Id="rId5" Type="http://schemas.openxmlformats.org/officeDocument/2006/relationships/image" Target="../media/image16.png"/><Relationship Id="rId10" Type="http://schemas.openxmlformats.org/officeDocument/2006/relationships/image" Target="../media/image19.svg"/><Relationship Id="rId4" Type="http://schemas.openxmlformats.org/officeDocument/2006/relationships/image" Target="../media/image15.jpeg"/><Relationship Id="rId9"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openxmlformats.org/officeDocument/2006/relationships/image" Target="../media/image36.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35.png"/><Relationship Id="rId2" Type="http://schemas.openxmlformats.org/officeDocument/2006/relationships/notesSlide" Target="../notesSlides/notesSlide3.xml"/><Relationship Id="rId16"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svg"/><Relationship Id="rId15" Type="http://schemas.openxmlformats.org/officeDocument/2006/relationships/image" Target="../media/image33.png"/><Relationship Id="rId10" Type="http://schemas.openxmlformats.org/officeDocument/2006/relationships/image" Target="../media/image28.png"/><Relationship Id="rId19" Type="http://schemas.openxmlformats.org/officeDocument/2006/relationships/image" Target="../media/image37.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s>
</file>

<file path=ppt/slides/_rels/slide5.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44.png"/></Relationships>
</file>

<file path=ppt/slides/_rels/slide6.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5.png"/><Relationship Id="rId7"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0.png"/><Relationship Id="rId11" Type="http://schemas.openxmlformats.org/officeDocument/2006/relationships/image" Target="../media/image51.png"/><Relationship Id="rId5" Type="http://schemas.openxmlformats.org/officeDocument/2006/relationships/image" Target="../media/image47.png"/><Relationship Id="rId10" Type="http://schemas.openxmlformats.org/officeDocument/2006/relationships/image" Target="../media/image50.png"/><Relationship Id="rId4" Type="http://schemas.openxmlformats.org/officeDocument/2006/relationships/image" Target="../media/image46.png"/><Relationship Id="rId9" Type="http://schemas.openxmlformats.org/officeDocument/2006/relationships/image" Target="../media/image49.svg"/></Relationships>
</file>

<file path=ppt/slides/_rels/slide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7.png"/><Relationship Id="rId10" Type="http://schemas.openxmlformats.org/officeDocument/2006/relationships/image" Target="../media/image62.png"/><Relationship Id="rId4" Type="http://schemas.openxmlformats.org/officeDocument/2006/relationships/image" Target="../media/image56.png"/><Relationship Id="rId9" Type="http://schemas.openxmlformats.org/officeDocument/2006/relationships/image" Target="../media/image6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F7F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3621878" y="310528"/>
            <a:ext cx="4302264" cy="2090169"/>
          </a:xfrm>
          <a:prstGeom prst="rect">
            <a:avLst/>
          </a:prstGeom>
        </p:spPr>
      </p:pic>
      <p:sp>
        <p:nvSpPr>
          <p:cNvPr id="3" name="AutoShape 3"/>
          <p:cNvSpPr/>
          <p:nvPr/>
        </p:nvSpPr>
        <p:spPr>
          <a:xfrm>
            <a:off x="9494219" y="6263799"/>
            <a:ext cx="7286409" cy="0"/>
          </a:xfrm>
          <a:prstGeom prst="line">
            <a:avLst/>
          </a:prstGeom>
          <a:ln w="47625" cap="rnd">
            <a:solidFill>
              <a:srgbClr val="09244D"/>
            </a:solidFill>
            <a:prstDash val="solid"/>
            <a:headEnd type="none" w="sm" len="sm"/>
            <a:tailEnd type="none" w="sm" len="sm"/>
          </a:ln>
        </p:spPr>
      </p:sp>
      <p:pic>
        <p:nvPicPr>
          <p:cNvPr id="4" name="Picture 4"/>
          <p:cNvPicPr>
            <a:picLocks noChangeAspect="1"/>
          </p:cNvPicPr>
          <p:nvPr/>
        </p:nvPicPr>
        <p:blipFill>
          <a:blip r:embed="rId3"/>
          <a:srcRect/>
          <a:stretch>
            <a:fillRect/>
          </a:stretch>
        </p:blipFill>
        <p:spPr>
          <a:xfrm rot="190988">
            <a:off x="582666" y="1572467"/>
            <a:ext cx="7990630" cy="6476616"/>
          </a:xfrm>
          <a:prstGeom prst="rect">
            <a:avLst/>
          </a:prstGeom>
        </p:spPr>
      </p:pic>
      <p:sp>
        <p:nvSpPr>
          <p:cNvPr id="5" name="TextBox 5"/>
          <p:cNvSpPr txBox="1"/>
          <p:nvPr/>
        </p:nvSpPr>
        <p:spPr>
          <a:xfrm>
            <a:off x="8746948" y="6450052"/>
            <a:ext cx="8936960" cy="493316"/>
          </a:xfrm>
          <a:prstGeom prst="rect">
            <a:avLst/>
          </a:prstGeom>
        </p:spPr>
        <p:txBody>
          <a:bodyPr lIns="0" tIns="0" rIns="0" bIns="0" rtlCol="0" anchor="t">
            <a:spAutoFit/>
          </a:bodyPr>
          <a:lstStyle/>
          <a:p>
            <a:pPr algn="l">
              <a:lnSpc>
                <a:spcPts val="4060"/>
              </a:lnSpc>
            </a:pPr>
            <a:r>
              <a:rPr lang="en-US" sz="2799" spc="139">
                <a:solidFill>
                  <a:srgbClr val="87303E"/>
                </a:solidFill>
                <a:latin typeface="Open Sans Light Bold"/>
              </a:rPr>
              <a:t>C.Ceresoni, A.Frenza, M.Ionta, G.Lombardelli</a:t>
            </a:r>
          </a:p>
        </p:txBody>
      </p:sp>
      <p:sp>
        <p:nvSpPr>
          <p:cNvPr id="6" name="TextBox 6"/>
          <p:cNvSpPr txBox="1"/>
          <p:nvPr/>
        </p:nvSpPr>
        <p:spPr>
          <a:xfrm>
            <a:off x="10700400" y="8005325"/>
            <a:ext cx="4874046" cy="1625123"/>
          </a:xfrm>
          <a:prstGeom prst="rect">
            <a:avLst/>
          </a:prstGeom>
        </p:spPr>
        <p:txBody>
          <a:bodyPr lIns="0" tIns="0" rIns="0" bIns="0" rtlCol="0" anchor="t">
            <a:spAutoFit/>
          </a:bodyPr>
          <a:lstStyle/>
          <a:p>
            <a:pPr algn="ctr">
              <a:lnSpc>
                <a:spcPts val="3220"/>
              </a:lnSpc>
            </a:pPr>
            <a:r>
              <a:rPr lang="en-US" sz="2300">
                <a:solidFill>
                  <a:srgbClr val="87303E"/>
                </a:solidFill>
                <a:latin typeface="Open Sans Light"/>
              </a:rPr>
              <a:t>A GENE THERAPY PROJECT </a:t>
            </a:r>
          </a:p>
          <a:p>
            <a:pPr algn="ctr">
              <a:lnSpc>
                <a:spcPts val="3220"/>
              </a:lnSpc>
            </a:pPr>
            <a:r>
              <a:rPr lang="en-US" sz="2300">
                <a:solidFill>
                  <a:srgbClr val="87303E"/>
                </a:solidFill>
                <a:latin typeface="Open Sans Light"/>
              </a:rPr>
              <a:t>Prof.ssa I. Saggio </a:t>
            </a:r>
          </a:p>
          <a:p>
            <a:pPr algn="ctr">
              <a:lnSpc>
                <a:spcPts val="3220"/>
              </a:lnSpc>
            </a:pPr>
            <a:r>
              <a:rPr lang="en-US" sz="2300">
                <a:solidFill>
                  <a:srgbClr val="87303E"/>
                </a:solidFill>
                <a:latin typeface="Open Sans Light"/>
              </a:rPr>
              <a:t>Prof.ssa R. Burla</a:t>
            </a:r>
          </a:p>
          <a:p>
            <a:pPr algn="ctr">
              <a:lnSpc>
                <a:spcPts val="3220"/>
              </a:lnSpc>
            </a:pPr>
            <a:r>
              <a:rPr lang="en-US" sz="2300">
                <a:solidFill>
                  <a:srgbClr val="87303E"/>
                </a:solidFill>
                <a:latin typeface="Open Sans Light"/>
              </a:rPr>
              <a:t> A.A. 2021/2022 </a:t>
            </a:r>
          </a:p>
        </p:txBody>
      </p:sp>
      <p:sp>
        <p:nvSpPr>
          <p:cNvPr id="7" name="TextBox 7"/>
          <p:cNvSpPr txBox="1"/>
          <p:nvPr/>
        </p:nvSpPr>
        <p:spPr>
          <a:xfrm>
            <a:off x="9077392" y="2819406"/>
            <a:ext cx="8120062" cy="2819003"/>
          </a:xfrm>
          <a:prstGeom prst="rect">
            <a:avLst/>
          </a:prstGeom>
        </p:spPr>
        <p:txBody>
          <a:bodyPr lIns="0" tIns="0" rIns="0" bIns="0" rtlCol="0" anchor="t">
            <a:spAutoFit/>
          </a:bodyPr>
          <a:lstStyle/>
          <a:p>
            <a:pPr algn="ctr">
              <a:lnSpc>
                <a:spcPts val="5599"/>
              </a:lnSpc>
            </a:pPr>
            <a:r>
              <a:rPr lang="en-US" sz="3999">
                <a:solidFill>
                  <a:srgbClr val="87303E"/>
                </a:solidFill>
                <a:latin typeface="Open Sans Extra Bold Bold"/>
              </a:rPr>
              <a:t>Treatment of age-related macular degeneration (AMD): VEGFA knockdown with shRNA mediated</a:t>
            </a:r>
            <a:r>
              <a:rPr lang="en-US" sz="3999">
                <a:solidFill>
                  <a:srgbClr val="87303E"/>
                </a:solidFill>
                <a:latin typeface="Arimo Bold"/>
              </a:rPr>
              <a:t> by AAV2.7m8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6838955" y="9026230"/>
            <a:ext cx="1144354" cy="991011"/>
            <a:chOff x="0" y="0"/>
            <a:chExt cx="6350000" cy="5499100"/>
          </a:xfrm>
        </p:grpSpPr>
        <p:sp>
          <p:nvSpPr>
            <p:cNvPr id="3" name="Freeform 3"/>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9AA7B2"/>
            </a:solidFill>
          </p:spPr>
        </p:sp>
      </p:grpSp>
      <p:grpSp>
        <p:nvGrpSpPr>
          <p:cNvPr id="4" name="Group 4"/>
          <p:cNvGrpSpPr/>
          <p:nvPr/>
        </p:nvGrpSpPr>
        <p:grpSpPr>
          <a:xfrm rot="686049">
            <a:off x="11102889" y="7739312"/>
            <a:ext cx="518934" cy="449445"/>
            <a:chOff x="0" y="0"/>
            <a:chExt cx="6202680" cy="5372100"/>
          </a:xfrm>
        </p:grpSpPr>
        <p:sp>
          <p:nvSpPr>
            <p:cNvPr id="5" name="Freeform 5"/>
            <p:cNvSpPr/>
            <p:nvPr/>
          </p:nvSpPr>
          <p:spPr>
            <a:xfrm>
              <a:off x="0" y="0"/>
              <a:ext cx="6202680" cy="5372100"/>
            </a:xfrm>
            <a:custGeom>
              <a:avLst/>
              <a:gdLst/>
              <a:ahLst/>
              <a:cxnLst/>
              <a:rect l="l" t="t" r="r" b="b"/>
              <a:pathLst>
                <a:path w="6202680" h="5372100">
                  <a:moveTo>
                    <a:pt x="4652010" y="0"/>
                  </a:moveTo>
                  <a:lnTo>
                    <a:pt x="1550670" y="0"/>
                  </a:lnTo>
                  <a:lnTo>
                    <a:pt x="0" y="2686050"/>
                  </a:lnTo>
                  <a:lnTo>
                    <a:pt x="1550670" y="5372100"/>
                  </a:lnTo>
                  <a:lnTo>
                    <a:pt x="4652010" y="5372100"/>
                  </a:lnTo>
                  <a:lnTo>
                    <a:pt x="6202680" y="2686050"/>
                  </a:lnTo>
                  <a:lnTo>
                    <a:pt x="4652010" y="0"/>
                  </a:lnTo>
                  <a:close/>
                </a:path>
              </a:pathLst>
            </a:custGeom>
            <a:solidFill>
              <a:srgbClr val="09244D"/>
            </a:solidFill>
          </p:spPr>
        </p:sp>
      </p:grpSp>
      <p:grpSp>
        <p:nvGrpSpPr>
          <p:cNvPr id="6" name="Group 6"/>
          <p:cNvGrpSpPr/>
          <p:nvPr/>
        </p:nvGrpSpPr>
        <p:grpSpPr>
          <a:xfrm rot="-1501355">
            <a:off x="16768549" y="8066754"/>
            <a:ext cx="421405" cy="421405"/>
            <a:chOff x="0" y="0"/>
            <a:chExt cx="1913890" cy="1913890"/>
          </a:xfrm>
        </p:grpSpPr>
        <p:sp>
          <p:nvSpPr>
            <p:cNvPr id="7" name="Freeform 7"/>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9244D"/>
            </a:solidFill>
          </p:spPr>
        </p:sp>
      </p:grpSp>
      <p:grpSp>
        <p:nvGrpSpPr>
          <p:cNvPr id="8" name="Group 8"/>
          <p:cNvGrpSpPr/>
          <p:nvPr/>
        </p:nvGrpSpPr>
        <p:grpSpPr>
          <a:xfrm>
            <a:off x="649664" y="4499026"/>
            <a:ext cx="7219299" cy="1408424"/>
            <a:chOff x="0" y="0"/>
            <a:chExt cx="2284302" cy="445648"/>
          </a:xfrm>
        </p:grpSpPr>
        <p:sp>
          <p:nvSpPr>
            <p:cNvPr id="9" name="Freeform 9"/>
            <p:cNvSpPr/>
            <p:nvPr/>
          </p:nvSpPr>
          <p:spPr>
            <a:xfrm>
              <a:off x="41910" y="43180"/>
              <a:ext cx="2236042" cy="397388"/>
            </a:xfrm>
            <a:custGeom>
              <a:avLst/>
              <a:gdLst/>
              <a:ahLst/>
              <a:cxnLst/>
              <a:rect l="l" t="t" r="r" b="b"/>
              <a:pathLst>
                <a:path w="2236042" h="397388">
                  <a:moveTo>
                    <a:pt x="0" y="0"/>
                  </a:moveTo>
                  <a:lnTo>
                    <a:pt x="2236042" y="0"/>
                  </a:lnTo>
                  <a:lnTo>
                    <a:pt x="2236042" y="397388"/>
                  </a:lnTo>
                  <a:lnTo>
                    <a:pt x="0" y="397388"/>
                  </a:lnTo>
                  <a:close/>
                </a:path>
              </a:pathLst>
            </a:custGeom>
            <a:solidFill>
              <a:srgbClr val="77838D"/>
            </a:solidFill>
          </p:spPr>
        </p:sp>
        <p:sp>
          <p:nvSpPr>
            <p:cNvPr id="10" name="Freeform 10"/>
            <p:cNvSpPr/>
            <p:nvPr/>
          </p:nvSpPr>
          <p:spPr>
            <a:xfrm>
              <a:off x="35560" y="35560"/>
              <a:ext cx="2248742" cy="410088"/>
            </a:xfrm>
            <a:custGeom>
              <a:avLst/>
              <a:gdLst/>
              <a:ahLst/>
              <a:cxnLst/>
              <a:rect l="l" t="t" r="r" b="b"/>
              <a:pathLst>
                <a:path w="2248742" h="410088">
                  <a:moveTo>
                    <a:pt x="2248742" y="410088"/>
                  </a:moveTo>
                  <a:lnTo>
                    <a:pt x="0" y="410088"/>
                  </a:lnTo>
                  <a:lnTo>
                    <a:pt x="0" y="0"/>
                  </a:lnTo>
                  <a:lnTo>
                    <a:pt x="2248742" y="0"/>
                  </a:lnTo>
                  <a:lnTo>
                    <a:pt x="2248742" y="410088"/>
                  </a:lnTo>
                  <a:close/>
                  <a:moveTo>
                    <a:pt x="12700" y="397388"/>
                  </a:moveTo>
                  <a:lnTo>
                    <a:pt x="2236042" y="397388"/>
                  </a:lnTo>
                  <a:lnTo>
                    <a:pt x="2236042" y="12700"/>
                  </a:lnTo>
                  <a:lnTo>
                    <a:pt x="12700" y="12700"/>
                  </a:lnTo>
                  <a:lnTo>
                    <a:pt x="12700" y="397388"/>
                  </a:lnTo>
                  <a:close/>
                </a:path>
              </a:pathLst>
            </a:custGeom>
            <a:solidFill>
              <a:srgbClr val="9AA7B2"/>
            </a:solidFill>
          </p:spPr>
        </p:sp>
        <p:sp>
          <p:nvSpPr>
            <p:cNvPr id="11" name="Freeform 11"/>
            <p:cNvSpPr/>
            <p:nvPr/>
          </p:nvSpPr>
          <p:spPr>
            <a:xfrm>
              <a:off x="0" y="0"/>
              <a:ext cx="2236042" cy="397388"/>
            </a:xfrm>
            <a:custGeom>
              <a:avLst/>
              <a:gdLst/>
              <a:ahLst/>
              <a:cxnLst/>
              <a:rect l="l" t="t" r="r" b="b"/>
              <a:pathLst>
                <a:path w="2236042" h="397388">
                  <a:moveTo>
                    <a:pt x="0" y="0"/>
                  </a:moveTo>
                  <a:lnTo>
                    <a:pt x="2236042" y="0"/>
                  </a:lnTo>
                  <a:lnTo>
                    <a:pt x="2236042" y="397388"/>
                  </a:lnTo>
                  <a:lnTo>
                    <a:pt x="0" y="397388"/>
                  </a:lnTo>
                  <a:close/>
                </a:path>
              </a:pathLst>
            </a:custGeom>
            <a:solidFill>
              <a:srgbClr val="E4D6EA"/>
            </a:solidFill>
          </p:spPr>
        </p:sp>
      </p:grpSp>
      <p:sp>
        <p:nvSpPr>
          <p:cNvPr id="12" name="TextBox 12"/>
          <p:cNvSpPr txBox="1"/>
          <p:nvPr/>
        </p:nvSpPr>
        <p:spPr>
          <a:xfrm>
            <a:off x="452944" y="4584023"/>
            <a:ext cx="7416019" cy="981631"/>
          </a:xfrm>
          <a:prstGeom prst="rect">
            <a:avLst/>
          </a:prstGeom>
        </p:spPr>
        <p:txBody>
          <a:bodyPr lIns="0" tIns="0" rIns="0" bIns="0" rtlCol="0" anchor="t">
            <a:spAutoFit/>
          </a:bodyPr>
          <a:lstStyle/>
          <a:p>
            <a:pPr algn="ctr">
              <a:lnSpc>
                <a:spcPts val="3919"/>
              </a:lnSpc>
            </a:pPr>
            <a:r>
              <a:rPr lang="en-US" sz="2799">
                <a:solidFill>
                  <a:srgbClr val="000000"/>
                </a:solidFill>
                <a:latin typeface="Open Sans Light"/>
              </a:rPr>
              <a:t>It is nearly </a:t>
            </a:r>
            <a:r>
              <a:rPr lang="en-US" sz="2799">
                <a:solidFill>
                  <a:srgbClr val="000000"/>
                </a:solidFill>
                <a:latin typeface="Open Sans Light Bold"/>
              </a:rPr>
              <a:t>impossible</a:t>
            </a:r>
            <a:r>
              <a:rPr lang="en-US" sz="2799">
                <a:solidFill>
                  <a:srgbClr val="000000"/>
                </a:solidFill>
                <a:latin typeface="Open Sans Light"/>
              </a:rPr>
              <a:t> to </a:t>
            </a:r>
            <a:r>
              <a:rPr lang="en-US" sz="2799">
                <a:solidFill>
                  <a:srgbClr val="000000"/>
                </a:solidFill>
                <a:latin typeface="Open Sans Light Bold"/>
              </a:rPr>
              <a:t>eliminate</a:t>
            </a:r>
            <a:r>
              <a:rPr lang="en-US" sz="2799">
                <a:solidFill>
                  <a:srgbClr val="000000"/>
                </a:solidFill>
                <a:latin typeface="Open Sans Light"/>
              </a:rPr>
              <a:t> the miRNA-like </a:t>
            </a:r>
            <a:r>
              <a:rPr lang="en-US" sz="2799">
                <a:solidFill>
                  <a:srgbClr val="000000"/>
                </a:solidFill>
                <a:latin typeface="Open Sans Light Bold"/>
              </a:rPr>
              <a:t>off-targeting</a:t>
            </a:r>
            <a:r>
              <a:rPr lang="en-US" sz="2799">
                <a:solidFill>
                  <a:srgbClr val="000000"/>
                </a:solidFill>
                <a:latin typeface="Open Sans Light"/>
              </a:rPr>
              <a:t> completely</a:t>
            </a:r>
          </a:p>
        </p:txBody>
      </p:sp>
      <p:grpSp>
        <p:nvGrpSpPr>
          <p:cNvPr id="13" name="Group 13"/>
          <p:cNvGrpSpPr/>
          <p:nvPr/>
        </p:nvGrpSpPr>
        <p:grpSpPr>
          <a:xfrm>
            <a:off x="9995726" y="2082579"/>
            <a:ext cx="8076689" cy="1250730"/>
            <a:chOff x="0" y="0"/>
            <a:chExt cx="2778888" cy="430330"/>
          </a:xfrm>
        </p:grpSpPr>
        <p:sp>
          <p:nvSpPr>
            <p:cNvPr id="14" name="Freeform 14"/>
            <p:cNvSpPr/>
            <p:nvPr/>
          </p:nvSpPr>
          <p:spPr>
            <a:xfrm>
              <a:off x="41910" y="43180"/>
              <a:ext cx="2730628" cy="382070"/>
            </a:xfrm>
            <a:custGeom>
              <a:avLst/>
              <a:gdLst/>
              <a:ahLst/>
              <a:cxnLst/>
              <a:rect l="l" t="t" r="r" b="b"/>
              <a:pathLst>
                <a:path w="2730628" h="382070">
                  <a:moveTo>
                    <a:pt x="0" y="0"/>
                  </a:moveTo>
                  <a:lnTo>
                    <a:pt x="2730628" y="0"/>
                  </a:lnTo>
                  <a:lnTo>
                    <a:pt x="2730628" y="382070"/>
                  </a:lnTo>
                  <a:lnTo>
                    <a:pt x="0" y="382070"/>
                  </a:lnTo>
                  <a:close/>
                </a:path>
              </a:pathLst>
            </a:custGeom>
            <a:solidFill>
              <a:srgbClr val="77838D"/>
            </a:solidFill>
          </p:spPr>
        </p:sp>
        <p:sp>
          <p:nvSpPr>
            <p:cNvPr id="15" name="Freeform 15"/>
            <p:cNvSpPr/>
            <p:nvPr/>
          </p:nvSpPr>
          <p:spPr>
            <a:xfrm>
              <a:off x="35560" y="35560"/>
              <a:ext cx="2743328" cy="394770"/>
            </a:xfrm>
            <a:custGeom>
              <a:avLst/>
              <a:gdLst/>
              <a:ahLst/>
              <a:cxnLst/>
              <a:rect l="l" t="t" r="r" b="b"/>
              <a:pathLst>
                <a:path w="2743328" h="394770">
                  <a:moveTo>
                    <a:pt x="2743328" y="394770"/>
                  </a:moveTo>
                  <a:lnTo>
                    <a:pt x="0" y="394770"/>
                  </a:lnTo>
                  <a:lnTo>
                    <a:pt x="0" y="0"/>
                  </a:lnTo>
                  <a:lnTo>
                    <a:pt x="2743328" y="0"/>
                  </a:lnTo>
                  <a:lnTo>
                    <a:pt x="2743328" y="394770"/>
                  </a:lnTo>
                  <a:close/>
                  <a:moveTo>
                    <a:pt x="12700" y="382070"/>
                  </a:moveTo>
                  <a:lnTo>
                    <a:pt x="2730628" y="382070"/>
                  </a:lnTo>
                  <a:lnTo>
                    <a:pt x="2730628" y="12700"/>
                  </a:lnTo>
                  <a:lnTo>
                    <a:pt x="12700" y="12700"/>
                  </a:lnTo>
                  <a:lnTo>
                    <a:pt x="12700" y="382070"/>
                  </a:lnTo>
                  <a:close/>
                </a:path>
              </a:pathLst>
            </a:custGeom>
            <a:solidFill>
              <a:srgbClr val="9AA7B2"/>
            </a:solidFill>
          </p:spPr>
        </p:sp>
        <p:sp>
          <p:nvSpPr>
            <p:cNvPr id="16" name="Freeform 16"/>
            <p:cNvSpPr/>
            <p:nvPr/>
          </p:nvSpPr>
          <p:spPr>
            <a:xfrm>
              <a:off x="0" y="0"/>
              <a:ext cx="2730628" cy="382070"/>
            </a:xfrm>
            <a:custGeom>
              <a:avLst/>
              <a:gdLst/>
              <a:ahLst/>
              <a:cxnLst/>
              <a:rect l="l" t="t" r="r" b="b"/>
              <a:pathLst>
                <a:path w="2730628" h="382070">
                  <a:moveTo>
                    <a:pt x="0" y="0"/>
                  </a:moveTo>
                  <a:lnTo>
                    <a:pt x="2730628" y="0"/>
                  </a:lnTo>
                  <a:lnTo>
                    <a:pt x="2730628" y="382070"/>
                  </a:lnTo>
                  <a:lnTo>
                    <a:pt x="0" y="382070"/>
                  </a:lnTo>
                  <a:close/>
                </a:path>
              </a:pathLst>
            </a:custGeom>
            <a:solidFill>
              <a:srgbClr val="C7D0D8"/>
            </a:solidFill>
          </p:spPr>
        </p:sp>
      </p:grpSp>
      <p:sp>
        <p:nvSpPr>
          <p:cNvPr id="17" name="TextBox 17"/>
          <p:cNvSpPr txBox="1"/>
          <p:nvPr/>
        </p:nvSpPr>
        <p:spPr>
          <a:xfrm>
            <a:off x="10163686" y="2128763"/>
            <a:ext cx="7645518" cy="981631"/>
          </a:xfrm>
          <a:prstGeom prst="rect">
            <a:avLst/>
          </a:prstGeom>
        </p:spPr>
        <p:txBody>
          <a:bodyPr lIns="0" tIns="0" rIns="0" bIns="0" rtlCol="0" anchor="t">
            <a:spAutoFit/>
          </a:bodyPr>
          <a:lstStyle/>
          <a:p>
            <a:pPr algn="ctr">
              <a:lnSpc>
                <a:spcPts val="3919"/>
              </a:lnSpc>
            </a:pPr>
            <a:r>
              <a:rPr lang="en-US" sz="2799">
                <a:solidFill>
                  <a:srgbClr val="000000"/>
                </a:solidFill>
                <a:latin typeface="Open Sans Light"/>
              </a:rPr>
              <a:t>Make </a:t>
            </a:r>
            <a:r>
              <a:rPr lang="en-US" sz="2799">
                <a:solidFill>
                  <a:srgbClr val="000000"/>
                </a:solidFill>
                <a:latin typeface="Open Sans Light Bold"/>
              </a:rPr>
              <a:t>shorter</a:t>
            </a:r>
            <a:r>
              <a:rPr lang="en-US" sz="2799">
                <a:solidFill>
                  <a:srgbClr val="000000"/>
                </a:solidFill>
                <a:latin typeface="Open Sans Light"/>
              </a:rPr>
              <a:t> shRNA and deliver them into the cell with viral vectors</a:t>
            </a:r>
          </a:p>
        </p:txBody>
      </p:sp>
      <p:grpSp>
        <p:nvGrpSpPr>
          <p:cNvPr id="18" name="Group 18"/>
          <p:cNvGrpSpPr>
            <a:grpSpLocks noChangeAspect="1"/>
          </p:cNvGrpSpPr>
          <p:nvPr/>
        </p:nvGrpSpPr>
        <p:grpSpPr>
          <a:xfrm rot="773984">
            <a:off x="16647186" y="5084245"/>
            <a:ext cx="564657" cy="488993"/>
            <a:chOff x="0" y="0"/>
            <a:chExt cx="6350000" cy="5499100"/>
          </a:xfrm>
        </p:grpSpPr>
        <p:sp>
          <p:nvSpPr>
            <p:cNvPr id="19" name="Freeform 19"/>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476176"/>
            </a:solidFill>
          </p:spPr>
        </p:sp>
      </p:grpSp>
      <p:grpSp>
        <p:nvGrpSpPr>
          <p:cNvPr id="20" name="Group 20"/>
          <p:cNvGrpSpPr/>
          <p:nvPr/>
        </p:nvGrpSpPr>
        <p:grpSpPr>
          <a:xfrm rot="686049">
            <a:off x="13584867" y="7569836"/>
            <a:ext cx="518934" cy="449445"/>
            <a:chOff x="0" y="0"/>
            <a:chExt cx="6202680" cy="5372100"/>
          </a:xfrm>
        </p:grpSpPr>
        <p:sp>
          <p:nvSpPr>
            <p:cNvPr id="21" name="Freeform 21"/>
            <p:cNvSpPr/>
            <p:nvPr/>
          </p:nvSpPr>
          <p:spPr>
            <a:xfrm>
              <a:off x="0" y="0"/>
              <a:ext cx="6202680" cy="5372100"/>
            </a:xfrm>
            <a:custGeom>
              <a:avLst/>
              <a:gdLst/>
              <a:ahLst/>
              <a:cxnLst/>
              <a:rect l="l" t="t" r="r" b="b"/>
              <a:pathLst>
                <a:path w="6202680" h="5372100">
                  <a:moveTo>
                    <a:pt x="4652010" y="0"/>
                  </a:moveTo>
                  <a:lnTo>
                    <a:pt x="1550670" y="0"/>
                  </a:lnTo>
                  <a:lnTo>
                    <a:pt x="0" y="2686050"/>
                  </a:lnTo>
                  <a:lnTo>
                    <a:pt x="1550670" y="5372100"/>
                  </a:lnTo>
                  <a:lnTo>
                    <a:pt x="4652010" y="5372100"/>
                  </a:lnTo>
                  <a:lnTo>
                    <a:pt x="6202680" y="2686050"/>
                  </a:lnTo>
                  <a:lnTo>
                    <a:pt x="4652010" y="0"/>
                  </a:lnTo>
                  <a:close/>
                </a:path>
              </a:pathLst>
            </a:custGeom>
            <a:solidFill>
              <a:srgbClr val="637E94"/>
            </a:solidFill>
          </p:spPr>
        </p:sp>
      </p:grpSp>
      <p:grpSp>
        <p:nvGrpSpPr>
          <p:cNvPr id="22" name="Group 22"/>
          <p:cNvGrpSpPr/>
          <p:nvPr/>
        </p:nvGrpSpPr>
        <p:grpSpPr>
          <a:xfrm rot="-1501355">
            <a:off x="16245648" y="9192178"/>
            <a:ext cx="421405" cy="421405"/>
            <a:chOff x="0" y="0"/>
            <a:chExt cx="1913890" cy="1913890"/>
          </a:xfrm>
        </p:grpSpPr>
        <p:sp>
          <p:nvSpPr>
            <p:cNvPr id="23" name="Freeform 2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9AA7B2"/>
            </a:solidFill>
          </p:spPr>
        </p:sp>
      </p:grpSp>
      <p:pic>
        <p:nvPicPr>
          <p:cNvPr id="24" name="Picture 24"/>
          <p:cNvPicPr>
            <a:picLocks noChangeAspect="1"/>
          </p:cNvPicPr>
          <p:nvPr/>
        </p:nvPicPr>
        <p:blipFill>
          <a:blip r:embed="rId3"/>
          <a:srcRect/>
          <a:stretch>
            <a:fillRect/>
          </a:stretch>
        </p:blipFill>
        <p:spPr>
          <a:xfrm rot="1323275">
            <a:off x="11784601" y="8023980"/>
            <a:ext cx="4268322" cy="1488949"/>
          </a:xfrm>
          <a:prstGeom prst="rect">
            <a:avLst/>
          </a:prstGeom>
        </p:spPr>
      </p:pic>
      <p:grpSp>
        <p:nvGrpSpPr>
          <p:cNvPr id="25" name="Group 25"/>
          <p:cNvGrpSpPr>
            <a:grpSpLocks noChangeAspect="1"/>
          </p:cNvGrpSpPr>
          <p:nvPr/>
        </p:nvGrpSpPr>
        <p:grpSpPr>
          <a:xfrm rot="-1733116">
            <a:off x="12153768" y="7177951"/>
            <a:ext cx="495917" cy="471617"/>
            <a:chOff x="0" y="0"/>
            <a:chExt cx="6350000" cy="6038850"/>
          </a:xfrm>
        </p:grpSpPr>
        <p:sp>
          <p:nvSpPr>
            <p:cNvPr id="26" name="Freeform 26"/>
            <p:cNvSpPr/>
            <p:nvPr/>
          </p:nvSpPr>
          <p:spPr>
            <a:xfrm>
              <a:off x="0" y="0"/>
              <a:ext cx="6350000" cy="6038850"/>
            </a:xfrm>
            <a:custGeom>
              <a:avLst/>
              <a:gdLst/>
              <a:ahLst/>
              <a:cxnLst/>
              <a:rect l="l" t="t" r="r" b="b"/>
              <a:pathLst>
                <a:path w="6350000" h="6038850">
                  <a:moveTo>
                    <a:pt x="1212850" y="6038850"/>
                  </a:moveTo>
                  <a:lnTo>
                    <a:pt x="0" y="2306320"/>
                  </a:lnTo>
                  <a:lnTo>
                    <a:pt x="3175000" y="0"/>
                  </a:lnTo>
                  <a:lnTo>
                    <a:pt x="6350000" y="2306320"/>
                  </a:lnTo>
                  <a:lnTo>
                    <a:pt x="5137150" y="6038850"/>
                  </a:lnTo>
                  <a:lnTo>
                    <a:pt x="1212850" y="6038850"/>
                  </a:lnTo>
                  <a:close/>
                </a:path>
              </a:pathLst>
            </a:custGeom>
            <a:solidFill>
              <a:srgbClr val="637E94"/>
            </a:solidFill>
          </p:spPr>
        </p:sp>
      </p:grpSp>
      <p:grpSp>
        <p:nvGrpSpPr>
          <p:cNvPr id="27" name="Group 27"/>
          <p:cNvGrpSpPr>
            <a:grpSpLocks noChangeAspect="1"/>
          </p:cNvGrpSpPr>
          <p:nvPr/>
        </p:nvGrpSpPr>
        <p:grpSpPr>
          <a:xfrm rot="-1733116">
            <a:off x="14117131" y="9607020"/>
            <a:ext cx="495917" cy="471617"/>
            <a:chOff x="0" y="0"/>
            <a:chExt cx="6350000" cy="6038850"/>
          </a:xfrm>
        </p:grpSpPr>
        <p:sp>
          <p:nvSpPr>
            <p:cNvPr id="28" name="Freeform 28"/>
            <p:cNvSpPr/>
            <p:nvPr/>
          </p:nvSpPr>
          <p:spPr>
            <a:xfrm>
              <a:off x="0" y="0"/>
              <a:ext cx="6350000" cy="6038850"/>
            </a:xfrm>
            <a:custGeom>
              <a:avLst/>
              <a:gdLst/>
              <a:ahLst/>
              <a:cxnLst/>
              <a:rect l="l" t="t" r="r" b="b"/>
              <a:pathLst>
                <a:path w="6350000" h="6038850">
                  <a:moveTo>
                    <a:pt x="1212850" y="6038850"/>
                  </a:moveTo>
                  <a:lnTo>
                    <a:pt x="0" y="2306320"/>
                  </a:lnTo>
                  <a:lnTo>
                    <a:pt x="3175000" y="0"/>
                  </a:lnTo>
                  <a:lnTo>
                    <a:pt x="6350000" y="2306320"/>
                  </a:lnTo>
                  <a:lnTo>
                    <a:pt x="5137150" y="6038850"/>
                  </a:lnTo>
                  <a:lnTo>
                    <a:pt x="1212850" y="6038850"/>
                  </a:lnTo>
                  <a:close/>
                </a:path>
              </a:pathLst>
            </a:custGeom>
            <a:solidFill>
              <a:srgbClr val="77838D"/>
            </a:solidFill>
          </p:spPr>
        </p:sp>
      </p:grpSp>
      <p:grpSp>
        <p:nvGrpSpPr>
          <p:cNvPr id="29" name="Group 29"/>
          <p:cNvGrpSpPr>
            <a:grpSpLocks noChangeAspect="1"/>
          </p:cNvGrpSpPr>
          <p:nvPr/>
        </p:nvGrpSpPr>
        <p:grpSpPr>
          <a:xfrm rot="-1733116">
            <a:off x="12571037" y="9141297"/>
            <a:ext cx="1010880" cy="961347"/>
            <a:chOff x="0" y="0"/>
            <a:chExt cx="6350000" cy="6038850"/>
          </a:xfrm>
        </p:grpSpPr>
        <p:sp>
          <p:nvSpPr>
            <p:cNvPr id="30" name="Freeform 30"/>
            <p:cNvSpPr/>
            <p:nvPr/>
          </p:nvSpPr>
          <p:spPr>
            <a:xfrm>
              <a:off x="0" y="0"/>
              <a:ext cx="6350000" cy="6038850"/>
            </a:xfrm>
            <a:custGeom>
              <a:avLst/>
              <a:gdLst/>
              <a:ahLst/>
              <a:cxnLst/>
              <a:rect l="l" t="t" r="r" b="b"/>
              <a:pathLst>
                <a:path w="6350000" h="6038850">
                  <a:moveTo>
                    <a:pt x="1212850" y="6038850"/>
                  </a:moveTo>
                  <a:lnTo>
                    <a:pt x="0" y="2306320"/>
                  </a:lnTo>
                  <a:lnTo>
                    <a:pt x="3175000" y="0"/>
                  </a:lnTo>
                  <a:lnTo>
                    <a:pt x="6350000" y="2306320"/>
                  </a:lnTo>
                  <a:lnTo>
                    <a:pt x="5137150" y="6038850"/>
                  </a:lnTo>
                  <a:lnTo>
                    <a:pt x="1212850" y="6038850"/>
                  </a:lnTo>
                  <a:close/>
                </a:path>
              </a:pathLst>
            </a:custGeom>
            <a:solidFill>
              <a:srgbClr val="09244D"/>
            </a:solidFill>
          </p:spPr>
        </p:sp>
      </p:grpSp>
      <p:grpSp>
        <p:nvGrpSpPr>
          <p:cNvPr id="31" name="Group 31"/>
          <p:cNvGrpSpPr/>
          <p:nvPr/>
        </p:nvGrpSpPr>
        <p:grpSpPr>
          <a:xfrm>
            <a:off x="14683264" y="8136824"/>
            <a:ext cx="1527164" cy="582891"/>
            <a:chOff x="0" y="0"/>
            <a:chExt cx="3788257" cy="1445910"/>
          </a:xfrm>
        </p:grpSpPr>
        <p:sp>
          <p:nvSpPr>
            <p:cNvPr id="32" name="Freeform 32"/>
            <p:cNvSpPr/>
            <p:nvPr/>
          </p:nvSpPr>
          <p:spPr>
            <a:xfrm>
              <a:off x="0" y="0"/>
              <a:ext cx="3788257" cy="1445910"/>
            </a:xfrm>
            <a:custGeom>
              <a:avLst/>
              <a:gdLst/>
              <a:ahLst/>
              <a:cxnLst/>
              <a:rect l="l" t="t" r="r" b="b"/>
              <a:pathLst>
                <a:path w="3788257" h="1445910">
                  <a:moveTo>
                    <a:pt x="0" y="0"/>
                  </a:moveTo>
                  <a:lnTo>
                    <a:pt x="3788257" y="0"/>
                  </a:lnTo>
                  <a:lnTo>
                    <a:pt x="3788257" y="1445910"/>
                  </a:lnTo>
                  <a:lnTo>
                    <a:pt x="0" y="1445910"/>
                  </a:lnTo>
                  <a:close/>
                </a:path>
              </a:pathLst>
            </a:custGeom>
            <a:solidFill>
              <a:srgbClr val="637E94"/>
            </a:solidFill>
          </p:spPr>
        </p:sp>
      </p:grpSp>
      <p:grpSp>
        <p:nvGrpSpPr>
          <p:cNvPr id="33" name="Group 33"/>
          <p:cNvGrpSpPr/>
          <p:nvPr/>
        </p:nvGrpSpPr>
        <p:grpSpPr>
          <a:xfrm>
            <a:off x="10872579" y="8565795"/>
            <a:ext cx="903244" cy="782294"/>
            <a:chOff x="0" y="0"/>
            <a:chExt cx="6202680" cy="5372100"/>
          </a:xfrm>
        </p:grpSpPr>
        <p:sp>
          <p:nvSpPr>
            <p:cNvPr id="34" name="Freeform 34"/>
            <p:cNvSpPr/>
            <p:nvPr/>
          </p:nvSpPr>
          <p:spPr>
            <a:xfrm>
              <a:off x="0" y="0"/>
              <a:ext cx="6202680" cy="5372100"/>
            </a:xfrm>
            <a:custGeom>
              <a:avLst/>
              <a:gdLst/>
              <a:ahLst/>
              <a:cxnLst/>
              <a:rect l="l" t="t" r="r" b="b"/>
              <a:pathLst>
                <a:path w="6202680" h="5372100">
                  <a:moveTo>
                    <a:pt x="4652010" y="0"/>
                  </a:moveTo>
                  <a:lnTo>
                    <a:pt x="1550670" y="0"/>
                  </a:lnTo>
                  <a:lnTo>
                    <a:pt x="0" y="2686050"/>
                  </a:lnTo>
                  <a:lnTo>
                    <a:pt x="1550670" y="5372100"/>
                  </a:lnTo>
                  <a:lnTo>
                    <a:pt x="4652010" y="5372100"/>
                  </a:lnTo>
                  <a:lnTo>
                    <a:pt x="6202680" y="2686050"/>
                  </a:lnTo>
                  <a:lnTo>
                    <a:pt x="4652010" y="0"/>
                  </a:lnTo>
                  <a:close/>
                </a:path>
              </a:pathLst>
            </a:custGeom>
            <a:solidFill>
              <a:srgbClr val="C7D0D8"/>
            </a:solidFill>
          </p:spPr>
        </p:sp>
      </p:grpSp>
      <p:sp>
        <p:nvSpPr>
          <p:cNvPr id="35" name="TextBox 35"/>
          <p:cNvSpPr txBox="1"/>
          <p:nvPr/>
        </p:nvSpPr>
        <p:spPr>
          <a:xfrm>
            <a:off x="1754677" y="32278"/>
            <a:ext cx="4812552" cy="2787649"/>
          </a:xfrm>
          <a:prstGeom prst="rect">
            <a:avLst/>
          </a:prstGeom>
        </p:spPr>
        <p:txBody>
          <a:bodyPr lIns="0" tIns="0" rIns="0" bIns="0" rtlCol="0" anchor="t">
            <a:spAutoFit/>
          </a:bodyPr>
          <a:lstStyle/>
          <a:p>
            <a:pPr algn="ctr">
              <a:lnSpc>
                <a:spcPts val="11200"/>
              </a:lnSpc>
            </a:pPr>
            <a:r>
              <a:rPr lang="en-US" sz="8000">
                <a:solidFill>
                  <a:srgbClr val="87303E"/>
                </a:solidFill>
                <a:latin typeface="Open Sans Extra Bold"/>
              </a:rPr>
              <a:t>PITFALLS </a:t>
            </a:r>
          </a:p>
        </p:txBody>
      </p:sp>
      <p:grpSp>
        <p:nvGrpSpPr>
          <p:cNvPr id="36" name="Group 36"/>
          <p:cNvGrpSpPr/>
          <p:nvPr/>
        </p:nvGrpSpPr>
        <p:grpSpPr>
          <a:xfrm>
            <a:off x="649664" y="2082579"/>
            <a:ext cx="7219299" cy="1250730"/>
            <a:chOff x="0" y="0"/>
            <a:chExt cx="2483892" cy="430330"/>
          </a:xfrm>
        </p:grpSpPr>
        <p:sp>
          <p:nvSpPr>
            <p:cNvPr id="37" name="Freeform 37"/>
            <p:cNvSpPr/>
            <p:nvPr/>
          </p:nvSpPr>
          <p:spPr>
            <a:xfrm>
              <a:off x="41910" y="43180"/>
              <a:ext cx="2435632" cy="382070"/>
            </a:xfrm>
            <a:custGeom>
              <a:avLst/>
              <a:gdLst/>
              <a:ahLst/>
              <a:cxnLst/>
              <a:rect l="l" t="t" r="r" b="b"/>
              <a:pathLst>
                <a:path w="2435632" h="382070">
                  <a:moveTo>
                    <a:pt x="0" y="0"/>
                  </a:moveTo>
                  <a:lnTo>
                    <a:pt x="2435632" y="0"/>
                  </a:lnTo>
                  <a:lnTo>
                    <a:pt x="2435632" y="382070"/>
                  </a:lnTo>
                  <a:lnTo>
                    <a:pt x="0" y="382070"/>
                  </a:lnTo>
                  <a:close/>
                </a:path>
              </a:pathLst>
            </a:custGeom>
            <a:solidFill>
              <a:srgbClr val="77838D"/>
            </a:solidFill>
          </p:spPr>
        </p:sp>
        <p:sp>
          <p:nvSpPr>
            <p:cNvPr id="38" name="Freeform 38"/>
            <p:cNvSpPr/>
            <p:nvPr/>
          </p:nvSpPr>
          <p:spPr>
            <a:xfrm>
              <a:off x="35560" y="35560"/>
              <a:ext cx="2448332" cy="394770"/>
            </a:xfrm>
            <a:custGeom>
              <a:avLst/>
              <a:gdLst/>
              <a:ahLst/>
              <a:cxnLst/>
              <a:rect l="l" t="t" r="r" b="b"/>
              <a:pathLst>
                <a:path w="2448332" h="394770">
                  <a:moveTo>
                    <a:pt x="2448332" y="394770"/>
                  </a:moveTo>
                  <a:lnTo>
                    <a:pt x="0" y="394770"/>
                  </a:lnTo>
                  <a:lnTo>
                    <a:pt x="0" y="0"/>
                  </a:lnTo>
                  <a:lnTo>
                    <a:pt x="2448332" y="0"/>
                  </a:lnTo>
                  <a:lnTo>
                    <a:pt x="2448332" y="394770"/>
                  </a:lnTo>
                  <a:close/>
                  <a:moveTo>
                    <a:pt x="12700" y="382070"/>
                  </a:moveTo>
                  <a:lnTo>
                    <a:pt x="2435632" y="382070"/>
                  </a:lnTo>
                  <a:lnTo>
                    <a:pt x="2435632" y="12700"/>
                  </a:lnTo>
                  <a:lnTo>
                    <a:pt x="12700" y="12700"/>
                  </a:lnTo>
                  <a:lnTo>
                    <a:pt x="12700" y="382070"/>
                  </a:lnTo>
                  <a:close/>
                </a:path>
              </a:pathLst>
            </a:custGeom>
            <a:solidFill>
              <a:srgbClr val="9AA7B2"/>
            </a:solidFill>
          </p:spPr>
        </p:sp>
        <p:sp>
          <p:nvSpPr>
            <p:cNvPr id="39" name="Freeform 39"/>
            <p:cNvSpPr/>
            <p:nvPr/>
          </p:nvSpPr>
          <p:spPr>
            <a:xfrm>
              <a:off x="0" y="0"/>
              <a:ext cx="2435632" cy="382070"/>
            </a:xfrm>
            <a:custGeom>
              <a:avLst/>
              <a:gdLst/>
              <a:ahLst/>
              <a:cxnLst/>
              <a:rect l="l" t="t" r="r" b="b"/>
              <a:pathLst>
                <a:path w="2435632" h="382070">
                  <a:moveTo>
                    <a:pt x="0" y="0"/>
                  </a:moveTo>
                  <a:lnTo>
                    <a:pt x="2435632" y="0"/>
                  </a:lnTo>
                  <a:lnTo>
                    <a:pt x="2435632" y="382070"/>
                  </a:lnTo>
                  <a:lnTo>
                    <a:pt x="0" y="382070"/>
                  </a:lnTo>
                  <a:close/>
                </a:path>
              </a:pathLst>
            </a:custGeom>
            <a:solidFill>
              <a:srgbClr val="C7D0D8"/>
            </a:solidFill>
          </p:spPr>
        </p:sp>
      </p:grpSp>
      <p:sp>
        <p:nvSpPr>
          <p:cNvPr id="40" name="TextBox 40"/>
          <p:cNvSpPr txBox="1"/>
          <p:nvPr/>
        </p:nvSpPr>
        <p:spPr>
          <a:xfrm>
            <a:off x="649664" y="2128764"/>
            <a:ext cx="7022578" cy="981631"/>
          </a:xfrm>
          <a:prstGeom prst="rect">
            <a:avLst/>
          </a:prstGeom>
        </p:spPr>
        <p:txBody>
          <a:bodyPr lIns="0" tIns="0" rIns="0" bIns="0" rtlCol="0" anchor="t">
            <a:spAutoFit/>
          </a:bodyPr>
          <a:lstStyle/>
          <a:p>
            <a:pPr algn="ctr">
              <a:lnSpc>
                <a:spcPts val="3920"/>
              </a:lnSpc>
            </a:pPr>
            <a:r>
              <a:rPr lang="en-US" sz="2800">
                <a:solidFill>
                  <a:srgbClr val="000000"/>
                </a:solidFill>
                <a:latin typeface="Open Sans Light Bold"/>
              </a:rPr>
              <a:t>shRNA</a:t>
            </a:r>
            <a:r>
              <a:rPr lang="en-US" sz="2800">
                <a:solidFill>
                  <a:srgbClr val="000000"/>
                </a:solidFill>
                <a:latin typeface="Open Sans Light"/>
              </a:rPr>
              <a:t> longer than 21 nt could activate </a:t>
            </a:r>
            <a:r>
              <a:rPr lang="en-US" sz="2800">
                <a:solidFill>
                  <a:srgbClr val="000000"/>
                </a:solidFill>
                <a:latin typeface="Open Sans Light Bold"/>
              </a:rPr>
              <a:t>TLR3</a:t>
            </a:r>
          </a:p>
        </p:txBody>
      </p:sp>
      <p:grpSp>
        <p:nvGrpSpPr>
          <p:cNvPr id="41" name="Group 41"/>
          <p:cNvGrpSpPr/>
          <p:nvPr/>
        </p:nvGrpSpPr>
        <p:grpSpPr>
          <a:xfrm>
            <a:off x="649664" y="7095954"/>
            <a:ext cx="7219299" cy="2324905"/>
            <a:chOff x="0" y="0"/>
            <a:chExt cx="2483892" cy="799913"/>
          </a:xfrm>
        </p:grpSpPr>
        <p:sp>
          <p:nvSpPr>
            <p:cNvPr id="42" name="Freeform 42"/>
            <p:cNvSpPr/>
            <p:nvPr/>
          </p:nvSpPr>
          <p:spPr>
            <a:xfrm>
              <a:off x="41910" y="43180"/>
              <a:ext cx="2435632" cy="751653"/>
            </a:xfrm>
            <a:custGeom>
              <a:avLst/>
              <a:gdLst/>
              <a:ahLst/>
              <a:cxnLst/>
              <a:rect l="l" t="t" r="r" b="b"/>
              <a:pathLst>
                <a:path w="2435632" h="751653">
                  <a:moveTo>
                    <a:pt x="0" y="0"/>
                  </a:moveTo>
                  <a:lnTo>
                    <a:pt x="2435632" y="0"/>
                  </a:lnTo>
                  <a:lnTo>
                    <a:pt x="2435632" y="751653"/>
                  </a:lnTo>
                  <a:lnTo>
                    <a:pt x="0" y="751653"/>
                  </a:lnTo>
                  <a:close/>
                </a:path>
              </a:pathLst>
            </a:custGeom>
            <a:solidFill>
              <a:srgbClr val="77838D"/>
            </a:solidFill>
          </p:spPr>
        </p:sp>
        <p:sp>
          <p:nvSpPr>
            <p:cNvPr id="43" name="Freeform 43"/>
            <p:cNvSpPr/>
            <p:nvPr/>
          </p:nvSpPr>
          <p:spPr>
            <a:xfrm>
              <a:off x="35560" y="35560"/>
              <a:ext cx="2448332" cy="764353"/>
            </a:xfrm>
            <a:custGeom>
              <a:avLst/>
              <a:gdLst/>
              <a:ahLst/>
              <a:cxnLst/>
              <a:rect l="l" t="t" r="r" b="b"/>
              <a:pathLst>
                <a:path w="2448332" h="764353">
                  <a:moveTo>
                    <a:pt x="2448332" y="764353"/>
                  </a:moveTo>
                  <a:lnTo>
                    <a:pt x="0" y="764353"/>
                  </a:lnTo>
                  <a:lnTo>
                    <a:pt x="0" y="0"/>
                  </a:lnTo>
                  <a:lnTo>
                    <a:pt x="2448332" y="0"/>
                  </a:lnTo>
                  <a:lnTo>
                    <a:pt x="2448332" y="764353"/>
                  </a:lnTo>
                  <a:close/>
                  <a:moveTo>
                    <a:pt x="12700" y="751653"/>
                  </a:moveTo>
                  <a:lnTo>
                    <a:pt x="2435632" y="751653"/>
                  </a:lnTo>
                  <a:lnTo>
                    <a:pt x="2435632" y="12700"/>
                  </a:lnTo>
                  <a:lnTo>
                    <a:pt x="12700" y="12700"/>
                  </a:lnTo>
                  <a:lnTo>
                    <a:pt x="12700" y="751653"/>
                  </a:lnTo>
                  <a:close/>
                </a:path>
              </a:pathLst>
            </a:custGeom>
            <a:solidFill>
              <a:srgbClr val="9AA7B2"/>
            </a:solidFill>
          </p:spPr>
        </p:sp>
        <p:sp>
          <p:nvSpPr>
            <p:cNvPr id="44" name="Freeform 44"/>
            <p:cNvSpPr/>
            <p:nvPr/>
          </p:nvSpPr>
          <p:spPr>
            <a:xfrm>
              <a:off x="0" y="0"/>
              <a:ext cx="2435632" cy="751653"/>
            </a:xfrm>
            <a:custGeom>
              <a:avLst/>
              <a:gdLst/>
              <a:ahLst/>
              <a:cxnLst/>
              <a:rect l="l" t="t" r="r" b="b"/>
              <a:pathLst>
                <a:path w="2435632" h="751653">
                  <a:moveTo>
                    <a:pt x="0" y="0"/>
                  </a:moveTo>
                  <a:lnTo>
                    <a:pt x="2435632" y="0"/>
                  </a:lnTo>
                  <a:lnTo>
                    <a:pt x="2435632" y="751653"/>
                  </a:lnTo>
                  <a:lnTo>
                    <a:pt x="0" y="751653"/>
                  </a:lnTo>
                  <a:close/>
                </a:path>
              </a:pathLst>
            </a:custGeom>
            <a:solidFill>
              <a:srgbClr val="C7D0D8"/>
            </a:solidFill>
          </p:spPr>
        </p:sp>
      </p:grpSp>
      <p:sp>
        <p:nvSpPr>
          <p:cNvPr id="45" name="TextBox 45"/>
          <p:cNvSpPr txBox="1"/>
          <p:nvPr/>
        </p:nvSpPr>
        <p:spPr>
          <a:xfrm>
            <a:off x="261986" y="7145118"/>
            <a:ext cx="7797935" cy="1929130"/>
          </a:xfrm>
          <a:prstGeom prst="rect">
            <a:avLst/>
          </a:prstGeom>
        </p:spPr>
        <p:txBody>
          <a:bodyPr lIns="0" tIns="0" rIns="0" bIns="0" rtlCol="0" anchor="t">
            <a:spAutoFit/>
          </a:bodyPr>
          <a:lstStyle/>
          <a:p>
            <a:pPr algn="ctr">
              <a:lnSpc>
                <a:spcPts val="3919"/>
              </a:lnSpc>
            </a:pPr>
            <a:r>
              <a:rPr lang="en-US" sz="2799">
                <a:solidFill>
                  <a:srgbClr val="000000"/>
                </a:solidFill>
                <a:latin typeface="Open Sans Light"/>
              </a:rPr>
              <a:t>Despite its potency and high fidelity, </a:t>
            </a:r>
            <a:r>
              <a:rPr lang="en-US" sz="2799">
                <a:solidFill>
                  <a:srgbClr val="000000"/>
                </a:solidFill>
                <a:latin typeface="Open Sans Light Bold"/>
              </a:rPr>
              <a:t>pol III</a:t>
            </a:r>
            <a:r>
              <a:rPr lang="en-US" sz="2799">
                <a:solidFill>
                  <a:srgbClr val="000000"/>
                </a:solidFill>
                <a:latin typeface="Open Sans Light"/>
              </a:rPr>
              <a:t> promoter can cause </a:t>
            </a:r>
            <a:r>
              <a:rPr lang="en-US" sz="2799">
                <a:solidFill>
                  <a:srgbClr val="000000"/>
                </a:solidFill>
                <a:latin typeface="Open Sans Light Bold"/>
              </a:rPr>
              <a:t>toxicity</a:t>
            </a:r>
            <a:r>
              <a:rPr lang="en-US" sz="2799">
                <a:solidFill>
                  <a:srgbClr val="000000"/>
                </a:solidFill>
                <a:latin typeface="Open Sans Light"/>
              </a:rPr>
              <a:t> by its </a:t>
            </a:r>
            <a:r>
              <a:rPr lang="en-US" sz="2799">
                <a:solidFill>
                  <a:srgbClr val="000000"/>
                </a:solidFill>
                <a:latin typeface="Open Sans Light Bold"/>
              </a:rPr>
              <a:t>interference</a:t>
            </a:r>
            <a:r>
              <a:rPr lang="en-US" sz="2799">
                <a:solidFill>
                  <a:srgbClr val="000000"/>
                </a:solidFill>
                <a:latin typeface="Open Sans Light"/>
              </a:rPr>
              <a:t> with the </a:t>
            </a:r>
            <a:r>
              <a:rPr lang="en-US" sz="2799">
                <a:solidFill>
                  <a:srgbClr val="000000"/>
                </a:solidFill>
                <a:latin typeface="Open Sans Light Bold"/>
              </a:rPr>
              <a:t>endogenus miRNA</a:t>
            </a:r>
            <a:r>
              <a:rPr lang="en-US" sz="2799">
                <a:solidFill>
                  <a:srgbClr val="000000"/>
                </a:solidFill>
                <a:latin typeface="Open Sans Light"/>
              </a:rPr>
              <a:t> processing pathways</a:t>
            </a:r>
          </a:p>
        </p:txBody>
      </p:sp>
      <p:grpSp>
        <p:nvGrpSpPr>
          <p:cNvPr id="46" name="Group 46"/>
          <p:cNvGrpSpPr/>
          <p:nvPr/>
        </p:nvGrpSpPr>
        <p:grpSpPr>
          <a:xfrm>
            <a:off x="9995726" y="4499026"/>
            <a:ext cx="8076689" cy="2425425"/>
            <a:chOff x="0" y="0"/>
            <a:chExt cx="2555595" cy="767444"/>
          </a:xfrm>
        </p:grpSpPr>
        <p:sp>
          <p:nvSpPr>
            <p:cNvPr id="47" name="Freeform 47"/>
            <p:cNvSpPr/>
            <p:nvPr/>
          </p:nvSpPr>
          <p:spPr>
            <a:xfrm>
              <a:off x="41910" y="43180"/>
              <a:ext cx="2507335" cy="719184"/>
            </a:xfrm>
            <a:custGeom>
              <a:avLst/>
              <a:gdLst/>
              <a:ahLst/>
              <a:cxnLst/>
              <a:rect l="l" t="t" r="r" b="b"/>
              <a:pathLst>
                <a:path w="2507335" h="719184">
                  <a:moveTo>
                    <a:pt x="0" y="0"/>
                  </a:moveTo>
                  <a:lnTo>
                    <a:pt x="2507335" y="0"/>
                  </a:lnTo>
                  <a:lnTo>
                    <a:pt x="2507335" y="719184"/>
                  </a:lnTo>
                  <a:lnTo>
                    <a:pt x="0" y="719184"/>
                  </a:lnTo>
                  <a:close/>
                </a:path>
              </a:pathLst>
            </a:custGeom>
            <a:solidFill>
              <a:srgbClr val="77838D"/>
            </a:solidFill>
          </p:spPr>
        </p:sp>
        <p:sp>
          <p:nvSpPr>
            <p:cNvPr id="48" name="Freeform 48"/>
            <p:cNvSpPr/>
            <p:nvPr/>
          </p:nvSpPr>
          <p:spPr>
            <a:xfrm>
              <a:off x="35560" y="35560"/>
              <a:ext cx="2520035" cy="731884"/>
            </a:xfrm>
            <a:custGeom>
              <a:avLst/>
              <a:gdLst/>
              <a:ahLst/>
              <a:cxnLst/>
              <a:rect l="l" t="t" r="r" b="b"/>
              <a:pathLst>
                <a:path w="2520035" h="731884">
                  <a:moveTo>
                    <a:pt x="2520035" y="731884"/>
                  </a:moveTo>
                  <a:lnTo>
                    <a:pt x="0" y="731884"/>
                  </a:lnTo>
                  <a:lnTo>
                    <a:pt x="0" y="0"/>
                  </a:lnTo>
                  <a:lnTo>
                    <a:pt x="2520035" y="0"/>
                  </a:lnTo>
                  <a:lnTo>
                    <a:pt x="2520035" y="731884"/>
                  </a:lnTo>
                  <a:close/>
                  <a:moveTo>
                    <a:pt x="12700" y="719184"/>
                  </a:moveTo>
                  <a:lnTo>
                    <a:pt x="2507335" y="719184"/>
                  </a:lnTo>
                  <a:lnTo>
                    <a:pt x="2507335" y="12700"/>
                  </a:lnTo>
                  <a:lnTo>
                    <a:pt x="12700" y="12700"/>
                  </a:lnTo>
                  <a:lnTo>
                    <a:pt x="12700" y="719184"/>
                  </a:lnTo>
                  <a:close/>
                </a:path>
              </a:pathLst>
            </a:custGeom>
            <a:solidFill>
              <a:srgbClr val="9AA7B2"/>
            </a:solidFill>
          </p:spPr>
        </p:sp>
        <p:sp>
          <p:nvSpPr>
            <p:cNvPr id="49" name="Freeform 49"/>
            <p:cNvSpPr/>
            <p:nvPr/>
          </p:nvSpPr>
          <p:spPr>
            <a:xfrm>
              <a:off x="0" y="0"/>
              <a:ext cx="2507335" cy="719184"/>
            </a:xfrm>
            <a:custGeom>
              <a:avLst/>
              <a:gdLst/>
              <a:ahLst/>
              <a:cxnLst/>
              <a:rect l="l" t="t" r="r" b="b"/>
              <a:pathLst>
                <a:path w="2507335" h="719184">
                  <a:moveTo>
                    <a:pt x="0" y="0"/>
                  </a:moveTo>
                  <a:lnTo>
                    <a:pt x="2507335" y="0"/>
                  </a:lnTo>
                  <a:lnTo>
                    <a:pt x="2507335" y="719184"/>
                  </a:lnTo>
                  <a:lnTo>
                    <a:pt x="0" y="719184"/>
                  </a:lnTo>
                  <a:close/>
                </a:path>
              </a:pathLst>
            </a:custGeom>
            <a:solidFill>
              <a:srgbClr val="E4D6EA"/>
            </a:solidFill>
          </p:spPr>
        </p:sp>
      </p:grpSp>
      <p:sp>
        <p:nvSpPr>
          <p:cNvPr id="50" name="TextBox 50"/>
          <p:cNvSpPr txBox="1"/>
          <p:nvPr/>
        </p:nvSpPr>
        <p:spPr>
          <a:xfrm>
            <a:off x="9957626" y="4612905"/>
            <a:ext cx="8076689" cy="1977231"/>
          </a:xfrm>
          <a:prstGeom prst="rect">
            <a:avLst/>
          </a:prstGeom>
        </p:spPr>
        <p:txBody>
          <a:bodyPr lIns="0" tIns="0" rIns="0" bIns="0" rtlCol="0" anchor="t">
            <a:spAutoFit/>
          </a:bodyPr>
          <a:lstStyle/>
          <a:p>
            <a:pPr algn="ctr">
              <a:lnSpc>
                <a:spcPts val="3919"/>
              </a:lnSpc>
            </a:pPr>
            <a:r>
              <a:rPr lang="en-US" sz="2799">
                <a:solidFill>
                  <a:srgbClr val="000000"/>
                </a:solidFill>
                <a:latin typeface="Open Sans Light"/>
              </a:rPr>
              <a:t>Designing the guide sequences with overall </a:t>
            </a:r>
            <a:r>
              <a:rPr lang="en-US" sz="2799">
                <a:solidFill>
                  <a:srgbClr val="000000"/>
                </a:solidFill>
                <a:latin typeface="Open Sans Light Bold"/>
              </a:rPr>
              <a:t>weaker binding energy</a:t>
            </a:r>
            <a:r>
              <a:rPr lang="en-US" sz="2799">
                <a:solidFill>
                  <a:srgbClr val="000000"/>
                </a:solidFill>
                <a:latin typeface="Open Sans Light"/>
              </a:rPr>
              <a:t> to the target sequence can dramatically reduce the off-target while maintaining a good on-target effect</a:t>
            </a:r>
          </a:p>
        </p:txBody>
      </p:sp>
      <p:sp>
        <p:nvSpPr>
          <p:cNvPr id="51" name="TextBox 51"/>
          <p:cNvSpPr txBox="1"/>
          <p:nvPr/>
        </p:nvSpPr>
        <p:spPr>
          <a:xfrm>
            <a:off x="11082430" y="8758504"/>
            <a:ext cx="483543" cy="349250"/>
          </a:xfrm>
          <a:prstGeom prst="rect">
            <a:avLst/>
          </a:prstGeom>
        </p:spPr>
        <p:txBody>
          <a:bodyPr lIns="0" tIns="0" rIns="0" bIns="0" rtlCol="0" anchor="t">
            <a:spAutoFit/>
          </a:bodyPr>
          <a:lstStyle/>
          <a:p>
            <a:pPr algn="ctr">
              <a:lnSpc>
                <a:spcPts val="2800"/>
              </a:lnSpc>
            </a:pPr>
            <a:r>
              <a:rPr lang="en-US" sz="2000">
                <a:solidFill>
                  <a:srgbClr val="FFFFFF"/>
                </a:solidFill>
                <a:latin typeface="Open Sans Light"/>
              </a:rPr>
              <a:t>hU6</a:t>
            </a:r>
          </a:p>
        </p:txBody>
      </p:sp>
      <p:sp>
        <p:nvSpPr>
          <p:cNvPr id="52" name="TextBox 52"/>
          <p:cNvSpPr txBox="1"/>
          <p:nvPr/>
        </p:nvSpPr>
        <p:spPr>
          <a:xfrm>
            <a:off x="14850938" y="8229832"/>
            <a:ext cx="1191816" cy="349250"/>
          </a:xfrm>
          <a:prstGeom prst="rect">
            <a:avLst/>
          </a:prstGeom>
        </p:spPr>
        <p:txBody>
          <a:bodyPr lIns="0" tIns="0" rIns="0" bIns="0" rtlCol="0" anchor="t">
            <a:spAutoFit/>
          </a:bodyPr>
          <a:lstStyle/>
          <a:p>
            <a:pPr algn="ctr">
              <a:lnSpc>
                <a:spcPts val="2800"/>
              </a:lnSpc>
            </a:pPr>
            <a:r>
              <a:rPr lang="en-US" sz="2000">
                <a:solidFill>
                  <a:srgbClr val="FFFFFF"/>
                </a:solidFill>
                <a:latin typeface="Open Sans Light"/>
              </a:rPr>
              <a:t>off-targets</a:t>
            </a:r>
          </a:p>
        </p:txBody>
      </p:sp>
      <p:sp>
        <p:nvSpPr>
          <p:cNvPr id="53" name="TextBox 53"/>
          <p:cNvSpPr txBox="1"/>
          <p:nvPr/>
        </p:nvSpPr>
        <p:spPr>
          <a:xfrm>
            <a:off x="17049480" y="9556610"/>
            <a:ext cx="723305" cy="349250"/>
          </a:xfrm>
          <a:prstGeom prst="rect">
            <a:avLst/>
          </a:prstGeom>
        </p:spPr>
        <p:txBody>
          <a:bodyPr lIns="0" tIns="0" rIns="0" bIns="0" rtlCol="0" anchor="t">
            <a:spAutoFit/>
          </a:bodyPr>
          <a:lstStyle/>
          <a:p>
            <a:pPr algn="ctr">
              <a:lnSpc>
                <a:spcPts val="2800"/>
              </a:lnSpc>
            </a:pPr>
            <a:r>
              <a:rPr lang="en-US" sz="2000">
                <a:solidFill>
                  <a:srgbClr val="FFFFFF"/>
                </a:solidFill>
                <a:latin typeface="Open Sans Light"/>
              </a:rPr>
              <a:t>length</a:t>
            </a:r>
          </a:p>
        </p:txBody>
      </p:sp>
      <p:sp>
        <p:nvSpPr>
          <p:cNvPr id="54" name="TextBox 54"/>
          <p:cNvSpPr txBox="1"/>
          <p:nvPr/>
        </p:nvSpPr>
        <p:spPr>
          <a:xfrm rot="-67239">
            <a:off x="12609932" y="9484495"/>
            <a:ext cx="932259" cy="349250"/>
          </a:xfrm>
          <a:prstGeom prst="rect">
            <a:avLst/>
          </a:prstGeom>
        </p:spPr>
        <p:txBody>
          <a:bodyPr lIns="0" tIns="0" rIns="0" bIns="0" rtlCol="0" anchor="t">
            <a:spAutoFit/>
          </a:bodyPr>
          <a:lstStyle/>
          <a:p>
            <a:pPr algn="ctr">
              <a:lnSpc>
                <a:spcPts val="2800"/>
              </a:lnSpc>
            </a:pPr>
            <a:r>
              <a:rPr lang="en-US" sz="2000">
                <a:solidFill>
                  <a:srgbClr val="FFFFFF"/>
                </a:solidFill>
                <a:latin typeface="Open Sans Light"/>
              </a:rPr>
              <a:t>capacity</a:t>
            </a:r>
          </a:p>
        </p:txBody>
      </p:sp>
      <p:sp>
        <p:nvSpPr>
          <p:cNvPr id="55" name="TextBox 55"/>
          <p:cNvSpPr txBox="1"/>
          <p:nvPr/>
        </p:nvSpPr>
        <p:spPr>
          <a:xfrm>
            <a:off x="10915526" y="32278"/>
            <a:ext cx="6237089" cy="1368424"/>
          </a:xfrm>
          <a:prstGeom prst="rect">
            <a:avLst/>
          </a:prstGeom>
        </p:spPr>
        <p:txBody>
          <a:bodyPr lIns="0" tIns="0" rIns="0" bIns="0" rtlCol="0" anchor="t">
            <a:spAutoFit/>
          </a:bodyPr>
          <a:lstStyle/>
          <a:p>
            <a:pPr algn="ctr">
              <a:lnSpc>
                <a:spcPts val="11200"/>
              </a:lnSpc>
            </a:pPr>
            <a:r>
              <a:rPr lang="en-US" sz="8000">
                <a:solidFill>
                  <a:srgbClr val="87303E"/>
                </a:solidFill>
                <a:latin typeface="Open Sans Extra Bold"/>
              </a:rPr>
              <a:t>SOLUTIONS </a:t>
            </a:r>
          </a:p>
        </p:txBody>
      </p:sp>
      <p:sp>
        <p:nvSpPr>
          <p:cNvPr id="56" name="AutoShape 56"/>
          <p:cNvSpPr/>
          <p:nvPr/>
        </p:nvSpPr>
        <p:spPr>
          <a:xfrm rot="5383625">
            <a:off x="4931069" y="5615808"/>
            <a:ext cx="8177319" cy="0"/>
          </a:xfrm>
          <a:prstGeom prst="line">
            <a:avLst/>
          </a:prstGeom>
          <a:ln w="28575" cap="rnd">
            <a:solidFill>
              <a:srgbClr val="000000"/>
            </a:solidFill>
            <a:prstDash val="sysDash"/>
            <a:headEnd type="none" w="sm" len="sm"/>
            <a:tailEnd type="none" w="sm" len="sm"/>
          </a:ln>
        </p:spPr>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399405" y="7437145"/>
            <a:ext cx="689214" cy="689214"/>
          </a:xfrm>
          <a:prstGeom prst="rect">
            <a:avLst/>
          </a:prstGeom>
        </p:spPr>
      </p:pic>
      <p:sp>
        <p:nvSpPr>
          <p:cNvPr id="3" name="TextBox 3"/>
          <p:cNvSpPr txBox="1"/>
          <p:nvPr/>
        </p:nvSpPr>
        <p:spPr>
          <a:xfrm>
            <a:off x="7399405" y="4589459"/>
            <a:ext cx="689214" cy="572456"/>
          </a:xfrm>
          <a:prstGeom prst="rect">
            <a:avLst/>
          </a:prstGeom>
        </p:spPr>
        <p:txBody>
          <a:bodyPr lIns="0" tIns="0" rIns="0" bIns="0" rtlCol="0" anchor="t">
            <a:spAutoFit/>
          </a:bodyPr>
          <a:lstStyle/>
          <a:p>
            <a:pPr algn="ctr">
              <a:lnSpc>
                <a:spcPts val="4647"/>
              </a:lnSpc>
            </a:pPr>
            <a:r>
              <a:rPr lang="en-US" sz="3319">
                <a:solidFill>
                  <a:srgbClr val="476176"/>
                </a:solidFill>
                <a:latin typeface="Open Sans Light Bold"/>
              </a:rPr>
              <a:t>2</a:t>
            </a:r>
          </a:p>
        </p:txBody>
      </p:sp>
      <p:pic>
        <p:nvPicPr>
          <p:cNvPr id="4"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399405" y="4583060"/>
            <a:ext cx="689214" cy="689214"/>
          </a:xfrm>
          <a:prstGeom prst="rect">
            <a:avLst/>
          </a:prstGeom>
        </p:spPr>
      </p:pic>
      <p:pic>
        <p:nvPicPr>
          <p:cNvPr id="5"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399405" y="1775001"/>
            <a:ext cx="689214" cy="689214"/>
          </a:xfrm>
          <a:prstGeom prst="rect">
            <a:avLst/>
          </a:prstGeom>
        </p:spPr>
      </p:pic>
      <p:pic>
        <p:nvPicPr>
          <p:cNvPr id="6" name="Picture 6"/>
          <p:cNvPicPr>
            <a:picLocks noChangeAspect="1"/>
          </p:cNvPicPr>
          <p:nvPr/>
        </p:nvPicPr>
        <p:blipFill rotWithShape="1">
          <a:blip r:embed="rId9"/>
          <a:srcRect l="5332"/>
          <a:stretch/>
        </p:blipFill>
        <p:spPr>
          <a:xfrm>
            <a:off x="257175" y="2650009"/>
            <a:ext cx="6829425" cy="6078349"/>
          </a:xfrm>
          <a:prstGeom prst="rect">
            <a:avLst/>
          </a:prstGeom>
        </p:spPr>
      </p:pic>
      <p:grpSp>
        <p:nvGrpSpPr>
          <p:cNvPr id="7" name="Group 7"/>
          <p:cNvGrpSpPr/>
          <p:nvPr/>
        </p:nvGrpSpPr>
        <p:grpSpPr>
          <a:xfrm>
            <a:off x="8213875" y="4484480"/>
            <a:ext cx="9740750" cy="2262139"/>
            <a:chOff x="0" y="0"/>
            <a:chExt cx="3082130" cy="715777"/>
          </a:xfrm>
        </p:grpSpPr>
        <p:sp>
          <p:nvSpPr>
            <p:cNvPr id="8" name="Freeform 8"/>
            <p:cNvSpPr/>
            <p:nvPr/>
          </p:nvSpPr>
          <p:spPr>
            <a:xfrm>
              <a:off x="41910" y="43180"/>
              <a:ext cx="3033870" cy="667517"/>
            </a:xfrm>
            <a:custGeom>
              <a:avLst/>
              <a:gdLst/>
              <a:ahLst/>
              <a:cxnLst/>
              <a:rect l="l" t="t" r="r" b="b"/>
              <a:pathLst>
                <a:path w="3033870" h="667517">
                  <a:moveTo>
                    <a:pt x="0" y="0"/>
                  </a:moveTo>
                  <a:lnTo>
                    <a:pt x="3033870" y="0"/>
                  </a:lnTo>
                  <a:lnTo>
                    <a:pt x="3033870" y="667517"/>
                  </a:lnTo>
                  <a:lnTo>
                    <a:pt x="0" y="667517"/>
                  </a:lnTo>
                  <a:close/>
                </a:path>
              </a:pathLst>
            </a:custGeom>
            <a:solidFill>
              <a:srgbClr val="77838D"/>
            </a:solidFill>
          </p:spPr>
        </p:sp>
        <p:sp>
          <p:nvSpPr>
            <p:cNvPr id="9" name="Freeform 9"/>
            <p:cNvSpPr/>
            <p:nvPr/>
          </p:nvSpPr>
          <p:spPr>
            <a:xfrm>
              <a:off x="35560" y="35560"/>
              <a:ext cx="3046570" cy="680217"/>
            </a:xfrm>
            <a:custGeom>
              <a:avLst/>
              <a:gdLst/>
              <a:ahLst/>
              <a:cxnLst/>
              <a:rect l="l" t="t" r="r" b="b"/>
              <a:pathLst>
                <a:path w="3046570" h="680217">
                  <a:moveTo>
                    <a:pt x="3046570" y="680217"/>
                  </a:moveTo>
                  <a:lnTo>
                    <a:pt x="0" y="680217"/>
                  </a:lnTo>
                  <a:lnTo>
                    <a:pt x="0" y="0"/>
                  </a:lnTo>
                  <a:lnTo>
                    <a:pt x="3046570" y="0"/>
                  </a:lnTo>
                  <a:lnTo>
                    <a:pt x="3046570" y="680217"/>
                  </a:lnTo>
                  <a:close/>
                  <a:moveTo>
                    <a:pt x="12700" y="667517"/>
                  </a:moveTo>
                  <a:lnTo>
                    <a:pt x="3033870" y="667517"/>
                  </a:lnTo>
                  <a:lnTo>
                    <a:pt x="3033870" y="12700"/>
                  </a:lnTo>
                  <a:lnTo>
                    <a:pt x="12700" y="12700"/>
                  </a:lnTo>
                  <a:lnTo>
                    <a:pt x="12700" y="667517"/>
                  </a:lnTo>
                  <a:close/>
                </a:path>
              </a:pathLst>
            </a:custGeom>
            <a:solidFill>
              <a:srgbClr val="9AA7B2"/>
            </a:solidFill>
          </p:spPr>
        </p:sp>
        <p:sp>
          <p:nvSpPr>
            <p:cNvPr id="10" name="Freeform 10"/>
            <p:cNvSpPr/>
            <p:nvPr/>
          </p:nvSpPr>
          <p:spPr>
            <a:xfrm>
              <a:off x="0" y="0"/>
              <a:ext cx="3033870" cy="667517"/>
            </a:xfrm>
            <a:custGeom>
              <a:avLst/>
              <a:gdLst/>
              <a:ahLst/>
              <a:cxnLst/>
              <a:rect l="l" t="t" r="r" b="b"/>
              <a:pathLst>
                <a:path w="3033870" h="667517">
                  <a:moveTo>
                    <a:pt x="0" y="0"/>
                  </a:moveTo>
                  <a:lnTo>
                    <a:pt x="3033870" y="0"/>
                  </a:lnTo>
                  <a:lnTo>
                    <a:pt x="3033870" y="667517"/>
                  </a:lnTo>
                  <a:lnTo>
                    <a:pt x="0" y="667517"/>
                  </a:lnTo>
                  <a:close/>
                </a:path>
              </a:pathLst>
            </a:custGeom>
            <a:solidFill>
              <a:srgbClr val="E4D6EA"/>
            </a:solidFill>
          </p:spPr>
        </p:sp>
      </p:grpSp>
      <p:sp>
        <p:nvSpPr>
          <p:cNvPr id="11" name="TextBox 11"/>
          <p:cNvSpPr txBox="1"/>
          <p:nvPr/>
        </p:nvSpPr>
        <p:spPr>
          <a:xfrm>
            <a:off x="8333825" y="4573535"/>
            <a:ext cx="9209765" cy="1853342"/>
          </a:xfrm>
          <a:prstGeom prst="rect">
            <a:avLst/>
          </a:prstGeom>
        </p:spPr>
        <p:txBody>
          <a:bodyPr lIns="0" tIns="0" rIns="0" bIns="0" rtlCol="0" anchor="t">
            <a:spAutoFit/>
          </a:bodyPr>
          <a:lstStyle/>
          <a:p>
            <a:pPr algn="ctr">
              <a:lnSpc>
                <a:spcPts val="3687"/>
              </a:lnSpc>
            </a:pPr>
            <a:r>
              <a:rPr lang="en-US" sz="2633">
                <a:solidFill>
                  <a:srgbClr val="000000"/>
                </a:solidFill>
                <a:latin typeface="Open Sans Light"/>
              </a:rPr>
              <a:t>AMD is a disease with a </a:t>
            </a:r>
            <a:r>
              <a:rPr lang="en-US" sz="2633">
                <a:solidFill>
                  <a:srgbClr val="000000"/>
                </a:solidFill>
                <a:latin typeface="Open Sans Light Bold Italics"/>
              </a:rPr>
              <a:t>multitude of pathways involved </a:t>
            </a:r>
            <a:r>
              <a:rPr lang="en-US" sz="2633">
                <a:solidFill>
                  <a:srgbClr val="000000"/>
                </a:solidFill>
                <a:latin typeface="Open Sans Light"/>
              </a:rPr>
              <a:t>in its pathogenesis. Viral-delivered RNAi-based anti-VEGFA therapy is one alternative, but </a:t>
            </a:r>
            <a:r>
              <a:rPr lang="en-US" sz="2633">
                <a:solidFill>
                  <a:srgbClr val="000000"/>
                </a:solidFill>
                <a:latin typeface="Open Sans Light Bold Italics"/>
              </a:rPr>
              <a:t>combination therapy</a:t>
            </a:r>
            <a:r>
              <a:rPr lang="en-US" sz="2633">
                <a:solidFill>
                  <a:srgbClr val="000000"/>
                </a:solidFill>
                <a:latin typeface="Open Sans Light"/>
              </a:rPr>
              <a:t> targeting multiple pathways could be </a:t>
            </a:r>
            <a:r>
              <a:rPr lang="en-US" sz="2633">
                <a:solidFill>
                  <a:srgbClr val="000000"/>
                </a:solidFill>
                <a:latin typeface="Open Sans Light Bold Italics"/>
              </a:rPr>
              <a:t>another alternative</a:t>
            </a:r>
            <a:r>
              <a:rPr lang="en-US" sz="2633">
                <a:solidFill>
                  <a:srgbClr val="000000"/>
                </a:solidFill>
                <a:latin typeface="Open Sans Light"/>
              </a:rPr>
              <a:t>.</a:t>
            </a:r>
          </a:p>
        </p:txBody>
      </p:sp>
      <p:sp>
        <p:nvSpPr>
          <p:cNvPr id="12" name="TextBox 12"/>
          <p:cNvSpPr txBox="1"/>
          <p:nvPr/>
        </p:nvSpPr>
        <p:spPr>
          <a:xfrm>
            <a:off x="7399405" y="7462143"/>
            <a:ext cx="689214" cy="572456"/>
          </a:xfrm>
          <a:prstGeom prst="rect">
            <a:avLst/>
          </a:prstGeom>
        </p:spPr>
        <p:txBody>
          <a:bodyPr lIns="0" tIns="0" rIns="0" bIns="0" rtlCol="0" anchor="t">
            <a:spAutoFit/>
          </a:bodyPr>
          <a:lstStyle/>
          <a:p>
            <a:pPr algn="ctr">
              <a:lnSpc>
                <a:spcPts val="4647"/>
              </a:lnSpc>
            </a:pPr>
            <a:r>
              <a:rPr lang="en-US" sz="3319">
                <a:solidFill>
                  <a:srgbClr val="9AA7B2"/>
                </a:solidFill>
                <a:latin typeface="Open Sans Light Bold"/>
              </a:rPr>
              <a:t>3</a:t>
            </a:r>
          </a:p>
        </p:txBody>
      </p:sp>
      <p:sp>
        <p:nvSpPr>
          <p:cNvPr id="13" name="TextBox 13"/>
          <p:cNvSpPr txBox="1"/>
          <p:nvPr/>
        </p:nvSpPr>
        <p:spPr>
          <a:xfrm>
            <a:off x="5677614" y="-123789"/>
            <a:ext cx="6932772" cy="1371520"/>
          </a:xfrm>
          <a:prstGeom prst="rect">
            <a:avLst/>
          </a:prstGeom>
        </p:spPr>
        <p:txBody>
          <a:bodyPr lIns="0" tIns="0" rIns="0" bIns="0" rtlCol="0" anchor="t">
            <a:spAutoFit/>
          </a:bodyPr>
          <a:lstStyle/>
          <a:p>
            <a:pPr algn="ctr">
              <a:lnSpc>
                <a:spcPts val="11200"/>
              </a:lnSpc>
            </a:pPr>
            <a:r>
              <a:rPr lang="en-US" sz="8000">
                <a:solidFill>
                  <a:srgbClr val="87303E"/>
                </a:solidFill>
                <a:latin typeface="Open Sans Extra Bold"/>
              </a:rPr>
              <a:t>CONCLUSION</a:t>
            </a:r>
          </a:p>
        </p:txBody>
      </p:sp>
      <p:grpSp>
        <p:nvGrpSpPr>
          <p:cNvPr id="14" name="Group 14"/>
          <p:cNvGrpSpPr/>
          <p:nvPr/>
        </p:nvGrpSpPr>
        <p:grpSpPr>
          <a:xfrm>
            <a:off x="8213875" y="1709903"/>
            <a:ext cx="9740750" cy="2164520"/>
            <a:chOff x="0" y="0"/>
            <a:chExt cx="3082130" cy="684889"/>
          </a:xfrm>
        </p:grpSpPr>
        <p:sp>
          <p:nvSpPr>
            <p:cNvPr id="15" name="Freeform 15"/>
            <p:cNvSpPr/>
            <p:nvPr/>
          </p:nvSpPr>
          <p:spPr>
            <a:xfrm>
              <a:off x="41910" y="43180"/>
              <a:ext cx="3033870" cy="636629"/>
            </a:xfrm>
            <a:custGeom>
              <a:avLst/>
              <a:gdLst/>
              <a:ahLst/>
              <a:cxnLst/>
              <a:rect l="l" t="t" r="r" b="b"/>
              <a:pathLst>
                <a:path w="3033870" h="636629">
                  <a:moveTo>
                    <a:pt x="0" y="0"/>
                  </a:moveTo>
                  <a:lnTo>
                    <a:pt x="3033870" y="0"/>
                  </a:lnTo>
                  <a:lnTo>
                    <a:pt x="3033870" y="636629"/>
                  </a:lnTo>
                  <a:lnTo>
                    <a:pt x="0" y="636629"/>
                  </a:lnTo>
                  <a:close/>
                </a:path>
              </a:pathLst>
            </a:custGeom>
            <a:solidFill>
              <a:srgbClr val="77838D"/>
            </a:solidFill>
          </p:spPr>
        </p:sp>
        <p:sp>
          <p:nvSpPr>
            <p:cNvPr id="16" name="Freeform 16"/>
            <p:cNvSpPr/>
            <p:nvPr/>
          </p:nvSpPr>
          <p:spPr>
            <a:xfrm>
              <a:off x="35560" y="35560"/>
              <a:ext cx="3046570" cy="649329"/>
            </a:xfrm>
            <a:custGeom>
              <a:avLst/>
              <a:gdLst/>
              <a:ahLst/>
              <a:cxnLst/>
              <a:rect l="l" t="t" r="r" b="b"/>
              <a:pathLst>
                <a:path w="3046570" h="649329">
                  <a:moveTo>
                    <a:pt x="3046570" y="649329"/>
                  </a:moveTo>
                  <a:lnTo>
                    <a:pt x="0" y="649329"/>
                  </a:lnTo>
                  <a:lnTo>
                    <a:pt x="0" y="0"/>
                  </a:lnTo>
                  <a:lnTo>
                    <a:pt x="3046570" y="0"/>
                  </a:lnTo>
                  <a:lnTo>
                    <a:pt x="3046570" y="649329"/>
                  </a:lnTo>
                  <a:close/>
                  <a:moveTo>
                    <a:pt x="12700" y="636629"/>
                  </a:moveTo>
                  <a:lnTo>
                    <a:pt x="3033870" y="636629"/>
                  </a:lnTo>
                  <a:lnTo>
                    <a:pt x="3033870" y="12700"/>
                  </a:lnTo>
                  <a:lnTo>
                    <a:pt x="12700" y="12700"/>
                  </a:lnTo>
                  <a:lnTo>
                    <a:pt x="12700" y="636629"/>
                  </a:lnTo>
                  <a:close/>
                </a:path>
              </a:pathLst>
            </a:custGeom>
            <a:solidFill>
              <a:srgbClr val="9AA7B2"/>
            </a:solidFill>
          </p:spPr>
        </p:sp>
        <p:sp>
          <p:nvSpPr>
            <p:cNvPr id="17" name="Freeform 17"/>
            <p:cNvSpPr/>
            <p:nvPr/>
          </p:nvSpPr>
          <p:spPr>
            <a:xfrm>
              <a:off x="0" y="0"/>
              <a:ext cx="3033870" cy="636629"/>
            </a:xfrm>
            <a:custGeom>
              <a:avLst/>
              <a:gdLst/>
              <a:ahLst/>
              <a:cxnLst/>
              <a:rect l="l" t="t" r="r" b="b"/>
              <a:pathLst>
                <a:path w="3033870" h="636629">
                  <a:moveTo>
                    <a:pt x="0" y="0"/>
                  </a:moveTo>
                  <a:lnTo>
                    <a:pt x="3033870" y="0"/>
                  </a:lnTo>
                  <a:lnTo>
                    <a:pt x="3033870" y="636629"/>
                  </a:lnTo>
                  <a:lnTo>
                    <a:pt x="0" y="636629"/>
                  </a:lnTo>
                  <a:close/>
                </a:path>
              </a:pathLst>
            </a:custGeom>
            <a:solidFill>
              <a:srgbClr val="C7D0D8"/>
            </a:solidFill>
          </p:spPr>
        </p:sp>
      </p:grpSp>
      <p:sp>
        <p:nvSpPr>
          <p:cNvPr id="18" name="TextBox 18"/>
          <p:cNvSpPr txBox="1"/>
          <p:nvPr/>
        </p:nvSpPr>
        <p:spPr>
          <a:xfrm>
            <a:off x="8251975" y="1775001"/>
            <a:ext cx="9449664" cy="1853342"/>
          </a:xfrm>
          <a:prstGeom prst="rect">
            <a:avLst/>
          </a:prstGeom>
        </p:spPr>
        <p:txBody>
          <a:bodyPr lIns="0" tIns="0" rIns="0" bIns="0" rtlCol="0" anchor="t">
            <a:spAutoFit/>
          </a:bodyPr>
          <a:lstStyle/>
          <a:p>
            <a:pPr algn="ctr">
              <a:lnSpc>
                <a:spcPts val="3687"/>
              </a:lnSpc>
            </a:pPr>
            <a:r>
              <a:rPr lang="en-US" sz="2633">
                <a:solidFill>
                  <a:srgbClr val="000000"/>
                </a:solidFill>
                <a:latin typeface="Open Sans Light"/>
              </a:rPr>
              <a:t>AAVdelivered </a:t>
            </a:r>
            <a:r>
              <a:rPr lang="en-US" sz="2633">
                <a:solidFill>
                  <a:srgbClr val="000000"/>
                </a:solidFill>
                <a:latin typeface="Open Sans Light Bold Italics"/>
              </a:rPr>
              <a:t>shRNAs-targeting VEGFA</a:t>
            </a:r>
            <a:r>
              <a:rPr lang="en-US" sz="2633">
                <a:solidFill>
                  <a:srgbClr val="000000"/>
                </a:solidFill>
                <a:latin typeface="Open Sans Light"/>
              </a:rPr>
              <a:t>, impairing neovessel formation in CNV mouse model demonstrates the </a:t>
            </a:r>
            <a:r>
              <a:rPr lang="en-US" sz="2633">
                <a:solidFill>
                  <a:srgbClr val="000000"/>
                </a:solidFill>
                <a:latin typeface="Open Sans Light Bold Italics"/>
              </a:rPr>
              <a:t>feasibility</a:t>
            </a:r>
            <a:r>
              <a:rPr lang="en-US" sz="2633">
                <a:solidFill>
                  <a:srgbClr val="000000"/>
                </a:solidFill>
                <a:latin typeface="Open Sans Light"/>
              </a:rPr>
              <a:t> of an in vivo gene therapeutic approach to the </a:t>
            </a:r>
            <a:r>
              <a:rPr lang="en-US" sz="2633">
                <a:solidFill>
                  <a:srgbClr val="000000"/>
                </a:solidFill>
                <a:latin typeface="Open Sans Light Bold Italics"/>
              </a:rPr>
              <a:t>clinical management AMD</a:t>
            </a:r>
            <a:r>
              <a:rPr lang="en-US" sz="2633">
                <a:solidFill>
                  <a:srgbClr val="000000"/>
                </a:solidFill>
                <a:latin typeface="Open Sans Light"/>
              </a:rPr>
              <a:t>.</a:t>
            </a:r>
          </a:p>
        </p:txBody>
      </p:sp>
      <p:grpSp>
        <p:nvGrpSpPr>
          <p:cNvPr id="19" name="Group 19"/>
          <p:cNvGrpSpPr/>
          <p:nvPr/>
        </p:nvGrpSpPr>
        <p:grpSpPr>
          <a:xfrm>
            <a:off x="8213875" y="7390646"/>
            <a:ext cx="9740750" cy="2164520"/>
            <a:chOff x="0" y="0"/>
            <a:chExt cx="3082130" cy="684889"/>
          </a:xfrm>
        </p:grpSpPr>
        <p:sp>
          <p:nvSpPr>
            <p:cNvPr id="20" name="Freeform 20"/>
            <p:cNvSpPr/>
            <p:nvPr/>
          </p:nvSpPr>
          <p:spPr>
            <a:xfrm>
              <a:off x="41910" y="43180"/>
              <a:ext cx="3033870" cy="636629"/>
            </a:xfrm>
            <a:custGeom>
              <a:avLst/>
              <a:gdLst/>
              <a:ahLst/>
              <a:cxnLst/>
              <a:rect l="l" t="t" r="r" b="b"/>
              <a:pathLst>
                <a:path w="3033870" h="636629">
                  <a:moveTo>
                    <a:pt x="0" y="0"/>
                  </a:moveTo>
                  <a:lnTo>
                    <a:pt x="3033870" y="0"/>
                  </a:lnTo>
                  <a:lnTo>
                    <a:pt x="3033870" y="636629"/>
                  </a:lnTo>
                  <a:lnTo>
                    <a:pt x="0" y="636629"/>
                  </a:lnTo>
                  <a:close/>
                </a:path>
              </a:pathLst>
            </a:custGeom>
            <a:solidFill>
              <a:srgbClr val="77838D"/>
            </a:solidFill>
          </p:spPr>
        </p:sp>
        <p:sp>
          <p:nvSpPr>
            <p:cNvPr id="21" name="Freeform 21"/>
            <p:cNvSpPr/>
            <p:nvPr/>
          </p:nvSpPr>
          <p:spPr>
            <a:xfrm>
              <a:off x="35560" y="35560"/>
              <a:ext cx="3046570" cy="649329"/>
            </a:xfrm>
            <a:custGeom>
              <a:avLst/>
              <a:gdLst/>
              <a:ahLst/>
              <a:cxnLst/>
              <a:rect l="l" t="t" r="r" b="b"/>
              <a:pathLst>
                <a:path w="3046570" h="649329">
                  <a:moveTo>
                    <a:pt x="3046570" y="649329"/>
                  </a:moveTo>
                  <a:lnTo>
                    <a:pt x="0" y="649329"/>
                  </a:lnTo>
                  <a:lnTo>
                    <a:pt x="0" y="0"/>
                  </a:lnTo>
                  <a:lnTo>
                    <a:pt x="3046570" y="0"/>
                  </a:lnTo>
                  <a:lnTo>
                    <a:pt x="3046570" y="649329"/>
                  </a:lnTo>
                  <a:close/>
                  <a:moveTo>
                    <a:pt x="12700" y="636629"/>
                  </a:moveTo>
                  <a:lnTo>
                    <a:pt x="3033870" y="636629"/>
                  </a:lnTo>
                  <a:lnTo>
                    <a:pt x="3033870" y="12700"/>
                  </a:lnTo>
                  <a:lnTo>
                    <a:pt x="12700" y="12700"/>
                  </a:lnTo>
                  <a:lnTo>
                    <a:pt x="12700" y="636629"/>
                  </a:lnTo>
                  <a:close/>
                </a:path>
              </a:pathLst>
            </a:custGeom>
            <a:solidFill>
              <a:srgbClr val="9AA7B2"/>
            </a:solidFill>
          </p:spPr>
        </p:sp>
        <p:sp>
          <p:nvSpPr>
            <p:cNvPr id="22" name="Freeform 22"/>
            <p:cNvSpPr/>
            <p:nvPr/>
          </p:nvSpPr>
          <p:spPr>
            <a:xfrm>
              <a:off x="0" y="0"/>
              <a:ext cx="3033870" cy="636629"/>
            </a:xfrm>
            <a:custGeom>
              <a:avLst/>
              <a:gdLst/>
              <a:ahLst/>
              <a:cxnLst/>
              <a:rect l="l" t="t" r="r" b="b"/>
              <a:pathLst>
                <a:path w="3033870" h="636629">
                  <a:moveTo>
                    <a:pt x="0" y="0"/>
                  </a:moveTo>
                  <a:lnTo>
                    <a:pt x="3033870" y="0"/>
                  </a:lnTo>
                  <a:lnTo>
                    <a:pt x="3033870" y="636629"/>
                  </a:lnTo>
                  <a:lnTo>
                    <a:pt x="0" y="636629"/>
                  </a:lnTo>
                  <a:close/>
                </a:path>
              </a:pathLst>
            </a:custGeom>
            <a:solidFill>
              <a:srgbClr val="C7D0D8"/>
            </a:solidFill>
          </p:spPr>
        </p:sp>
      </p:grpSp>
      <p:sp>
        <p:nvSpPr>
          <p:cNvPr id="23" name="TextBox 23"/>
          <p:cNvSpPr txBox="1"/>
          <p:nvPr/>
        </p:nvSpPr>
        <p:spPr>
          <a:xfrm>
            <a:off x="8280550" y="7433533"/>
            <a:ext cx="9449664" cy="1853342"/>
          </a:xfrm>
          <a:prstGeom prst="rect">
            <a:avLst/>
          </a:prstGeom>
        </p:spPr>
        <p:txBody>
          <a:bodyPr lIns="0" tIns="0" rIns="0" bIns="0" rtlCol="0" anchor="t">
            <a:spAutoFit/>
          </a:bodyPr>
          <a:lstStyle/>
          <a:p>
            <a:pPr algn="ctr">
              <a:lnSpc>
                <a:spcPts val="3687"/>
              </a:lnSpc>
            </a:pPr>
            <a:r>
              <a:rPr lang="en-US" sz="2633">
                <a:solidFill>
                  <a:srgbClr val="000000"/>
                </a:solidFill>
                <a:latin typeface="Open Sans Light"/>
              </a:rPr>
              <a:t>A greater </a:t>
            </a:r>
            <a:r>
              <a:rPr lang="en-US" sz="2633">
                <a:solidFill>
                  <a:srgbClr val="000000"/>
                </a:solidFill>
                <a:latin typeface="Open Sans Light Bold Italics"/>
              </a:rPr>
              <a:t>understanding</a:t>
            </a:r>
            <a:r>
              <a:rPr lang="en-US" sz="2633">
                <a:solidFill>
                  <a:srgbClr val="000000"/>
                </a:solidFill>
                <a:latin typeface="Open Sans Light"/>
              </a:rPr>
              <a:t> of the underlying drivers of </a:t>
            </a:r>
            <a:r>
              <a:rPr lang="en-US" sz="2633">
                <a:solidFill>
                  <a:srgbClr val="000000"/>
                </a:solidFill>
                <a:latin typeface="Open Sans Light Bold Italics"/>
              </a:rPr>
              <a:t>inflammation</a:t>
            </a:r>
            <a:r>
              <a:rPr lang="en-US" sz="2633">
                <a:solidFill>
                  <a:srgbClr val="000000"/>
                </a:solidFill>
                <a:latin typeface="Open Sans Light"/>
              </a:rPr>
              <a:t> in AMD, as are developments in </a:t>
            </a:r>
            <a:r>
              <a:rPr lang="en-US" sz="2633">
                <a:solidFill>
                  <a:srgbClr val="000000"/>
                </a:solidFill>
                <a:latin typeface="Open Sans Light Bold Italics"/>
              </a:rPr>
              <a:t>viral vectors</a:t>
            </a:r>
            <a:r>
              <a:rPr lang="en-US" sz="2633">
                <a:solidFill>
                  <a:srgbClr val="000000"/>
                </a:solidFill>
                <a:latin typeface="Open Sans Light"/>
              </a:rPr>
              <a:t>, will be resulting in </a:t>
            </a:r>
            <a:r>
              <a:rPr lang="en-US" sz="2633">
                <a:solidFill>
                  <a:srgbClr val="000000"/>
                </a:solidFill>
                <a:latin typeface="Open Sans Light Bold Italics"/>
              </a:rPr>
              <a:t>safe delivered therapy</a:t>
            </a:r>
            <a:r>
              <a:rPr lang="en-US" sz="2633">
                <a:solidFill>
                  <a:srgbClr val="000000"/>
                </a:solidFill>
                <a:latin typeface="Open Sans Light"/>
              </a:rPr>
              <a:t> to millions of patients with nAMD.</a:t>
            </a:r>
          </a:p>
        </p:txBody>
      </p:sp>
      <p:sp>
        <p:nvSpPr>
          <p:cNvPr id="24" name="TextBox 24"/>
          <p:cNvSpPr txBox="1"/>
          <p:nvPr/>
        </p:nvSpPr>
        <p:spPr>
          <a:xfrm>
            <a:off x="7399405" y="1781400"/>
            <a:ext cx="689214" cy="572456"/>
          </a:xfrm>
          <a:prstGeom prst="rect">
            <a:avLst/>
          </a:prstGeom>
        </p:spPr>
        <p:txBody>
          <a:bodyPr lIns="0" tIns="0" rIns="0" bIns="0" rtlCol="0" anchor="t">
            <a:spAutoFit/>
          </a:bodyPr>
          <a:lstStyle/>
          <a:p>
            <a:pPr algn="ctr">
              <a:lnSpc>
                <a:spcPts val="4647"/>
              </a:lnSpc>
            </a:pPr>
            <a:r>
              <a:rPr lang="en-US" sz="3319">
                <a:solidFill>
                  <a:srgbClr val="09244D"/>
                </a:solidFill>
                <a:latin typeface="Open Sans Light Bold"/>
              </a:rPr>
              <a:t>1</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rot="-1733116">
            <a:off x="8469978" y="7574765"/>
            <a:ext cx="495917" cy="471617"/>
            <a:chOff x="0" y="0"/>
            <a:chExt cx="6350000" cy="6038850"/>
          </a:xfrm>
        </p:grpSpPr>
        <p:sp>
          <p:nvSpPr>
            <p:cNvPr id="3" name="Freeform 3"/>
            <p:cNvSpPr/>
            <p:nvPr/>
          </p:nvSpPr>
          <p:spPr>
            <a:xfrm>
              <a:off x="0" y="0"/>
              <a:ext cx="6350000" cy="6038850"/>
            </a:xfrm>
            <a:custGeom>
              <a:avLst/>
              <a:gdLst/>
              <a:ahLst/>
              <a:cxnLst/>
              <a:rect l="l" t="t" r="r" b="b"/>
              <a:pathLst>
                <a:path w="6350000" h="6038850">
                  <a:moveTo>
                    <a:pt x="1212850" y="6038850"/>
                  </a:moveTo>
                  <a:lnTo>
                    <a:pt x="0" y="2306320"/>
                  </a:lnTo>
                  <a:lnTo>
                    <a:pt x="3175000" y="0"/>
                  </a:lnTo>
                  <a:lnTo>
                    <a:pt x="6350000" y="2306320"/>
                  </a:lnTo>
                  <a:lnTo>
                    <a:pt x="5137150" y="6038850"/>
                  </a:lnTo>
                  <a:lnTo>
                    <a:pt x="1212850" y="6038850"/>
                  </a:lnTo>
                  <a:close/>
                </a:path>
              </a:pathLst>
            </a:custGeom>
            <a:solidFill>
              <a:srgbClr val="77838D"/>
            </a:solidFill>
          </p:spPr>
        </p:sp>
      </p:grpSp>
      <p:grpSp>
        <p:nvGrpSpPr>
          <p:cNvPr id="4" name="Group 4"/>
          <p:cNvGrpSpPr/>
          <p:nvPr/>
        </p:nvGrpSpPr>
        <p:grpSpPr>
          <a:xfrm rot="686049">
            <a:off x="10613112" y="3247372"/>
            <a:ext cx="518934" cy="449445"/>
            <a:chOff x="0" y="0"/>
            <a:chExt cx="6202680" cy="5372100"/>
          </a:xfrm>
        </p:grpSpPr>
        <p:sp>
          <p:nvSpPr>
            <p:cNvPr id="5" name="Freeform 5"/>
            <p:cNvSpPr/>
            <p:nvPr/>
          </p:nvSpPr>
          <p:spPr>
            <a:xfrm>
              <a:off x="0" y="0"/>
              <a:ext cx="6202680" cy="5372100"/>
            </a:xfrm>
            <a:custGeom>
              <a:avLst/>
              <a:gdLst/>
              <a:ahLst/>
              <a:cxnLst/>
              <a:rect l="l" t="t" r="r" b="b"/>
              <a:pathLst>
                <a:path w="6202680" h="5372100">
                  <a:moveTo>
                    <a:pt x="4652010" y="0"/>
                  </a:moveTo>
                  <a:lnTo>
                    <a:pt x="1550670" y="0"/>
                  </a:lnTo>
                  <a:lnTo>
                    <a:pt x="0" y="2686050"/>
                  </a:lnTo>
                  <a:lnTo>
                    <a:pt x="1550670" y="5372100"/>
                  </a:lnTo>
                  <a:lnTo>
                    <a:pt x="4652010" y="5372100"/>
                  </a:lnTo>
                  <a:lnTo>
                    <a:pt x="6202680" y="2686050"/>
                  </a:lnTo>
                  <a:lnTo>
                    <a:pt x="4652010" y="0"/>
                  </a:lnTo>
                  <a:close/>
                </a:path>
              </a:pathLst>
            </a:custGeom>
            <a:solidFill>
              <a:srgbClr val="637E94"/>
            </a:solidFill>
          </p:spPr>
        </p:sp>
      </p:grpSp>
      <p:grpSp>
        <p:nvGrpSpPr>
          <p:cNvPr id="6" name="Group 6"/>
          <p:cNvGrpSpPr/>
          <p:nvPr/>
        </p:nvGrpSpPr>
        <p:grpSpPr>
          <a:xfrm rot="686049">
            <a:off x="7828583" y="5405373"/>
            <a:ext cx="518934" cy="449445"/>
            <a:chOff x="0" y="0"/>
            <a:chExt cx="6202680" cy="5372100"/>
          </a:xfrm>
        </p:grpSpPr>
        <p:sp>
          <p:nvSpPr>
            <p:cNvPr id="7" name="Freeform 7"/>
            <p:cNvSpPr/>
            <p:nvPr/>
          </p:nvSpPr>
          <p:spPr>
            <a:xfrm>
              <a:off x="0" y="0"/>
              <a:ext cx="6202680" cy="5372100"/>
            </a:xfrm>
            <a:custGeom>
              <a:avLst/>
              <a:gdLst/>
              <a:ahLst/>
              <a:cxnLst/>
              <a:rect l="l" t="t" r="r" b="b"/>
              <a:pathLst>
                <a:path w="6202680" h="5372100">
                  <a:moveTo>
                    <a:pt x="4652010" y="0"/>
                  </a:moveTo>
                  <a:lnTo>
                    <a:pt x="1550670" y="0"/>
                  </a:lnTo>
                  <a:lnTo>
                    <a:pt x="0" y="2686050"/>
                  </a:lnTo>
                  <a:lnTo>
                    <a:pt x="1550670" y="5372100"/>
                  </a:lnTo>
                  <a:lnTo>
                    <a:pt x="4652010" y="5372100"/>
                  </a:lnTo>
                  <a:lnTo>
                    <a:pt x="6202680" y="2686050"/>
                  </a:lnTo>
                  <a:lnTo>
                    <a:pt x="4652010" y="0"/>
                  </a:lnTo>
                  <a:close/>
                </a:path>
              </a:pathLst>
            </a:custGeom>
            <a:solidFill>
              <a:srgbClr val="476176"/>
            </a:solidFill>
          </p:spPr>
        </p:sp>
      </p:grpSp>
      <p:grpSp>
        <p:nvGrpSpPr>
          <p:cNvPr id="8" name="Group 8"/>
          <p:cNvGrpSpPr/>
          <p:nvPr/>
        </p:nvGrpSpPr>
        <p:grpSpPr>
          <a:xfrm>
            <a:off x="1491370" y="1333370"/>
            <a:ext cx="3155713" cy="1445183"/>
            <a:chOff x="0" y="0"/>
            <a:chExt cx="974905" cy="446465"/>
          </a:xfrm>
        </p:grpSpPr>
        <p:sp>
          <p:nvSpPr>
            <p:cNvPr id="9" name="Freeform 9"/>
            <p:cNvSpPr/>
            <p:nvPr/>
          </p:nvSpPr>
          <p:spPr>
            <a:xfrm>
              <a:off x="41910" y="43180"/>
              <a:ext cx="926645" cy="398205"/>
            </a:xfrm>
            <a:custGeom>
              <a:avLst/>
              <a:gdLst/>
              <a:ahLst/>
              <a:cxnLst/>
              <a:rect l="l" t="t" r="r" b="b"/>
              <a:pathLst>
                <a:path w="926645" h="398205">
                  <a:moveTo>
                    <a:pt x="0" y="0"/>
                  </a:moveTo>
                  <a:lnTo>
                    <a:pt x="926645" y="0"/>
                  </a:lnTo>
                  <a:lnTo>
                    <a:pt x="926645" y="398205"/>
                  </a:lnTo>
                  <a:lnTo>
                    <a:pt x="0" y="398205"/>
                  </a:lnTo>
                  <a:close/>
                </a:path>
              </a:pathLst>
            </a:custGeom>
            <a:solidFill>
              <a:srgbClr val="77838D"/>
            </a:solidFill>
          </p:spPr>
        </p:sp>
        <p:sp>
          <p:nvSpPr>
            <p:cNvPr id="10" name="Freeform 10"/>
            <p:cNvSpPr/>
            <p:nvPr/>
          </p:nvSpPr>
          <p:spPr>
            <a:xfrm>
              <a:off x="35560" y="35560"/>
              <a:ext cx="939345" cy="410905"/>
            </a:xfrm>
            <a:custGeom>
              <a:avLst/>
              <a:gdLst/>
              <a:ahLst/>
              <a:cxnLst/>
              <a:rect l="l" t="t" r="r" b="b"/>
              <a:pathLst>
                <a:path w="939345" h="410905">
                  <a:moveTo>
                    <a:pt x="939345" y="410905"/>
                  </a:moveTo>
                  <a:lnTo>
                    <a:pt x="0" y="410905"/>
                  </a:lnTo>
                  <a:lnTo>
                    <a:pt x="0" y="0"/>
                  </a:lnTo>
                  <a:lnTo>
                    <a:pt x="939345" y="0"/>
                  </a:lnTo>
                  <a:lnTo>
                    <a:pt x="939345" y="410905"/>
                  </a:lnTo>
                  <a:close/>
                  <a:moveTo>
                    <a:pt x="12700" y="398205"/>
                  </a:moveTo>
                  <a:lnTo>
                    <a:pt x="926645" y="398205"/>
                  </a:lnTo>
                  <a:lnTo>
                    <a:pt x="926645" y="12700"/>
                  </a:lnTo>
                  <a:lnTo>
                    <a:pt x="12700" y="12700"/>
                  </a:lnTo>
                  <a:lnTo>
                    <a:pt x="12700" y="398205"/>
                  </a:lnTo>
                  <a:close/>
                </a:path>
              </a:pathLst>
            </a:custGeom>
            <a:solidFill>
              <a:srgbClr val="9AA7B2"/>
            </a:solidFill>
          </p:spPr>
        </p:sp>
        <p:sp>
          <p:nvSpPr>
            <p:cNvPr id="11" name="Freeform 11"/>
            <p:cNvSpPr/>
            <p:nvPr/>
          </p:nvSpPr>
          <p:spPr>
            <a:xfrm>
              <a:off x="0" y="0"/>
              <a:ext cx="926645" cy="398205"/>
            </a:xfrm>
            <a:custGeom>
              <a:avLst/>
              <a:gdLst/>
              <a:ahLst/>
              <a:cxnLst/>
              <a:rect l="l" t="t" r="r" b="b"/>
              <a:pathLst>
                <a:path w="926645" h="398205">
                  <a:moveTo>
                    <a:pt x="0" y="0"/>
                  </a:moveTo>
                  <a:lnTo>
                    <a:pt x="926645" y="0"/>
                  </a:lnTo>
                  <a:lnTo>
                    <a:pt x="926645" y="398205"/>
                  </a:lnTo>
                  <a:lnTo>
                    <a:pt x="0" y="398205"/>
                  </a:lnTo>
                  <a:close/>
                </a:path>
              </a:pathLst>
            </a:custGeom>
            <a:solidFill>
              <a:srgbClr val="C7D0D8"/>
            </a:solidFill>
          </p:spPr>
        </p:sp>
      </p:grpSp>
      <p:grpSp>
        <p:nvGrpSpPr>
          <p:cNvPr id="12" name="Group 12"/>
          <p:cNvGrpSpPr/>
          <p:nvPr/>
        </p:nvGrpSpPr>
        <p:grpSpPr>
          <a:xfrm>
            <a:off x="1491370" y="3049710"/>
            <a:ext cx="3155713" cy="1388169"/>
            <a:chOff x="0" y="0"/>
            <a:chExt cx="974905" cy="428852"/>
          </a:xfrm>
        </p:grpSpPr>
        <p:sp>
          <p:nvSpPr>
            <p:cNvPr id="13" name="Freeform 13"/>
            <p:cNvSpPr/>
            <p:nvPr/>
          </p:nvSpPr>
          <p:spPr>
            <a:xfrm>
              <a:off x="41910" y="43180"/>
              <a:ext cx="926645" cy="380592"/>
            </a:xfrm>
            <a:custGeom>
              <a:avLst/>
              <a:gdLst/>
              <a:ahLst/>
              <a:cxnLst/>
              <a:rect l="l" t="t" r="r" b="b"/>
              <a:pathLst>
                <a:path w="926645" h="380592">
                  <a:moveTo>
                    <a:pt x="0" y="0"/>
                  </a:moveTo>
                  <a:lnTo>
                    <a:pt x="926645" y="0"/>
                  </a:lnTo>
                  <a:lnTo>
                    <a:pt x="926645" y="380592"/>
                  </a:lnTo>
                  <a:lnTo>
                    <a:pt x="0" y="380592"/>
                  </a:lnTo>
                  <a:close/>
                </a:path>
              </a:pathLst>
            </a:custGeom>
            <a:solidFill>
              <a:srgbClr val="77838D"/>
            </a:solidFill>
          </p:spPr>
        </p:sp>
        <p:sp>
          <p:nvSpPr>
            <p:cNvPr id="14" name="Freeform 14"/>
            <p:cNvSpPr/>
            <p:nvPr/>
          </p:nvSpPr>
          <p:spPr>
            <a:xfrm>
              <a:off x="35560" y="35560"/>
              <a:ext cx="939345" cy="393292"/>
            </a:xfrm>
            <a:custGeom>
              <a:avLst/>
              <a:gdLst/>
              <a:ahLst/>
              <a:cxnLst/>
              <a:rect l="l" t="t" r="r" b="b"/>
              <a:pathLst>
                <a:path w="939345" h="393292">
                  <a:moveTo>
                    <a:pt x="939345" y="393292"/>
                  </a:moveTo>
                  <a:lnTo>
                    <a:pt x="0" y="393292"/>
                  </a:lnTo>
                  <a:lnTo>
                    <a:pt x="0" y="0"/>
                  </a:lnTo>
                  <a:lnTo>
                    <a:pt x="939345" y="0"/>
                  </a:lnTo>
                  <a:lnTo>
                    <a:pt x="939345" y="393292"/>
                  </a:lnTo>
                  <a:close/>
                  <a:moveTo>
                    <a:pt x="12700" y="380592"/>
                  </a:moveTo>
                  <a:lnTo>
                    <a:pt x="926645" y="380592"/>
                  </a:lnTo>
                  <a:lnTo>
                    <a:pt x="926645" y="12700"/>
                  </a:lnTo>
                  <a:lnTo>
                    <a:pt x="12700" y="12700"/>
                  </a:lnTo>
                  <a:lnTo>
                    <a:pt x="12700" y="380592"/>
                  </a:lnTo>
                  <a:close/>
                </a:path>
              </a:pathLst>
            </a:custGeom>
            <a:solidFill>
              <a:srgbClr val="9AA7B2"/>
            </a:solidFill>
          </p:spPr>
        </p:sp>
        <p:sp>
          <p:nvSpPr>
            <p:cNvPr id="15" name="Freeform 15"/>
            <p:cNvSpPr/>
            <p:nvPr/>
          </p:nvSpPr>
          <p:spPr>
            <a:xfrm>
              <a:off x="0" y="0"/>
              <a:ext cx="926645" cy="380592"/>
            </a:xfrm>
            <a:custGeom>
              <a:avLst/>
              <a:gdLst/>
              <a:ahLst/>
              <a:cxnLst/>
              <a:rect l="l" t="t" r="r" b="b"/>
              <a:pathLst>
                <a:path w="926645" h="380592">
                  <a:moveTo>
                    <a:pt x="0" y="0"/>
                  </a:moveTo>
                  <a:lnTo>
                    <a:pt x="926645" y="0"/>
                  </a:lnTo>
                  <a:lnTo>
                    <a:pt x="926645" y="380592"/>
                  </a:lnTo>
                  <a:lnTo>
                    <a:pt x="0" y="380592"/>
                  </a:lnTo>
                  <a:close/>
                </a:path>
              </a:pathLst>
            </a:custGeom>
            <a:solidFill>
              <a:srgbClr val="C7D0D8"/>
            </a:solidFill>
          </p:spPr>
        </p:sp>
      </p:grpSp>
      <p:grpSp>
        <p:nvGrpSpPr>
          <p:cNvPr id="16" name="Group 16"/>
          <p:cNvGrpSpPr/>
          <p:nvPr/>
        </p:nvGrpSpPr>
        <p:grpSpPr>
          <a:xfrm>
            <a:off x="1519945" y="5071917"/>
            <a:ext cx="3127138" cy="1188488"/>
            <a:chOff x="0" y="0"/>
            <a:chExt cx="906997" cy="344710"/>
          </a:xfrm>
        </p:grpSpPr>
        <p:sp>
          <p:nvSpPr>
            <p:cNvPr id="17" name="Freeform 17"/>
            <p:cNvSpPr/>
            <p:nvPr/>
          </p:nvSpPr>
          <p:spPr>
            <a:xfrm>
              <a:off x="41910" y="43180"/>
              <a:ext cx="858737" cy="296450"/>
            </a:xfrm>
            <a:custGeom>
              <a:avLst/>
              <a:gdLst/>
              <a:ahLst/>
              <a:cxnLst/>
              <a:rect l="l" t="t" r="r" b="b"/>
              <a:pathLst>
                <a:path w="858737" h="296450">
                  <a:moveTo>
                    <a:pt x="0" y="0"/>
                  </a:moveTo>
                  <a:lnTo>
                    <a:pt x="858737" y="0"/>
                  </a:lnTo>
                  <a:lnTo>
                    <a:pt x="858737" y="296450"/>
                  </a:lnTo>
                  <a:lnTo>
                    <a:pt x="0" y="296450"/>
                  </a:lnTo>
                  <a:close/>
                </a:path>
              </a:pathLst>
            </a:custGeom>
            <a:solidFill>
              <a:srgbClr val="77838D"/>
            </a:solidFill>
          </p:spPr>
        </p:sp>
        <p:sp>
          <p:nvSpPr>
            <p:cNvPr id="18" name="Freeform 18"/>
            <p:cNvSpPr/>
            <p:nvPr/>
          </p:nvSpPr>
          <p:spPr>
            <a:xfrm>
              <a:off x="35560" y="35560"/>
              <a:ext cx="871437" cy="309150"/>
            </a:xfrm>
            <a:custGeom>
              <a:avLst/>
              <a:gdLst/>
              <a:ahLst/>
              <a:cxnLst/>
              <a:rect l="l" t="t" r="r" b="b"/>
              <a:pathLst>
                <a:path w="871437" h="309150">
                  <a:moveTo>
                    <a:pt x="871437" y="309150"/>
                  </a:moveTo>
                  <a:lnTo>
                    <a:pt x="0" y="309150"/>
                  </a:lnTo>
                  <a:lnTo>
                    <a:pt x="0" y="0"/>
                  </a:lnTo>
                  <a:lnTo>
                    <a:pt x="871437" y="0"/>
                  </a:lnTo>
                  <a:lnTo>
                    <a:pt x="871437" y="309150"/>
                  </a:lnTo>
                  <a:close/>
                  <a:moveTo>
                    <a:pt x="12700" y="296450"/>
                  </a:moveTo>
                  <a:lnTo>
                    <a:pt x="858737" y="296450"/>
                  </a:lnTo>
                  <a:lnTo>
                    <a:pt x="858737" y="12700"/>
                  </a:lnTo>
                  <a:lnTo>
                    <a:pt x="12700" y="12700"/>
                  </a:lnTo>
                  <a:lnTo>
                    <a:pt x="12700" y="296450"/>
                  </a:lnTo>
                  <a:close/>
                </a:path>
              </a:pathLst>
            </a:custGeom>
            <a:solidFill>
              <a:srgbClr val="9AA7B2"/>
            </a:solidFill>
          </p:spPr>
        </p:sp>
        <p:sp>
          <p:nvSpPr>
            <p:cNvPr id="19" name="Freeform 19"/>
            <p:cNvSpPr/>
            <p:nvPr/>
          </p:nvSpPr>
          <p:spPr>
            <a:xfrm>
              <a:off x="0" y="0"/>
              <a:ext cx="858737" cy="296450"/>
            </a:xfrm>
            <a:custGeom>
              <a:avLst/>
              <a:gdLst/>
              <a:ahLst/>
              <a:cxnLst/>
              <a:rect l="l" t="t" r="r" b="b"/>
              <a:pathLst>
                <a:path w="858737" h="296450">
                  <a:moveTo>
                    <a:pt x="0" y="0"/>
                  </a:moveTo>
                  <a:lnTo>
                    <a:pt x="858737" y="0"/>
                  </a:lnTo>
                  <a:lnTo>
                    <a:pt x="858737" y="296450"/>
                  </a:lnTo>
                  <a:lnTo>
                    <a:pt x="0" y="296450"/>
                  </a:lnTo>
                  <a:close/>
                </a:path>
              </a:pathLst>
            </a:custGeom>
            <a:solidFill>
              <a:srgbClr val="C7D0D8"/>
            </a:solidFill>
          </p:spPr>
        </p:sp>
      </p:grpSp>
      <p:sp>
        <p:nvSpPr>
          <p:cNvPr id="20" name="TextBox 20"/>
          <p:cNvSpPr txBox="1"/>
          <p:nvPr/>
        </p:nvSpPr>
        <p:spPr>
          <a:xfrm>
            <a:off x="1628090" y="5059797"/>
            <a:ext cx="2882273" cy="944253"/>
          </a:xfrm>
          <a:prstGeom prst="rect">
            <a:avLst/>
          </a:prstGeom>
        </p:spPr>
        <p:txBody>
          <a:bodyPr lIns="0" tIns="0" rIns="0" bIns="0" rtlCol="0" anchor="t">
            <a:spAutoFit/>
          </a:bodyPr>
          <a:lstStyle/>
          <a:p>
            <a:pPr algn="ctr">
              <a:lnSpc>
                <a:spcPts val="3762"/>
              </a:lnSpc>
            </a:pPr>
            <a:r>
              <a:rPr lang="en-US" sz="2687">
                <a:solidFill>
                  <a:srgbClr val="000000"/>
                </a:solidFill>
                <a:latin typeface="Open Sans Light Bold"/>
              </a:rPr>
              <a:t>IN VITRO ANALYSIS</a:t>
            </a:r>
          </a:p>
        </p:txBody>
      </p:sp>
      <p:grpSp>
        <p:nvGrpSpPr>
          <p:cNvPr id="21" name="Group 21"/>
          <p:cNvGrpSpPr/>
          <p:nvPr/>
        </p:nvGrpSpPr>
        <p:grpSpPr>
          <a:xfrm>
            <a:off x="7528258" y="871718"/>
            <a:ext cx="9446572" cy="2015025"/>
            <a:chOff x="0" y="0"/>
            <a:chExt cx="2918362" cy="622508"/>
          </a:xfrm>
        </p:grpSpPr>
        <p:sp>
          <p:nvSpPr>
            <p:cNvPr id="22" name="Freeform 22"/>
            <p:cNvSpPr/>
            <p:nvPr/>
          </p:nvSpPr>
          <p:spPr>
            <a:xfrm>
              <a:off x="41910" y="43180"/>
              <a:ext cx="2870102" cy="574248"/>
            </a:xfrm>
            <a:custGeom>
              <a:avLst/>
              <a:gdLst/>
              <a:ahLst/>
              <a:cxnLst/>
              <a:rect l="l" t="t" r="r" b="b"/>
              <a:pathLst>
                <a:path w="2870102" h="574248">
                  <a:moveTo>
                    <a:pt x="0" y="0"/>
                  </a:moveTo>
                  <a:lnTo>
                    <a:pt x="2870102" y="0"/>
                  </a:lnTo>
                  <a:lnTo>
                    <a:pt x="2870102" y="574248"/>
                  </a:lnTo>
                  <a:lnTo>
                    <a:pt x="0" y="574248"/>
                  </a:lnTo>
                  <a:close/>
                </a:path>
              </a:pathLst>
            </a:custGeom>
            <a:solidFill>
              <a:srgbClr val="77838D"/>
            </a:solidFill>
          </p:spPr>
        </p:sp>
        <p:sp>
          <p:nvSpPr>
            <p:cNvPr id="23" name="Freeform 23"/>
            <p:cNvSpPr/>
            <p:nvPr/>
          </p:nvSpPr>
          <p:spPr>
            <a:xfrm>
              <a:off x="35560" y="35560"/>
              <a:ext cx="2882802" cy="586949"/>
            </a:xfrm>
            <a:custGeom>
              <a:avLst/>
              <a:gdLst/>
              <a:ahLst/>
              <a:cxnLst/>
              <a:rect l="l" t="t" r="r" b="b"/>
              <a:pathLst>
                <a:path w="2882802" h="586949">
                  <a:moveTo>
                    <a:pt x="2882802" y="586949"/>
                  </a:moveTo>
                  <a:lnTo>
                    <a:pt x="0" y="586949"/>
                  </a:lnTo>
                  <a:lnTo>
                    <a:pt x="0" y="0"/>
                  </a:lnTo>
                  <a:lnTo>
                    <a:pt x="2882802" y="0"/>
                  </a:lnTo>
                  <a:lnTo>
                    <a:pt x="2882802" y="586949"/>
                  </a:lnTo>
                  <a:close/>
                  <a:moveTo>
                    <a:pt x="12700" y="574249"/>
                  </a:moveTo>
                  <a:lnTo>
                    <a:pt x="2870102" y="574249"/>
                  </a:lnTo>
                  <a:lnTo>
                    <a:pt x="2870102" y="12700"/>
                  </a:lnTo>
                  <a:lnTo>
                    <a:pt x="12700" y="12700"/>
                  </a:lnTo>
                  <a:lnTo>
                    <a:pt x="12700" y="574249"/>
                  </a:lnTo>
                  <a:close/>
                </a:path>
              </a:pathLst>
            </a:custGeom>
            <a:solidFill>
              <a:srgbClr val="9AA7B2"/>
            </a:solidFill>
          </p:spPr>
        </p:sp>
        <p:sp>
          <p:nvSpPr>
            <p:cNvPr id="24" name="Freeform 24"/>
            <p:cNvSpPr/>
            <p:nvPr/>
          </p:nvSpPr>
          <p:spPr>
            <a:xfrm>
              <a:off x="0" y="0"/>
              <a:ext cx="2870102" cy="574248"/>
            </a:xfrm>
            <a:custGeom>
              <a:avLst/>
              <a:gdLst/>
              <a:ahLst/>
              <a:cxnLst/>
              <a:rect l="l" t="t" r="r" b="b"/>
              <a:pathLst>
                <a:path w="2870102" h="574248">
                  <a:moveTo>
                    <a:pt x="0" y="0"/>
                  </a:moveTo>
                  <a:lnTo>
                    <a:pt x="2870102" y="0"/>
                  </a:lnTo>
                  <a:lnTo>
                    <a:pt x="2870102" y="574248"/>
                  </a:lnTo>
                  <a:lnTo>
                    <a:pt x="0" y="574248"/>
                  </a:lnTo>
                  <a:close/>
                </a:path>
              </a:pathLst>
            </a:custGeom>
            <a:solidFill>
              <a:srgbClr val="E4D6EA"/>
            </a:solidFill>
          </p:spPr>
        </p:sp>
      </p:grpSp>
      <p:grpSp>
        <p:nvGrpSpPr>
          <p:cNvPr id="25" name="Group 25"/>
          <p:cNvGrpSpPr/>
          <p:nvPr/>
        </p:nvGrpSpPr>
        <p:grpSpPr>
          <a:xfrm>
            <a:off x="7545343" y="2926828"/>
            <a:ext cx="9446572" cy="2022162"/>
            <a:chOff x="0" y="0"/>
            <a:chExt cx="2918362" cy="624714"/>
          </a:xfrm>
        </p:grpSpPr>
        <p:sp>
          <p:nvSpPr>
            <p:cNvPr id="26" name="Freeform 26"/>
            <p:cNvSpPr/>
            <p:nvPr/>
          </p:nvSpPr>
          <p:spPr>
            <a:xfrm>
              <a:off x="41910" y="43180"/>
              <a:ext cx="2870102" cy="576454"/>
            </a:xfrm>
            <a:custGeom>
              <a:avLst/>
              <a:gdLst/>
              <a:ahLst/>
              <a:cxnLst/>
              <a:rect l="l" t="t" r="r" b="b"/>
              <a:pathLst>
                <a:path w="2870102" h="576454">
                  <a:moveTo>
                    <a:pt x="0" y="0"/>
                  </a:moveTo>
                  <a:lnTo>
                    <a:pt x="2870102" y="0"/>
                  </a:lnTo>
                  <a:lnTo>
                    <a:pt x="2870102" y="576454"/>
                  </a:lnTo>
                  <a:lnTo>
                    <a:pt x="0" y="576454"/>
                  </a:lnTo>
                  <a:close/>
                </a:path>
              </a:pathLst>
            </a:custGeom>
            <a:solidFill>
              <a:srgbClr val="77838D"/>
            </a:solidFill>
          </p:spPr>
        </p:sp>
        <p:sp>
          <p:nvSpPr>
            <p:cNvPr id="27" name="Freeform 27"/>
            <p:cNvSpPr/>
            <p:nvPr/>
          </p:nvSpPr>
          <p:spPr>
            <a:xfrm>
              <a:off x="35560" y="35560"/>
              <a:ext cx="2882802" cy="589154"/>
            </a:xfrm>
            <a:custGeom>
              <a:avLst/>
              <a:gdLst/>
              <a:ahLst/>
              <a:cxnLst/>
              <a:rect l="l" t="t" r="r" b="b"/>
              <a:pathLst>
                <a:path w="2882802" h="589154">
                  <a:moveTo>
                    <a:pt x="2882802" y="589154"/>
                  </a:moveTo>
                  <a:lnTo>
                    <a:pt x="0" y="589154"/>
                  </a:lnTo>
                  <a:lnTo>
                    <a:pt x="0" y="0"/>
                  </a:lnTo>
                  <a:lnTo>
                    <a:pt x="2882802" y="0"/>
                  </a:lnTo>
                  <a:lnTo>
                    <a:pt x="2882802" y="589154"/>
                  </a:lnTo>
                  <a:close/>
                  <a:moveTo>
                    <a:pt x="12700" y="576454"/>
                  </a:moveTo>
                  <a:lnTo>
                    <a:pt x="2870102" y="576454"/>
                  </a:lnTo>
                  <a:lnTo>
                    <a:pt x="2870102" y="12700"/>
                  </a:lnTo>
                  <a:lnTo>
                    <a:pt x="12700" y="12700"/>
                  </a:lnTo>
                  <a:lnTo>
                    <a:pt x="12700" y="576454"/>
                  </a:lnTo>
                  <a:close/>
                </a:path>
              </a:pathLst>
            </a:custGeom>
            <a:solidFill>
              <a:srgbClr val="9AA7B2"/>
            </a:solidFill>
          </p:spPr>
        </p:sp>
        <p:sp>
          <p:nvSpPr>
            <p:cNvPr id="28" name="Freeform 28"/>
            <p:cNvSpPr/>
            <p:nvPr/>
          </p:nvSpPr>
          <p:spPr>
            <a:xfrm>
              <a:off x="0" y="0"/>
              <a:ext cx="2870102" cy="576454"/>
            </a:xfrm>
            <a:custGeom>
              <a:avLst/>
              <a:gdLst/>
              <a:ahLst/>
              <a:cxnLst/>
              <a:rect l="l" t="t" r="r" b="b"/>
              <a:pathLst>
                <a:path w="2870102" h="576454">
                  <a:moveTo>
                    <a:pt x="0" y="0"/>
                  </a:moveTo>
                  <a:lnTo>
                    <a:pt x="2870102" y="0"/>
                  </a:lnTo>
                  <a:lnTo>
                    <a:pt x="2870102" y="576454"/>
                  </a:lnTo>
                  <a:lnTo>
                    <a:pt x="0" y="576454"/>
                  </a:lnTo>
                  <a:close/>
                </a:path>
              </a:pathLst>
            </a:custGeom>
            <a:solidFill>
              <a:srgbClr val="E4D6EA"/>
            </a:solidFill>
          </p:spPr>
        </p:sp>
      </p:grpSp>
      <p:grpSp>
        <p:nvGrpSpPr>
          <p:cNvPr id="29" name="Group 29"/>
          <p:cNvGrpSpPr/>
          <p:nvPr/>
        </p:nvGrpSpPr>
        <p:grpSpPr>
          <a:xfrm rot="-10800000">
            <a:off x="5119498" y="1526855"/>
            <a:ext cx="1997883" cy="833996"/>
            <a:chOff x="0" y="0"/>
            <a:chExt cx="8183932" cy="3416300"/>
          </a:xfrm>
        </p:grpSpPr>
        <p:sp>
          <p:nvSpPr>
            <p:cNvPr id="30" name="Freeform 30"/>
            <p:cNvSpPr/>
            <p:nvPr/>
          </p:nvSpPr>
          <p:spPr>
            <a:xfrm>
              <a:off x="0" y="0"/>
              <a:ext cx="8183932" cy="3416300"/>
            </a:xfrm>
            <a:custGeom>
              <a:avLst/>
              <a:gdLst/>
              <a:ahLst/>
              <a:cxnLst/>
              <a:rect l="l" t="t" r="r" b="b"/>
              <a:pathLst>
                <a:path w="8183932" h="3416300">
                  <a:moveTo>
                    <a:pt x="4989638" y="0"/>
                  </a:moveTo>
                  <a:lnTo>
                    <a:pt x="993140" y="0"/>
                  </a:lnTo>
                  <a:lnTo>
                    <a:pt x="3810" y="1699260"/>
                  </a:lnTo>
                  <a:lnTo>
                    <a:pt x="0" y="1706880"/>
                  </a:lnTo>
                  <a:lnTo>
                    <a:pt x="993140" y="3416300"/>
                  </a:lnTo>
                  <a:lnTo>
                    <a:pt x="8183932" y="3416300"/>
                  </a:lnTo>
                  <a:lnTo>
                    <a:pt x="8183932" y="0"/>
                  </a:lnTo>
                  <a:lnTo>
                    <a:pt x="4989637" y="0"/>
                  </a:lnTo>
                  <a:close/>
                  <a:moveTo>
                    <a:pt x="8158532" y="3390900"/>
                  </a:moveTo>
                  <a:lnTo>
                    <a:pt x="1007110" y="3390900"/>
                  </a:lnTo>
                  <a:lnTo>
                    <a:pt x="29210" y="1708150"/>
                  </a:lnTo>
                  <a:lnTo>
                    <a:pt x="1007110" y="25400"/>
                  </a:lnTo>
                  <a:lnTo>
                    <a:pt x="8158532" y="25400"/>
                  </a:lnTo>
                  <a:lnTo>
                    <a:pt x="8158532" y="3390900"/>
                  </a:lnTo>
                  <a:close/>
                  <a:moveTo>
                    <a:pt x="4989638" y="177800"/>
                  </a:moveTo>
                  <a:lnTo>
                    <a:pt x="8006132" y="177800"/>
                  </a:lnTo>
                  <a:lnTo>
                    <a:pt x="8006132" y="3263900"/>
                  </a:lnTo>
                  <a:lnTo>
                    <a:pt x="1098550" y="3263900"/>
                  </a:lnTo>
                  <a:lnTo>
                    <a:pt x="201930" y="1720850"/>
                  </a:lnTo>
                  <a:lnTo>
                    <a:pt x="1098550" y="177800"/>
                  </a:lnTo>
                  <a:lnTo>
                    <a:pt x="4989637" y="177800"/>
                  </a:lnTo>
                  <a:close/>
                </a:path>
              </a:pathLst>
            </a:custGeom>
            <a:solidFill>
              <a:srgbClr val="637E94"/>
            </a:solidFill>
          </p:spPr>
        </p:sp>
      </p:grpSp>
      <p:grpSp>
        <p:nvGrpSpPr>
          <p:cNvPr id="31" name="Group 31"/>
          <p:cNvGrpSpPr/>
          <p:nvPr/>
        </p:nvGrpSpPr>
        <p:grpSpPr>
          <a:xfrm rot="-10800000">
            <a:off x="5132901" y="3285276"/>
            <a:ext cx="1997883" cy="833996"/>
            <a:chOff x="0" y="0"/>
            <a:chExt cx="8183932" cy="3416300"/>
          </a:xfrm>
        </p:grpSpPr>
        <p:sp>
          <p:nvSpPr>
            <p:cNvPr id="32" name="Freeform 32"/>
            <p:cNvSpPr/>
            <p:nvPr/>
          </p:nvSpPr>
          <p:spPr>
            <a:xfrm>
              <a:off x="0" y="0"/>
              <a:ext cx="8183932" cy="3416300"/>
            </a:xfrm>
            <a:custGeom>
              <a:avLst/>
              <a:gdLst/>
              <a:ahLst/>
              <a:cxnLst/>
              <a:rect l="l" t="t" r="r" b="b"/>
              <a:pathLst>
                <a:path w="8183932" h="3416300">
                  <a:moveTo>
                    <a:pt x="4989638" y="0"/>
                  </a:moveTo>
                  <a:lnTo>
                    <a:pt x="993140" y="0"/>
                  </a:lnTo>
                  <a:lnTo>
                    <a:pt x="3810" y="1699260"/>
                  </a:lnTo>
                  <a:lnTo>
                    <a:pt x="0" y="1706880"/>
                  </a:lnTo>
                  <a:lnTo>
                    <a:pt x="993140" y="3416300"/>
                  </a:lnTo>
                  <a:lnTo>
                    <a:pt x="8183932" y="3416300"/>
                  </a:lnTo>
                  <a:lnTo>
                    <a:pt x="8183932" y="0"/>
                  </a:lnTo>
                  <a:lnTo>
                    <a:pt x="4989637" y="0"/>
                  </a:lnTo>
                  <a:close/>
                  <a:moveTo>
                    <a:pt x="8158532" y="3390900"/>
                  </a:moveTo>
                  <a:lnTo>
                    <a:pt x="1007110" y="3390900"/>
                  </a:lnTo>
                  <a:lnTo>
                    <a:pt x="29210" y="1708150"/>
                  </a:lnTo>
                  <a:lnTo>
                    <a:pt x="1007110" y="25400"/>
                  </a:lnTo>
                  <a:lnTo>
                    <a:pt x="8158532" y="25400"/>
                  </a:lnTo>
                  <a:lnTo>
                    <a:pt x="8158532" y="3390900"/>
                  </a:lnTo>
                  <a:close/>
                  <a:moveTo>
                    <a:pt x="4989638" y="177800"/>
                  </a:moveTo>
                  <a:lnTo>
                    <a:pt x="8006132" y="177800"/>
                  </a:lnTo>
                  <a:lnTo>
                    <a:pt x="8006132" y="3263900"/>
                  </a:lnTo>
                  <a:lnTo>
                    <a:pt x="1098550" y="3263900"/>
                  </a:lnTo>
                  <a:lnTo>
                    <a:pt x="201930" y="1720850"/>
                  </a:lnTo>
                  <a:lnTo>
                    <a:pt x="1098550" y="177800"/>
                  </a:lnTo>
                  <a:lnTo>
                    <a:pt x="4989637" y="177800"/>
                  </a:lnTo>
                  <a:close/>
                </a:path>
              </a:pathLst>
            </a:custGeom>
            <a:solidFill>
              <a:srgbClr val="637E94"/>
            </a:solidFill>
          </p:spPr>
        </p:sp>
      </p:grpSp>
      <p:grpSp>
        <p:nvGrpSpPr>
          <p:cNvPr id="33" name="Group 33"/>
          <p:cNvGrpSpPr/>
          <p:nvPr/>
        </p:nvGrpSpPr>
        <p:grpSpPr>
          <a:xfrm rot="-10800000">
            <a:off x="5119498" y="5249163"/>
            <a:ext cx="1997883" cy="833996"/>
            <a:chOff x="0" y="0"/>
            <a:chExt cx="8183932" cy="3416300"/>
          </a:xfrm>
        </p:grpSpPr>
        <p:sp>
          <p:nvSpPr>
            <p:cNvPr id="34" name="Freeform 34"/>
            <p:cNvSpPr/>
            <p:nvPr/>
          </p:nvSpPr>
          <p:spPr>
            <a:xfrm>
              <a:off x="0" y="0"/>
              <a:ext cx="8183932" cy="3416300"/>
            </a:xfrm>
            <a:custGeom>
              <a:avLst/>
              <a:gdLst/>
              <a:ahLst/>
              <a:cxnLst/>
              <a:rect l="l" t="t" r="r" b="b"/>
              <a:pathLst>
                <a:path w="8183932" h="3416300">
                  <a:moveTo>
                    <a:pt x="4989638" y="0"/>
                  </a:moveTo>
                  <a:lnTo>
                    <a:pt x="993140" y="0"/>
                  </a:lnTo>
                  <a:lnTo>
                    <a:pt x="3810" y="1699260"/>
                  </a:lnTo>
                  <a:lnTo>
                    <a:pt x="0" y="1706880"/>
                  </a:lnTo>
                  <a:lnTo>
                    <a:pt x="993140" y="3416300"/>
                  </a:lnTo>
                  <a:lnTo>
                    <a:pt x="8183932" y="3416300"/>
                  </a:lnTo>
                  <a:lnTo>
                    <a:pt x="8183932" y="0"/>
                  </a:lnTo>
                  <a:lnTo>
                    <a:pt x="4989637" y="0"/>
                  </a:lnTo>
                  <a:close/>
                  <a:moveTo>
                    <a:pt x="8158532" y="3390900"/>
                  </a:moveTo>
                  <a:lnTo>
                    <a:pt x="1007110" y="3390900"/>
                  </a:lnTo>
                  <a:lnTo>
                    <a:pt x="29210" y="1708150"/>
                  </a:lnTo>
                  <a:lnTo>
                    <a:pt x="1007110" y="25400"/>
                  </a:lnTo>
                  <a:lnTo>
                    <a:pt x="8158532" y="25400"/>
                  </a:lnTo>
                  <a:lnTo>
                    <a:pt x="8158532" y="3390900"/>
                  </a:lnTo>
                  <a:close/>
                  <a:moveTo>
                    <a:pt x="4989638" y="177800"/>
                  </a:moveTo>
                  <a:lnTo>
                    <a:pt x="8006132" y="177800"/>
                  </a:lnTo>
                  <a:lnTo>
                    <a:pt x="8006132" y="3263900"/>
                  </a:lnTo>
                  <a:lnTo>
                    <a:pt x="1098550" y="3263900"/>
                  </a:lnTo>
                  <a:lnTo>
                    <a:pt x="201930" y="1720850"/>
                  </a:lnTo>
                  <a:lnTo>
                    <a:pt x="1098550" y="177800"/>
                  </a:lnTo>
                  <a:lnTo>
                    <a:pt x="4989637" y="177800"/>
                  </a:lnTo>
                  <a:close/>
                </a:path>
              </a:pathLst>
            </a:custGeom>
            <a:solidFill>
              <a:srgbClr val="637E94"/>
            </a:solidFill>
          </p:spPr>
        </p:sp>
      </p:grpSp>
      <p:grpSp>
        <p:nvGrpSpPr>
          <p:cNvPr id="35" name="Group 35"/>
          <p:cNvGrpSpPr/>
          <p:nvPr/>
        </p:nvGrpSpPr>
        <p:grpSpPr>
          <a:xfrm>
            <a:off x="7545343" y="4928127"/>
            <a:ext cx="9446572" cy="1648634"/>
            <a:chOff x="0" y="0"/>
            <a:chExt cx="2918362" cy="509318"/>
          </a:xfrm>
        </p:grpSpPr>
        <p:sp>
          <p:nvSpPr>
            <p:cNvPr id="36" name="Freeform 36"/>
            <p:cNvSpPr/>
            <p:nvPr/>
          </p:nvSpPr>
          <p:spPr>
            <a:xfrm>
              <a:off x="41910" y="43180"/>
              <a:ext cx="2870102" cy="461058"/>
            </a:xfrm>
            <a:custGeom>
              <a:avLst/>
              <a:gdLst/>
              <a:ahLst/>
              <a:cxnLst/>
              <a:rect l="l" t="t" r="r" b="b"/>
              <a:pathLst>
                <a:path w="2870102" h="461058">
                  <a:moveTo>
                    <a:pt x="0" y="0"/>
                  </a:moveTo>
                  <a:lnTo>
                    <a:pt x="2870102" y="0"/>
                  </a:lnTo>
                  <a:lnTo>
                    <a:pt x="2870102" y="461058"/>
                  </a:lnTo>
                  <a:lnTo>
                    <a:pt x="0" y="461058"/>
                  </a:lnTo>
                  <a:close/>
                </a:path>
              </a:pathLst>
            </a:custGeom>
            <a:solidFill>
              <a:srgbClr val="77838D"/>
            </a:solidFill>
          </p:spPr>
        </p:sp>
        <p:sp>
          <p:nvSpPr>
            <p:cNvPr id="37" name="Freeform 37"/>
            <p:cNvSpPr/>
            <p:nvPr/>
          </p:nvSpPr>
          <p:spPr>
            <a:xfrm>
              <a:off x="35560" y="35560"/>
              <a:ext cx="2882802" cy="473758"/>
            </a:xfrm>
            <a:custGeom>
              <a:avLst/>
              <a:gdLst/>
              <a:ahLst/>
              <a:cxnLst/>
              <a:rect l="l" t="t" r="r" b="b"/>
              <a:pathLst>
                <a:path w="2882802" h="473758">
                  <a:moveTo>
                    <a:pt x="2882802" y="473758"/>
                  </a:moveTo>
                  <a:lnTo>
                    <a:pt x="0" y="473758"/>
                  </a:lnTo>
                  <a:lnTo>
                    <a:pt x="0" y="0"/>
                  </a:lnTo>
                  <a:lnTo>
                    <a:pt x="2882802" y="0"/>
                  </a:lnTo>
                  <a:lnTo>
                    <a:pt x="2882802" y="473758"/>
                  </a:lnTo>
                  <a:close/>
                  <a:moveTo>
                    <a:pt x="12700" y="461058"/>
                  </a:moveTo>
                  <a:lnTo>
                    <a:pt x="2870102" y="461058"/>
                  </a:lnTo>
                  <a:lnTo>
                    <a:pt x="2870102" y="12700"/>
                  </a:lnTo>
                  <a:lnTo>
                    <a:pt x="12700" y="12700"/>
                  </a:lnTo>
                  <a:lnTo>
                    <a:pt x="12700" y="461058"/>
                  </a:lnTo>
                  <a:close/>
                </a:path>
              </a:pathLst>
            </a:custGeom>
            <a:solidFill>
              <a:srgbClr val="9AA7B2"/>
            </a:solidFill>
          </p:spPr>
        </p:sp>
        <p:sp>
          <p:nvSpPr>
            <p:cNvPr id="38" name="Freeform 38"/>
            <p:cNvSpPr/>
            <p:nvPr/>
          </p:nvSpPr>
          <p:spPr>
            <a:xfrm>
              <a:off x="0" y="0"/>
              <a:ext cx="2870102" cy="461058"/>
            </a:xfrm>
            <a:custGeom>
              <a:avLst/>
              <a:gdLst/>
              <a:ahLst/>
              <a:cxnLst/>
              <a:rect l="l" t="t" r="r" b="b"/>
              <a:pathLst>
                <a:path w="2870102" h="461058">
                  <a:moveTo>
                    <a:pt x="0" y="0"/>
                  </a:moveTo>
                  <a:lnTo>
                    <a:pt x="2870102" y="0"/>
                  </a:lnTo>
                  <a:lnTo>
                    <a:pt x="2870102" y="461058"/>
                  </a:lnTo>
                  <a:lnTo>
                    <a:pt x="0" y="461058"/>
                  </a:lnTo>
                  <a:close/>
                </a:path>
              </a:pathLst>
            </a:custGeom>
            <a:solidFill>
              <a:srgbClr val="E4D6EA"/>
            </a:solidFill>
          </p:spPr>
        </p:sp>
      </p:grpSp>
      <p:grpSp>
        <p:nvGrpSpPr>
          <p:cNvPr id="39" name="Group 39"/>
          <p:cNvGrpSpPr/>
          <p:nvPr/>
        </p:nvGrpSpPr>
        <p:grpSpPr>
          <a:xfrm>
            <a:off x="1547231" y="6544673"/>
            <a:ext cx="3117613" cy="1188488"/>
            <a:chOff x="0" y="0"/>
            <a:chExt cx="904234" cy="344710"/>
          </a:xfrm>
        </p:grpSpPr>
        <p:sp>
          <p:nvSpPr>
            <p:cNvPr id="40" name="Freeform 40"/>
            <p:cNvSpPr/>
            <p:nvPr/>
          </p:nvSpPr>
          <p:spPr>
            <a:xfrm>
              <a:off x="41910" y="43180"/>
              <a:ext cx="855974" cy="296450"/>
            </a:xfrm>
            <a:custGeom>
              <a:avLst/>
              <a:gdLst/>
              <a:ahLst/>
              <a:cxnLst/>
              <a:rect l="l" t="t" r="r" b="b"/>
              <a:pathLst>
                <a:path w="855974" h="296450">
                  <a:moveTo>
                    <a:pt x="0" y="0"/>
                  </a:moveTo>
                  <a:lnTo>
                    <a:pt x="855974" y="0"/>
                  </a:lnTo>
                  <a:lnTo>
                    <a:pt x="855974" y="296450"/>
                  </a:lnTo>
                  <a:lnTo>
                    <a:pt x="0" y="296450"/>
                  </a:lnTo>
                  <a:close/>
                </a:path>
              </a:pathLst>
            </a:custGeom>
            <a:solidFill>
              <a:srgbClr val="77838D"/>
            </a:solidFill>
          </p:spPr>
        </p:sp>
        <p:sp>
          <p:nvSpPr>
            <p:cNvPr id="41" name="Freeform 41"/>
            <p:cNvSpPr/>
            <p:nvPr/>
          </p:nvSpPr>
          <p:spPr>
            <a:xfrm>
              <a:off x="35560" y="35560"/>
              <a:ext cx="868674" cy="309150"/>
            </a:xfrm>
            <a:custGeom>
              <a:avLst/>
              <a:gdLst/>
              <a:ahLst/>
              <a:cxnLst/>
              <a:rect l="l" t="t" r="r" b="b"/>
              <a:pathLst>
                <a:path w="868674" h="309150">
                  <a:moveTo>
                    <a:pt x="868674" y="309150"/>
                  </a:moveTo>
                  <a:lnTo>
                    <a:pt x="0" y="309150"/>
                  </a:lnTo>
                  <a:lnTo>
                    <a:pt x="0" y="0"/>
                  </a:lnTo>
                  <a:lnTo>
                    <a:pt x="868674" y="0"/>
                  </a:lnTo>
                  <a:lnTo>
                    <a:pt x="868674" y="309150"/>
                  </a:lnTo>
                  <a:close/>
                  <a:moveTo>
                    <a:pt x="12700" y="296450"/>
                  </a:moveTo>
                  <a:lnTo>
                    <a:pt x="855974" y="296450"/>
                  </a:lnTo>
                  <a:lnTo>
                    <a:pt x="855974" y="12700"/>
                  </a:lnTo>
                  <a:lnTo>
                    <a:pt x="12700" y="12700"/>
                  </a:lnTo>
                  <a:lnTo>
                    <a:pt x="12700" y="296450"/>
                  </a:lnTo>
                  <a:close/>
                </a:path>
              </a:pathLst>
            </a:custGeom>
            <a:solidFill>
              <a:srgbClr val="9AA7B2"/>
            </a:solidFill>
          </p:spPr>
        </p:sp>
        <p:sp>
          <p:nvSpPr>
            <p:cNvPr id="42" name="Freeform 42"/>
            <p:cNvSpPr/>
            <p:nvPr/>
          </p:nvSpPr>
          <p:spPr>
            <a:xfrm>
              <a:off x="0" y="0"/>
              <a:ext cx="855974" cy="296450"/>
            </a:xfrm>
            <a:custGeom>
              <a:avLst/>
              <a:gdLst/>
              <a:ahLst/>
              <a:cxnLst/>
              <a:rect l="l" t="t" r="r" b="b"/>
              <a:pathLst>
                <a:path w="855974" h="296450">
                  <a:moveTo>
                    <a:pt x="0" y="0"/>
                  </a:moveTo>
                  <a:lnTo>
                    <a:pt x="855974" y="0"/>
                  </a:lnTo>
                  <a:lnTo>
                    <a:pt x="855974" y="296450"/>
                  </a:lnTo>
                  <a:lnTo>
                    <a:pt x="0" y="296450"/>
                  </a:lnTo>
                  <a:close/>
                </a:path>
              </a:pathLst>
            </a:custGeom>
            <a:solidFill>
              <a:srgbClr val="C7D0D8"/>
            </a:solidFill>
          </p:spPr>
        </p:sp>
      </p:grpSp>
      <p:grpSp>
        <p:nvGrpSpPr>
          <p:cNvPr id="43" name="Group 43"/>
          <p:cNvGrpSpPr/>
          <p:nvPr/>
        </p:nvGrpSpPr>
        <p:grpSpPr>
          <a:xfrm rot="-10800000">
            <a:off x="5132901" y="6748472"/>
            <a:ext cx="1997883" cy="833996"/>
            <a:chOff x="0" y="0"/>
            <a:chExt cx="8183932" cy="3416300"/>
          </a:xfrm>
        </p:grpSpPr>
        <p:sp>
          <p:nvSpPr>
            <p:cNvPr id="44" name="Freeform 44"/>
            <p:cNvSpPr/>
            <p:nvPr/>
          </p:nvSpPr>
          <p:spPr>
            <a:xfrm>
              <a:off x="0" y="0"/>
              <a:ext cx="8183932" cy="3416300"/>
            </a:xfrm>
            <a:custGeom>
              <a:avLst/>
              <a:gdLst/>
              <a:ahLst/>
              <a:cxnLst/>
              <a:rect l="l" t="t" r="r" b="b"/>
              <a:pathLst>
                <a:path w="8183932" h="3416300">
                  <a:moveTo>
                    <a:pt x="4989638" y="0"/>
                  </a:moveTo>
                  <a:lnTo>
                    <a:pt x="993140" y="0"/>
                  </a:lnTo>
                  <a:lnTo>
                    <a:pt x="3810" y="1699260"/>
                  </a:lnTo>
                  <a:lnTo>
                    <a:pt x="0" y="1706880"/>
                  </a:lnTo>
                  <a:lnTo>
                    <a:pt x="993140" y="3416300"/>
                  </a:lnTo>
                  <a:lnTo>
                    <a:pt x="8183932" y="3416300"/>
                  </a:lnTo>
                  <a:lnTo>
                    <a:pt x="8183932" y="0"/>
                  </a:lnTo>
                  <a:lnTo>
                    <a:pt x="4989637" y="0"/>
                  </a:lnTo>
                  <a:close/>
                  <a:moveTo>
                    <a:pt x="8158532" y="3390900"/>
                  </a:moveTo>
                  <a:lnTo>
                    <a:pt x="1007110" y="3390900"/>
                  </a:lnTo>
                  <a:lnTo>
                    <a:pt x="29210" y="1708150"/>
                  </a:lnTo>
                  <a:lnTo>
                    <a:pt x="1007110" y="25400"/>
                  </a:lnTo>
                  <a:lnTo>
                    <a:pt x="8158532" y="25400"/>
                  </a:lnTo>
                  <a:lnTo>
                    <a:pt x="8158532" y="3390900"/>
                  </a:lnTo>
                  <a:close/>
                  <a:moveTo>
                    <a:pt x="4989638" y="177800"/>
                  </a:moveTo>
                  <a:lnTo>
                    <a:pt x="8006132" y="177800"/>
                  </a:lnTo>
                  <a:lnTo>
                    <a:pt x="8006132" y="3263900"/>
                  </a:lnTo>
                  <a:lnTo>
                    <a:pt x="1098550" y="3263900"/>
                  </a:lnTo>
                  <a:lnTo>
                    <a:pt x="201930" y="1720850"/>
                  </a:lnTo>
                  <a:lnTo>
                    <a:pt x="1098550" y="177800"/>
                  </a:lnTo>
                  <a:lnTo>
                    <a:pt x="4989637" y="177800"/>
                  </a:lnTo>
                  <a:close/>
                </a:path>
              </a:pathLst>
            </a:custGeom>
            <a:solidFill>
              <a:srgbClr val="637E94"/>
            </a:solidFill>
          </p:spPr>
        </p:sp>
      </p:grpSp>
      <p:grpSp>
        <p:nvGrpSpPr>
          <p:cNvPr id="45" name="Group 45"/>
          <p:cNvGrpSpPr/>
          <p:nvPr/>
        </p:nvGrpSpPr>
        <p:grpSpPr>
          <a:xfrm>
            <a:off x="7545343" y="6526884"/>
            <a:ext cx="9446572" cy="2256806"/>
            <a:chOff x="0" y="0"/>
            <a:chExt cx="2918362" cy="697203"/>
          </a:xfrm>
        </p:grpSpPr>
        <p:sp>
          <p:nvSpPr>
            <p:cNvPr id="46" name="Freeform 46"/>
            <p:cNvSpPr/>
            <p:nvPr/>
          </p:nvSpPr>
          <p:spPr>
            <a:xfrm>
              <a:off x="41910" y="43180"/>
              <a:ext cx="2870102" cy="648943"/>
            </a:xfrm>
            <a:custGeom>
              <a:avLst/>
              <a:gdLst/>
              <a:ahLst/>
              <a:cxnLst/>
              <a:rect l="l" t="t" r="r" b="b"/>
              <a:pathLst>
                <a:path w="2870102" h="648943">
                  <a:moveTo>
                    <a:pt x="0" y="0"/>
                  </a:moveTo>
                  <a:lnTo>
                    <a:pt x="2870102" y="0"/>
                  </a:lnTo>
                  <a:lnTo>
                    <a:pt x="2870102" y="648943"/>
                  </a:lnTo>
                  <a:lnTo>
                    <a:pt x="0" y="648943"/>
                  </a:lnTo>
                  <a:close/>
                </a:path>
              </a:pathLst>
            </a:custGeom>
            <a:solidFill>
              <a:srgbClr val="77838D"/>
            </a:solidFill>
          </p:spPr>
        </p:sp>
        <p:sp>
          <p:nvSpPr>
            <p:cNvPr id="47" name="Freeform 47"/>
            <p:cNvSpPr/>
            <p:nvPr/>
          </p:nvSpPr>
          <p:spPr>
            <a:xfrm>
              <a:off x="35560" y="35560"/>
              <a:ext cx="2882802" cy="661643"/>
            </a:xfrm>
            <a:custGeom>
              <a:avLst/>
              <a:gdLst/>
              <a:ahLst/>
              <a:cxnLst/>
              <a:rect l="l" t="t" r="r" b="b"/>
              <a:pathLst>
                <a:path w="2882802" h="661643">
                  <a:moveTo>
                    <a:pt x="2882802" y="661643"/>
                  </a:moveTo>
                  <a:lnTo>
                    <a:pt x="0" y="661643"/>
                  </a:lnTo>
                  <a:lnTo>
                    <a:pt x="0" y="0"/>
                  </a:lnTo>
                  <a:lnTo>
                    <a:pt x="2882802" y="0"/>
                  </a:lnTo>
                  <a:lnTo>
                    <a:pt x="2882802" y="661643"/>
                  </a:lnTo>
                  <a:close/>
                  <a:moveTo>
                    <a:pt x="12700" y="648943"/>
                  </a:moveTo>
                  <a:lnTo>
                    <a:pt x="2870102" y="648943"/>
                  </a:lnTo>
                  <a:lnTo>
                    <a:pt x="2870102" y="12700"/>
                  </a:lnTo>
                  <a:lnTo>
                    <a:pt x="12700" y="12700"/>
                  </a:lnTo>
                  <a:lnTo>
                    <a:pt x="12700" y="648943"/>
                  </a:lnTo>
                  <a:close/>
                </a:path>
              </a:pathLst>
            </a:custGeom>
            <a:solidFill>
              <a:srgbClr val="9AA7B2"/>
            </a:solidFill>
          </p:spPr>
        </p:sp>
        <p:sp>
          <p:nvSpPr>
            <p:cNvPr id="48" name="Freeform 48"/>
            <p:cNvSpPr/>
            <p:nvPr/>
          </p:nvSpPr>
          <p:spPr>
            <a:xfrm>
              <a:off x="0" y="0"/>
              <a:ext cx="2870102" cy="648943"/>
            </a:xfrm>
            <a:custGeom>
              <a:avLst/>
              <a:gdLst/>
              <a:ahLst/>
              <a:cxnLst/>
              <a:rect l="l" t="t" r="r" b="b"/>
              <a:pathLst>
                <a:path w="2870102" h="648943">
                  <a:moveTo>
                    <a:pt x="0" y="0"/>
                  </a:moveTo>
                  <a:lnTo>
                    <a:pt x="2870102" y="0"/>
                  </a:lnTo>
                  <a:lnTo>
                    <a:pt x="2870102" y="648943"/>
                  </a:lnTo>
                  <a:lnTo>
                    <a:pt x="0" y="648943"/>
                  </a:lnTo>
                  <a:close/>
                </a:path>
              </a:pathLst>
            </a:custGeom>
            <a:solidFill>
              <a:srgbClr val="E4D6EA"/>
            </a:solidFill>
          </p:spPr>
        </p:sp>
      </p:grpSp>
      <p:sp>
        <p:nvSpPr>
          <p:cNvPr id="49" name="TextBox 49"/>
          <p:cNvSpPr txBox="1"/>
          <p:nvPr/>
        </p:nvSpPr>
        <p:spPr>
          <a:xfrm>
            <a:off x="7528258" y="6693140"/>
            <a:ext cx="9243857" cy="1772993"/>
          </a:xfrm>
          <a:prstGeom prst="rect">
            <a:avLst/>
          </a:prstGeom>
        </p:spPr>
        <p:txBody>
          <a:bodyPr lIns="0" tIns="0" rIns="0" bIns="0" rtlCol="0" anchor="t">
            <a:spAutoFit/>
          </a:bodyPr>
          <a:lstStyle/>
          <a:p>
            <a:pPr marL="540140" lvl="1" indent="-270070">
              <a:lnSpc>
                <a:spcPts val="3502"/>
              </a:lnSpc>
              <a:buFont typeface="Arial"/>
              <a:buChar char="•"/>
            </a:pPr>
            <a:r>
              <a:rPr lang="en-US" sz="2501">
                <a:solidFill>
                  <a:srgbClr val="000000"/>
                </a:solidFill>
                <a:latin typeface="Open Sans Light"/>
              </a:rPr>
              <a:t>Green argon laser and other materials (7.685€)</a:t>
            </a:r>
          </a:p>
          <a:p>
            <a:pPr marL="540140" lvl="1" indent="-270070">
              <a:lnSpc>
                <a:spcPts val="3502"/>
              </a:lnSpc>
              <a:buFont typeface="Arial"/>
              <a:buChar char="•"/>
            </a:pPr>
            <a:r>
              <a:rPr lang="en-US" sz="2501">
                <a:solidFill>
                  <a:srgbClr val="000000"/>
                </a:solidFill>
                <a:latin typeface="Open Sans Light"/>
              </a:rPr>
              <a:t>Cryosection and and fixation materials (21.722€)</a:t>
            </a:r>
          </a:p>
          <a:p>
            <a:pPr marL="540140" lvl="1" indent="-270070">
              <a:lnSpc>
                <a:spcPts val="3502"/>
              </a:lnSpc>
              <a:buFont typeface="Arial"/>
              <a:buChar char="•"/>
            </a:pPr>
            <a:r>
              <a:rPr lang="en-US" sz="2501">
                <a:solidFill>
                  <a:srgbClr val="000000"/>
                </a:solidFill>
                <a:latin typeface="Open Sans Light"/>
              </a:rPr>
              <a:t>Indocianin (</a:t>
            </a:r>
            <a:r>
              <a:rPr lang="en-US" sz="2501">
                <a:solidFill>
                  <a:srgbClr val="000000"/>
                </a:solidFill>
                <a:latin typeface="Open Sans Light Italics"/>
              </a:rPr>
              <a:t>1.745€)</a:t>
            </a:r>
          </a:p>
          <a:p>
            <a:pPr marL="540140" lvl="1" indent="-270070">
              <a:lnSpc>
                <a:spcPts val="3502"/>
              </a:lnSpc>
              <a:buFont typeface="Arial"/>
              <a:buChar char="•"/>
            </a:pPr>
            <a:r>
              <a:rPr lang="en-US" sz="2501">
                <a:solidFill>
                  <a:srgbClr val="000000"/>
                </a:solidFill>
                <a:latin typeface="Open Sans Light"/>
              </a:rPr>
              <a:t>FA and OCT materials (</a:t>
            </a:r>
            <a:r>
              <a:rPr lang="en-US" sz="2501">
                <a:solidFill>
                  <a:srgbClr val="000000"/>
                </a:solidFill>
                <a:latin typeface="Open Sans Light Italics"/>
              </a:rPr>
              <a:t>8.171€)</a:t>
            </a:r>
          </a:p>
        </p:txBody>
      </p:sp>
      <p:grpSp>
        <p:nvGrpSpPr>
          <p:cNvPr id="50" name="Group 50"/>
          <p:cNvGrpSpPr/>
          <p:nvPr/>
        </p:nvGrpSpPr>
        <p:grpSpPr>
          <a:xfrm>
            <a:off x="1400169" y="8995935"/>
            <a:ext cx="4200196" cy="1188488"/>
            <a:chOff x="0" y="0"/>
            <a:chExt cx="1218227" cy="344710"/>
          </a:xfrm>
        </p:grpSpPr>
        <p:sp>
          <p:nvSpPr>
            <p:cNvPr id="51" name="Freeform 51"/>
            <p:cNvSpPr/>
            <p:nvPr/>
          </p:nvSpPr>
          <p:spPr>
            <a:xfrm>
              <a:off x="41910" y="43180"/>
              <a:ext cx="1169967" cy="296450"/>
            </a:xfrm>
            <a:custGeom>
              <a:avLst/>
              <a:gdLst/>
              <a:ahLst/>
              <a:cxnLst/>
              <a:rect l="l" t="t" r="r" b="b"/>
              <a:pathLst>
                <a:path w="1169967" h="296450">
                  <a:moveTo>
                    <a:pt x="0" y="0"/>
                  </a:moveTo>
                  <a:lnTo>
                    <a:pt x="1169967" y="0"/>
                  </a:lnTo>
                  <a:lnTo>
                    <a:pt x="1169967" y="296450"/>
                  </a:lnTo>
                  <a:lnTo>
                    <a:pt x="0" y="296450"/>
                  </a:lnTo>
                  <a:close/>
                </a:path>
              </a:pathLst>
            </a:custGeom>
            <a:solidFill>
              <a:srgbClr val="77838D"/>
            </a:solidFill>
          </p:spPr>
        </p:sp>
        <p:sp>
          <p:nvSpPr>
            <p:cNvPr id="52" name="Freeform 52"/>
            <p:cNvSpPr/>
            <p:nvPr/>
          </p:nvSpPr>
          <p:spPr>
            <a:xfrm>
              <a:off x="35560" y="35560"/>
              <a:ext cx="1182667" cy="309150"/>
            </a:xfrm>
            <a:custGeom>
              <a:avLst/>
              <a:gdLst/>
              <a:ahLst/>
              <a:cxnLst/>
              <a:rect l="l" t="t" r="r" b="b"/>
              <a:pathLst>
                <a:path w="1182667" h="309150">
                  <a:moveTo>
                    <a:pt x="1182667" y="309150"/>
                  </a:moveTo>
                  <a:lnTo>
                    <a:pt x="0" y="309150"/>
                  </a:lnTo>
                  <a:lnTo>
                    <a:pt x="0" y="0"/>
                  </a:lnTo>
                  <a:lnTo>
                    <a:pt x="1182667" y="0"/>
                  </a:lnTo>
                  <a:lnTo>
                    <a:pt x="1182667" y="309150"/>
                  </a:lnTo>
                  <a:close/>
                  <a:moveTo>
                    <a:pt x="12700" y="296450"/>
                  </a:moveTo>
                  <a:lnTo>
                    <a:pt x="1169967" y="296450"/>
                  </a:lnTo>
                  <a:lnTo>
                    <a:pt x="1169967" y="12700"/>
                  </a:lnTo>
                  <a:lnTo>
                    <a:pt x="12700" y="12700"/>
                  </a:lnTo>
                  <a:lnTo>
                    <a:pt x="12700" y="296450"/>
                  </a:lnTo>
                  <a:close/>
                </a:path>
              </a:pathLst>
            </a:custGeom>
            <a:solidFill>
              <a:srgbClr val="9AA7B2"/>
            </a:solidFill>
          </p:spPr>
        </p:sp>
        <p:sp>
          <p:nvSpPr>
            <p:cNvPr id="53" name="Freeform 53"/>
            <p:cNvSpPr/>
            <p:nvPr/>
          </p:nvSpPr>
          <p:spPr>
            <a:xfrm>
              <a:off x="0" y="0"/>
              <a:ext cx="1169967" cy="296450"/>
            </a:xfrm>
            <a:custGeom>
              <a:avLst/>
              <a:gdLst/>
              <a:ahLst/>
              <a:cxnLst/>
              <a:rect l="l" t="t" r="r" b="b"/>
              <a:pathLst>
                <a:path w="1169967" h="296450">
                  <a:moveTo>
                    <a:pt x="0" y="0"/>
                  </a:moveTo>
                  <a:lnTo>
                    <a:pt x="1169967" y="0"/>
                  </a:lnTo>
                  <a:lnTo>
                    <a:pt x="1169967" y="296450"/>
                  </a:lnTo>
                  <a:lnTo>
                    <a:pt x="0" y="296450"/>
                  </a:lnTo>
                  <a:close/>
                </a:path>
              </a:pathLst>
            </a:custGeom>
            <a:solidFill>
              <a:srgbClr val="FAF7F7"/>
            </a:solidFill>
          </p:spPr>
        </p:sp>
      </p:grpSp>
      <p:sp>
        <p:nvSpPr>
          <p:cNvPr id="54" name="TextBox 54"/>
          <p:cNvSpPr txBox="1"/>
          <p:nvPr/>
        </p:nvSpPr>
        <p:spPr>
          <a:xfrm>
            <a:off x="-320140" y="9242612"/>
            <a:ext cx="7173350" cy="628460"/>
          </a:xfrm>
          <a:prstGeom prst="rect">
            <a:avLst/>
          </a:prstGeom>
        </p:spPr>
        <p:txBody>
          <a:bodyPr lIns="0" tIns="0" rIns="0" bIns="0" rtlCol="0" anchor="t">
            <a:spAutoFit/>
          </a:bodyPr>
          <a:lstStyle/>
          <a:p>
            <a:pPr algn="ctr">
              <a:lnSpc>
                <a:spcPts val="5162"/>
              </a:lnSpc>
            </a:pPr>
            <a:r>
              <a:rPr lang="en-US" sz="3687">
                <a:solidFill>
                  <a:srgbClr val="000000"/>
                </a:solidFill>
                <a:latin typeface="Open Sans Light Bold"/>
              </a:rPr>
              <a:t>TOT = ~ 66.490€</a:t>
            </a:r>
          </a:p>
        </p:txBody>
      </p:sp>
      <p:sp>
        <p:nvSpPr>
          <p:cNvPr id="55" name="TextBox 55"/>
          <p:cNvSpPr txBox="1"/>
          <p:nvPr/>
        </p:nvSpPr>
        <p:spPr>
          <a:xfrm>
            <a:off x="4596990" y="3419014"/>
            <a:ext cx="3069704" cy="518835"/>
          </a:xfrm>
          <a:prstGeom prst="rect">
            <a:avLst/>
          </a:prstGeom>
        </p:spPr>
        <p:txBody>
          <a:bodyPr lIns="0" tIns="0" rIns="0" bIns="0" rtlCol="0" anchor="t">
            <a:spAutoFit/>
          </a:bodyPr>
          <a:lstStyle/>
          <a:p>
            <a:pPr algn="ctr">
              <a:lnSpc>
                <a:spcPts val="4330"/>
              </a:lnSpc>
            </a:pPr>
            <a:r>
              <a:rPr lang="en-US" sz="3092">
                <a:solidFill>
                  <a:srgbClr val="000000"/>
                </a:solidFill>
                <a:latin typeface="Open Sans Light Bold"/>
              </a:rPr>
              <a:t>2.776€</a:t>
            </a:r>
          </a:p>
        </p:txBody>
      </p:sp>
      <p:sp>
        <p:nvSpPr>
          <p:cNvPr id="56" name="TextBox 56"/>
          <p:cNvSpPr txBox="1"/>
          <p:nvPr/>
        </p:nvSpPr>
        <p:spPr>
          <a:xfrm>
            <a:off x="7545343" y="5059797"/>
            <a:ext cx="9243857" cy="1328146"/>
          </a:xfrm>
          <a:prstGeom prst="rect">
            <a:avLst/>
          </a:prstGeom>
        </p:spPr>
        <p:txBody>
          <a:bodyPr lIns="0" tIns="0" rIns="0" bIns="0" rtlCol="0" anchor="t">
            <a:spAutoFit/>
          </a:bodyPr>
          <a:lstStyle/>
          <a:p>
            <a:pPr marL="540140" lvl="1" indent="-270070">
              <a:lnSpc>
                <a:spcPts val="3502"/>
              </a:lnSpc>
              <a:buFont typeface="Arial"/>
              <a:buChar char="•"/>
            </a:pPr>
            <a:r>
              <a:rPr lang="en-US" sz="2501">
                <a:solidFill>
                  <a:srgbClr val="000000"/>
                </a:solidFill>
                <a:latin typeface="Open Sans Light"/>
              </a:rPr>
              <a:t>Dual luciferase reporter assay system kit </a:t>
            </a:r>
            <a:r>
              <a:rPr lang="en-US" sz="2501">
                <a:solidFill>
                  <a:srgbClr val="000000"/>
                </a:solidFill>
                <a:latin typeface="Open Sans Light Italics"/>
              </a:rPr>
              <a:t>(250€ x 100 assays)</a:t>
            </a:r>
          </a:p>
          <a:p>
            <a:pPr marL="540140" lvl="1" indent="-270070">
              <a:lnSpc>
                <a:spcPts val="3502"/>
              </a:lnSpc>
              <a:buFont typeface="Arial"/>
              <a:buChar char="•"/>
            </a:pPr>
            <a:r>
              <a:rPr lang="en-US" sz="2501">
                <a:solidFill>
                  <a:srgbClr val="000000"/>
                </a:solidFill>
                <a:latin typeface="Open Sans Light"/>
              </a:rPr>
              <a:t>RT-PCR </a:t>
            </a:r>
            <a:r>
              <a:rPr lang="en-US" sz="2501">
                <a:solidFill>
                  <a:srgbClr val="000000"/>
                </a:solidFill>
                <a:latin typeface="Open Sans Light Italics"/>
              </a:rPr>
              <a:t>(1424€ 5x5mL)</a:t>
            </a:r>
          </a:p>
          <a:p>
            <a:pPr marL="540140" lvl="1" indent="-270070">
              <a:lnSpc>
                <a:spcPts val="3502"/>
              </a:lnSpc>
              <a:buFont typeface="Arial"/>
              <a:buChar char="•"/>
            </a:pPr>
            <a:r>
              <a:rPr lang="en-US" sz="2501">
                <a:solidFill>
                  <a:srgbClr val="000000"/>
                </a:solidFill>
                <a:latin typeface="Open Sans Light"/>
              </a:rPr>
              <a:t>Histological analysis </a:t>
            </a:r>
            <a:r>
              <a:rPr lang="en-US" sz="2501">
                <a:solidFill>
                  <a:srgbClr val="000000"/>
                </a:solidFill>
                <a:latin typeface="Open Sans Light Italics"/>
              </a:rPr>
              <a:t>(256€)</a:t>
            </a:r>
          </a:p>
        </p:txBody>
      </p:sp>
      <p:sp>
        <p:nvSpPr>
          <p:cNvPr id="57" name="TextBox 57"/>
          <p:cNvSpPr txBox="1"/>
          <p:nvPr/>
        </p:nvSpPr>
        <p:spPr>
          <a:xfrm>
            <a:off x="4475638" y="5382901"/>
            <a:ext cx="3069704" cy="518835"/>
          </a:xfrm>
          <a:prstGeom prst="rect">
            <a:avLst/>
          </a:prstGeom>
        </p:spPr>
        <p:txBody>
          <a:bodyPr lIns="0" tIns="0" rIns="0" bIns="0" rtlCol="0" anchor="t">
            <a:spAutoFit/>
          </a:bodyPr>
          <a:lstStyle/>
          <a:p>
            <a:pPr algn="ctr">
              <a:lnSpc>
                <a:spcPts val="4330"/>
              </a:lnSpc>
            </a:pPr>
            <a:r>
              <a:rPr lang="en-US" sz="3092">
                <a:solidFill>
                  <a:srgbClr val="000000"/>
                </a:solidFill>
                <a:latin typeface="Open Sans Light Bold"/>
              </a:rPr>
              <a:t>1.930€</a:t>
            </a:r>
          </a:p>
        </p:txBody>
      </p:sp>
      <p:sp>
        <p:nvSpPr>
          <p:cNvPr id="58" name="TextBox 58"/>
          <p:cNvSpPr txBox="1"/>
          <p:nvPr/>
        </p:nvSpPr>
        <p:spPr>
          <a:xfrm>
            <a:off x="1547231" y="6540072"/>
            <a:ext cx="2970401" cy="944253"/>
          </a:xfrm>
          <a:prstGeom prst="rect">
            <a:avLst/>
          </a:prstGeom>
        </p:spPr>
        <p:txBody>
          <a:bodyPr lIns="0" tIns="0" rIns="0" bIns="0" rtlCol="0" anchor="t">
            <a:spAutoFit/>
          </a:bodyPr>
          <a:lstStyle/>
          <a:p>
            <a:pPr algn="ctr">
              <a:lnSpc>
                <a:spcPts val="3762"/>
              </a:lnSpc>
            </a:pPr>
            <a:r>
              <a:rPr lang="en-US" sz="2687">
                <a:solidFill>
                  <a:srgbClr val="000000"/>
                </a:solidFill>
                <a:latin typeface="Open Sans Light Bold"/>
              </a:rPr>
              <a:t>IN VIVO ANALYSIS</a:t>
            </a:r>
          </a:p>
        </p:txBody>
      </p:sp>
      <p:sp>
        <p:nvSpPr>
          <p:cNvPr id="59" name="TextBox 59"/>
          <p:cNvSpPr txBox="1"/>
          <p:nvPr/>
        </p:nvSpPr>
        <p:spPr>
          <a:xfrm>
            <a:off x="4475638" y="6882210"/>
            <a:ext cx="3069704" cy="518835"/>
          </a:xfrm>
          <a:prstGeom prst="rect">
            <a:avLst/>
          </a:prstGeom>
        </p:spPr>
        <p:txBody>
          <a:bodyPr lIns="0" tIns="0" rIns="0" bIns="0" rtlCol="0" anchor="t">
            <a:spAutoFit/>
          </a:bodyPr>
          <a:lstStyle/>
          <a:p>
            <a:pPr algn="ctr">
              <a:lnSpc>
                <a:spcPts val="4330"/>
              </a:lnSpc>
            </a:pPr>
            <a:r>
              <a:rPr lang="en-US" sz="3092">
                <a:solidFill>
                  <a:srgbClr val="000000"/>
                </a:solidFill>
                <a:latin typeface="Open Sans Light Bold"/>
              </a:rPr>
              <a:t>39.323€</a:t>
            </a:r>
          </a:p>
        </p:txBody>
      </p:sp>
      <p:sp>
        <p:nvSpPr>
          <p:cNvPr id="60" name="TextBox 60"/>
          <p:cNvSpPr txBox="1"/>
          <p:nvPr/>
        </p:nvSpPr>
        <p:spPr>
          <a:xfrm>
            <a:off x="1591278" y="1469705"/>
            <a:ext cx="2955896" cy="946011"/>
          </a:xfrm>
          <a:prstGeom prst="rect">
            <a:avLst/>
          </a:prstGeom>
        </p:spPr>
        <p:txBody>
          <a:bodyPr lIns="0" tIns="0" rIns="0" bIns="0" rtlCol="0" anchor="t">
            <a:spAutoFit/>
          </a:bodyPr>
          <a:lstStyle/>
          <a:p>
            <a:pPr algn="ctr">
              <a:lnSpc>
                <a:spcPts val="3770"/>
              </a:lnSpc>
            </a:pPr>
            <a:r>
              <a:rPr lang="en-US" sz="2692">
                <a:solidFill>
                  <a:srgbClr val="000000"/>
                </a:solidFill>
                <a:latin typeface="Open Sans Light Bold"/>
              </a:rPr>
              <a:t>VECTORS and PLASMIDS</a:t>
            </a:r>
          </a:p>
        </p:txBody>
      </p:sp>
      <p:sp>
        <p:nvSpPr>
          <p:cNvPr id="61" name="TextBox 61"/>
          <p:cNvSpPr txBox="1"/>
          <p:nvPr/>
        </p:nvSpPr>
        <p:spPr>
          <a:xfrm>
            <a:off x="366642" y="-152400"/>
            <a:ext cx="4108996" cy="1371550"/>
          </a:xfrm>
          <a:prstGeom prst="rect">
            <a:avLst/>
          </a:prstGeom>
        </p:spPr>
        <p:txBody>
          <a:bodyPr lIns="0" tIns="0" rIns="0" bIns="0" rtlCol="0" anchor="t">
            <a:spAutoFit/>
          </a:bodyPr>
          <a:lstStyle/>
          <a:p>
            <a:pPr algn="ctr">
              <a:lnSpc>
                <a:spcPts val="11200"/>
              </a:lnSpc>
            </a:pPr>
            <a:r>
              <a:rPr lang="en-US" sz="8000">
                <a:solidFill>
                  <a:srgbClr val="87303E"/>
                </a:solidFill>
                <a:latin typeface="Open Sans Extra Bold"/>
              </a:rPr>
              <a:t>BUDGET</a:t>
            </a:r>
          </a:p>
        </p:txBody>
      </p:sp>
      <p:sp>
        <p:nvSpPr>
          <p:cNvPr id="62" name="TextBox 62"/>
          <p:cNvSpPr txBox="1"/>
          <p:nvPr/>
        </p:nvSpPr>
        <p:spPr>
          <a:xfrm>
            <a:off x="1874181" y="3200694"/>
            <a:ext cx="2204779" cy="946011"/>
          </a:xfrm>
          <a:prstGeom prst="rect">
            <a:avLst/>
          </a:prstGeom>
        </p:spPr>
        <p:txBody>
          <a:bodyPr lIns="0" tIns="0" rIns="0" bIns="0" rtlCol="0" anchor="t">
            <a:spAutoFit/>
          </a:bodyPr>
          <a:lstStyle/>
          <a:p>
            <a:pPr algn="ctr">
              <a:lnSpc>
                <a:spcPts val="3770"/>
              </a:lnSpc>
            </a:pPr>
            <a:r>
              <a:rPr lang="en-US" sz="2692">
                <a:solidFill>
                  <a:srgbClr val="000000"/>
                </a:solidFill>
                <a:latin typeface="Open Sans Light Bold"/>
              </a:rPr>
              <a:t>MICE and CELL LINES</a:t>
            </a:r>
          </a:p>
        </p:txBody>
      </p:sp>
      <p:sp>
        <p:nvSpPr>
          <p:cNvPr id="63" name="TextBox 63"/>
          <p:cNvSpPr txBox="1"/>
          <p:nvPr/>
        </p:nvSpPr>
        <p:spPr>
          <a:xfrm>
            <a:off x="5376959" y="1687587"/>
            <a:ext cx="1232892" cy="518835"/>
          </a:xfrm>
          <a:prstGeom prst="rect">
            <a:avLst/>
          </a:prstGeom>
        </p:spPr>
        <p:txBody>
          <a:bodyPr lIns="0" tIns="0" rIns="0" bIns="0" rtlCol="0" anchor="t">
            <a:spAutoFit/>
          </a:bodyPr>
          <a:lstStyle/>
          <a:p>
            <a:pPr algn="ctr">
              <a:lnSpc>
                <a:spcPts val="4330"/>
              </a:lnSpc>
            </a:pPr>
            <a:r>
              <a:rPr lang="en-US" sz="3092">
                <a:solidFill>
                  <a:srgbClr val="000000"/>
                </a:solidFill>
                <a:latin typeface="Open Sans Light Bold"/>
              </a:rPr>
              <a:t>2.458€</a:t>
            </a:r>
          </a:p>
        </p:txBody>
      </p:sp>
      <p:sp>
        <p:nvSpPr>
          <p:cNvPr id="64" name="TextBox 64"/>
          <p:cNvSpPr txBox="1"/>
          <p:nvPr/>
        </p:nvSpPr>
        <p:spPr>
          <a:xfrm>
            <a:off x="7493740" y="2839118"/>
            <a:ext cx="9201027" cy="1761728"/>
          </a:xfrm>
          <a:prstGeom prst="rect">
            <a:avLst/>
          </a:prstGeom>
        </p:spPr>
        <p:txBody>
          <a:bodyPr lIns="0" tIns="0" rIns="0" bIns="0" rtlCol="0" anchor="t">
            <a:spAutoFit/>
          </a:bodyPr>
          <a:lstStyle/>
          <a:p>
            <a:pPr marL="539749" lvl="1" indent="-269875">
              <a:lnSpc>
                <a:spcPts val="3499"/>
              </a:lnSpc>
              <a:buFont typeface="Arial"/>
              <a:buChar char="•"/>
            </a:pPr>
            <a:r>
              <a:rPr lang="en-US" sz="2499">
                <a:solidFill>
                  <a:srgbClr val="000000"/>
                </a:solidFill>
                <a:latin typeface="Open Sans Light"/>
              </a:rPr>
              <a:t>C57BL/6J - the Jackson Laboratory </a:t>
            </a:r>
            <a:r>
              <a:rPr lang="en-US" sz="2499">
                <a:solidFill>
                  <a:srgbClr val="000000"/>
                </a:solidFill>
                <a:latin typeface="Open Sans Light Italics"/>
              </a:rPr>
              <a:t>(22€ ca)</a:t>
            </a:r>
          </a:p>
          <a:p>
            <a:pPr marL="539749" lvl="1" indent="-269875">
              <a:lnSpc>
                <a:spcPts val="3499"/>
              </a:lnSpc>
              <a:buFont typeface="Arial"/>
              <a:buChar char="•"/>
            </a:pPr>
            <a:r>
              <a:rPr lang="en-US" sz="2499">
                <a:solidFill>
                  <a:srgbClr val="000000"/>
                </a:solidFill>
                <a:latin typeface="Open Sans Light"/>
              </a:rPr>
              <a:t>SF9 cells </a:t>
            </a:r>
            <a:r>
              <a:rPr lang="en-US" sz="2499">
                <a:solidFill>
                  <a:srgbClr val="000000"/>
                </a:solidFill>
                <a:latin typeface="Open Sans Light Italics"/>
              </a:rPr>
              <a:t>(708€) </a:t>
            </a:r>
            <a:r>
              <a:rPr lang="en-US" sz="2499">
                <a:solidFill>
                  <a:srgbClr val="000000"/>
                </a:solidFill>
                <a:latin typeface="Open Sans Light"/>
              </a:rPr>
              <a:t>and viral vector extraction (360€</a:t>
            </a:r>
            <a:r>
              <a:rPr lang="en-US" sz="2499">
                <a:solidFill>
                  <a:srgbClr val="000000"/>
                </a:solidFill>
                <a:latin typeface="Open Sans Light Italics"/>
              </a:rPr>
              <a:t>)</a:t>
            </a:r>
          </a:p>
          <a:p>
            <a:pPr marL="539749" lvl="1" indent="-269875">
              <a:lnSpc>
                <a:spcPts val="3499"/>
              </a:lnSpc>
              <a:buFont typeface="Arial"/>
              <a:buChar char="•"/>
            </a:pPr>
            <a:r>
              <a:rPr lang="en-US" sz="2499">
                <a:solidFill>
                  <a:srgbClr val="000000"/>
                </a:solidFill>
                <a:latin typeface="Open Sans Light"/>
              </a:rPr>
              <a:t>NHI-3T3 cells </a:t>
            </a:r>
            <a:r>
              <a:rPr lang="en-US" sz="2499">
                <a:solidFill>
                  <a:srgbClr val="000000"/>
                </a:solidFill>
                <a:latin typeface="Open Sans Light Italics"/>
              </a:rPr>
              <a:t>(595€) </a:t>
            </a:r>
            <a:r>
              <a:rPr lang="en-US" sz="2499">
                <a:solidFill>
                  <a:srgbClr val="000000"/>
                </a:solidFill>
                <a:latin typeface="Open Sans Light"/>
              </a:rPr>
              <a:t>and puromycin </a:t>
            </a:r>
            <a:r>
              <a:rPr lang="en-US" sz="2499">
                <a:solidFill>
                  <a:srgbClr val="000000"/>
                </a:solidFill>
                <a:latin typeface="Open Sans Light Italics"/>
              </a:rPr>
              <a:t>(127€)</a:t>
            </a:r>
          </a:p>
          <a:p>
            <a:pPr marL="539749" lvl="1" indent="-269875">
              <a:lnSpc>
                <a:spcPts val="3499"/>
              </a:lnSpc>
              <a:buFont typeface="Arial"/>
              <a:buChar char="•"/>
            </a:pPr>
            <a:r>
              <a:rPr lang="en-US" sz="2499">
                <a:solidFill>
                  <a:srgbClr val="000000"/>
                </a:solidFill>
                <a:latin typeface="Open Sans Light"/>
              </a:rPr>
              <a:t>ARPE19 cells </a:t>
            </a:r>
            <a:r>
              <a:rPr lang="en-US" sz="2499">
                <a:solidFill>
                  <a:srgbClr val="000000"/>
                </a:solidFill>
                <a:latin typeface="Open Sans Light Italics"/>
              </a:rPr>
              <a:t>(595€) </a:t>
            </a:r>
            <a:r>
              <a:rPr lang="en-US" sz="2499">
                <a:solidFill>
                  <a:srgbClr val="000000"/>
                </a:solidFill>
                <a:latin typeface="Open Sans Light"/>
              </a:rPr>
              <a:t>and puromycin </a:t>
            </a:r>
            <a:r>
              <a:rPr lang="en-US" sz="2499">
                <a:solidFill>
                  <a:srgbClr val="000000"/>
                </a:solidFill>
                <a:latin typeface="Open Sans Light Italics"/>
              </a:rPr>
              <a:t>(127€)</a:t>
            </a:r>
          </a:p>
        </p:txBody>
      </p:sp>
      <p:sp>
        <p:nvSpPr>
          <p:cNvPr id="65" name="TextBox 65"/>
          <p:cNvSpPr txBox="1"/>
          <p:nvPr/>
        </p:nvSpPr>
        <p:spPr>
          <a:xfrm>
            <a:off x="7545343" y="830536"/>
            <a:ext cx="7404795" cy="1761728"/>
          </a:xfrm>
          <a:prstGeom prst="rect">
            <a:avLst/>
          </a:prstGeom>
        </p:spPr>
        <p:txBody>
          <a:bodyPr lIns="0" tIns="0" rIns="0" bIns="0" rtlCol="0" anchor="t">
            <a:spAutoFit/>
          </a:bodyPr>
          <a:lstStyle/>
          <a:p>
            <a:pPr marL="539749" lvl="1" indent="-269875">
              <a:lnSpc>
                <a:spcPts val="3499"/>
              </a:lnSpc>
              <a:buFont typeface="Arial"/>
              <a:buChar char="•"/>
            </a:pPr>
            <a:r>
              <a:rPr lang="en-US" sz="2499">
                <a:solidFill>
                  <a:srgbClr val="000000"/>
                </a:solidFill>
                <a:latin typeface="Open Sans Light"/>
              </a:rPr>
              <a:t>Lipofectamine 2000 Transfection Reagent </a:t>
            </a:r>
            <a:r>
              <a:rPr lang="en-US" sz="2499">
                <a:solidFill>
                  <a:srgbClr val="000000"/>
                </a:solidFill>
                <a:latin typeface="Open Sans Light Italics"/>
              </a:rPr>
              <a:t>(958€)</a:t>
            </a:r>
          </a:p>
          <a:p>
            <a:pPr marL="539749" lvl="1" indent="-269875">
              <a:lnSpc>
                <a:spcPts val="3499"/>
              </a:lnSpc>
              <a:buFont typeface="Arial"/>
              <a:buChar char="•"/>
            </a:pPr>
            <a:r>
              <a:rPr lang="en-US" sz="2499">
                <a:solidFill>
                  <a:srgbClr val="000000"/>
                </a:solidFill>
                <a:latin typeface="Open Sans Light"/>
              </a:rPr>
              <a:t>Helper and rep/cap plasmids (150€ x 4)</a:t>
            </a:r>
          </a:p>
          <a:p>
            <a:pPr marL="539749" lvl="1" indent="-269875">
              <a:lnSpc>
                <a:spcPts val="3499"/>
              </a:lnSpc>
              <a:buFont typeface="Arial"/>
              <a:buChar char="•"/>
            </a:pPr>
            <a:r>
              <a:rPr lang="en-US" sz="2499">
                <a:solidFill>
                  <a:srgbClr val="000000"/>
                </a:solidFill>
                <a:latin typeface="Open Sans Light"/>
              </a:rPr>
              <a:t>psiCHECK-2-VEGFA (75€ x 8)</a:t>
            </a:r>
          </a:p>
          <a:p>
            <a:pPr marL="539749" lvl="1" indent="-269875">
              <a:lnSpc>
                <a:spcPts val="3499"/>
              </a:lnSpc>
              <a:buFont typeface="Arial"/>
              <a:buChar char="•"/>
            </a:pPr>
            <a:r>
              <a:rPr lang="en-US" sz="2499">
                <a:solidFill>
                  <a:srgbClr val="000000"/>
                </a:solidFill>
                <a:latin typeface="Open Sans Light"/>
              </a:rPr>
              <a:t>PLKO.1puro (75€ x 4)</a:t>
            </a:r>
          </a:p>
        </p:txBody>
      </p:sp>
      <p:grpSp>
        <p:nvGrpSpPr>
          <p:cNvPr id="66" name="Group 66"/>
          <p:cNvGrpSpPr/>
          <p:nvPr/>
        </p:nvGrpSpPr>
        <p:grpSpPr>
          <a:xfrm>
            <a:off x="7528258" y="8995935"/>
            <a:ext cx="9463657" cy="1075401"/>
            <a:chOff x="0" y="0"/>
            <a:chExt cx="2923640" cy="332227"/>
          </a:xfrm>
        </p:grpSpPr>
        <p:sp>
          <p:nvSpPr>
            <p:cNvPr id="67" name="Freeform 67"/>
            <p:cNvSpPr/>
            <p:nvPr/>
          </p:nvSpPr>
          <p:spPr>
            <a:xfrm>
              <a:off x="41910" y="43180"/>
              <a:ext cx="2875380" cy="283967"/>
            </a:xfrm>
            <a:custGeom>
              <a:avLst/>
              <a:gdLst/>
              <a:ahLst/>
              <a:cxnLst/>
              <a:rect l="l" t="t" r="r" b="b"/>
              <a:pathLst>
                <a:path w="2875380" h="283967">
                  <a:moveTo>
                    <a:pt x="0" y="0"/>
                  </a:moveTo>
                  <a:lnTo>
                    <a:pt x="2875380" y="0"/>
                  </a:lnTo>
                  <a:lnTo>
                    <a:pt x="2875380" y="283967"/>
                  </a:lnTo>
                  <a:lnTo>
                    <a:pt x="0" y="283967"/>
                  </a:lnTo>
                  <a:close/>
                </a:path>
              </a:pathLst>
            </a:custGeom>
            <a:solidFill>
              <a:srgbClr val="77838D"/>
            </a:solidFill>
          </p:spPr>
        </p:sp>
        <p:sp>
          <p:nvSpPr>
            <p:cNvPr id="68" name="Freeform 68"/>
            <p:cNvSpPr/>
            <p:nvPr/>
          </p:nvSpPr>
          <p:spPr>
            <a:xfrm>
              <a:off x="35560" y="35560"/>
              <a:ext cx="2888080" cy="296667"/>
            </a:xfrm>
            <a:custGeom>
              <a:avLst/>
              <a:gdLst/>
              <a:ahLst/>
              <a:cxnLst/>
              <a:rect l="l" t="t" r="r" b="b"/>
              <a:pathLst>
                <a:path w="2888080" h="296667">
                  <a:moveTo>
                    <a:pt x="2888080" y="296667"/>
                  </a:moveTo>
                  <a:lnTo>
                    <a:pt x="0" y="296667"/>
                  </a:lnTo>
                  <a:lnTo>
                    <a:pt x="0" y="0"/>
                  </a:lnTo>
                  <a:lnTo>
                    <a:pt x="2888080" y="0"/>
                  </a:lnTo>
                  <a:lnTo>
                    <a:pt x="2888080" y="296667"/>
                  </a:lnTo>
                  <a:close/>
                  <a:moveTo>
                    <a:pt x="12700" y="283967"/>
                  </a:moveTo>
                  <a:lnTo>
                    <a:pt x="2875380" y="283967"/>
                  </a:lnTo>
                  <a:lnTo>
                    <a:pt x="2875380" y="12700"/>
                  </a:lnTo>
                  <a:lnTo>
                    <a:pt x="12700" y="12700"/>
                  </a:lnTo>
                  <a:lnTo>
                    <a:pt x="12700" y="283967"/>
                  </a:lnTo>
                  <a:close/>
                </a:path>
              </a:pathLst>
            </a:custGeom>
            <a:solidFill>
              <a:srgbClr val="9AA7B2"/>
            </a:solidFill>
          </p:spPr>
        </p:sp>
        <p:sp>
          <p:nvSpPr>
            <p:cNvPr id="69" name="Freeform 69"/>
            <p:cNvSpPr/>
            <p:nvPr/>
          </p:nvSpPr>
          <p:spPr>
            <a:xfrm>
              <a:off x="0" y="0"/>
              <a:ext cx="2875380" cy="283967"/>
            </a:xfrm>
            <a:custGeom>
              <a:avLst/>
              <a:gdLst/>
              <a:ahLst/>
              <a:cxnLst/>
              <a:rect l="l" t="t" r="r" b="b"/>
              <a:pathLst>
                <a:path w="2875380" h="283967">
                  <a:moveTo>
                    <a:pt x="0" y="0"/>
                  </a:moveTo>
                  <a:lnTo>
                    <a:pt x="2875380" y="0"/>
                  </a:lnTo>
                  <a:lnTo>
                    <a:pt x="2875380" y="283967"/>
                  </a:lnTo>
                  <a:lnTo>
                    <a:pt x="0" y="283967"/>
                  </a:lnTo>
                  <a:close/>
                </a:path>
              </a:pathLst>
            </a:custGeom>
            <a:solidFill>
              <a:srgbClr val="E4D6EA"/>
            </a:solidFill>
          </p:spPr>
        </p:sp>
      </p:grpSp>
      <p:sp>
        <p:nvSpPr>
          <p:cNvPr id="70" name="TextBox 70"/>
          <p:cNvSpPr txBox="1"/>
          <p:nvPr/>
        </p:nvSpPr>
        <p:spPr>
          <a:xfrm>
            <a:off x="7748057" y="8969080"/>
            <a:ext cx="9243857" cy="883299"/>
          </a:xfrm>
          <a:prstGeom prst="rect">
            <a:avLst/>
          </a:prstGeom>
        </p:spPr>
        <p:txBody>
          <a:bodyPr lIns="0" tIns="0" rIns="0" bIns="0" rtlCol="0" anchor="t">
            <a:spAutoFit/>
          </a:bodyPr>
          <a:lstStyle/>
          <a:p>
            <a:pPr>
              <a:lnSpc>
                <a:spcPts val="3502"/>
              </a:lnSpc>
            </a:pPr>
            <a:r>
              <a:rPr lang="en-US" sz="2501">
                <a:solidFill>
                  <a:srgbClr val="000000"/>
                </a:solidFill>
                <a:latin typeface="Open Sans Light"/>
              </a:rPr>
              <a:t>Salary costs of researchers for 1 PI, 2 Phd and 1 technician (~20.000€)</a:t>
            </a:r>
          </a:p>
        </p:txBody>
      </p:sp>
      <p:sp>
        <p:nvSpPr>
          <p:cNvPr id="71" name="TextBox 71"/>
          <p:cNvSpPr txBox="1"/>
          <p:nvPr/>
        </p:nvSpPr>
        <p:spPr>
          <a:xfrm>
            <a:off x="9521141" y="66642"/>
            <a:ext cx="5146226" cy="542933"/>
          </a:xfrm>
          <a:prstGeom prst="rect">
            <a:avLst/>
          </a:prstGeom>
        </p:spPr>
        <p:txBody>
          <a:bodyPr lIns="0" tIns="0" rIns="0" bIns="0" rtlCol="0" anchor="t">
            <a:spAutoFit/>
          </a:bodyPr>
          <a:lstStyle/>
          <a:p>
            <a:pPr algn="ctr">
              <a:lnSpc>
                <a:spcPts val="4462"/>
              </a:lnSpc>
            </a:pPr>
            <a:r>
              <a:rPr lang="en-US" sz="3187">
                <a:solidFill>
                  <a:srgbClr val="87303E"/>
                </a:solidFill>
                <a:latin typeface="Open Sans Light Bold"/>
              </a:rPr>
              <a:t>2 MONTH EXPERIMENT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020871" y="-85725"/>
            <a:ext cx="6246257" cy="1371520"/>
          </a:xfrm>
          <a:prstGeom prst="rect">
            <a:avLst/>
          </a:prstGeom>
        </p:spPr>
        <p:txBody>
          <a:bodyPr lIns="0" tIns="0" rIns="0" bIns="0" rtlCol="0" anchor="t">
            <a:spAutoFit/>
          </a:bodyPr>
          <a:lstStyle/>
          <a:p>
            <a:pPr algn="ctr">
              <a:lnSpc>
                <a:spcPts val="11200"/>
              </a:lnSpc>
            </a:pPr>
            <a:r>
              <a:rPr lang="en-US" sz="8000">
                <a:solidFill>
                  <a:srgbClr val="87303E"/>
                </a:solidFill>
                <a:latin typeface="Open Sans Extra Bold"/>
              </a:rPr>
              <a:t>REFERENCES</a:t>
            </a:r>
          </a:p>
        </p:txBody>
      </p:sp>
      <p:sp>
        <p:nvSpPr>
          <p:cNvPr id="3" name="TextBox 3"/>
          <p:cNvSpPr txBox="1"/>
          <p:nvPr/>
        </p:nvSpPr>
        <p:spPr>
          <a:xfrm>
            <a:off x="1028700" y="1647785"/>
            <a:ext cx="16230600" cy="7825740"/>
          </a:xfrm>
          <a:prstGeom prst="rect">
            <a:avLst/>
          </a:prstGeom>
        </p:spPr>
        <p:txBody>
          <a:bodyPr lIns="0" tIns="0" rIns="0" bIns="0" rtlCol="0" anchor="t">
            <a:spAutoFit/>
          </a:bodyPr>
          <a:lstStyle/>
          <a:p>
            <a:pPr>
              <a:lnSpc>
                <a:spcPts val="2940"/>
              </a:lnSpc>
            </a:pPr>
            <a:r>
              <a:rPr lang="en-US" sz="2100">
                <a:solidFill>
                  <a:srgbClr val="09244D"/>
                </a:solidFill>
                <a:latin typeface="Open Sans Light Bold"/>
              </a:rPr>
              <a:t>[1]</a:t>
            </a:r>
            <a:r>
              <a:rPr lang="en-US" sz="2100">
                <a:solidFill>
                  <a:srgbClr val="09244D"/>
                </a:solidFill>
                <a:latin typeface="Open Sans Light"/>
              </a:rPr>
              <a:t> Askou, Anne Louise.</a:t>
            </a:r>
            <a:r>
              <a:rPr lang="en-US" sz="2100">
                <a:solidFill>
                  <a:srgbClr val="09244D"/>
                </a:solidFill>
                <a:latin typeface="Open Sans Light Bold"/>
              </a:rPr>
              <a:t> "Development of gene therapy for treatment of age‐related macular degeneration." </a:t>
            </a:r>
            <a:r>
              <a:rPr lang="en-US" sz="2100">
                <a:solidFill>
                  <a:srgbClr val="09244D"/>
                </a:solidFill>
                <a:latin typeface="Open Sans Light"/>
              </a:rPr>
              <a:t>Acta ophthalmologica 92 (2014): 1-38.</a:t>
            </a:r>
          </a:p>
          <a:p>
            <a:pPr>
              <a:lnSpc>
                <a:spcPts val="2940"/>
              </a:lnSpc>
            </a:pPr>
            <a:r>
              <a:rPr lang="en-US" sz="2100">
                <a:solidFill>
                  <a:srgbClr val="09244D"/>
                </a:solidFill>
                <a:latin typeface="Open Sans Light Bold"/>
              </a:rPr>
              <a:t>[2]</a:t>
            </a:r>
            <a:r>
              <a:rPr lang="en-US" sz="2100">
                <a:solidFill>
                  <a:srgbClr val="09244D"/>
                </a:solidFill>
                <a:latin typeface="Open Sans Light"/>
              </a:rPr>
              <a:t> de Guimaraes, Thales Antonio Cabral, et al. </a:t>
            </a:r>
            <a:r>
              <a:rPr lang="en-US" sz="2100">
                <a:solidFill>
                  <a:srgbClr val="09244D"/>
                </a:solidFill>
                <a:latin typeface="Open Sans Light Bold"/>
              </a:rPr>
              <a:t>"Gene therapy for neovascular age-related macular degeneration: rationale, clinical trials and future directions." </a:t>
            </a:r>
            <a:r>
              <a:rPr lang="en-US" sz="2100">
                <a:solidFill>
                  <a:srgbClr val="09244D"/>
                </a:solidFill>
                <a:latin typeface="Open Sans Light"/>
              </a:rPr>
              <a:t>British Journal of Ophthalmology 105.2 (2021): 151-157.</a:t>
            </a:r>
          </a:p>
          <a:p>
            <a:pPr>
              <a:lnSpc>
                <a:spcPts val="2940"/>
              </a:lnSpc>
            </a:pPr>
            <a:r>
              <a:rPr lang="en-US" sz="2100">
                <a:solidFill>
                  <a:srgbClr val="09244D"/>
                </a:solidFill>
                <a:latin typeface="Open Sans Light Bold"/>
              </a:rPr>
              <a:t>[3]</a:t>
            </a:r>
            <a:r>
              <a:rPr lang="en-US" sz="2100">
                <a:solidFill>
                  <a:srgbClr val="09244D"/>
                </a:solidFill>
                <a:latin typeface="Open Sans Light"/>
              </a:rPr>
              <a:t> Grishanin, Ruslan, et al. </a:t>
            </a:r>
            <a:r>
              <a:rPr lang="en-US" sz="2100">
                <a:solidFill>
                  <a:srgbClr val="09244D"/>
                </a:solidFill>
                <a:latin typeface="Open Sans Light Bold"/>
              </a:rPr>
              <a:t>"Preclinical evaluation of ADVM-022, a novel gene therapy approach to treating wet age-related macular degeneration."</a:t>
            </a:r>
            <a:r>
              <a:rPr lang="en-US" sz="2100">
                <a:solidFill>
                  <a:srgbClr val="09244D"/>
                </a:solidFill>
                <a:latin typeface="Open Sans Light"/>
              </a:rPr>
              <a:t> Molecular Therapy 27.1 (2019): 118-129.</a:t>
            </a:r>
          </a:p>
          <a:p>
            <a:pPr>
              <a:lnSpc>
                <a:spcPts val="2940"/>
              </a:lnSpc>
            </a:pPr>
            <a:r>
              <a:rPr lang="en-US" sz="2100">
                <a:solidFill>
                  <a:srgbClr val="09244D"/>
                </a:solidFill>
                <a:latin typeface="Open Sans Light Bold"/>
              </a:rPr>
              <a:t>[4] </a:t>
            </a:r>
            <a:r>
              <a:rPr lang="en-US" sz="2100">
                <a:solidFill>
                  <a:srgbClr val="09244D"/>
                </a:solidFill>
                <a:latin typeface="Open Sans Light"/>
              </a:rPr>
              <a:t>Igarashi, Tsutomu, et al.</a:t>
            </a:r>
            <a:r>
              <a:rPr lang="en-US" sz="2100">
                <a:solidFill>
                  <a:srgbClr val="09244D"/>
                </a:solidFill>
                <a:latin typeface="Open Sans Light Bold"/>
              </a:rPr>
              <a:t> "Adeno-associated virus type 8 vector–mediated expression of siRNA targeting vascular endothelial growth factor efficiently inhibits neovascularization in a murine choroidal neovascularization model."</a:t>
            </a:r>
            <a:r>
              <a:rPr lang="en-US" sz="2100">
                <a:solidFill>
                  <a:srgbClr val="09244D"/>
                </a:solidFill>
                <a:latin typeface="Open Sans Light"/>
              </a:rPr>
              <a:t> Molecular vision 20 (2014): 488</a:t>
            </a:r>
          </a:p>
          <a:p>
            <a:pPr>
              <a:lnSpc>
                <a:spcPts val="2940"/>
              </a:lnSpc>
            </a:pPr>
            <a:r>
              <a:rPr lang="en-US" sz="2100">
                <a:solidFill>
                  <a:srgbClr val="09244D"/>
                </a:solidFill>
                <a:latin typeface="Open Sans Light Bold"/>
              </a:rPr>
              <a:t>[5]</a:t>
            </a:r>
            <a:r>
              <a:rPr lang="en-US" sz="2100">
                <a:solidFill>
                  <a:srgbClr val="09244D"/>
                </a:solidFill>
                <a:latin typeface="Open Sans Light"/>
              </a:rPr>
              <a:t> Bofill-De Ros, Xavier, and Shuo Gu.</a:t>
            </a:r>
            <a:r>
              <a:rPr lang="en-US" sz="2100">
                <a:solidFill>
                  <a:srgbClr val="09244D"/>
                </a:solidFill>
                <a:latin typeface="Open Sans Light Bold"/>
              </a:rPr>
              <a:t> "Guidelines for the optimal design of miRNA-based shRNAs." </a:t>
            </a:r>
            <a:r>
              <a:rPr lang="en-US" sz="2100">
                <a:solidFill>
                  <a:srgbClr val="09244D"/>
                </a:solidFill>
                <a:latin typeface="Open Sans Light"/>
              </a:rPr>
              <a:t>Methods 103 (2016): 157-166.</a:t>
            </a:r>
          </a:p>
          <a:p>
            <a:pPr>
              <a:lnSpc>
                <a:spcPts val="2940"/>
              </a:lnSpc>
            </a:pPr>
            <a:r>
              <a:rPr lang="en-US" sz="2100">
                <a:solidFill>
                  <a:srgbClr val="09244D"/>
                </a:solidFill>
                <a:latin typeface="Open Sans Light"/>
              </a:rPr>
              <a:t>[</a:t>
            </a:r>
            <a:r>
              <a:rPr lang="en-US" sz="2100">
                <a:solidFill>
                  <a:srgbClr val="09244D"/>
                </a:solidFill>
                <a:latin typeface="Open Sans Light Bold"/>
              </a:rPr>
              <a:t>6]</a:t>
            </a:r>
            <a:r>
              <a:rPr lang="en-US" sz="2100">
                <a:solidFill>
                  <a:srgbClr val="09244D"/>
                </a:solidFill>
                <a:latin typeface="Open Sans Light"/>
              </a:rPr>
              <a:t> Khabou, Hanen, et al.</a:t>
            </a:r>
            <a:r>
              <a:rPr lang="en-US" sz="2100">
                <a:solidFill>
                  <a:srgbClr val="09244D"/>
                </a:solidFill>
                <a:latin typeface="Open Sans Light Bold"/>
              </a:rPr>
              <a:t> "Insight into the mechanisms of enhanced retinal transduction by the engineered AAV2 capsid variant‐7m8."</a:t>
            </a:r>
            <a:r>
              <a:rPr lang="en-US" sz="2100">
                <a:solidFill>
                  <a:srgbClr val="09244D"/>
                </a:solidFill>
                <a:latin typeface="Open Sans Light"/>
              </a:rPr>
              <a:t> Biotechnology and bioengineering 113.12 (2016): 2712-2724.</a:t>
            </a:r>
          </a:p>
          <a:p>
            <a:pPr>
              <a:lnSpc>
                <a:spcPts val="2940"/>
              </a:lnSpc>
            </a:pPr>
            <a:r>
              <a:rPr lang="en-US" sz="2100">
                <a:solidFill>
                  <a:srgbClr val="09244D"/>
                </a:solidFill>
                <a:latin typeface="Open Sans Light Bold"/>
              </a:rPr>
              <a:t>[7] </a:t>
            </a:r>
            <a:r>
              <a:rPr lang="en-US" sz="2100">
                <a:solidFill>
                  <a:srgbClr val="09244D"/>
                </a:solidFill>
                <a:latin typeface="Open Sans Light"/>
              </a:rPr>
              <a:t>Bennett, Antonette, et al.</a:t>
            </a:r>
            <a:r>
              <a:rPr lang="en-US" sz="2100">
                <a:solidFill>
                  <a:srgbClr val="09244D"/>
                </a:solidFill>
                <a:latin typeface="Open Sans Light Bold"/>
              </a:rPr>
              <a:t> "Structure comparison of the chimeric AAV2. 7m8 vector with parental AAV2."</a:t>
            </a:r>
            <a:r>
              <a:rPr lang="en-US" sz="2100">
                <a:solidFill>
                  <a:srgbClr val="09244D"/>
                </a:solidFill>
                <a:latin typeface="Open Sans Light"/>
              </a:rPr>
              <a:t> Journal of structural biology 209.2 (2020): 107433.</a:t>
            </a:r>
          </a:p>
          <a:p>
            <a:pPr>
              <a:lnSpc>
                <a:spcPts val="2940"/>
              </a:lnSpc>
            </a:pPr>
            <a:r>
              <a:rPr lang="en-US" sz="2100">
                <a:solidFill>
                  <a:srgbClr val="09244D"/>
                </a:solidFill>
                <a:latin typeface="Open Sans Light Bold"/>
              </a:rPr>
              <a:t>[8]</a:t>
            </a:r>
            <a:r>
              <a:rPr lang="en-US" sz="2100">
                <a:solidFill>
                  <a:srgbClr val="09244D"/>
                </a:solidFill>
                <a:latin typeface="Open Sans Light"/>
              </a:rPr>
              <a:t> Askou, Anne Louise, et al.</a:t>
            </a:r>
            <a:r>
              <a:rPr lang="en-US" sz="2100">
                <a:solidFill>
                  <a:srgbClr val="09244D"/>
                </a:solidFill>
                <a:latin typeface="Open Sans Light Bold"/>
              </a:rPr>
              <a:t> "Reduction of choroidal neovascularization in mice by adeno‐associated virus‐delivered anti‐vascular endothelial growth factor short hairpin RNA."</a:t>
            </a:r>
            <a:r>
              <a:rPr lang="en-US" sz="2100">
                <a:solidFill>
                  <a:srgbClr val="09244D"/>
                </a:solidFill>
                <a:latin typeface="Open Sans Light"/>
              </a:rPr>
              <a:t> The journal of gene medicine 14.11 (2012): 632-641.</a:t>
            </a:r>
          </a:p>
          <a:p>
            <a:pPr>
              <a:lnSpc>
                <a:spcPts val="2940"/>
              </a:lnSpc>
            </a:pPr>
            <a:r>
              <a:rPr lang="en-US" sz="2100">
                <a:solidFill>
                  <a:srgbClr val="09244D"/>
                </a:solidFill>
                <a:latin typeface="Open Sans Light Bold"/>
              </a:rPr>
              <a:t>[9]</a:t>
            </a:r>
            <a:r>
              <a:rPr lang="en-US" sz="2100">
                <a:solidFill>
                  <a:srgbClr val="09244D"/>
                </a:solidFill>
                <a:latin typeface="Open Sans Light"/>
              </a:rPr>
              <a:t> Chung, Sook Hyun, et al.</a:t>
            </a:r>
            <a:r>
              <a:rPr lang="en-US" sz="2100">
                <a:solidFill>
                  <a:srgbClr val="09244D"/>
                </a:solidFill>
                <a:latin typeface="Open Sans Light Bold"/>
              </a:rPr>
              <a:t> "Factors impacting efficacy of AAV-mediated CRISPR-based genome editing for treatment of choroidal neovascularization."</a:t>
            </a:r>
            <a:r>
              <a:rPr lang="en-US" sz="2100">
                <a:solidFill>
                  <a:srgbClr val="09244D"/>
                </a:solidFill>
                <a:latin typeface="Open Sans Light"/>
              </a:rPr>
              <a:t> Molecular Therapy-Methods &amp; Clinical Development 17 (2020): 409-417.</a:t>
            </a:r>
          </a:p>
          <a:p>
            <a:pPr>
              <a:lnSpc>
                <a:spcPts val="2940"/>
              </a:lnSpc>
            </a:pPr>
            <a:r>
              <a:rPr lang="en-US" sz="2100">
                <a:solidFill>
                  <a:srgbClr val="09244D"/>
                </a:solidFill>
                <a:latin typeface="Open Sans Light Bold"/>
              </a:rPr>
              <a:t>[10]</a:t>
            </a:r>
            <a:r>
              <a:rPr lang="en-US" sz="2100">
                <a:solidFill>
                  <a:srgbClr val="09244D"/>
                </a:solidFill>
                <a:latin typeface="Open Sans Light"/>
              </a:rPr>
              <a:t> Gu, Shuo, et al. </a:t>
            </a:r>
            <a:r>
              <a:rPr lang="en-US" sz="2100">
                <a:solidFill>
                  <a:srgbClr val="09244D"/>
                </a:solidFill>
                <a:latin typeface="Open Sans Light Bold"/>
              </a:rPr>
              <a:t>"Weak base pairing in both seed and 3′ regions reduces RNAi off-targets and enhances si/shRNA designs." </a:t>
            </a:r>
            <a:r>
              <a:rPr lang="en-US" sz="2100">
                <a:solidFill>
                  <a:srgbClr val="09244D"/>
                </a:solidFill>
                <a:latin typeface="Open Sans Light"/>
              </a:rPr>
              <a:t>Nucleic acids research 42.19 (2014): 12169-12176.</a:t>
            </a:r>
          </a:p>
        </p:txBody>
      </p:sp>
      <p:sp>
        <p:nvSpPr>
          <p:cNvPr id="4" name="TextBox 4"/>
          <p:cNvSpPr txBox="1"/>
          <p:nvPr/>
        </p:nvSpPr>
        <p:spPr>
          <a:xfrm>
            <a:off x="11573869" y="9808180"/>
            <a:ext cx="7323731" cy="358139"/>
          </a:xfrm>
          <a:prstGeom prst="rect">
            <a:avLst/>
          </a:prstGeom>
        </p:spPr>
        <p:txBody>
          <a:bodyPr lIns="0" tIns="0" rIns="0" bIns="0" rtlCol="0" anchor="t">
            <a:spAutoFit/>
          </a:bodyPr>
          <a:lstStyle/>
          <a:p>
            <a:pPr algn="ctr">
              <a:lnSpc>
                <a:spcPts val="2940"/>
              </a:lnSpc>
            </a:pPr>
            <a:r>
              <a:rPr lang="en-US" sz="2100">
                <a:solidFill>
                  <a:srgbClr val="000000"/>
                </a:solidFill>
                <a:latin typeface="Open Sans Light"/>
              </a:rPr>
              <a:t>All illustrations were made using BioRender.com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l="5699" t="6078" r="1734" b="1309"/>
          <a:stretch>
            <a:fillRect/>
          </a:stretch>
        </p:blipFill>
        <p:spPr>
          <a:xfrm>
            <a:off x="130709" y="1976238"/>
            <a:ext cx="8301842" cy="5893283"/>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067626" y="6522894"/>
            <a:ext cx="1685456" cy="1306229"/>
          </a:xfrm>
          <a:prstGeom prst="rect">
            <a:avLst/>
          </a:prstGeom>
        </p:spPr>
      </p:pic>
      <p:grpSp>
        <p:nvGrpSpPr>
          <p:cNvPr id="4" name="Group 4"/>
          <p:cNvGrpSpPr/>
          <p:nvPr/>
        </p:nvGrpSpPr>
        <p:grpSpPr>
          <a:xfrm>
            <a:off x="8683571" y="1717584"/>
            <a:ext cx="9038121" cy="1402037"/>
            <a:chOff x="0" y="0"/>
            <a:chExt cx="2878694" cy="446557"/>
          </a:xfrm>
        </p:grpSpPr>
        <p:sp>
          <p:nvSpPr>
            <p:cNvPr id="5" name="Freeform 5"/>
            <p:cNvSpPr/>
            <p:nvPr/>
          </p:nvSpPr>
          <p:spPr>
            <a:xfrm>
              <a:off x="41910" y="43180"/>
              <a:ext cx="2830434" cy="398297"/>
            </a:xfrm>
            <a:custGeom>
              <a:avLst/>
              <a:gdLst/>
              <a:ahLst/>
              <a:cxnLst/>
              <a:rect l="l" t="t" r="r" b="b"/>
              <a:pathLst>
                <a:path w="2830434" h="398297">
                  <a:moveTo>
                    <a:pt x="0" y="0"/>
                  </a:moveTo>
                  <a:lnTo>
                    <a:pt x="2830434" y="0"/>
                  </a:lnTo>
                  <a:lnTo>
                    <a:pt x="2830434" y="398297"/>
                  </a:lnTo>
                  <a:lnTo>
                    <a:pt x="0" y="398297"/>
                  </a:lnTo>
                  <a:close/>
                </a:path>
              </a:pathLst>
            </a:custGeom>
            <a:solidFill>
              <a:srgbClr val="77838D"/>
            </a:solidFill>
          </p:spPr>
        </p:sp>
        <p:sp>
          <p:nvSpPr>
            <p:cNvPr id="6" name="Freeform 6"/>
            <p:cNvSpPr/>
            <p:nvPr/>
          </p:nvSpPr>
          <p:spPr>
            <a:xfrm>
              <a:off x="35560" y="35560"/>
              <a:ext cx="2843134" cy="410997"/>
            </a:xfrm>
            <a:custGeom>
              <a:avLst/>
              <a:gdLst/>
              <a:ahLst/>
              <a:cxnLst/>
              <a:rect l="l" t="t" r="r" b="b"/>
              <a:pathLst>
                <a:path w="2843134" h="410997">
                  <a:moveTo>
                    <a:pt x="2843134" y="410997"/>
                  </a:moveTo>
                  <a:lnTo>
                    <a:pt x="0" y="410997"/>
                  </a:lnTo>
                  <a:lnTo>
                    <a:pt x="0" y="0"/>
                  </a:lnTo>
                  <a:lnTo>
                    <a:pt x="2843134" y="0"/>
                  </a:lnTo>
                  <a:lnTo>
                    <a:pt x="2843134" y="410997"/>
                  </a:lnTo>
                  <a:close/>
                  <a:moveTo>
                    <a:pt x="12700" y="398297"/>
                  </a:moveTo>
                  <a:lnTo>
                    <a:pt x="2830434" y="398297"/>
                  </a:lnTo>
                  <a:lnTo>
                    <a:pt x="2830434" y="12700"/>
                  </a:lnTo>
                  <a:lnTo>
                    <a:pt x="12700" y="12700"/>
                  </a:lnTo>
                  <a:lnTo>
                    <a:pt x="12700" y="398297"/>
                  </a:lnTo>
                  <a:close/>
                </a:path>
              </a:pathLst>
            </a:custGeom>
            <a:solidFill>
              <a:srgbClr val="9AA7B2"/>
            </a:solidFill>
          </p:spPr>
        </p:sp>
        <p:sp>
          <p:nvSpPr>
            <p:cNvPr id="7" name="Freeform 7"/>
            <p:cNvSpPr/>
            <p:nvPr/>
          </p:nvSpPr>
          <p:spPr>
            <a:xfrm>
              <a:off x="0" y="0"/>
              <a:ext cx="2830434" cy="398297"/>
            </a:xfrm>
            <a:custGeom>
              <a:avLst/>
              <a:gdLst/>
              <a:ahLst/>
              <a:cxnLst/>
              <a:rect l="l" t="t" r="r" b="b"/>
              <a:pathLst>
                <a:path w="2830434" h="398297">
                  <a:moveTo>
                    <a:pt x="0" y="0"/>
                  </a:moveTo>
                  <a:lnTo>
                    <a:pt x="2830434" y="0"/>
                  </a:lnTo>
                  <a:lnTo>
                    <a:pt x="2830434" y="398297"/>
                  </a:lnTo>
                  <a:lnTo>
                    <a:pt x="0" y="398297"/>
                  </a:lnTo>
                  <a:close/>
                </a:path>
              </a:pathLst>
            </a:custGeom>
            <a:solidFill>
              <a:srgbClr val="C7D0D8"/>
            </a:solidFill>
          </p:spPr>
        </p:sp>
      </p:grpSp>
      <p:grpSp>
        <p:nvGrpSpPr>
          <p:cNvPr id="8" name="Group 8"/>
          <p:cNvGrpSpPr/>
          <p:nvPr/>
        </p:nvGrpSpPr>
        <p:grpSpPr>
          <a:xfrm rot="-10800000">
            <a:off x="8872239" y="1916052"/>
            <a:ext cx="1997883" cy="816204"/>
            <a:chOff x="0" y="0"/>
            <a:chExt cx="8362332" cy="3416300"/>
          </a:xfrm>
        </p:grpSpPr>
        <p:sp>
          <p:nvSpPr>
            <p:cNvPr id="9" name="Freeform 9"/>
            <p:cNvSpPr/>
            <p:nvPr/>
          </p:nvSpPr>
          <p:spPr>
            <a:xfrm>
              <a:off x="0" y="0"/>
              <a:ext cx="8362332" cy="3416300"/>
            </a:xfrm>
            <a:custGeom>
              <a:avLst/>
              <a:gdLst/>
              <a:ahLst/>
              <a:cxnLst/>
              <a:rect l="l" t="t" r="r" b="b"/>
              <a:pathLst>
                <a:path w="8362332" h="3416300">
                  <a:moveTo>
                    <a:pt x="5090962" y="0"/>
                  </a:moveTo>
                  <a:lnTo>
                    <a:pt x="993140" y="0"/>
                  </a:lnTo>
                  <a:lnTo>
                    <a:pt x="3810" y="1699260"/>
                  </a:lnTo>
                  <a:lnTo>
                    <a:pt x="0" y="1706880"/>
                  </a:lnTo>
                  <a:lnTo>
                    <a:pt x="993140" y="3416300"/>
                  </a:lnTo>
                  <a:lnTo>
                    <a:pt x="8362332" y="3416300"/>
                  </a:lnTo>
                  <a:lnTo>
                    <a:pt x="8362332" y="0"/>
                  </a:lnTo>
                  <a:lnTo>
                    <a:pt x="5090961" y="0"/>
                  </a:lnTo>
                  <a:close/>
                  <a:moveTo>
                    <a:pt x="8336932" y="3390900"/>
                  </a:moveTo>
                  <a:lnTo>
                    <a:pt x="1007110" y="3390900"/>
                  </a:lnTo>
                  <a:lnTo>
                    <a:pt x="29210" y="1708150"/>
                  </a:lnTo>
                  <a:lnTo>
                    <a:pt x="1007110" y="25400"/>
                  </a:lnTo>
                  <a:lnTo>
                    <a:pt x="8336932" y="25400"/>
                  </a:lnTo>
                  <a:lnTo>
                    <a:pt x="8336932" y="3390900"/>
                  </a:lnTo>
                  <a:close/>
                  <a:moveTo>
                    <a:pt x="5090962" y="177800"/>
                  </a:moveTo>
                  <a:lnTo>
                    <a:pt x="8184532" y="177800"/>
                  </a:lnTo>
                  <a:lnTo>
                    <a:pt x="8184532" y="3263900"/>
                  </a:lnTo>
                  <a:lnTo>
                    <a:pt x="1098550" y="3263900"/>
                  </a:lnTo>
                  <a:lnTo>
                    <a:pt x="201930" y="1720850"/>
                  </a:lnTo>
                  <a:lnTo>
                    <a:pt x="1098550" y="177800"/>
                  </a:lnTo>
                  <a:lnTo>
                    <a:pt x="5090962" y="177800"/>
                  </a:lnTo>
                  <a:close/>
                </a:path>
              </a:pathLst>
            </a:custGeom>
            <a:solidFill>
              <a:srgbClr val="9AA7B2"/>
            </a:solidFill>
          </p:spPr>
        </p:sp>
      </p:grpSp>
      <p:grpSp>
        <p:nvGrpSpPr>
          <p:cNvPr id="10" name="Group 10"/>
          <p:cNvGrpSpPr/>
          <p:nvPr/>
        </p:nvGrpSpPr>
        <p:grpSpPr>
          <a:xfrm>
            <a:off x="8683571" y="3910933"/>
            <a:ext cx="9038121" cy="1451541"/>
            <a:chOff x="0" y="0"/>
            <a:chExt cx="3033534" cy="487192"/>
          </a:xfrm>
        </p:grpSpPr>
        <p:sp>
          <p:nvSpPr>
            <p:cNvPr id="11" name="Freeform 11"/>
            <p:cNvSpPr/>
            <p:nvPr/>
          </p:nvSpPr>
          <p:spPr>
            <a:xfrm>
              <a:off x="41910" y="43180"/>
              <a:ext cx="2985274" cy="438932"/>
            </a:xfrm>
            <a:custGeom>
              <a:avLst/>
              <a:gdLst/>
              <a:ahLst/>
              <a:cxnLst/>
              <a:rect l="l" t="t" r="r" b="b"/>
              <a:pathLst>
                <a:path w="2985274" h="438932">
                  <a:moveTo>
                    <a:pt x="0" y="0"/>
                  </a:moveTo>
                  <a:lnTo>
                    <a:pt x="2985274" y="0"/>
                  </a:lnTo>
                  <a:lnTo>
                    <a:pt x="2985274" y="438932"/>
                  </a:lnTo>
                  <a:lnTo>
                    <a:pt x="0" y="438932"/>
                  </a:lnTo>
                  <a:close/>
                </a:path>
              </a:pathLst>
            </a:custGeom>
            <a:solidFill>
              <a:srgbClr val="77838D"/>
            </a:solidFill>
          </p:spPr>
        </p:sp>
        <p:sp>
          <p:nvSpPr>
            <p:cNvPr id="12" name="Freeform 12"/>
            <p:cNvSpPr/>
            <p:nvPr/>
          </p:nvSpPr>
          <p:spPr>
            <a:xfrm>
              <a:off x="35560" y="35560"/>
              <a:ext cx="2997974" cy="451632"/>
            </a:xfrm>
            <a:custGeom>
              <a:avLst/>
              <a:gdLst/>
              <a:ahLst/>
              <a:cxnLst/>
              <a:rect l="l" t="t" r="r" b="b"/>
              <a:pathLst>
                <a:path w="2997974" h="451632">
                  <a:moveTo>
                    <a:pt x="2997974" y="451632"/>
                  </a:moveTo>
                  <a:lnTo>
                    <a:pt x="0" y="451632"/>
                  </a:lnTo>
                  <a:lnTo>
                    <a:pt x="0" y="0"/>
                  </a:lnTo>
                  <a:lnTo>
                    <a:pt x="2997974" y="0"/>
                  </a:lnTo>
                  <a:lnTo>
                    <a:pt x="2997974" y="451632"/>
                  </a:lnTo>
                  <a:close/>
                  <a:moveTo>
                    <a:pt x="12700" y="438932"/>
                  </a:moveTo>
                  <a:lnTo>
                    <a:pt x="2985274" y="438932"/>
                  </a:lnTo>
                  <a:lnTo>
                    <a:pt x="2985274" y="12700"/>
                  </a:lnTo>
                  <a:lnTo>
                    <a:pt x="12700" y="12700"/>
                  </a:lnTo>
                  <a:lnTo>
                    <a:pt x="12700" y="438932"/>
                  </a:lnTo>
                  <a:close/>
                </a:path>
              </a:pathLst>
            </a:custGeom>
            <a:solidFill>
              <a:srgbClr val="9AA7B2"/>
            </a:solidFill>
          </p:spPr>
        </p:sp>
        <p:sp>
          <p:nvSpPr>
            <p:cNvPr id="13" name="Freeform 13"/>
            <p:cNvSpPr/>
            <p:nvPr/>
          </p:nvSpPr>
          <p:spPr>
            <a:xfrm>
              <a:off x="0" y="0"/>
              <a:ext cx="2985274" cy="438932"/>
            </a:xfrm>
            <a:custGeom>
              <a:avLst/>
              <a:gdLst/>
              <a:ahLst/>
              <a:cxnLst/>
              <a:rect l="l" t="t" r="r" b="b"/>
              <a:pathLst>
                <a:path w="2985274" h="438932">
                  <a:moveTo>
                    <a:pt x="0" y="0"/>
                  </a:moveTo>
                  <a:lnTo>
                    <a:pt x="2985274" y="0"/>
                  </a:lnTo>
                  <a:lnTo>
                    <a:pt x="2985274" y="438932"/>
                  </a:lnTo>
                  <a:lnTo>
                    <a:pt x="0" y="438932"/>
                  </a:lnTo>
                  <a:close/>
                </a:path>
              </a:pathLst>
            </a:custGeom>
            <a:solidFill>
              <a:srgbClr val="C7D0D8"/>
            </a:solidFill>
          </p:spPr>
        </p:sp>
      </p:grpSp>
      <p:grpSp>
        <p:nvGrpSpPr>
          <p:cNvPr id="14" name="Group 14"/>
          <p:cNvGrpSpPr/>
          <p:nvPr/>
        </p:nvGrpSpPr>
        <p:grpSpPr>
          <a:xfrm rot="-10800000">
            <a:off x="8891635" y="4117699"/>
            <a:ext cx="1997883" cy="833996"/>
            <a:chOff x="0" y="0"/>
            <a:chExt cx="8183932" cy="3416300"/>
          </a:xfrm>
        </p:grpSpPr>
        <p:sp>
          <p:nvSpPr>
            <p:cNvPr id="15" name="Freeform 15"/>
            <p:cNvSpPr/>
            <p:nvPr/>
          </p:nvSpPr>
          <p:spPr>
            <a:xfrm>
              <a:off x="0" y="0"/>
              <a:ext cx="8183932" cy="3416300"/>
            </a:xfrm>
            <a:custGeom>
              <a:avLst/>
              <a:gdLst/>
              <a:ahLst/>
              <a:cxnLst/>
              <a:rect l="l" t="t" r="r" b="b"/>
              <a:pathLst>
                <a:path w="8183932" h="3416300">
                  <a:moveTo>
                    <a:pt x="4989638" y="0"/>
                  </a:moveTo>
                  <a:lnTo>
                    <a:pt x="993140" y="0"/>
                  </a:lnTo>
                  <a:lnTo>
                    <a:pt x="3810" y="1699260"/>
                  </a:lnTo>
                  <a:lnTo>
                    <a:pt x="0" y="1706880"/>
                  </a:lnTo>
                  <a:lnTo>
                    <a:pt x="993140" y="3416300"/>
                  </a:lnTo>
                  <a:lnTo>
                    <a:pt x="8183932" y="3416300"/>
                  </a:lnTo>
                  <a:lnTo>
                    <a:pt x="8183932" y="0"/>
                  </a:lnTo>
                  <a:lnTo>
                    <a:pt x="4989637" y="0"/>
                  </a:lnTo>
                  <a:close/>
                  <a:moveTo>
                    <a:pt x="8158532" y="3390900"/>
                  </a:moveTo>
                  <a:lnTo>
                    <a:pt x="1007110" y="3390900"/>
                  </a:lnTo>
                  <a:lnTo>
                    <a:pt x="29210" y="1708150"/>
                  </a:lnTo>
                  <a:lnTo>
                    <a:pt x="1007110" y="25400"/>
                  </a:lnTo>
                  <a:lnTo>
                    <a:pt x="8158532" y="25400"/>
                  </a:lnTo>
                  <a:lnTo>
                    <a:pt x="8158532" y="3390900"/>
                  </a:lnTo>
                  <a:close/>
                  <a:moveTo>
                    <a:pt x="4989638" y="177800"/>
                  </a:moveTo>
                  <a:lnTo>
                    <a:pt x="8006132" y="177800"/>
                  </a:lnTo>
                  <a:lnTo>
                    <a:pt x="8006132" y="3263900"/>
                  </a:lnTo>
                  <a:lnTo>
                    <a:pt x="1098550" y="3263900"/>
                  </a:lnTo>
                  <a:lnTo>
                    <a:pt x="201930" y="1720850"/>
                  </a:lnTo>
                  <a:lnTo>
                    <a:pt x="1098550" y="177800"/>
                  </a:lnTo>
                  <a:lnTo>
                    <a:pt x="4989637" y="177800"/>
                  </a:lnTo>
                  <a:close/>
                </a:path>
              </a:pathLst>
            </a:custGeom>
            <a:solidFill>
              <a:srgbClr val="637E94"/>
            </a:solidFill>
          </p:spPr>
        </p:sp>
      </p:grpSp>
      <p:grpSp>
        <p:nvGrpSpPr>
          <p:cNvPr id="16" name="Group 16"/>
          <p:cNvGrpSpPr/>
          <p:nvPr/>
        </p:nvGrpSpPr>
        <p:grpSpPr>
          <a:xfrm>
            <a:off x="8683571" y="6135404"/>
            <a:ext cx="9038121" cy="1511972"/>
            <a:chOff x="0" y="0"/>
            <a:chExt cx="2783239" cy="465603"/>
          </a:xfrm>
        </p:grpSpPr>
        <p:sp>
          <p:nvSpPr>
            <p:cNvPr id="17" name="Freeform 17"/>
            <p:cNvSpPr/>
            <p:nvPr/>
          </p:nvSpPr>
          <p:spPr>
            <a:xfrm>
              <a:off x="41910" y="43180"/>
              <a:ext cx="2734979" cy="417343"/>
            </a:xfrm>
            <a:custGeom>
              <a:avLst/>
              <a:gdLst/>
              <a:ahLst/>
              <a:cxnLst/>
              <a:rect l="l" t="t" r="r" b="b"/>
              <a:pathLst>
                <a:path w="2734979" h="417343">
                  <a:moveTo>
                    <a:pt x="0" y="0"/>
                  </a:moveTo>
                  <a:lnTo>
                    <a:pt x="2734979" y="0"/>
                  </a:lnTo>
                  <a:lnTo>
                    <a:pt x="2734979" y="417343"/>
                  </a:lnTo>
                  <a:lnTo>
                    <a:pt x="0" y="417343"/>
                  </a:lnTo>
                  <a:close/>
                </a:path>
              </a:pathLst>
            </a:custGeom>
            <a:solidFill>
              <a:srgbClr val="77838D"/>
            </a:solidFill>
          </p:spPr>
        </p:sp>
        <p:sp>
          <p:nvSpPr>
            <p:cNvPr id="18" name="Freeform 18"/>
            <p:cNvSpPr/>
            <p:nvPr/>
          </p:nvSpPr>
          <p:spPr>
            <a:xfrm>
              <a:off x="35560" y="35560"/>
              <a:ext cx="2747679" cy="430043"/>
            </a:xfrm>
            <a:custGeom>
              <a:avLst/>
              <a:gdLst/>
              <a:ahLst/>
              <a:cxnLst/>
              <a:rect l="l" t="t" r="r" b="b"/>
              <a:pathLst>
                <a:path w="2747679" h="430043">
                  <a:moveTo>
                    <a:pt x="2747679" y="430043"/>
                  </a:moveTo>
                  <a:lnTo>
                    <a:pt x="0" y="430043"/>
                  </a:lnTo>
                  <a:lnTo>
                    <a:pt x="0" y="0"/>
                  </a:lnTo>
                  <a:lnTo>
                    <a:pt x="2747679" y="0"/>
                  </a:lnTo>
                  <a:lnTo>
                    <a:pt x="2747679" y="430043"/>
                  </a:lnTo>
                  <a:close/>
                  <a:moveTo>
                    <a:pt x="12700" y="417343"/>
                  </a:moveTo>
                  <a:lnTo>
                    <a:pt x="2734979" y="417343"/>
                  </a:lnTo>
                  <a:lnTo>
                    <a:pt x="2734979" y="12700"/>
                  </a:lnTo>
                  <a:lnTo>
                    <a:pt x="12700" y="12700"/>
                  </a:lnTo>
                  <a:lnTo>
                    <a:pt x="12700" y="417343"/>
                  </a:lnTo>
                  <a:close/>
                </a:path>
              </a:pathLst>
            </a:custGeom>
            <a:solidFill>
              <a:srgbClr val="9AA7B2"/>
            </a:solidFill>
          </p:spPr>
        </p:sp>
        <p:sp>
          <p:nvSpPr>
            <p:cNvPr id="19" name="Freeform 19"/>
            <p:cNvSpPr/>
            <p:nvPr/>
          </p:nvSpPr>
          <p:spPr>
            <a:xfrm>
              <a:off x="0" y="0"/>
              <a:ext cx="2734979" cy="417343"/>
            </a:xfrm>
            <a:custGeom>
              <a:avLst/>
              <a:gdLst/>
              <a:ahLst/>
              <a:cxnLst/>
              <a:rect l="l" t="t" r="r" b="b"/>
              <a:pathLst>
                <a:path w="2734979" h="417343">
                  <a:moveTo>
                    <a:pt x="0" y="0"/>
                  </a:moveTo>
                  <a:lnTo>
                    <a:pt x="2734979" y="0"/>
                  </a:lnTo>
                  <a:lnTo>
                    <a:pt x="2734979" y="417343"/>
                  </a:lnTo>
                  <a:lnTo>
                    <a:pt x="0" y="417343"/>
                  </a:lnTo>
                  <a:close/>
                </a:path>
              </a:pathLst>
            </a:custGeom>
            <a:solidFill>
              <a:srgbClr val="C7D0D8"/>
            </a:solidFill>
          </p:spPr>
        </p:sp>
      </p:grpSp>
      <p:grpSp>
        <p:nvGrpSpPr>
          <p:cNvPr id="20" name="Group 20"/>
          <p:cNvGrpSpPr/>
          <p:nvPr/>
        </p:nvGrpSpPr>
        <p:grpSpPr>
          <a:xfrm rot="-10800000">
            <a:off x="8891635" y="6368558"/>
            <a:ext cx="2340683" cy="888837"/>
            <a:chOff x="0" y="0"/>
            <a:chExt cx="8996557" cy="3416300"/>
          </a:xfrm>
        </p:grpSpPr>
        <p:sp>
          <p:nvSpPr>
            <p:cNvPr id="21" name="Freeform 21"/>
            <p:cNvSpPr/>
            <p:nvPr/>
          </p:nvSpPr>
          <p:spPr>
            <a:xfrm>
              <a:off x="0" y="0"/>
              <a:ext cx="8996557" cy="3416300"/>
            </a:xfrm>
            <a:custGeom>
              <a:avLst/>
              <a:gdLst/>
              <a:ahLst/>
              <a:cxnLst/>
              <a:rect l="l" t="t" r="r" b="b"/>
              <a:pathLst>
                <a:path w="8996557" h="3416300">
                  <a:moveTo>
                    <a:pt x="5451179" y="0"/>
                  </a:moveTo>
                  <a:lnTo>
                    <a:pt x="993140" y="0"/>
                  </a:lnTo>
                  <a:lnTo>
                    <a:pt x="3810" y="1699260"/>
                  </a:lnTo>
                  <a:lnTo>
                    <a:pt x="0" y="1706880"/>
                  </a:lnTo>
                  <a:lnTo>
                    <a:pt x="993140" y="3416300"/>
                  </a:lnTo>
                  <a:lnTo>
                    <a:pt x="8996557" y="3416300"/>
                  </a:lnTo>
                  <a:lnTo>
                    <a:pt x="8996557" y="0"/>
                  </a:lnTo>
                  <a:lnTo>
                    <a:pt x="5451178" y="0"/>
                  </a:lnTo>
                  <a:close/>
                  <a:moveTo>
                    <a:pt x="8971158" y="3390900"/>
                  </a:moveTo>
                  <a:lnTo>
                    <a:pt x="1007110" y="3390900"/>
                  </a:lnTo>
                  <a:lnTo>
                    <a:pt x="29210" y="1708150"/>
                  </a:lnTo>
                  <a:lnTo>
                    <a:pt x="1007110" y="25400"/>
                  </a:lnTo>
                  <a:lnTo>
                    <a:pt x="8971158" y="25400"/>
                  </a:lnTo>
                  <a:lnTo>
                    <a:pt x="8971158" y="3390900"/>
                  </a:lnTo>
                  <a:close/>
                  <a:moveTo>
                    <a:pt x="5451179" y="177800"/>
                  </a:moveTo>
                  <a:lnTo>
                    <a:pt x="8818758" y="177800"/>
                  </a:lnTo>
                  <a:lnTo>
                    <a:pt x="8818758" y="3263900"/>
                  </a:lnTo>
                  <a:lnTo>
                    <a:pt x="1098550" y="3263900"/>
                  </a:lnTo>
                  <a:lnTo>
                    <a:pt x="201930" y="1720850"/>
                  </a:lnTo>
                  <a:lnTo>
                    <a:pt x="1098550" y="177800"/>
                  </a:lnTo>
                  <a:lnTo>
                    <a:pt x="5451178" y="177800"/>
                  </a:lnTo>
                  <a:close/>
                </a:path>
              </a:pathLst>
            </a:custGeom>
            <a:solidFill>
              <a:srgbClr val="476176"/>
            </a:solidFill>
          </p:spPr>
        </p:sp>
      </p:grpSp>
      <p:pic>
        <p:nvPicPr>
          <p:cNvPr id="22" name="Picture 2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298339" y="8792663"/>
            <a:ext cx="1917147" cy="579937"/>
          </a:xfrm>
          <a:prstGeom prst="rect">
            <a:avLst/>
          </a:prstGeom>
        </p:spPr>
      </p:pic>
      <p:pic>
        <p:nvPicPr>
          <p:cNvPr id="23" name="Picture 2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241123" y="8792663"/>
            <a:ext cx="1917147" cy="579937"/>
          </a:xfrm>
          <a:prstGeom prst="rect">
            <a:avLst/>
          </a:prstGeom>
        </p:spPr>
      </p:pic>
      <p:pic>
        <p:nvPicPr>
          <p:cNvPr id="24" name="Picture 24"/>
          <p:cNvPicPr>
            <a:picLocks noChangeAspect="1"/>
          </p:cNvPicPr>
          <p:nvPr/>
        </p:nvPicPr>
        <p:blipFill>
          <a:blip r:embed="rId8"/>
          <a:srcRect/>
          <a:stretch>
            <a:fillRect/>
          </a:stretch>
        </p:blipFill>
        <p:spPr>
          <a:xfrm>
            <a:off x="1996891" y="8024809"/>
            <a:ext cx="2574565" cy="2077545"/>
          </a:xfrm>
          <a:prstGeom prst="rect">
            <a:avLst/>
          </a:prstGeom>
        </p:spPr>
      </p:pic>
      <p:pic>
        <p:nvPicPr>
          <p:cNvPr id="25" name="Picture 25"/>
          <p:cNvPicPr>
            <a:picLocks noChangeAspect="1"/>
          </p:cNvPicPr>
          <p:nvPr/>
        </p:nvPicPr>
        <p:blipFill>
          <a:blip r:embed="rId9"/>
          <a:srcRect/>
          <a:stretch>
            <a:fillRect/>
          </a:stretch>
        </p:blipFill>
        <p:spPr>
          <a:xfrm>
            <a:off x="8044571" y="8034731"/>
            <a:ext cx="2472323" cy="2076752"/>
          </a:xfrm>
          <a:prstGeom prst="rect">
            <a:avLst/>
          </a:prstGeom>
        </p:spPr>
      </p:pic>
      <p:pic>
        <p:nvPicPr>
          <p:cNvPr id="26" name="Picture 26"/>
          <p:cNvPicPr>
            <a:picLocks noChangeAspect="1"/>
          </p:cNvPicPr>
          <p:nvPr/>
        </p:nvPicPr>
        <p:blipFill>
          <a:blip r:embed="rId10"/>
          <a:srcRect/>
          <a:stretch>
            <a:fillRect/>
          </a:stretch>
        </p:blipFill>
        <p:spPr>
          <a:xfrm>
            <a:off x="14037623" y="8005696"/>
            <a:ext cx="2528028" cy="2096658"/>
          </a:xfrm>
          <a:prstGeom prst="rect">
            <a:avLst/>
          </a:prstGeom>
        </p:spPr>
      </p:pic>
      <p:pic>
        <p:nvPicPr>
          <p:cNvPr id="27" name="Picture 2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3226550">
            <a:off x="335138" y="7896315"/>
            <a:ext cx="1618909" cy="457342"/>
          </a:xfrm>
          <a:prstGeom prst="rect">
            <a:avLst/>
          </a:prstGeom>
        </p:spPr>
      </p:pic>
      <p:pic>
        <p:nvPicPr>
          <p:cNvPr id="28" name="Picture 28"/>
          <p:cNvPicPr>
            <a:picLocks noChangeAspect="1"/>
          </p:cNvPicPr>
          <p:nvPr/>
        </p:nvPicPr>
        <p:blipFill>
          <a:blip r:embed="rId13"/>
          <a:srcRect/>
          <a:stretch>
            <a:fillRect/>
          </a:stretch>
        </p:blipFill>
        <p:spPr>
          <a:xfrm>
            <a:off x="285016" y="301082"/>
            <a:ext cx="2729141" cy="1897264"/>
          </a:xfrm>
          <a:prstGeom prst="rect">
            <a:avLst/>
          </a:prstGeom>
        </p:spPr>
      </p:pic>
      <p:sp>
        <p:nvSpPr>
          <p:cNvPr id="29" name="TextBox 29"/>
          <p:cNvSpPr txBox="1"/>
          <p:nvPr/>
        </p:nvSpPr>
        <p:spPr>
          <a:xfrm>
            <a:off x="4639441" y="93312"/>
            <a:ext cx="9009118" cy="1030545"/>
          </a:xfrm>
          <a:prstGeom prst="rect">
            <a:avLst/>
          </a:prstGeom>
        </p:spPr>
        <p:txBody>
          <a:bodyPr lIns="0" tIns="0" rIns="0" bIns="0" rtlCol="0" anchor="t">
            <a:spAutoFit/>
          </a:bodyPr>
          <a:lstStyle/>
          <a:p>
            <a:pPr algn="ctr">
              <a:lnSpc>
                <a:spcPts val="7920"/>
              </a:lnSpc>
            </a:pPr>
            <a:r>
              <a:rPr lang="en-US" sz="7200" spc="144">
                <a:solidFill>
                  <a:srgbClr val="87303E"/>
                </a:solidFill>
                <a:latin typeface="Open Sans Extra Bold Bold"/>
              </a:rPr>
              <a:t>BACKGROUND</a:t>
            </a:r>
          </a:p>
        </p:txBody>
      </p:sp>
      <p:sp>
        <p:nvSpPr>
          <p:cNvPr id="30" name="TextBox 30"/>
          <p:cNvSpPr txBox="1"/>
          <p:nvPr/>
        </p:nvSpPr>
        <p:spPr>
          <a:xfrm>
            <a:off x="4513627" y="971550"/>
            <a:ext cx="9523996" cy="499178"/>
          </a:xfrm>
          <a:prstGeom prst="rect">
            <a:avLst/>
          </a:prstGeom>
        </p:spPr>
        <p:txBody>
          <a:bodyPr lIns="0" tIns="0" rIns="0" bIns="0" rtlCol="0" anchor="t">
            <a:spAutoFit/>
          </a:bodyPr>
          <a:lstStyle/>
          <a:p>
            <a:pPr algn="ctr">
              <a:lnSpc>
                <a:spcPts val="4060"/>
              </a:lnSpc>
            </a:pPr>
            <a:r>
              <a:rPr lang="en-US" sz="2900">
                <a:solidFill>
                  <a:srgbClr val="87303E"/>
                </a:solidFill>
                <a:latin typeface="Open Sans Extra Bold"/>
              </a:rPr>
              <a:t>Age-related macular degeneration (AMD)</a:t>
            </a:r>
          </a:p>
        </p:txBody>
      </p:sp>
      <p:sp>
        <p:nvSpPr>
          <p:cNvPr id="31" name="TextBox 31"/>
          <p:cNvSpPr txBox="1"/>
          <p:nvPr/>
        </p:nvSpPr>
        <p:spPr>
          <a:xfrm>
            <a:off x="9071303" y="2118508"/>
            <a:ext cx="1466404" cy="373192"/>
          </a:xfrm>
          <a:prstGeom prst="rect">
            <a:avLst/>
          </a:prstGeom>
        </p:spPr>
        <p:txBody>
          <a:bodyPr lIns="0" tIns="0" rIns="0" bIns="0" rtlCol="0" anchor="t">
            <a:spAutoFit/>
          </a:bodyPr>
          <a:lstStyle/>
          <a:p>
            <a:pPr algn="ctr">
              <a:lnSpc>
                <a:spcPts val="3079"/>
              </a:lnSpc>
            </a:pPr>
            <a:r>
              <a:rPr lang="en-US" sz="2199">
                <a:solidFill>
                  <a:srgbClr val="FAF7F7"/>
                </a:solidFill>
                <a:latin typeface="Open Sans Light"/>
              </a:rPr>
              <a:t>WHAT IS IT?</a:t>
            </a:r>
          </a:p>
        </p:txBody>
      </p:sp>
      <p:sp>
        <p:nvSpPr>
          <p:cNvPr id="32" name="TextBox 32"/>
          <p:cNvSpPr txBox="1"/>
          <p:nvPr/>
        </p:nvSpPr>
        <p:spPr>
          <a:xfrm>
            <a:off x="10976253" y="1768604"/>
            <a:ext cx="6122738" cy="1063387"/>
          </a:xfrm>
          <a:prstGeom prst="rect">
            <a:avLst/>
          </a:prstGeom>
        </p:spPr>
        <p:txBody>
          <a:bodyPr lIns="0" tIns="0" rIns="0" bIns="0" rtlCol="0" anchor="t">
            <a:spAutoFit/>
          </a:bodyPr>
          <a:lstStyle/>
          <a:p>
            <a:pPr algn="ctr">
              <a:lnSpc>
                <a:spcPts val="2800"/>
              </a:lnSpc>
            </a:pPr>
            <a:r>
              <a:rPr lang="en-US" sz="2000">
                <a:solidFill>
                  <a:srgbClr val="000000"/>
                </a:solidFill>
                <a:latin typeface="Open Sans Light"/>
              </a:rPr>
              <a:t>Ocular disease that affects the </a:t>
            </a:r>
            <a:r>
              <a:rPr lang="en-US" sz="2000">
                <a:solidFill>
                  <a:srgbClr val="000000"/>
                </a:solidFill>
                <a:latin typeface="Open Sans Light Bold"/>
              </a:rPr>
              <a:t>macula</a:t>
            </a:r>
            <a:r>
              <a:rPr lang="en-US" sz="2000">
                <a:solidFill>
                  <a:srgbClr val="000000"/>
                </a:solidFill>
                <a:latin typeface="Open Sans Light"/>
              </a:rPr>
              <a:t>, which is the most central portion of the retina. It is the leading cause of severe</a:t>
            </a:r>
            <a:r>
              <a:rPr lang="en-US" sz="2000">
                <a:solidFill>
                  <a:srgbClr val="000000"/>
                </a:solidFill>
                <a:latin typeface="Open Sans Light Bold"/>
              </a:rPr>
              <a:t> central vision loss</a:t>
            </a:r>
            <a:r>
              <a:rPr lang="en-US" sz="2000">
                <a:solidFill>
                  <a:srgbClr val="000000"/>
                </a:solidFill>
                <a:latin typeface="Open Sans Light"/>
              </a:rPr>
              <a:t> after age 55</a:t>
            </a:r>
          </a:p>
        </p:txBody>
      </p:sp>
      <p:sp>
        <p:nvSpPr>
          <p:cNvPr id="33" name="TextBox 33"/>
          <p:cNvSpPr txBox="1"/>
          <p:nvPr/>
        </p:nvSpPr>
        <p:spPr>
          <a:xfrm>
            <a:off x="10911959" y="3979146"/>
            <a:ext cx="6251328" cy="1063387"/>
          </a:xfrm>
          <a:prstGeom prst="rect">
            <a:avLst/>
          </a:prstGeom>
        </p:spPr>
        <p:txBody>
          <a:bodyPr lIns="0" tIns="0" rIns="0" bIns="0" rtlCol="0" anchor="t">
            <a:spAutoFit/>
          </a:bodyPr>
          <a:lstStyle/>
          <a:p>
            <a:pPr algn="ctr">
              <a:lnSpc>
                <a:spcPts val="2800"/>
              </a:lnSpc>
            </a:pPr>
            <a:r>
              <a:rPr lang="en-US" sz="2000">
                <a:solidFill>
                  <a:srgbClr val="000000"/>
                </a:solidFill>
                <a:latin typeface="Open Sans Light"/>
              </a:rPr>
              <a:t>Age-related changes, chronic </a:t>
            </a:r>
            <a:r>
              <a:rPr lang="en-US" sz="2000">
                <a:solidFill>
                  <a:srgbClr val="000000"/>
                </a:solidFill>
                <a:latin typeface="Open Sans Light Bold"/>
              </a:rPr>
              <a:t>oxidative stress</a:t>
            </a:r>
            <a:r>
              <a:rPr lang="en-US" sz="2000">
                <a:solidFill>
                  <a:srgbClr val="000000"/>
                </a:solidFill>
                <a:latin typeface="Open Sans Light"/>
              </a:rPr>
              <a:t> and </a:t>
            </a:r>
            <a:r>
              <a:rPr lang="en-US" sz="2000">
                <a:solidFill>
                  <a:srgbClr val="000000"/>
                </a:solidFill>
                <a:latin typeface="Open Sans Light Bold"/>
              </a:rPr>
              <a:t>inflammatory</a:t>
            </a:r>
            <a:r>
              <a:rPr lang="en-US" sz="2000">
                <a:solidFill>
                  <a:srgbClr val="000000"/>
                </a:solidFill>
                <a:latin typeface="Open Sans Light"/>
              </a:rPr>
              <a:t> </a:t>
            </a:r>
            <a:r>
              <a:rPr lang="en-US" sz="2000">
                <a:solidFill>
                  <a:srgbClr val="000000"/>
                </a:solidFill>
                <a:latin typeface="Open Sans Light Bold"/>
              </a:rPr>
              <a:t>response.</a:t>
            </a:r>
            <a:r>
              <a:rPr lang="en-US" sz="2000">
                <a:solidFill>
                  <a:srgbClr val="000000"/>
                </a:solidFill>
                <a:latin typeface="Open Sans Light"/>
              </a:rPr>
              <a:t> This led to RPE disfunction and chorocapillary injury </a:t>
            </a:r>
          </a:p>
        </p:txBody>
      </p:sp>
      <p:sp>
        <p:nvSpPr>
          <p:cNvPr id="34" name="TextBox 34"/>
          <p:cNvSpPr txBox="1"/>
          <p:nvPr/>
        </p:nvSpPr>
        <p:spPr>
          <a:xfrm>
            <a:off x="8683571" y="6411845"/>
            <a:ext cx="2548747" cy="764163"/>
          </a:xfrm>
          <a:prstGeom prst="rect">
            <a:avLst/>
          </a:prstGeom>
        </p:spPr>
        <p:txBody>
          <a:bodyPr lIns="0" tIns="0" rIns="0" bIns="0" rtlCol="0" anchor="t">
            <a:spAutoFit/>
          </a:bodyPr>
          <a:lstStyle/>
          <a:p>
            <a:pPr algn="ctr">
              <a:lnSpc>
                <a:spcPts val="3079"/>
              </a:lnSpc>
            </a:pPr>
            <a:r>
              <a:rPr lang="en-US" sz="2199">
                <a:solidFill>
                  <a:srgbClr val="FAF7F7"/>
                </a:solidFill>
                <a:latin typeface="Open Sans Light"/>
              </a:rPr>
              <a:t>PATOLOGICAL OUTCOME</a:t>
            </a:r>
          </a:p>
        </p:txBody>
      </p:sp>
      <p:sp>
        <p:nvSpPr>
          <p:cNvPr id="35" name="TextBox 35"/>
          <p:cNvSpPr txBox="1"/>
          <p:nvPr/>
        </p:nvSpPr>
        <p:spPr>
          <a:xfrm>
            <a:off x="10746356" y="6435201"/>
            <a:ext cx="7241661" cy="707926"/>
          </a:xfrm>
          <a:prstGeom prst="rect">
            <a:avLst/>
          </a:prstGeom>
        </p:spPr>
        <p:txBody>
          <a:bodyPr lIns="0" tIns="0" rIns="0" bIns="0" rtlCol="0" anchor="t">
            <a:spAutoFit/>
          </a:bodyPr>
          <a:lstStyle/>
          <a:p>
            <a:pPr algn="ctr">
              <a:lnSpc>
                <a:spcPts val="2800"/>
              </a:lnSpc>
            </a:pPr>
            <a:r>
              <a:rPr lang="en-US" sz="2000">
                <a:solidFill>
                  <a:srgbClr val="000000"/>
                </a:solidFill>
                <a:latin typeface="Open Sans Light"/>
              </a:rPr>
              <a:t>Overproduction of </a:t>
            </a:r>
            <a:r>
              <a:rPr lang="en-US" sz="2000">
                <a:solidFill>
                  <a:srgbClr val="000000"/>
                </a:solidFill>
                <a:latin typeface="Open Sans Light Bold"/>
              </a:rPr>
              <a:t>VEGF</a:t>
            </a:r>
            <a:r>
              <a:rPr lang="en-US" sz="2000">
                <a:solidFill>
                  <a:srgbClr val="000000"/>
                </a:solidFill>
                <a:latin typeface="Open Sans Light"/>
              </a:rPr>
              <a:t> driven by RPE, which induces </a:t>
            </a:r>
            <a:r>
              <a:rPr lang="en-US" sz="2000">
                <a:solidFill>
                  <a:srgbClr val="000000"/>
                </a:solidFill>
                <a:latin typeface="Open Sans Light Bold"/>
              </a:rPr>
              <a:t>neovascularization</a:t>
            </a:r>
            <a:r>
              <a:rPr lang="en-US" sz="2000">
                <a:solidFill>
                  <a:srgbClr val="000000"/>
                </a:solidFill>
                <a:latin typeface="Open Sans Light"/>
              </a:rPr>
              <a:t> and vascular </a:t>
            </a:r>
            <a:r>
              <a:rPr lang="en-US" sz="2000">
                <a:solidFill>
                  <a:srgbClr val="000000"/>
                </a:solidFill>
                <a:latin typeface="Open Sans Light Bold"/>
              </a:rPr>
              <a:t>permeability</a:t>
            </a:r>
            <a:r>
              <a:rPr lang="en-US" sz="2000">
                <a:solidFill>
                  <a:srgbClr val="000000"/>
                </a:solidFill>
                <a:latin typeface="Open Sans Light"/>
              </a:rPr>
              <a:t>.</a:t>
            </a:r>
          </a:p>
        </p:txBody>
      </p:sp>
      <p:sp>
        <p:nvSpPr>
          <p:cNvPr id="36" name="TextBox 36"/>
          <p:cNvSpPr txBox="1"/>
          <p:nvPr/>
        </p:nvSpPr>
        <p:spPr>
          <a:xfrm>
            <a:off x="8672533" y="4329051"/>
            <a:ext cx="2197589" cy="373192"/>
          </a:xfrm>
          <a:prstGeom prst="rect">
            <a:avLst/>
          </a:prstGeom>
        </p:spPr>
        <p:txBody>
          <a:bodyPr lIns="0" tIns="0" rIns="0" bIns="0" rtlCol="0" anchor="t">
            <a:spAutoFit/>
          </a:bodyPr>
          <a:lstStyle/>
          <a:p>
            <a:pPr algn="ctr">
              <a:lnSpc>
                <a:spcPts val="3079"/>
              </a:lnSpc>
            </a:pPr>
            <a:r>
              <a:rPr lang="en-US" sz="2199">
                <a:solidFill>
                  <a:srgbClr val="FAF7F7"/>
                </a:solidFill>
                <a:latin typeface="Open Sans Light"/>
              </a:rPr>
              <a:t>CAUSES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5827396" y="7679323"/>
            <a:ext cx="1997883" cy="888837"/>
            <a:chOff x="0" y="0"/>
            <a:chExt cx="7678985" cy="3416300"/>
          </a:xfrm>
        </p:grpSpPr>
        <p:sp>
          <p:nvSpPr>
            <p:cNvPr id="3" name="Freeform 3"/>
            <p:cNvSpPr/>
            <p:nvPr/>
          </p:nvSpPr>
          <p:spPr>
            <a:xfrm>
              <a:off x="0" y="0"/>
              <a:ext cx="7678985" cy="3416300"/>
            </a:xfrm>
            <a:custGeom>
              <a:avLst/>
              <a:gdLst/>
              <a:ahLst/>
              <a:cxnLst/>
              <a:rect l="l" t="t" r="r" b="b"/>
              <a:pathLst>
                <a:path w="7678985" h="3416300">
                  <a:moveTo>
                    <a:pt x="4702846" y="0"/>
                  </a:moveTo>
                  <a:lnTo>
                    <a:pt x="993140" y="0"/>
                  </a:lnTo>
                  <a:lnTo>
                    <a:pt x="3810" y="1699260"/>
                  </a:lnTo>
                  <a:lnTo>
                    <a:pt x="0" y="1706880"/>
                  </a:lnTo>
                  <a:lnTo>
                    <a:pt x="993140" y="3416300"/>
                  </a:lnTo>
                  <a:lnTo>
                    <a:pt x="7678985" y="3416300"/>
                  </a:lnTo>
                  <a:lnTo>
                    <a:pt x="7678985" y="0"/>
                  </a:lnTo>
                  <a:lnTo>
                    <a:pt x="4702846" y="0"/>
                  </a:lnTo>
                  <a:close/>
                  <a:moveTo>
                    <a:pt x="7653585" y="3390900"/>
                  </a:moveTo>
                  <a:lnTo>
                    <a:pt x="1007110" y="3390900"/>
                  </a:lnTo>
                  <a:lnTo>
                    <a:pt x="29210" y="1708150"/>
                  </a:lnTo>
                  <a:lnTo>
                    <a:pt x="1007110" y="25400"/>
                  </a:lnTo>
                  <a:lnTo>
                    <a:pt x="7653585" y="25400"/>
                  </a:lnTo>
                  <a:lnTo>
                    <a:pt x="7653585" y="3390900"/>
                  </a:lnTo>
                  <a:close/>
                  <a:moveTo>
                    <a:pt x="4702846" y="177800"/>
                  </a:moveTo>
                  <a:lnTo>
                    <a:pt x="7501185" y="177800"/>
                  </a:lnTo>
                  <a:lnTo>
                    <a:pt x="7501185" y="3263900"/>
                  </a:lnTo>
                  <a:lnTo>
                    <a:pt x="1098550" y="3263900"/>
                  </a:lnTo>
                  <a:lnTo>
                    <a:pt x="201930" y="1720850"/>
                  </a:lnTo>
                  <a:lnTo>
                    <a:pt x="1098550" y="177800"/>
                  </a:lnTo>
                  <a:lnTo>
                    <a:pt x="4702846" y="177800"/>
                  </a:lnTo>
                  <a:close/>
                </a:path>
              </a:pathLst>
            </a:custGeom>
            <a:solidFill>
              <a:srgbClr val="476176"/>
            </a:solidFill>
          </p:spPr>
        </p:sp>
      </p:grpSp>
      <p:pic>
        <p:nvPicPr>
          <p:cNvPr id="4" name="Picture 4"/>
          <p:cNvPicPr>
            <a:picLocks noChangeAspect="1"/>
          </p:cNvPicPr>
          <p:nvPr/>
        </p:nvPicPr>
        <p:blipFill>
          <a:blip r:embed="rId3"/>
          <a:srcRect l="571" t="14242" b="2658"/>
          <a:stretch>
            <a:fillRect/>
          </a:stretch>
        </p:blipFill>
        <p:spPr>
          <a:xfrm>
            <a:off x="3438457" y="7480093"/>
            <a:ext cx="2093920" cy="1945251"/>
          </a:xfrm>
          <a:prstGeom prst="rect">
            <a:avLst/>
          </a:prstGeom>
        </p:spPr>
      </p:pic>
      <p:pic>
        <p:nvPicPr>
          <p:cNvPr id="5" name="Picture 5"/>
          <p:cNvPicPr>
            <a:picLocks noChangeAspect="1"/>
          </p:cNvPicPr>
          <p:nvPr/>
        </p:nvPicPr>
        <p:blipFill>
          <a:blip r:embed="rId4"/>
          <a:srcRect l="113" r="113" b="735"/>
          <a:stretch>
            <a:fillRect/>
          </a:stretch>
        </p:blipFill>
        <p:spPr>
          <a:xfrm>
            <a:off x="214484" y="1450628"/>
            <a:ext cx="5507744" cy="1917898"/>
          </a:xfrm>
          <a:prstGeom prst="rect">
            <a:avLst/>
          </a:prstGeom>
        </p:spPr>
      </p:pic>
      <p:pic>
        <p:nvPicPr>
          <p:cNvPr id="6" name="Picture 6"/>
          <p:cNvPicPr>
            <a:picLocks noChangeAspect="1"/>
          </p:cNvPicPr>
          <p:nvPr/>
        </p:nvPicPr>
        <p:blipFill>
          <a:blip r:embed="rId5"/>
          <a:srcRect/>
          <a:stretch>
            <a:fillRect/>
          </a:stretch>
        </p:blipFill>
        <p:spPr>
          <a:xfrm>
            <a:off x="319653" y="4152900"/>
            <a:ext cx="1955820" cy="2293976"/>
          </a:xfrm>
          <a:prstGeom prst="rect">
            <a:avLst/>
          </a:prstGeom>
        </p:spPr>
      </p:pic>
      <p:grpSp>
        <p:nvGrpSpPr>
          <p:cNvPr id="7" name="Group 7"/>
          <p:cNvGrpSpPr/>
          <p:nvPr/>
        </p:nvGrpSpPr>
        <p:grpSpPr>
          <a:xfrm rot="-10800000">
            <a:off x="5827396" y="2440171"/>
            <a:ext cx="1997883" cy="816204"/>
            <a:chOff x="0" y="0"/>
            <a:chExt cx="8362332" cy="3416300"/>
          </a:xfrm>
        </p:grpSpPr>
        <p:sp>
          <p:nvSpPr>
            <p:cNvPr id="8" name="Freeform 8"/>
            <p:cNvSpPr/>
            <p:nvPr/>
          </p:nvSpPr>
          <p:spPr>
            <a:xfrm>
              <a:off x="0" y="0"/>
              <a:ext cx="8362332" cy="3416300"/>
            </a:xfrm>
            <a:custGeom>
              <a:avLst/>
              <a:gdLst/>
              <a:ahLst/>
              <a:cxnLst/>
              <a:rect l="l" t="t" r="r" b="b"/>
              <a:pathLst>
                <a:path w="8362332" h="3416300">
                  <a:moveTo>
                    <a:pt x="5090962" y="0"/>
                  </a:moveTo>
                  <a:lnTo>
                    <a:pt x="993140" y="0"/>
                  </a:lnTo>
                  <a:lnTo>
                    <a:pt x="3810" y="1699260"/>
                  </a:lnTo>
                  <a:lnTo>
                    <a:pt x="0" y="1706880"/>
                  </a:lnTo>
                  <a:lnTo>
                    <a:pt x="993140" y="3416300"/>
                  </a:lnTo>
                  <a:lnTo>
                    <a:pt x="8362332" y="3416300"/>
                  </a:lnTo>
                  <a:lnTo>
                    <a:pt x="8362332" y="0"/>
                  </a:lnTo>
                  <a:lnTo>
                    <a:pt x="5090961" y="0"/>
                  </a:lnTo>
                  <a:close/>
                  <a:moveTo>
                    <a:pt x="8336932" y="3390900"/>
                  </a:moveTo>
                  <a:lnTo>
                    <a:pt x="1007110" y="3390900"/>
                  </a:lnTo>
                  <a:lnTo>
                    <a:pt x="29210" y="1708150"/>
                  </a:lnTo>
                  <a:lnTo>
                    <a:pt x="1007110" y="25400"/>
                  </a:lnTo>
                  <a:lnTo>
                    <a:pt x="8336932" y="25400"/>
                  </a:lnTo>
                  <a:lnTo>
                    <a:pt x="8336932" y="3390900"/>
                  </a:lnTo>
                  <a:close/>
                  <a:moveTo>
                    <a:pt x="5090962" y="177800"/>
                  </a:moveTo>
                  <a:lnTo>
                    <a:pt x="8184532" y="177800"/>
                  </a:lnTo>
                  <a:lnTo>
                    <a:pt x="8184532" y="3263900"/>
                  </a:lnTo>
                  <a:lnTo>
                    <a:pt x="1098550" y="3263900"/>
                  </a:lnTo>
                  <a:lnTo>
                    <a:pt x="201930" y="1720850"/>
                  </a:lnTo>
                  <a:lnTo>
                    <a:pt x="1098550" y="177800"/>
                  </a:lnTo>
                  <a:lnTo>
                    <a:pt x="5090962" y="177800"/>
                  </a:lnTo>
                  <a:close/>
                </a:path>
              </a:pathLst>
            </a:custGeom>
            <a:solidFill>
              <a:srgbClr val="9AA7B2"/>
            </a:solidFill>
          </p:spPr>
        </p:sp>
      </p:grpSp>
      <p:grpSp>
        <p:nvGrpSpPr>
          <p:cNvPr id="9" name="Group 9"/>
          <p:cNvGrpSpPr/>
          <p:nvPr/>
        </p:nvGrpSpPr>
        <p:grpSpPr>
          <a:xfrm rot="-10800000">
            <a:off x="5779378" y="4956175"/>
            <a:ext cx="1997883" cy="833996"/>
            <a:chOff x="0" y="0"/>
            <a:chExt cx="8183932" cy="3416300"/>
          </a:xfrm>
        </p:grpSpPr>
        <p:sp>
          <p:nvSpPr>
            <p:cNvPr id="10" name="Freeform 10"/>
            <p:cNvSpPr/>
            <p:nvPr/>
          </p:nvSpPr>
          <p:spPr>
            <a:xfrm>
              <a:off x="0" y="0"/>
              <a:ext cx="8183932" cy="3416300"/>
            </a:xfrm>
            <a:custGeom>
              <a:avLst/>
              <a:gdLst/>
              <a:ahLst/>
              <a:cxnLst/>
              <a:rect l="l" t="t" r="r" b="b"/>
              <a:pathLst>
                <a:path w="8183932" h="3416300">
                  <a:moveTo>
                    <a:pt x="4989638" y="0"/>
                  </a:moveTo>
                  <a:lnTo>
                    <a:pt x="993140" y="0"/>
                  </a:lnTo>
                  <a:lnTo>
                    <a:pt x="3810" y="1699260"/>
                  </a:lnTo>
                  <a:lnTo>
                    <a:pt x="0" y="1706880"/>
                  </a:lnTo>
                  <a:lnTo>
                    <a:pt x="993140" y="3416300"/>
                  </a:lnTo>
                  <a:lnTo>
                    <a:pt x="8183932" y="3416300"/>
                  </a:lnTo>
                  <a:lnTo>
                    <a:pt x="8183932" y="0"/>
                  </a:lnTo>
                  <a:lnTo>
                    <a:pt x="4989637" y="0"/>
                  </a:lnTo>
                  <a:close/>
                  <a:moveTo>
                    <a:pt x="8158532" y="3390900"/>
                  </a:moveTo>
                  <a:lnTo>
                    <a:pt x="1007110" y="3390900"/>
                  </a:lnTo>
                  <a:lnTo>
                    <a:pt x="29210" y="1708150"/>
                  </a:lnTo>
                  <a:lnTo>
                    <a:pt x="1007110" y="25400"/>
                  </a:lnTo>
                  <a:lnTo>
                    <a:pt x="8158532" y="25400"/>
                  </a:lnTo>
                  <a:lnTo>
                    <a:pt x="8158532" y="3390900"/>
                  </a:lnTo>
                  <a:close/>
                  <a:moveTo>
                    <a:pt x="4989638" y="177800"/>
                  </a:moveTo>
                  <a:lnTo>
                    <a:pt x="8006132" y="177800"/>
                  </a:lnTo>
                  <a:lnTo>
                    <a:pt x="8006132" y="3263900"/>
                  </a:lnTo>
                  <a:lnTo>
                    <a:pt x="1098550" y="3263900"/>
                  </a:lnTo>
                  <a:lnTo>
                    <a:pt x="201930" y="1720850"/>
                  </a:lnTo>
                  <a:lnTo>
                    <a:pt x="1098550" y="177800"/>
                  </a:lnTo>
                  <a:lnTo>
                    <a:pt x="4989637" y="177800"/>
                  </a:lnTo>
                  <a:close/>
                </a:path>
              </a:pathLst>
            </a:custGeom>
            <a:solidFill>
              <a:srgbClr val="637E94"/>
            </a:solidFill>
          </p:spPr>
        </p:sp>
      </p:grpSp>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560294" y="8188101"/>
            <a:ext cx="874768" cy="264617"/>
          </a:xfrm>
          <a:prstGeom prst="rect">
            <a:avLst/>
          </a:prstGeom>
        </p:spPr>
      </p:pic>
      <p:pic>
        <p:nvPicPr>
          <p:cNvPr id="12" name="Picture 12"/>
          <p:cNvPicPr>
            <a:picLocks noChangeAspect="1"/>
          </p:cNvPicPr>
          <p:nvPr/>
        </p:nvPicPr>
        <p:blipFill>
          <a:blip r:embed="rId8"/>
          <a:srcRect t="3333" r="3732"/>
          <a:stretch>
            <a:fillRect/>
          </a:stretch>
        </p:blipFill>
        <p:spPr>
          <a:xfrm>
            <a:off x="319653" y="7264215"/>
            <a:ext cx="2240641" cy="2161129"/>
          </a:xfrm>
          <a:prstGeom prst="rect">
            <a:avLst/>
          </a:prstGeom>
        </p:spPr>
      </p:pic>
      <p:sp>
        <p:nvSpPr>
          <p:cNvPr id="13" name="TextBox 13"/>
          <p:cNvSpPr txBox="1"/>
          <p:nvPr/>
        </p:nvSpPr>
        <p:spPr>
          <a:xfrm>
            <a:off x="9139238" y="4817765"/>
            <a:ext cx="9525" cy="584795"/>
          </a:xfrm>
          <a:prstGeom prst="rect">
            <a:avLst/>
          </a:prstGeom>
        </p:spPr>
        <p:txBody>
          <a:bodyPr lIns="0" tIns="0" rIns="0" bIns="0" rtlCol="0" anchor="t">
            <a:spAutoFit/>
          </a:bodyPr>
          <a:lstStyle/>
          <a:p>
            <a:pPr algn="ctr">
              <a:lnSpc>
                <a:spcPts val="4759"/>
              </a:lnSpc>
            </a:pPr>
            <a:endParaRPr/>
          </a:p>
        </p:txBody>
      </p:sp>
      <p:grpSp>
        <p:nvGrpSpPr>
          <p:cNvPr id="14" name="Group 14"/>
          <p:cNvGrpSpPr/>
          <p:nvPr/>
        </p:nvGrpSpPr>
        <p:grpSpPr>
          <a:xfrm>
            <a:off x="8221179" y="2272178"/>
            <a:ext cx="9038121" cy="1401749"/>
            <a:chOff x="0" y="0"/>
            <a:chExt cx="2878694" cy="446465"/>
          </a:xfrm>
        </p:grpSpPr>
        <p:sp>
          <p:nvSpPr>
            <p:cNvPr id="15" name="Freeform 15"/>
            <p:cNvSpPr/>
            <p:nvPr/>
          </p:nvSpPr>
          <p:spPr>
            <a:xfrm>
              <a:off x="41910" y="43180"/>
              <a:ext cx="2830434" cy="398205"/>
            </a:xfrm>
            <a:custGeom>
              <a:avLst/>
              <a:gdLst/>
              <a:ahLst/>
              <a:cxnLst/>
              <a:rect l="l" t="t" r="r" b="b"/>
              <a:pathLst>
                <a:path w="2830434" h="398205">
                  <a:moveTo>
                    <a:pt x="0" y="0"/>
                  </a:moveTo>
                  <a:lnTo>
                    <a:pt x="2830434" y="0"/>
                  </a:lnTo>
                  <a:lnTo>
                    <a:pt x="2830434" y="398205"/>
                  </a:lnTo>
                  <a:lnTo>
                    <a:pt x="0" y="398205"/>
                  </a:lnTo>
                  <a:close/>
                </a:path>
              </a:pathLst>
            </a:custGeom>
            <a:solidFill>
              <a:srgbClr val="77838D"/>
            </a:solidFill>
          </p:spPr>
        </p:sp>
        <p:sp>
          <p:nvSpPr>
            <p:cNvPr id="16" name="Freeform 16"/>
            <p:cNvSpPr/>
            <p:nvPr/>
          </p:nvSpPr>
          <p:spPr>
            <a:xfrm>
              <a:off x="35560" y="35560"/>
              <a:ext cx="2843134" cy="410905"/>
            </a:xfrm>
            <a:custGeom>
              <a:avLst/>
              <a:gdLst/>
              <a:ahLst/>
              <a:cxnLst/>
              <a:rect l="l" t="t" r="r" b="b"/>
              <a:pathLst>
                <a:path w="2843134" h="410905">
                  <a:moveTo>
                    <a:pt x="2843134" y="410905"/>
                  </a:moveTo>
                  <a:lnTo>
                    <a:pt x="0" y="410905"/>
                  </a:lnTo>
                  <a:lnTo>
                    <a:pt x="0" y="0"/>
                  </a:lnTo>
                  <a:lnTo>
                    <a:pt x="2843134" y="0"/>
                  </a:lnTo>
                  <a:lnTo>
                    <a:pt x="2843134" y="410905"/>
                  </a:lnTo>
                  <a:close/>
                  <a:moveTo>
                    <a:pt x="12700" y="398205"/>
                  </a:moveTo>
                  <a:lnTo>
                    <a:pt x="2830434" y="398205"/>
                  </a:lnTo>
                  <a:lnTo>
                    <a:pt x="2830434" y="12700"/>
                  </a:lnTo>
                  <a:lnTo>
                    <a:pt x="12700" y="12700"/>
                  </a:lnTo>
                  <a:lnTo>
                    <a:pt x="12700" y="398205"/>
                  </a:lnTo>
                  <a:close/>
                </a:path>
              </a:pathLst>
            </a:custGeom>
            <a:solidFill>
              <a:srgbClr val="9AA7B2"/>
            </a:solidFill>
          </p:spPr>
        </p:sp>
        <p:sp>
          <p:nvSpPr>
            <p:cNvPr id="17" name="Freeform 17"/>
            <p:cNvSpPr/>
            <p:nvPr/>
          </p:nvSpPr>
          <p:spPr>
            <a:xfrm>
              <a:off x="0" y="0"/>
              <a:ext cx="2830434" cy="398205"/>
            </a:xfrm>
            <a:custGeom>
              <a:avLst/>
              <a:gdLst/>
              <a:ahLst/>
              <a:cxnLst/>
              <a:rect l="l" t="t" r="r" b="b"/>
              <a:pathLst>
                <a:path w="2830434" h="398205">
                  <a:moveTo>
                    <a:pt x="0" y="0"/>
                  </a:moveTo>
                  <a:lnTo>
                    <a:pt x="2830434" y="0"/>
                  </a:lnTo>
                  <a:lnTo>
                    <a:pt x="2830434" y="398205"/>
                  </a:lnTo>
                  <a:lnTo>
                    <a:pt x="0" y="398205"/>
                  </a:lnTo>
                  <a:close/>
                </a:path>
              </a:pathLst>
            </a:custGeom>
            <a:solidFill>
              <a:srgbClr val="C7D0D8"/>
            </a:solidFill>
          </p:spPr>
        </p:sp>
      </p:grpSp>
      <p:grpSp>
        <p:nvGrpSpPr>
          <p:cNvPr id="18" name="Group 18"/>
          <p:cNvGrpSpPr/>
          <p:nvPr/>
        </p:nvGrpSpPr>
        <p:grpSpPr>
          <a:xfrm>
            <a:off x="8221179" y="4843455"/>
            <a:ext cx="9038121" cy="1236359"/>
            <a:chOff x="0" y="0"/>
            <a:chExt cx="2878694" cy="393788"/>
          </a:xfrm>
        </p:grpSpPr>
        <p:sp>
          <p:nvSpPr>
            <p:cNvPr id="19" name="Freeform 19"/>
            <p:cNvSpPr/>
            <p:nvPr/>
          </p:nvSpPr>
          <p:spPr>
            <a:xfrm>
              <a:off x="41910" y="43180"/>
              <a:ext cx="2830434" cy="345528"/>
            </a:xfrm>
            <a:custGeom>
              <a:avLst/>
              <a:gdLst/>
              <a:ahLst/>
              <a:cxnLst/>
              <a:rect l="l" t="t" r="r" b="b"/>
              <a:pathLst>
                <a:path w="2830434" h="345528">
                  <a:moveTo>
                    <a:pt x="0" y="0"/>
                  </a:moveTo>
                  <a:lnTo>
                    <a:pt x="2830434" y="0"/>
                  </a:lnTo>
                  <a:lnTo>
                    <a:pt x="2830434" y="345528"/>
                  </a:lnTo>
                  <a:lnTo>
                    <a:pt x="0" y="345528"/>
                  </a:lnTo>
                  <a:close/>
                </a:path>
              </a:pathLst>
            </a:custGeom>
            <a:solidFill>
              <a:srgbClr val="77838D"/>
            </a:solidFill>
          </p:spPr>
        </p:sp>
        <p:sp>
          <p:nvSpPr>
            <p:cNvPr id="20" name="Freeform 20"/>
            <p:cNvSpPr/>
            <p:nvPr/>
          </p:nvSpPr>
          <p:spPr>
            <a:xfrm>
              <a:off x="35560" y="35560"/>
              <a:ext cx="2843134" cy="358228"/>
            </a:xfrm>
            <a:custGeom>
              <a:avLst/>
              <a:gdLst/>
              <a:ahLst/>
              <a:cxnLst/>
              <a:rect l="l" t="t" r="r" b="b"/>
              <a:pathLst>
                <a:path w="2843134" h="358228">
                  <a:moveTo>
                    <a:pt x="2843134" y="358228"/>
                  </a:moveTo>
                  <a:lnTo>
                    <a:pt x="0" y="358228"/>
                  </a:lnTo>
                  <a:lnTo>
                    <a:pt x="0" y="0"/>
                  </a:lnTo>
                  <a:lnTo>
                    <a:pt x="2843134" y="0"/>
                  </a:lnTo>
                  <a:lnTo>
                    <a:pt x="2843134" y="358228"/>
                  </a:lnTo>
                  <a:close/>
                  <a:moveTo>
                    <a:pt x="12700" y="345528"/>
                  </a:moveTo>
                  <a:lnTo>
                    <a:pt x="2830434" y="345528"/>
                  </a:lnTo>
                  <a:lnTo>
                    <a:pt x="2830434" y="12700"/>
                  </a:lnTo>
                  <a:lnTo>
                    <a:pt x="12700" y="12700"/>
                  </a:lnTo>
                  <a:lnTo>
                    <a:pt x="12700" y="345528"/>
                  </a:lnTo>
                  <a:close/>
                </a:path>
              </a:pathLst>
            </a:custGeom>
            <a:solidFill>
              <a:srgbClr val="9AA7B2"/>
            </a:solidFill>
          </p:spPr>
        </p:sp>
        <p:sp>
          <p:nvSpPr>
            <p:cNvPr id="21" name="Freeform 21"/>
            <p:cNvSpPr/>
            <p:nvPr/>
          </p:nvSpPr>
          <p:spPr>
            <a:xfrm>
              <a:off x="0" y="0"/>
              <a:ext cx="2830434" cy="345528"/>
            </a:xfrm>
            <a:custGeom>
              <a:avLst/>
              <a:gdLst/>
              <a:ahLst/>
              <a:cxnLst/>
              <a:rect l="l" t="t" r="r" b="b"/>
              <a:pathLst>
                <a:path w="2830434" h="345528">
                  <a:moveTo>
                    <a:pt x="0" y="0"/>
                  </a:moveTo>
                  <a:lnTo>
                    <a:pt x="2830434" y="0"/>
                  </a:lnTo>
                  <a:lnTo>
                    <a:pt x="2830434" y="345528"/>
                  </a:lnTo>
                  <a:lnTo>
                    <a:pt x="0" y="345528"/>
                  </a:lnTo>
                  <a:close/>
                </a:path>
              </a:pathLst>
            </a:custGeom>
            <a:solidFill>
              <a:srgbClr val="C7D0D8"/>
            </a:solidFill>
          </p:spPr>
        </p:sp>
      </p:grpSp>
      <p:grpSp>
        <p:nvGrpSpPr>
          <p:cNvPr id="22" name="Group 22"/>
          <p:cNvGrpSpPr/>
          <p:nvPr/>
        </p:nvGrpSpPr>
        <p:grpSpPr>
          <a:xfrm>
            <a:off x="8221179" y="7445358"/>
            <a:ext cx="9038121" cy="1368838"/>
            <a:chOff x="0" y="0"/>
            <a:chExt cx="2878694" cy="435983"/>
          </a:xfrm>
        </p:grpSpPr>
        <p:sp>
          <p:nvSpPr>
            <p:cNvPr id="23" name="Freeform 23"/>
            <p:cNvSpPr/>
            <p:nvPr/>
          </p:nvSpPr>
          <p:spPr>
            <a:xfrm>
              <a:off x="41910" y="43180"/>
              <a:ext cx="2830434" cy="387723"/>
            </a:xfrm>
            <a:custGeom>
              <a:avLst/>
              <a:gdLst/>
              <a:ahLst/>
              <a:cxnLst/>
              <a:rect l="l" t="t" r="r" b="b"/>
              <a:pathLst>
                <a:path w="2830434" h="387723">
                  <a:moveTo>
                    <a:pt x="0" y="0"/>
                  </a:moveTo>
                  <a:lnTo>
                    <a:pt x="2830434" y="0"/>
                  </a:lnTo>
                  <a:lnTo>
                    <a:pt x="2830434" y="387723"/>
                  </a:lnTo>
                  <a:lnTo>
                    <a:pt x="0" y="387723"/>
                  </a:lnTo>
                  <a:close/>
                </a:path>
              </a:pathLst>
            </a:custGeom>
            <a:solidFill>
              <a:srgbClr val="77838D"/>
            </a:solidFill>
          </p:spPr>
        </p:sp>
        <p:sp>
          <p:nvSpPr>
            <p:cNvPr id="24" name="Freeform 24"/>
            <p:cNvSpPr/>
            <p:nvPr/>
          </p:nvSpPr>
          <p:spPr>
            <a:xfrm>
              <a:off x="35560" y="35560"/>
              <a:ext cx="2843134" cy="400423"/>
            </a:xfrm>
            <a:custGeom>
              <a:avLst/>
              <a:gdLst/>
              <a:ahLst/>
              <a:cxnLst/>
              <a:rect l="l" t="t" r="r" b="b"/>
              <a:pathLst>
                <a:path w="2843134" h="400423">
                  <a:moveTo>
                    <a:pt x="2843134" y="400423"/>
                  </a:moveTo>
                  <a:lnTo>
                    <a:pt x="0" y="400423"/>
                  </a:lnTo>
                  <a:lnTo>
                    <a:pt x="0" y="0"/>
                  </a:lnTo>
                  <a:lnTo>
                    <a:pt x="2843134" y="0"/>
                  </a:lnTo>
                  <a:lnTo>
                    <a:pt x="2843134" y="400423"/>
                  </a:lnTo>
                  <a:close/>
                  <a:moveTo>
                    <a:pt x="12700" y="387723"/>
                  </a:moveTo>
                  <a:lnTo>
                    <a:pt x="2830434" y="387723"/>
                  </a:lnTo>
                  <a:lnTo>
                    <a:pt x="2830434" y="12700"/>
                  </a:lnTo>
                  <a:lnTo>
                    <a:pt x="12700" y="12700"/>
                  </a:lnTo>
                  <a:lnTo>
                    <a:pt x="12700" y="387723"/>
                  </a:lnTo>
                  <a:close/>
                </a:path>
              </a:pathLst>
            </a:custGeom>
            <a:solidFill>
              <a:srgbClr val="9AA7B2"/>
            </a:solidFill>
          </p:spPr>
        </p:sp>
        <p:sp>
          <p:nvSpPr>
            <p:cNvPr id="25" name="Freeform 25"/>
            <p:cNvSpPr/>
            <p:nvPr/>
          </p:nvSpPr>
          <p:spPr>
            <a:xfrm>
              <a:off x="0" y="0"/>
              <a:ext cx="2830434" cy="387723"/>
            </a:xfrm>
            <a:custGeom>
              <a:avLst/>
              <a:gdLst/>
              <a:ahLst/>
              <a:cxnLst/>
              <a:rect l="l" t="t" r="r" b="b"/>
              <a:pathLst>
                <a:path w="2830434" h="387723">
                  <a:moveTo>
                    <a:pt x="0" y="0"/>
                  </a:moveTo>
                  <a:lnTo>
                    <a:pt x="2830434" y="0"/>
                  </a:lnTo>
                  <a:lnTo>
                    <a:pt x="2830434" y="387723"/>
                  </a:lnTo>
                  <a:lnTo>
                    <a:pt x="0" y="387723"/>
                  </a:lnTo>
                  <a:close/>
                </a:path>
              </a:pathLst>
            </a:custGeom>
            <a:solidFill>
              <a:srgbClr val="C7D0D8"/>
            </a:solidFill>
          </p:spPr>
        </p:sp>
      </p:grpSp>
      <p:pic>
        <p:nvPicPr>
          <p:cNvPr id="26" name="Picture 2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975187" y="5260607"/>
            <a:ext cx="874768" cy="264617"/>
          </a:xfrm>
          <a:prstGeom prst="rect">
            <a:avLst/>
          </a:prstGeom>
        </p:spPr>
      </p:pic>
      <p:pic>
        <p:nvPicPr>
          <p:cNvPr id="27" name="Picture 2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4485417" y="1257300"/>
            <a:ext cx="207853" cy="415706"/>
          </a:xfrm>
          <a:prstGeom prst="rect">
            <a:avLst/>
          </a:prstGeom>
        </p:spPr>
      </p:pic>
      <p:pic>
        <p:nvPicPr>
          <p:cNvPr id="28" name="Picture 28"/>
          <p:cNvPicPr>
            <a:picLocks noChangeAspect="1"/>
          </p:cNvPicPr>
          <p:nvPr/>
        </p:nvPicPr>
        <p:blipFill>
          <a:blip r:embed="rId11"/>
          <a:srcRect/>
          <a:stretch>
            <a:fillRect/>
          </a:stretch>
        </p:blipFill>
        <p:spPr>
          <a:xfrm>
            <a:off x="2849955" y="4360549"/>
            <a:ext cx="2872273" cy="1738664"/>
          </a:xfrm>
          <a:prstGeom prst="rect">
            <a:avLst/>
          </a:prstGeom>
        </p:spPr>
      </p:pic>
      <p:sp>
        <p:nvSpPr>
          <p:cNvPr id="29" name="TextBox 29"/>
          <p:cNvSpPr txBox="1"/>
          <p:nvPr/>
        </p:nvSpPr>
        <p:spPr>
          <a:xfrm>
            <a:off x="4187571" y="43501"/>
            <a:ext cx="10737428" cy="1230541"/>
          </a:xfrm>
          <a:prstGeom prst="rect">
            <a:avLst/>
          </a:prstGeom>
        </p:spPr>
        <p:txBody>
          <a:bodyPr wrap="square" lIns="0" tIns="0" rIns="0" bIns="0" rtlCol="0" anchor="t">
            <a:spAutoFit/>
          </a:bodyPr>
          <a:lstStyle/>
          <a:p>
            <a:pPr algn="ctr">
              <a:lnSpc>
                <a:spcPts val="10080"/>
              </a:lnSpc>
            </a:pPr>
            <a:r>
              <a:rPr lang="en-US" sz="7200" dirty="0">
                <a:solidFill>
                  <a:srgbClr val="87303E"/>
                </a:solidFill>
                <a:latin typeface="Open Sans Extra Bold"/>
              </a:rPr>
              <a:t>AIM OF THE PROJECT</a:t>
            </a:r>
          </a:p>
        </p:txBody>
      </p:sp>
      <p:sp>
        <p:nvSpPr>
          <p:cNvPr id="30" name="TextBox 30"/>
          <p:cNvSpPr txBox="1"/>
          <p:nvPr/>
        </p:nvSpPr>
        <p:spPr>
          <a:xfrm>
            <a:off x="5550828" y="7894827"/>
            <a:ext cx="2340683" cy="422275"/>
          </a:xfrm>
          <a:prstGeom prst="rect">
            <a:avLst/>
          </a:prstGeom>
        </p:spPr>
        <p:txBody>
          <a:bodyPr lIns="0" tIns="0" rIns="0" bIns="0" rtlCol="0" anchor="t">
            <a:spAutoFit/>
          </a:bodyPr>
          <a:lstStyle/>
          <a:p>
            <a:pPr algn="ctr">
              <a:lnSpc>
                <a:spcPts val="3499"/>
              </a:lnSpc>
            </a:pPr>
            <a:r>
              <a:rPr lang="en-US" sz="2499">
                <a:solidFill>
                  <a:srgbClr val="FFFFFF"/>
                </a:solidFill>
                <a:latin typeface="Open Sans Light"/>
              </a:rPr>
              <a:t>WHERE?</a:t>
            </a:r>
          </a:p>
        </p:txBody>
      </p:sp>
      <p:sp>
        <p:nvSpPr>
          <p:cNvPr id="31" name="TextBox 31"/>
          <p:cNvSpPr txBox="1"/>
          <p:nvPr/>
        </p:nvSpPr>
        <p:spPr>
          <a:xfrm>
            <a:off x="5722228" y="2613323"/>
            <a:ext cx="1997883" cy="422275"/>
          </a:xfrm>
          <a:prstGeom prst="rect">
            <a:avLst/>
          </a:prstGeom>
        </p:spPr>
        <p:txBody>
          <a:bodyPr lIns="0" tIns="0" rIns="0" bIns="0" rtlCol="0" anchor="t">
            <a:spAutoFit/>
          </a:bodyPr>
          <a:lstStyle/>
          <a:p>
            <a:pPr algn="ctr">
              <a:lnSpc>
                <a:spcPts val="3499"/>
              </a:lnSpc>
            </a:pPr>
            <a:r>
              <a:rPr lang="en-US" sz="2499">
                <a:solidFill>
                  <a:srgbClr val="FFFFFF"/>
                </a:solidFill>
                <a:latin typeface="Open Sans Light"/>
              </a:rPr>
              <a:t>WHAT?</a:t>
            </a:r>
          </a:p>
        </p:txBody>
      </p:sp>
      <p:sp>
        <p:nvSpPr>
          <p:cNvPr id="32" name="TextBox 32"/>
          <p:cNvSpPr txBox="1"/>
          <p:nvPr/>
        </p:nvSpPr>
        <p:spPr>
          <a:xfrm>
            <a:off x="6046376" y="4817765"/>
            <a:ext cx="9525" cy="584795"/>
          </a:xfrm>
          <a:prstGeom prst="rect">
            <a:avLst/>
          </a:prstGeom>
        </p:spPr>
        <p:txBody>
          <a:bodyPr lIns="0" tIns="0" rIns="0" bIns="0" rtlCol="0" anchor="t">
            <a:spAutoFit/>
          </a:bodyPr>
          <a:lstStyle/>
          <a:p>
            <a:pPr algn="ctr">
              <a:lnSpc>
                <a:spcPts val="4759"/>
              </a:lnSpc>
            </a:pPr>
            <a:endParaRPr/>
          </a:p>
        </p:txBody>
      </p:sp>
      <p:sp>
        <p:nvSpPr>
          <p:cNvPr id="33" name="TextBox 33"/>
          <p:cNvSpPr txBox="1"/>
          <p:nvPr/>
        </p:nvSpPr>
        <p:spPr>
          <a:xfrm>
            <a:off x="5722228" y="5138223"/>
            <a:ext cx="1997883" cy="422275"/>
          </a:xfrm>
          <a:prstGeom prst="rect">
            <a:avLst/>
          </a:prstGeom>
        </p:spPr>
        <p:txBody>
          <a:bodyPr lIns="0" tIns="0" rIns="0" bIns="0" rtlCol="0" anchor="t">
            <a:spAutoFit/>
          </a:bodyPr>
          <a:lstStyle/>
          <a:p>
            <a:pPr algn="ctr">
              <a:lnSpc>
                <a:spcPts val="3499"/>
              </a:lnSpc>
            </a:pPr>
            <a:r>
              <a:rPr lang="en-US" sz="2499">
                <a:solidFill>
                  <a:srgbClr val="FFFFFF"/>
                </a:solidFill>
                <a:latin typeface="Open Sans Light"/>
              </a:rPr>
              <a:t>HOW?</a:t>
            </a:r>
          </a:p>
        </p:txBody>
      </p:sp>
      <p:sp>
        <p:nvSpPr>
          <p:cNvPr id="34" name="TextBox 34"/>
          <p:cNvSpPr txBox="1"/>
          <p:nvPr/>
        </p:nvSpPr>
        <p:spPr>
          <a:xfrm>
            <a:off x="8502992" y="2354446"/>
            <a:ext cx="8474495" cy="1047750"/>
          </a:xfrm>
          <a:prstGeom prst="rect">
            <a:avLst/>
          </a:prstGeom>
        </p:spPr>
        <p:txBody>
          <a:bodyPr lIns="0" tIns="0" rIns="0" bIns="0" rtlCol="0" anchor="t">
            <a:spAutoFit/>
          </a:bodyPr>
          <a:lstStyle/>
          <a:p>
            <a:pPr algn="ctr">
              <a:lnSpc>
                <a:spcPts val="4200"/>
              </a:lnSpc>
            </a:pPr>
            <a:r>
              <a:rPr lang="en-US" sz="3000">
                <a:solidFill>
                  <a:srgbClr val="000000"/>
                </a:solidFill>
                <a:latin typeface="Open Sans Light Bold"/>
              </a:rPr>
              <a:t>VEGFA</a:t>
            </a:r>
            <a:r>
              <a:rPr lang="en-US" sz="3000">
                <a:solidFill>
                  <a:srgbClr val="000000"/>
                </a:solidFill>
                <a:latin typeface="Open Sans Light"/>
              </a:rPr>
              <a:t> knockdown, via shRNA, to reduce exudates and neovascularization </a:t>
            </a:r>
          </a:p>
        </p:txBody>
      </p:sp>
      <p:sp>
        <p:nvSpPr>
          <p:cNvPr id="35" name="TextBox 35"/>
          <p:cNvSpPr txBox="1"/>
          <p:nvPr/>
        </p:nvSpPr>
        <p:spPr>
          <a:xfrm>
            <a:off x="8704014" y="5086350"/>
            <a:ext cx="8072452" cy="514350"/>
          </a:xfrm>
          <a:prstGeom prst="rect">
            <a:avLst/>
          </a:prstGeom>
        </p:spPr>
        <p:txBody>
          <a:bodyPr lIns="0" tIns="0" rIns="0" bIns="0" rtlCol="0" anchor="t">
            <a:spAutoFit/>
          </a:bodyPr>
          <a:lstStyle/>
          <a:p>
            <a:pPr algn="ctr">
              <a:lnSpc>
                <a:spcPts val="4200"/>
              </a:lnSpc>
            </a:pPr>
            <a:r>
              <a:rPr lang="en-US" sz="3000">
                <a:solidFill>
                  <a:srgbClr val="000000"/>
                </a:solidFill>
                <a:latin typeface="Open Sans Light Bold"/>
              </a:rPr>
              <a:t>AAV2.7m8-shRNA</a:t>
            </a:r>
            <a:r>
              <a:rPr lang="en-US" sz="3000">
                <a:solidFill>
                  <a:srgbClr val="000000"/>
                </a:solidFill>
                <a:latin typeface="Open Sans Light"/>
              </a:rPr>
              <a:t> intravitreal injection </a:t>
            </a:r>
          </a:p>
        </p:txBody>
      </p:sp>
      <p:sp>
        <p:nvSpPr>
          <p:cNvPr id="36" name="TextBox 36"/>
          <p:cNvSpPr txBox="1"/>
          <p:nvPr/>
        </p:nvSpPr>
        <p:spPr>
          <a:xfrm>
            <a:off x="9556285" y="7520410"/>
            <a:ext cx="6367909" cy="1047750"/>
          </a:xfrm>
          <a:prstGeom prst="rect">
            <a:avLst/>
          </a:prstGeom>
        </p:spPr>
        <p:txBody>
          <a:bodyPr lIns="0" tIns="0" rIns="0" bIns="0" rtlCol="0" anchor="t">
            <a:spAutoFit/>
          </a:bodyPr>
          <a:lstStyle/>
          <a:p>
            <a:pPr algn="ctr">
              <a:lnSpc>
                <a:spcPts val="4200"/>
              </a:lnSpc>
            </a:pPr>
            <a:r>
              <a:rPr lang="en-US" sz="3000">
                <a:solidFill>
                  <a:srgbClr val="000000"/>
                </a:solidFill>
                <a:latin typeface="Open Sans Light Bold"/>
              </a:rPr>
              <a:t>Retinal Pigment Epithelium (RPE)</a:t>
            </a:r>
            <a:r>
              <a:rPr lang="en-US" sz="3000">
                <a:solidFill>
                  <a:srgbClr val="000000"/>
                </a:solidFill>
                <a:latin typeface="Open Sans Light"/>
              </a:rPr>
              <a:t> </a:t>
            </a:r>
          </a:p>
          <a:p>
            <a:pPr algn="ctr">
              <a:lnSpc>
                <a:spcPts val="4200"/>
              </a:lnSpc>
            </a:pPr>
            <a:r>
              <a:rPr lang="en-US" sz="3000">
                <a:solidFill>
                  <a:srgbClr val="000000"/>
                </a:solidFill>
                <a:latin typeface="Open Sans Light"/>
              </a:rPr>
              <a:t>of the central macula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b="74336"/>
          <a:stretch>
            <a:fillRect/>
          </a:stretch>
        </p:blipFill>
        <p:spPr>
          <a:xfrm>
            <a:off x="358801" y="2311483"/>
            <a:ext cx="6522185" cy="1037786"/>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59045" y="2181193"/>
            <a:ext cx="1168076" cy="1168076"/>
          </a:xfrm>
          <a:prstGeom prst="rect">
            <a:avLst/>
          </a:prstGeom>
        </p:spPr>
      </p:pic>
      <p:sp>
        <p:nvSpPr>
          <p:cNvPr id="4" name="AutoShape 4"/>
          <p:cNvSpPr/>
          <p:nvPr/>
        </p:nvSpPr>
        <p:spPr>
          <a:xfrm rot="-6652002">
            <a:off x="630793" y="3516066"/>
            <a:ext cx="683116" cy="0"/>
          </a:xfrm>
          <a:prstGeom prst="line">
            <a:avLst/>
          </a:prstGeom>
          <a:ln w="19050" cap="rnd">
            <a:solidFill>
              <a:srgbClr val="000000"/>
            </a:solidFill>
            <a:prstDash val="solid"/>
            <a:headEnd type="none" w="sm" len="sm"/>
            <a:tailEnd type="none" w="sm" len="sm"/>
          </a:ln>
        </p:spPr>
      </p:sp>
      <p:sp>
        <p:nvSpPr>
          <p:cNvPr id="5" name="AutoShape 5"/>
          <p:cNvSpPr/>
          <p:nvPr/>
        </p:nvSpPr>
        <p:spPr>
          <a:xfrm rot="-4108329">
            <a:off x="1163337" y="3517635"/>
            <a:ext cx="682587" cy="0"/>
          </a:xfrm>
          <a:prstGeom prst="line">
            <a:avLst/>
          </a:prstGeom>
          <a:ln w="19050" cap="rnd">
            <a:solidFill>
              <a:srgbClr val="000000"/>
            </a:solidFill>
            <a:prstDash val="solid"/>
            <a:headEnd type="none" w="sm" len="sm"/>
            <a:tailEnd type="none" w="sm" len="sm"/>
          </a:ln>
        </p:spPr>
      </p:sp>
      <p:pic>
        <p:nvPicPr>
          <p:cNvPr id="6" name="Picture 6"/>
          <p:cNvPicPr>
            <a:picLocks noChangeAspect="1"/>
          </p:cNvPicPr>
          <p:nvPr/>
        </p:nvPicPr>
        <p:blipFill>
          <a:blip r:embed="rId3"/>
          <a:srcRect l="6236" t="9870" r="79920" b="82701"/>
          <a:stretch>
            <a:fillRect/>
          </a:stretch>
        </p:blipFill>
        <p:spPr>
          <a:xfrm>
            <a:off x="358801" y="3838609"/>
            <a:ext cx="1775145" cy="590488"/>
          </a:xfrm>
          <a:prstGeom prst="rect">
            <a:avLst/>
          </a:prstGeom>
        </p:spPr>
      </p:pic>
      <p:sp>
        <p:nvSpPr>
          <p:cNvPr id="7" name="AutoShape 7"/>
          <p:cNvSpPr/>
          <p:nvPr/>
        </p:nvSpPr>
        <p:spPr>
          <a:xfrm rot="5403233">
            <a:off x="-657944" y="6398746"/>
            <a:ext cx="3745252" cy="0"/>
          </a:xfrm>
          <a:prstGeom prst="line">
            <a:avLst/>
          </a:prstGeom>
          <a:ln w="28575" cap="rnd">
            <a:solidFill>
              <a:srgbClr val="000000"/>
            </a:solidFill>
            <a:prstDash val="solid"/>
            <a:headEnd type="none" w="sm" len="sm"/>
            <a:tailEnd type="none" w="sm" len="sm"/>
          </a:ln>
        </p:spPr>
      </p:sp>
      <p:sp>
        <p:nvSpPr>
          <p:cNvPr id="8" name="AutoShape 8"/>
          <p:cNvSpPr/>
          <p:nvPr/>
        </p:nvSpPr>
        <p:spPr>
          <a:xfrm>
            <a:off x="1217877" y="5020260"/>
            <a:ext cx="1220029" cy="0"/>
          </a:xfrm>
          <a:prstGeom prst="line">
            <a:avLst/>
          </a:prstGeom>
          <a:ln w="28575" cap="rnd">
            <a:solidFill>
              <a:srgbClr val="000000"/>
            </a:solidFill>
            <a:prstDash val="solid"/>
            <a:headEnd type="none" w="sm" len="sm"/>
            <a:tailEnd type="triangle" w="lg" len="med"/>
          </a:ln>
        </p:spPr>
      </p:sp>
      <p:sp>
        <p:nvSpPr>
          <p:cNvPr id="9" name="AutoShape 9"/>
          <p:cNvSpPr/>
          <p:nvPr/>
        </p:nvSpPr>
        <p:spPr>
          <a:xfrm>
            <a:off x="1202180" y="6111097"/>
            <a:ext cx="1220029" cy="0"/>
          </a:xfrm>
          <a:prstGeom prst="line">
            <a:avLst/>
          </a:prstGeom>
          <a:ln w="28575" cap="rnd">
            <a:solidFill>
              <a:srgbClr val="000000"/>
            </a:solidFill>
            <a:prstDash val="solid"/>
            <a:headEnd type="none" w="sm" len="sm"/>
            <a:tailEnd type="triangle" w="lg" len="med"/>
          </a:ln>
        </p:spPr>
      </p:sp>
      <p:sp>
        <p:nvSpPr>
          <p:cNvPr id="10" name="AutoShape 10"/>
          <p:cNvSpPr/>
          <p:nvPr/>
        </p:nvSpPr>
        <p:spPr>
          <a:xfrm rot="5396666">
            <a:off x="3265061" y="5800113"/>
            <a:ext cx="8031914" cy="0"/>
          </a:xfrm>
          <a:prstGeom prst="line">
            <a:avLst/>
          </a:prstGeom>
          <a:ln w="19050" cap="rnd">
            <a:solidFill>
              <a:srgbClr val="000000"/>
            </a:solidFill>
            <a:prstDash val="solid"/>
            <a:headEnd type="none" w="sm" len="sm"/>
            <a:tailEnd type="none" w="sm" len="sm"/>
          </a:ln>
        </p:spPr>
      </p:sp>
      <p:pic>
        <p:nvPicPr>
          <p:cNvPr id="11" name="Picture 11"/>
          <p:cNvPicPr>
            <a:picLocks noChangeAspect="1"/>
          </p:cNvPicPr>
          <p:nvPr/>
        </p:nvPicPr>
        <p:blipFill>
          <a:blip r:embed="rId6"/>
          <a:srcRect/>
          <a:stretch>
            <a:fillRect/>
          </a:stretch>
        </p:blipFill>
        <p:spPr>
          <a:xfrm>
            <a:off x="13437223" y="7091666"/>
            <a:ext cx="4547877" cy="641259"/>
          </a:xfrm>
          <a:prstGeom prst="rect">
            <a:avLst/>
          </a:prstGeom>
        </p:spPr>
      </p:pic>
      <p:pic>
        <p:nvPicPr>
          <p:cNvPr id="12" name="Picture 12"/>
          <p:cNvPicPr>
            <a:picLocks noChangeAspect="1"/>
          </p:cNvPicPr>
          <p:nvPr/>
        </p:nvPicPr>
        <p:blipFill>
          <a:blip r:embed="rId7"/>
          <a:srcRect/>
          <a:stretch>
            <a:fillRect/>
          </a:stretch>
        </p:blipFill>
        <p:spPr>
          <a:xfrm rot="5400000">
            <a:off x="9549767" y="3377169"/>
            <a:ext cx="781553" cy="4510677"/>
          </a:xfrm>
          <a:prstGeom prst="rect">
            <a:avLst/>
          </a:prstGeom>
        </p:spPr>
      </p:pic>
      <p:pic>
        <p:nvPicPr>
          <p:cNvPr id="13" name="Picture 13"/>
          <p:cNvPicPr>
            <a:picLocks noChangeAspect="1"/>
          </p:cNvPicPr>
          <p:nvPr/>
        </p:nvPicPr>
        <p:blipFill>
          <a:blip r:embed="rId8"/>
          <a:srcRect/>
          <a:stretch>
            <a:fillRect/>
          </a:stretch>
        </p:blipFill>
        <p:spPr>
          <a:xfrm>
            <a:off x="9799263" y="2040373"/>
            <a:ext cx="2552556" cy="1908868"/>
          </a:xfrm>
          <a:prstGeom prst="rect">
            <a:avLst/>
          </a:prstGeom>
        </p:spPr>
      </p:pic>
      <p:pic>
        <p:nvPicPr>
          <p:cNvPr id="14" name="Picture 14"/>
          <p:cNvPicPr>
            <a:picLocks noChangeAspect="1"/>
          </p:cNvPicPr>
          <p:nvPr/>
        </p:nvPicPr>
        <p:blipFill>
          <a:blip r:embed="rId9"/>
          <a:srcRect/>
          <a:stretch>
            <a:fillRect/>
          </a:stretch>
        </p:blipFill>
        <p:spPr>
          <a:xfrm>
            <a:off x="8790661" y="3879141"/>
            <a:ext cx="2152297" cy="1855428"/>
          </a:xfrm>
          <a:prstGeom prst="rect">
            <a:avLst/>
          </a:prstGeom>
        </p:spPr>
      </p:pic>
      <p:pic>
        <p:nvPicPr>
          <p:cNvPr id="15" name="Picture 15"/>
          <p:cNvPicPr>
            <a:picLocks noChangeAspect="1"/>
          </p:cNvPicPr>
          <p:nvPr/>
        </p:nvPicPr>
        <p:blipFill>
          <a:blip r:embed="rId10"/>
          <a:srcRect/>
          <a:stretch>
            <a:fillRect/>
          </a:stretch>
        </p:blipFill>
        <p:spPr>
          <a:xfrm>
            <a:off x="7504989" y="6501978"/>
            <a:ext cx="4944455" cy="2349840"/>
          </a:xfrm>
          <a:prstGeom prst="rect">
            <a:avLst/>
          </a:prstGeom>
        </p:spPr>
      </p:pic>
      <p:pic>
        <p:nvPicPr>
          <p:cNvPr id="16" name="Picture 16"/>
          <p:cNvPicPr>
            <a:picLocks noChangeAspect="1"/>
          </p:cNvPicPr>
          <p:nvPr/>
        </p:nvPicPr>
        <p:blipFill>
          <a:blip r:embed="rId11"/>
          <a:srcRect b="2001"/>
          <a:stretch>
            <a:fillRect/>
          </a:stretch>
        </p:blipFill>
        <p:spPr>
          <a:xfrm>
            <a:off x="11554181" y="3921736"/>
            <a:ext cx="5890669" cy="524029"/>
          </a:xfrm>
          <a:prstGeom prst="rect">
            <a:avLst/>
          </a:prstGeom>
        </p:spPr>
      </p:pic>
      <p:pic>
        <p:nvPicPr>
          <p:cNvPr id="17" name="Picture 17"/>
          <p:cNvPicPr>
            <a:picLocks noChangeAspect="1"/>
          </p:cNvPicPr>
          <p:nvPr/>
        </p:nvPicPr>
        <p:blipFill>
          <a:blip r:embed="rId12"/>
          <a:srcRect/>
          <a:stretch>
            <a:fillRect/>
          </a:stretch>
        </p:blipFill>
        <p:spPr>
          <a:xfrm>
            <a:off x="7721879" y="1999043"/>
            <a:ext cx="2077384" cy="1950197"/>
          </a:xfrm>
          <a:prstGeom prst="rect">
            <a:avLst/>
          </a:prstGeom>
        </p:spPr>
      </p:pic>
      <p:pic>
        <p:nvPicPr>
          <p:cNvPr id="18" name="Picture 18"/>
          <p:cNvPicPr>
            <a:picLocks noChangeAspect="1"/>
          </p:cNvPicPr>
          <p:nvPr/>
        </p:nvPicPr>
        <p:blipFill>
          <a:blip r:embed="rId13"/>
          <a:srcRect/>
          <a:stretch>
            <a:fillRect/>
          </a:stretch>
        </p:blipFill>
        <p:spPr>
          <a:xfrm>
            <a:off x="15314246" y="8104352"/>
            <a:ext cx="441167" cy="499989"/>
          </a:xfrm>
          <a:prstGeom prst="rect">
            <a:avLst/>
          </a:prstGeom>
        </p:spPr>
      </p:pic>
      <p:sp>
        <p:nvSpPr>
          <p:cNvPr id="19" name="AutoShape 19"/>
          <p:cNvSpPr/>
          <p:nvPr/>
        </p:nvSpPr>
        <p:spPr>
          <a:xfrm rot="5408975">
            <a:off x="15199140" y="6764632"/>
            <a:ext cx="625494" cy="0"/>
          </a:xfrm>
          <a:prstGeom prst="line">
            <a:avLst/>
          </a:prstGeom>
          <a:ln w="47625" cap="rnd">
            <a:solidFill>
              <a:srgbClr val="000000"/>
            </a:solidFill>
            <a:prstDash val="solid"/>
            <a:headEnd type="none" w="sm" len="sm"/>
            <a:tailEnd type="triangle" w="lg" len="med"/>
          </a:ln>
        </p:spPr>
      </p:sp>
      <p:pic>
        <p:nvPicPr>
          <p:cNvPr id="20" name="Picture 20"/>
          <p:cNvPicPr>
            <a:picLocks noChangeAspect="1"/>
          </p:cNvPicPr>
          <p:nvPr/>
        </p:nvPicPr>
        <p:blipFill>
          <a:blip r:embed="rId14"/>
          <a:srcRect l="10330" t="7549" r="2684" b="2305"/>
          <a:stretch>
            <a:fillRect/>
          </a:stretch>
        </p:blipFill>
        <p:spPr>
          <a:xfrm>
            <a:off x="15120317" y="8752224"/>
            <a:ext cx="784773" cy="859751"/>
          </a:xfrm>
          <a:prstGeom prst="rect">
            <a:avLst/>
          </a:prstGeom>
        </p:spPr>
      </p:pic>
      <p:pic>
        <p:nvPicPr>
          <p:cNvPr id="21" name="Picture 21"/>
          <p:cNvPicPr>
            <a:picLocks noChangeAspect="1"/>
          </p:cNvPicPr>
          <p:nvPr/>
        </p:nvPicPr>
        <p:blipFill>
          <a:blip r:embed="rId15"/>
          <a:srcRect l="15478" t="6518"/>
          <a:stretch>
            <a:fillRect/>
          </a:stretch>
        </p:blipFill>
        <p:spPr>
          <a:xfrm>
            <a:off x="10942958" y="4517850"/>
            <a:ext cx="1023637" cy="705545"/>
          </a:xfrm>
          <a:prstGeom prst="rect">
            <a:avLst/>
          </a:prstGeom>
        </p:spPr>
      </p:pic>
      <p:sp>
        <p:nvSpPr>
          <p:cNvPr id="22" name="AutoShape 22"/>
          <p:cNvSpPr/>
          <p:nvPr/>
        </p:nvSpPr>
        <p:spPr>
          <a:xfrm rot="5409977">
            <a:off x="11434332" y="8195316"/>
            <a:ext cx="3241482" cy="0"/>
          </a:xfrm>
          <a:prstGeom prst="line">
            <a:avLst/>
          </a:prstGeom>
          <a:ln w="19050" cap="rnd">
            <a:solidFill>
              <a:srgbClr val="000000"/>
            </a:solidFill>
            <a:prstDash val="sysDash"/>
            <a:headEnd type="none" w="sm" len="sm"/>
            <a:tailEnd type="none" w="sm" len="sm"/>
          </a:ln>
        </p:spPr>
      </p:sp>
      <p:pic>
        <p:nvPicPr>
          <p:cNvPr id="23" name="Picture 23"/>
          <p:cNvPicPr>
            <a:picLocks noChangeAspect="1"/>
          </p:cNvPicPr>
          <p:nvPr/>
        </p:nvPicPr>
        <p:blipFill>
          <a:blip r:embed="rId16"/>
          <a:srcRect/>
          <a:stretch>
            <a:fillRect/>
          </a:stretch>
        </p:blipFill>
        <p:spPr>
          <a:xfrm>
            <a:off x="2422210" y="4653926"/>
            <a:ext cx="3482167" cy="747039"/>
          </a:xfrm>
          <a:prstGeom prst="rect">
            <a:avLst/>
          </a:prstGeom>
        </p:spPr>
      </p:pic>
      <p:pic>
        <p:nvPicPr>
          <p:cNvPr id="24" name="Picture 24"/>
          <p:cNvPicPr>
            <a:picLocks noChangeAspect="1"/>
          </p:cNvPicPr>
          <p:nvPr/>
        </p:nvPicPr>
        <p:blipFill>
          <a:blip r:embed="rId17"/>
          <a:srcRect/>
          <a:stretch>
            <a:fillRect/>
          </a:stretch>
        </p:blipFill>
        <p:spPr>
          <a:xfrm>
            <a:off x="2393892" y="5809008"/>
            <a:ext cx="3538803" cy="661230"/>
          </a:xfrm>
          <a:prstGeom prst="rect">
            <a:avLst/>
          </a:prstGeom>
        </p:spPr>
      </p:pic>
      <p:pic>
        <p:nvPicPr>
          <p:cNvPr id="25" name="Picture 25"/>
          <p:cNvPicPr>
            <a:picLocks noChangeAspect="1"/>
          </p:cNvPicPr>
          <p:nvPr/>
        </p:nvPicPr>
        <p:blipFill>
          <a:blip r:embed="rId18"/>
          <a:srcRect/>
          <a:stretch>
            <a:fillRect/>
          </a:stretch>
        </p:blipFill>
        <p:spPr>
          <a:xfrm>
            <a:off x="2422210" y="6895599"/>
            <a:ext cx="3528442" cy="688171"/>
          </a:xfrm>
          <a:prstGeom prst="rect">
            <a:avLst/>
          </a:prstGeom>
        </p:spPr>
      </p:pic>
      <p:sp>
        <p:nvSpPr>
          <p:cNvPr id="26" name="AutoShape 26"/>
          <p:cNvSpPr/>
          <p:nvPr/>
        </p:nvSpPr>
        <p:spPr>
          <a:xfrm>
            <a:off x="1211500" y="7239685"/>
            <a:ext cx="1220029" cy="0"/>
          </a:xfrm>
          <a:prstGeom prst="line">
            <a:avLst/>
          </a:prstGeom>
          <a:ln w="28575" cap="rnd">
            <a:solidFill>
              <a:srgbClr val="000000"/>
            </a:solidFill>
            <a:prstDash val="solid"/>
            <a:headEnd type="none" w="sm" len="sm"/>
            <a:tailEnd type="triangle" w="lg" len="med"/>
          </a:ln>
        </p:spPr>
      </p:sp>
      <p:pic>
        <p:nvPicPr>
          <p:cNvPr id="27" name="Picture 27"/>
          <p:cNvPicPr>
            <a:picLocks noChangeAspect="1"/>
          </p:cNvPicPr>
          <p:nvPr/>
        </p:nvPicPr>
        <p:blipFill>
          <a:blip r:embed="rId19"/>
          <a:srcRect/>
          <a:stretch>
            <a:fillRect/>
          </a:stretch>
        </p:blipFill>
        <p:spPr>
          <a:xfrm>
            <a:off x="2422210" y="7920203"/>
            <a:ext cx="3511444" cy="684856"/>
          </a:xfrm>
          <a:prstGeom prst="rect">
            <a:avLst/>
          </a:prstGeom>
        </p:spPr>
      </p:pic>
      <p:sp>
        <p:nvSpPr>
          <p:cNvPr id="28" name="AutoShape 28"/>
          <p:cNvSpPr/>
          <p:nvPr/>
        </p:nvSpPr>
        <p:spPr>
          <a:xfrm>
            <a:off x="1221862" y="8257108"/>
            <a:ext cx="1220029" cy="0"/>
          </a:xfrm>
          <a:prstGeom prst="line">
            <a:avLst/>
          </a:prstGeom>
          <a:ln w="28575" cap="rnd">
            <a:solidFill>
              <a:srgbClr val="000000"/>
            </a:solidFill>
            <a:prstDash val="solid"/>
            <a:headEnd type="none" w="sm" len="sm"/>
            <a:tailEnd type="triangle" w="lg" len="med"/>
          </a:ln>
        </p:spPr>
      </p:sp>
      <p:sp>
        <p:nvSpPr>
          <p:cNvPr id="29" name="TextBox 29"/>
          <p:cNvSpPr txBox="1"/>
          <p:nvPr/>
        </p:nvSpPr>
        <p:spPr>
          <a:xfrm>
            <a:off x="5964541" y="28806"/>
            <a:ext cx="5652240" cy="1043899"/>
          </a:xfrm>
          <a:prstGeom prst="rect">
            <a:avLst/>
          </a:prstGeom>
        </p:spPr>
        <p:txBody>
          <a:bodyPr wrap="square" lIns="0" tIns="0" rIns="0" bIns="0" rtlCol="0" anchor="t">
            <a:spAutoFit/>
          </a:bodyPr>
          <a:lstStyle/>
          <a:p>
            <a:pPr algn="ctr">
              <a:lnSpc>
                <a:spcPts val="8540"/>
              </a:lnSpc>
            </a:pPr>
            <a:r>
              <a:rPr lang="en-US" sz="6100" dirty="0">
                <a:solidFill>
                  <a:srgbClr val="87303E"/>
                </a:solidFill>
                <a:latin typeface="Open Sans Extra Bold"/>
              </a:rPr>
              <a:t>PROCEDURES</a:t>
            </a:r>
          </a:p>
        </p:txBody>
      </p:sp>
      <p:sp>
        <p:nvSpPr>
          <p:cNvPr id="30" name="TextBox 30"/>
          <p:cNvSpPr txBox="1"/>
          <p:nvPr/>
        </p:nvSpPr>
        <p:spPr>
          <a:xfrm>
            <a:off x="1725276" y="1280795"/>
            <a:ext cx="4505563" cy="544751"/>
          </a:xfrm>
          <a:prstGeom prst="rect">
            <a:avLst/>
          </a:prstGeom>
        </p:spPr>
        <p:txBody>
          <a:bodyPr lIns="0" tIns="0" rIns="0" bIns="0" rtlCol="0" anchor="t">
            <a:spAutoFit/>
          </a:bodyPr>
          <a:lstStyle/>
          <a:p>
            <a:pPr algn="ctr">
              <a:lnSpc>
                <a:spcPts val="4480"/>
              </a:lnSpc>
            </a:pPr>
            <a:r>
              <a:rPr lang="en-US" sz="3200">
                <a:solidFill>
                  <a:srgbClr val="000000"/>
                </a:solidFill>
                <a:latin typeface="Open Sans Light Bold"/>
              </a:rPr>
              <a:t>VEGFA sequence gene </a:t>
            </a:r>
          </a:p>
        </p:txBody>
      </p:sp>
      <p:sp>
        <p:nvSpPr>
          <p:cNvPr id="31" name="TextBox 31"/>
          <p:cNvSpPr txBox="1"/>
          <p:nvPr/>
        </p:nvSpPr>
        <p:spPr>
          <a:xfrm>
            <a:off x="6075216" y="4838878"/>
            <a:ext cx="536162" cy="452625"/>
          </a:xfrm>
          <a:prstGeom prst="rect">
            <a:avLst/>
          </a:prstGeom>
        </p:spPr>
        <p:txBody>
          <a:bodyPr lIns="0" tIns="0" rIns="0" bIns="0" rtlCol="0" anchor="t">
            <a:spAutoFit/>
          </a:bodyPr>
          <a:lstStyle/>
          <a:p>
            <a:pPr algn="ctr">
              <a:lnSpc>
                <a:spcPts val="3633"/>
              </a:lnSpc>
            </a:pPr>
            <a:r>
              <a:rPr lang="en-US" sz="2595">
                <a:solidFill>
                  <a:srgbClr val="000000"/>
                </a:solidFill>
                <a:latin typeface="Open Sans Light"/>
              </a:rPr>
              <a:t>sh3</a:t>
            </a:r>
          </a:p>
        </p:txBody>
      </p:sp>
      <p:sp>
        <p:nvSpPr>
          <p:cNvPr id="32" name="TextBox 32"/>
          <p:cNvSpPr txBox="1"/>
          <p:nvPr/>
        </p:nvSpPr>
        <p:spPr>
          <a:xfrm>
            <a:off x="6075216" y="5901190"/>
            <a:ext cx="536162" cy="452625"/>
          </a:xfrm>
          <a:prstGeom prst="rect">
            <a:avLst/>
          </a:prstGeom>
        </p:spPr>
        <p:txBody>
          <a:bodyPr lIns="0" tIns="0" rIns="0" bIns="0" rtlCol="0" anchor="t">
            <a:spAutoFit/>
          </a:bodyPr>
          <a:lstStyle/>
          <a:p>
            <a:pPr algn="ctr">
              <a:lnSpc>
                <a:spcPts val="3633"/>
              </a:lnSpc>
            </a:pPr>
            <a:r>
              <a:rPr lang="en-US" sz="2595">
                <a:solidFill>
                  <a:srgbClr val="000000"/>
                </a:solidFill>
                <a:latin typeface="Open Sans Light"/>
              </a:rPr>
              <a:t>sh9</a:t>
            </a:r>
          </a:p>
        </p:txBody>
      </p:sp>
      <p:sp>
        <p:nvSpPr>
          <p:cNvPr id="33" name="TextBox 33"/>
          <p:cNvSpPr txBox="1"/>
          <p:nvPr/>
        </p:nvSpPr>
        <p:spPr>
          <a:xfrm>
            <a:off x="6099524" y="7044103"/>
            <a:ext cx="724312" cy="452625"/>
          </a:xfrm>
          <a:prstGeom prst="rect">
            <a:avLst/>
          </a:prstGeom>
        </p:spPr>
        <p:txBody>
          <a:bodyPr lIns="0" tIns="0" rIns="0" bIns="0" rtlCol="0" anchor="t">
            <a:spAutoFit/>
          </a:bodyPr>
          <a:lstStyle/>
          <a:p>
            <a:pPr algn="ctr">
              <a:lnSpc>
                <a:spcPts val="3633"/>
              </a:lnSpc>
            </a:pPr>
            <a:r>
              <a:rPr lang="en-US" sz="2595">
                <a:solidFill>
                  <a:srgbClr val="000000"/>
                </a:solidFill>
                <a:latin typeface="Open Sans Light"/>
              </a:rPr>
              <a:t>sh12</a:t>
            </a:r>
          </a:p>
        </p:txBody>
      </p:sp>
      <p:sp>
        <p:nvSpPr>
          <p:cNvPr id="34" name="TextBox 34"/>
          <p:cNvSpPr txBox="1"/>
          <p:nvPr/>
        </p:nvSpPr>
        <p:spPr>
          <a:xfrm>
            <a:off x="6075216" y="8047202"/>
            <a:ext cx="687585" cy="452625"/>
          </a:xfrm>
          <a:prstGeom prst="rect">
            <a:avLst/>
          </a:prstGeom>
        </p:spPr>
        <p:txBody>
          <a:bodyPr lIns="0" tIns="0" rIns="0" bIns="0" rtlCol="0" anchor="t">
            <a:spAutoFit/>
          </a:bodyPr>
          <a:lstStyle/>
          <a:p>
            <a:pPr algn="ctr">
              <a:lnSpc>
                <a:spcPts val="3633"/>
              </a:lnSpc>
            </a:pPr>
            <a:r>
              <a:rPr lang="en-US" sz="2595">
                <a:solidFill>
                  <a:srgbClr val="000000"/>
                </a:solidFill>
                <a:latin typeface="Open Sans Light"/>
              </a:rPr>
              <a:t>shIrr</a:t>
            </a:r>
          </a:p>
        </p:txBody>
      </p:sp>
      <p:sp>
        <p:nvSpPr>
          <p:cNvPr id="35" name="TextBox 35"/>
          <p:cNvSpPr txBox="1"/>
          <p:nvPr/>
        </p:nvSpPr>
        <p:spPr>
          <a:xfrm>
            <a:off x="418023" y="9047331"/>
            <a:ext cx="6462962" cy="515779"/>
          </a:xfrm>
          <a:prstGeom prst="rect">
            <a:avLst/>
          </a:prstGeom>
        </p:spPr>
        <p:txBody>
          <a:bodyPr lIns="0" tIns="0" rIns="0" bIns="0" rtlCol="0" anchor="t">
            <a:spAutoFit/>
          </a:bodyPr>
          <a:lstStyle/>
          <a:p>
            <a:pPr algn="ctr">
              <a:lnSpc>
                <a:spcPts val="4213"/>
              </a:lnSpc>
            </a:pPr>
            <a:r>
              <a:rPr lang="en-US" sz="3009">
                <a:solidFill>
                  <a:srgbClr val="000000"/>
                </a:solidFill>
                <a:latin typeface="Open Sans Light"/>
              </a:rPr>
              <a:t>3 different human shRNAs + 1 control</a:t>
            </a:r>
          </a:p>
        </p:txBody>
      </p:sp>
      <p:sp>
        <p:nvSpPr>
          <p:cNvPr id="36" name="TextBox 36"/>
          <p:cNvSpPr txBox="1"/>
          <p:nvPr/>
        </p:nvSpPr>
        <p:spPr>
          <a:xfrm>
            <a:off x="13796497" y="5994709"/>
            <a:ext cx="3829328" cy="408584"/>
          </a:xfrm>
          <a:prstGeom prst="rect">
            <a:avLst/>
          </a:prstGeom>
        </p:spPr>
        <p:txBody>
          <a:bodyPr lIns="0" tIns="0" rIns="0" bIns="0" rtlCol="0" anchor="t">
            <a:spAutoFit/>
          </a:bodyPr>
          <a:lstStyle/>
          <a:p>
            <a:pPr algn="ctr">
              <a:lnSpc>
                <a:spcPts val="3316"/>
              </a:lnSpc>
            </a:pPr>
            <a:r>
              <a:rPr lang="en-US" sz="2368">
                <a:solidFill>
                  <a:srgbClr val="000000"/>
                </a:solidFill>
                <a:latin typeface="Open Sans Light Bold Italics"/>
              </a:rPr>
              <a:t>For Dual luciferase assay</a:t>
            </a:r>
          </a:p>
        </p:txBody>
      </p:sp>
      <p:sp>
        <p:nvSpPr>
          <p:cNvPr id="37" name="TextBox 37"/>
          <p:cNvSpPr txBox="1"/>
          <p:nvPr/>
        </p:nvSpPr>
        <p:spPr>
          <a:xfrm>
            <a:off x="9031023" y="6036744"/>
            <a:ext cx="2044517" cy="438472"/>
          </a:xfrm>
          <a:prstGeom prst="rect">
            <a:avLst/>
          </a:prstGeom>
        </p:spPr>
        <p:txBody>
          <a:bodyPr lIns="0" tIns="0" rIns="0" bIns="0" rtlCol="0" anchor="t">
            <a:spAutoFit/>
          </a:bodyPr>
          <a:lstStyle/>
          <a:p>
            <a:pPr algn="ctr">
              <a:lnSpc>
                <a:spcPts val="3503"/>
              </a:lnSpc>
            </a:pPr>
            <a:r>
              <a:rPr lang="en-US" sz="2502">
                <a:solidFill>
                  <a:srgbClr val="000000"/>
                </a:solidFill>
                <a:latin typeface="Open Sans Light"/>
              </a:rPr>
              <a:t>Co-tranfection</a:t>
            </a:r>
          </a:p>
        </p:txBody>
      </p:sp>
      <p:sp>
        <p:nvSpPr>
          <p:cNvPr id="38" name="TextBox 38"/>
          <p:cNvSpPr txBox="1"/>
          <p:nvPr/>
        </p:nvSpPr>
        <p:spPr>
          <a:xfrm>
            <a:off x="9440867" y="1280795"/>
            <a:ext cx="6670477" cy="544751"/>
          </a:xfrm>
          <a:prstGeom prst="rect">
            <a:avLst/>
          </a:prstGeom>
        </p:spPr>
        <p:txBody>
          <a:bodyPr lIns="0" tIns="0" rIns="0" bIns="0" rtlCol="0" anchor="t">
            <a:spAutoFit/>
          </a:bodyPr>
          <a:lstStyle/>
          <a:p>
            <a:pPr algn="ctr">
              <a:lnSpc>
                <a:spcPts val="4480"/>
              </a:lnSpc>
            </a:pPr>
            <a:r>
              <a:rPr lang="en-US" sz="3200">
                <a:solidFill>
                  <a:srgbClr val="000000"/>
                </a:solidFill>
                <a:latin typeface="Open Sans Light Bold"/>
              </a:rPr>
              <a:t>Vectors and plasmids production</a:t>
            </a:r>
          </a:p>
        </p:txBody>
      </p:sp>
      <p:sp>
        <p:nvSpPr>
          <p:cNvPr id="39" name="TextBox 39"/>
          <p:cNvSpPr txBox="1"/>
          <p:nvPr/>
        </p:nvSpPr>
        <p:spPr>
          <a:xfrm>
            <a:off x="15994559" y="8997700"/>
            <a:ext cx="1676043" cy="292503"/>
          </a:xfrm>
          <a:prstGeom prst="rect">
            <a:avLst/>
          </a:prstGeom>
        </p:spPr>
        <p:txBody>
          <a:bodyPr lIns="0" tIns="0" rIns="0" bIns="0" rtlCol="0" anchor="t">
            <a:spAutoFit/>
          </a:bodyPr>
          <a:lstStyle/>
          <a:p>
            <a:pPr algn="ctr">
              <a:lnSpc>
                <a:spcPts val="2338"/>
              </a:lnSpc>
            </a:pPr>
            <a:r>
              <a:rPr lang="en-US" sz="1670">
                <a:solidFill>
                  <a:srgbClr val="000000"/>
                </a:solidFill>
                <a:latin typeface="Open Sans Light"/>
              </a:rPr>
              <a:t>AAV2.7m8-shRNA</a:t>
            </a:r>
          </a:p>
        </p:txBody>
      </p:sp>
      <p:sp>
        <p:nvSpPr>
          <p:cNvPr id="40" name="TextBox 40"/>
          <p:cNvSpPr txBox="1"/>
          <p:nvPr/>
        </p:nvSpPr>
        <p:spPr>
          <a:xfrm>
            <a:off x="7673371" y="9088339"/>
            <a:ext cx="4759822" cy="737254"/>
          </a:xfrm>
          <a:prstGeom prst="rect">
            <a:avLst/>
          </a:prstGeom>
        </p:spPr>
        <p:txBody>
          <a:bodyPr lIns="0" tIns="0" rIns="0" bIns="0" rtlCol="0" anchor="t">
            <a:spAutoFit/>
          </a:bodyPr>
          <a:lstStyle/>
          <a:p>
            <a:pPr algn="ctr">
              <a:lnSpc>
                <a:spcPts val="2964"/>
              </a:lnSpc>
            </a:pPr>
            <a:r>
              <a:rPr lang="en-US" sz="2117">
                <a:solidFill>
                  <a:srgbClr val="000000"/>
                </a:solidFill>
                <a:latin typeface="Open Sans Light"/>
              </a:rPr>
              <a:t>AAV2.7m8 vector is used for infection of ARPE-19 cells and C57/B16 mice</a:t>
            </a:r>
          </a:p>
        </p:txBody>
      </p:sp>
      <p:sp>
        <p:nvSpPr>
          <p:cNvPr id="41" name="TextBox 41"/>
          <p:cNvSpPr txBox="1"/>
          <p:nvPr/>
        </p:nvSpPr>
        <p:spPr>
          <a:xfrm>
            <a:off x="14462490" y="7629273"/>
            <a:ext cx="2541593" cy="394834"/>
          </a:xfrm>
          <a:prstGeom prst="rect">
            <a:avLst/>
          </a:prstGeom>
        </p:spPr>
        <p:txBody>
          <a:bodyPr lIns="0" tIns="0" rIns="0" bIns="0" rtlCol="0" anchor="t">
            <a:spAutoFit/>
          </a:bodyPr>
          <a:lstStyle/>
          <a:p>
            <a:pPr algn="ctr">
              <a:lnSpc>
                <a:spcPts val="3277"/>
              </a:lnSpc>
            </a:pPr>
            <a:r>
              <a:rPr lang="en-US" sz="2340">
                <a:solidFill>
                  <a:srgbClr val="000000"/>
                </a:solidFill>
                <a:latin typeface="Open Sans Light"/>
              </a:rPr>
              <a:t>psiCHECK-2-VEGFA</a:t>
            </a:r>
          </a:p>
        </p:txBody>
      </p:sp>
      <p:sp>
        <p:nvSpPr>
          <p:cNvPr id="42" name="TextBox 42"/>
          <p:cNvSpPr txBox="1"/>
          <p:nvPr/>
        </p:nvSpPr>
        <p:spPr>
          <a:xfrm>
            <a:off x="11171402" y="292877"/>
            <a:ext cx="2587605" cy="679450"/>
          </a:xfrm>
          <a:prstGeom prst="rect">
            <a:avLst/>
          </a:prstGeom>
        </p:spPr>
        <p:txBody>
          <a:bodyPr wrap="square" lIns="0" tIns="0" rIns="0" bIns="0" rtlCol="0" anchor="t">
            <a:spAutoFit/>
          </a:bodyPr>
          <a:lstStyle/>
          <a:p>
            <a:pPr algn="ctr">
              <a:lnSpc>
                <a:spcPts val="5599"/>
              </a:lnSpc>
              <a:spcBef>
                <a:spcPct val="0"/>
              </a:spcBef>
            </a:pPr>
            <a:r>
              <a:rPr lang="en-US" sz="3999" dirty="0">
                <a:solidFill>
                  <a:srgbClr val="87303E"/>
                </a:solidFill>
                <a:latin typeface="Open Sans Light"/>
              </a:rPr>
              <a:t>IN VITRO</a:t>
            </a:r>
          </a:p>
        </p:txBody>
      </p:sp>
      <p:sp>
        <p:nvSpPr>
          <p:cNvPr id="43" name="TextBox 43"/>
          <p:cNvSpPr txBox="1"/>
          <p:nvPr/>
        </p:nvSpPr>
        <p:spPr>
          <a:xfrm>
            <a:off x="12422134" y="3301644"/>
            <a:ext cx="5217676" cy="375206"/>
          </a:xfrm>
          <a:prstGeom prst="rect">
            <a:avLst/>
          </a:prstGeom>
        </p:spPr>
        <p:txBody>
          <a:bodyPr lIns="0" tIns="0" rIns="0" bIns="0" rtlCol="0" anchor="t">
            <a:spAutoFit/>
          </a:bodyPr>
          <a:lstStyle/>
          <a:p>
            <a:pPr algn="ctr">
              <a:lnSpc>
                <a:spcPts val="3010"/>
              </a:lnSpc>
            </a:pPr>
            <a:r>
              <a:rPr lang="en-US" sz="2150">
                <a:solidFill>
                  <a:srgbClr val="000000"/>
                </a:solidFill>
                <a:latin typeface="Open Sans Light"/>
              </a:rPr>
              <a:t>pLKO.1 is used for transfection of 3T3 cells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17099">
            <a:off x="2652621" y="3989536"/>
            <a:ext cx="8206842" cy="0"/>
          </a:xfrm>
          <a:prstGeom prst="line">
            <a:avLst/>
          </a:prstGeom>
          <a:ln w="47625" cap="rnd">
            <a:solidFill>
              <a:srgbClr val="000000"/>
            </a:solidFill>
            <a:prstDash val="solid"/>
            <a:headEnd type="none" w="sm" len="sm"/>
            <a:tailEnd type="none" w="sm" len="sm"/>
          </a:ln>
        </p:spPr>
      </p:sp>
      <p:sp>
        <p:nvSpPr>
          <p:cNvPr id="3" name="AutoShape 3"/>
          <p:cNvSpPr/>
          <p:nvPr/>
        </p:nvSpPr>
        <p:spPr>
          <a:xfrm rot="-1526">
            <a:off x="2652624" y="7312057"/>
            <a:ext cx="8206907" cy="0"/>
          </a:xfrm>
          <a:prstGeom prst="line">
            <a:avLst/>
          </a:prstGeom>
          <a:ln w="47625" cap="rnd">
            <a:solidFill>
              <a:srgbClr val="000000"/>
            </a:solidFill>
            <a:prstDash val="solid"/>
            <a:headEnd type="none" w="sm" len="sm"/>
            <a:tailEnd type="none" w="sm" len="sm"/>
          </a:ln>
        </p:spPr>
      </p:sp>
      <p:sp>
        <p:nvSpPr>
          <p:cNvPr id="4" name="AutoShape 4"/>
          <p:cNvSpPr/>
          <p:nvPr/>
        </p:nvSpPr>
        <p:spPr>
          <a:xfrm rot="5399999">
            <a:off x="9244966" y="5648034"/>
            <a:ext cx="3276776" cy="0"/>
          </a:xfrm>
          <a:prstGeom prst="line">
            <a:avLst/>
          </a:prstGeom>
          <a:ln w="47625" cap="rnd">
            <a:solidFill>
              <a:srgbClr val="000000"/>
            </a:solidFill>
            <a:prstDash val="solid"/>
            <a:headEnd type="none" w="sm" len="sm"/>
            <a:tailEnd type="none" w="sm" len="sm"/>
          </a:ln>
        </p:spPr>
      </p:sp>
      <p:sp>
        <p:nvSpPr>
          <p:cNvPr id="5" name="AutoShape 5"/>
          <p:cNvSpPr/>
          <p:nvPr/>
        </p:nvSpPr>
        <p:spPr>
          <a:xfrm rot="2351">
            <a:off x="10907325" y="5673876"/>
            <a:ext cx="5935836" cy="0"/>
          </a:xfrm>
          <a:prstGeom prst="line">
            <a:avLst/>
          </a:prstGeom>
          <a:ln w="47625" cap="rnd">
            <a:solidFill>
              <a:srgbClr val="000000"/>
            </a:solidFill>
            <a:prstDash val="solid"/>
            <a:headEnd type="none" w="sm" len="sm"/>
            <a:tailEnd type="none" w="sm" len="sm"/>
          </a:ln>
        </p:spPr>
      </p:sp>
      <p:pic>
        <p:nvPicPr>
          <p:cNvPr id="6" name="Picture 6"/>
          <p:cNvPicPr>
            <a:picLocks noChangeAspect="1"/>
          </p:cNvPicPr>
          <p:nvPr/>
        </p:nvPicPr>
        <p:blipFill>
          <a:blip r:embed="rId3"/>
          <a:srcRect l="11901" r="1213"/>
          <a:stretch>
            <a:fillRect/>
          </a:stretch>
        </p:blipFill>
        <p:spPr>
          <a:xfrm rot="2368996">
            <a:off x="682958" y="3062569"/>
            <a:ext cx="1595342" cy="1813113"/>
          </a:xfrm>
          <a:prstGeom prst="rect">
            <a:avLst/>
          </a:prstGeom>
        </p:spPr>
      </p:pic>
      <p:pic>
        <p:nvPicPr>
          <p:cNvPr id="7" name="Picture 7"/>
          <p:cNvPicPr>
            <a:picLocks noChangeAspect="1"/>
          </p:cNvPicPr>
          <p:nvPr/>
        </p:nvPicPr>
        <p:blipFill>
          <a:blip r:embed="rId4"/>
          <a:srcRect/>
          <a:stretch>
            <a:fillRect/>
          </a:stretch>
        </p:blipFill>
        <p:spPr>
          <a:xfrm>
            <a:off x="531817" y="6503062"/>
            <a:ext cx="1897624" cy="1734697"/>
          </a:xfrm>
          <a:prstGeom prst="rect">
            <a:avLst/>
          </a:prstGeom>
        </p:spPr>
      </p:pic>
      <p:pic>
        <p:nvPicPr>
          <p:cNvPr id="8" name="Picture 8"/>
          <p:cNvPicPr>
            <a:picLocks noChangeAspect="1"/>
          </p:cNvPicPr>
          <p:nvPr/>
        </p:nvPicPr>
        <p:blipFill>
          <a:blip r:embed="rId5"/>
          <a:srcRect/>
          <a:stretch>
            <a:fillRect/>
          </a:stretch>
        </p:blipFill>
        <p:spPr>
          <a:xfrm>
            <a:off x="8485811" y="2898423"/>
            <a:ext cx="1666608" cy="1786467"/>
          </a:xfrm>
          <a:prstGeom prst="rect">
            <a:avLst/>
          </a:prstGeom>
        </p:spPr>
      </p:pic>
      <p:pic>
        <p:nvPicPr>
          <p:cNvPr id="9" name="Picture 9"/>
          <p:cNvPicPr>
            <a:picLocks noChangeAspect="1"/>
          </p:cNvPicPr>
          <p:nvPr/>
        </p:nvPicPr>
        <p:blipFill>
          <a:blip r:embed="rId6"/>
          <a:srcRect/>
          <a:stretch>
            <a:fillRect/>
          </a:stretch>
        </p:blipFill>
        <p:spPr>
          <a:xfrm>
            <a:off x="8552984" y="6604403"/>
            <a:ext cx="1831199" cy="1633356"/>
          </a:xfrm>
          <a:prstGeom prst="rect">
            <a:avLst/>
          </a:prstGeom>
        </p:spPr>
      </p:pic>
      <p:grpSp>
        <p:nvGrpSpPr>
          <p:cNvPr id="10" name="Group 10"/>
          <p:cNvGrpSpPr/>
          <p:nvPr/>
        </p:nvGrpSpPr>
        <p:grpSpPr>
          <a:xfrm rot="-10800000">
            <a:off x="11534939" y="5401423"/>
            <a:ext cx="1726597" cy="612942"/>
            <a:chOff x="0" y="0"/>
            <a:chExt cx="10160000" cy="3606800"/>
          </a:xfrm>
        </p:grpSpPr>
        <p:sp>
          <p:nvSpPr>
            <p:cNvPr id="11" name="Freeform 11"/>
            <p:cNvSpPr/>
            <p:nvPr/>
          </p:nvSpPr>
          <p:spPr>
            <a:xfrm>
              <a:off x="0" y="0"/>
              <a:ext cx="10160000" cy="3606800"/>
            </a:xfrm>
            <a:custGeom>
              <a:avLst/>
              <a:gdLst/>
              <a:ahLst/>
              <a:cxnLst/>
              <a:rect l="l" t="t" r="r" b="b"/>
              <a:pathLst>
                <a:path w="10160000" h="3606800">
                  <a:moveTo>
                    <a:pt x="10160000" y="0"/>
                  </a:moveTo>
                  <a:lnTo>
                    <a:pt x="1041400" y="0"/>
                  </a:lnTo>
                  <a:lnTo>
                    <a:pt x="0" y="1803400"/>
                  </a:lnTo>
                  <a:lnTo>
                    <a:pt x="1041400" y="3606800"/>
                  </a:lnTo>
                  <a:lnTo>
                    <a:pt x="10160000" y="3606800"/>
                  </a:lnTo>
                  <a:lnTo>
                    <a:pt x="9118600" y="1803400"/>
                  </a:lnTo>
                  <a:close/>
                </a:path>
              </a:pathLst>
            </a:custGeom>
            <a:solidFill>
              <a:srgbClr val="9AA7B2"/>
            </a:solidFill>
          </p:spPr>
        </p:sp>
      </p:grpSp>
      <p:grpSp>
        <p:nvGrpSpPr>
          <p:cNvPr id="12" name="Group 12"/>
          <p:cNvGrpSpPr/>
          <p:nvPr/>
        </p:nvGrpSpPr>
        <p:grpSpPr>
          <a:xfrm rot="-10800000">
            <a:off x="15312321" y="5417060"/>
            <a:ext cx="2562700" cy="612942"/>
            <a:chOff x="0" y="0"/>
            <a:chExt cx="15079967" cy="3606800"/>
          </a:xfrm>
        </p:grpSpPr>
        <p:sp>
          <p:nvSpPr>
            <p:cNvPr id="13" name="Freeform 13"/>
            <p:cNvSpPr/>
            <p:nvPr/>
          </p:nvSpPr>
          <p:spPr>
            <a:xfrm>
              <a:off x="0" y="0"/>
              <a:ext cx="15079966" cy="3606800"/>
            </a:xfrm>
            <a:custGeom>
              <a:avLst/>
              <a:gdLst/>
              <a:ahLst/>
              <a:cxnLst/>
              <a:rect l="l" t="t" r="r" b="b"/>
              <a:pathLst>
                <a:path w="15079966" h="3606800">
                  <a:moveTo>
                    <a:pt x="15079966" y="0"/>
                  </a:moveTo>
                  <a:lnTo>
                    <a:pt x="1041400" y="0"/>
                  </a:lnTo>
                  <a:lnTo>
                    <a:pt x="0" y="1803400"/>
                  </a:lnTo>
                  <a:lnTo>
                    <a:pt x="1041400" y="3606800"/>
                  </a:lnTo>
                  <a:lnTo>
                    <a:pt x="15079966" y="3606800"/>
                  </a:lnTo>
                  <a:lnTo>
                    <a:pt x="14038566" y="1803400"/>
                  </a:lnTo>
                  <a:close/>
                </a:path>
              </a:pathLst>
            </a:custGeom>
            <a:solidFill>
              <a:srgbClr val="9AA7B2"/>
            </a:solidFill>
          </p:spPr>
        </p:sp>
      </p:grpSp>
      <p:pic>
        <p:nvPicPr>
          <p:cNvPr id="14" name="Picture 14"/>
          <p:cNvPicPr>
            <a:picLocks noChangeAspect="1"/>
          </p:cNvPicPr>
          <p:nvPr/>
        </p:nvPicPr>
        <p:blipFill>
          <a:blip r:embed="rId7"/>
          <a:srcRect l="1945" r="1945"/>
          <a:stretch>
            <a:fillRect/>
          </a:stretch>
        </p:blipFill>
        <p:spPr>
          <a:xfrm>
            <a:off x="16202815" y="4076700"/>
            <a:ext cx="1672205" cy="1288816"/>
          </a:xfrm>
          <a:prstGeom prst="rect">
            <a:avLst/>
          </a:prstGeom>
        </p:spPr>
      </p:pic>
      <p:pic>
        <p:nvPicPr>
          <p:cNvPr id="15" name="Picture 15"/>
          <p:cNvPicPr>
            <a:picLocks noChangeAspect="1"/>
          </p:cNvPicPr>
          <p:nvPr/>
        </p:nvPicPr>
        <p:blipFill>
          <a:blip r:embed="rId8"/>
          <a:srcRect/>
          <a:stretch>
            <a:fillRect/>
          </a:stretch>
        </p:blipFill>
        <p:spPr>
          <a:xfrm>
            <a:off x="13875243" y="3062193"/>
            <a:ext cx="2546994" cy="1694822"/>
          </a:xfrm>
          <a:prstGeom prst="rect">
            <a:avLst/>
          </a:prstGeom>
        </p:spPr>
      </p:pic>
      <p:pic>
        <p:nvPicPr>
          <p:cNvPr id="16" name="Picture 16"/>
          <p:cNvPicPr>
            <a:picLocks noChangeAspect="1"/>
          </p:cNvPicPr>
          <p:nvPr/>
        </p:nvPicPr>
        <p:blipFill>
          <a:blip r:embed="rId9"/>
          <a:srcRect l="4062" t="17326"/>
          <a:stretch>
            <a:fillRect/>
          </a:stretch>
        </p:blipFill>
        <p:spPr>
          <a:xfrm>
            <a:off x="11201400" y="6151379"/>
            <a:ext cx="2937710" cy="958787"/>
          </a:xfrm>
          <a:prstGeom prst="rect">
            <a:avLst/>
          </a:prstGeom>
        </p:spPr>
      </p:pic>
      <p:sp>
        <p:nvSpPr>
          <p:cNvPr id="17" name="TextBox 17"/>
          <p:cNvSpPr txBox="1"/>
          <p:nvPr/>
        </p:nvSpPr>
        <p:spPr>
          <a:xfrm>
            <a:off x="4450497" y="27940"/>
            <a:ext cx="9838730" cy="1226820"/>
          </a:xfrm>
          <a:prstGeom prst="rect">
            <a:avLst/>
          </a:prstGeom>
        </p:spPr>
        <p:txBody>
          <a:bodyPr lIns="0" tIns="0" rIns="0" bIns="0" rtlCol="0" anchor="t">
            <a:spAutoFit/>
          </a:bodyPr>
          <a:lstStyle/>
          <a:p>
            <a:pPr algn="ctr">
              <a:lnSpc>
                <a:spcPts val="10080"/>
              </a:lnSpc>
            </a:pPr>
            <a:r>
              <a:rPr lang="en-US" sz="7200">
                <a:solidFill>
                  <a:srgbClr val="87303E"/>
                </a:solidFill>
                <a:latin typeface="Open Sans Extra Bold"/>
              </a:rPr>
              <a:t>EXPERIMENTAL PLAN</a:t>
            </a:r>
          </a:p>
        </p:txBody>
      </p:sp>
      <p:sp>
        <p:nvSpPr>
          <p:cNvPr id="18" name="TextBox 18"/>
          <p:cNvSpPr txBox="1"/>
          <p:nvPr/>
        </p:nvSpPr>
        <p:spPr>
          <a:xfrm>
            <a:off x="8214007" y="1167142"/>
            <a:ext cx="2509152" cy="679450"/>
          </a:xfrm>
          <a:prstGeom prst="rect">
            <a:avLst/>
          </a:prstGeom>
        </p:spPr>
        <p:txBody>
          <a:bodyPr wrap="square" lIns="0" tIns="0" rIns="0" bIns="0" rtlCol="0" anchor="t">
            <a:spAutoFit/>
          </a:bodyPr>
          <a:lstStyle/>
          <a:p>
            <a:pPr algn="ctr">
              <a:lnSpc>
                <a:spcPts val="5599"/>
              </a:lnSpc>
              <a:spcBef>
                <a:spcPct val="0"/>
              </a:spcBef>
            </a:pPr>
            <a:r>
              <a:rPr lang="en-US" sz="3999" dirty="0">
                <a:solidFill>
                  <a:srgbClr val="87303E"/>
                </a:solidFill>
                <a:latin typeface="Open Sans Light"/>
              </a:rPr>
              <a:t>IN VITRO</a:t>
            </a:r>
          </a:p>
        </p:txBody>
      </p:sp>
      <p:sp>
        <p:nvSpPr>
          <p:cNvPr id="19" name="TextBox 19"/>
          <p:cNvSpPr txBox="1"/>
          <p:nvPr/>
        </p:nvSpPr>
        <p:spPr>
          <a:xfrm>
            <a:off x="8405593" y="4656469"/>
            <a:ext cx="2125980" cy="438110"/>
          </a:xfrm>
          <a:prstGeom prst="rect">
            <a:avLst/>
          </a:prstGeom>
        </p:spPr>
        <p:txBody>
          <a:bodyPr lIns="0" tIns="0" rIns="0" bIns="0" rtlCol="0" anchor="t">
            <a:spAutoFit/>
          </a:bodyPr>
          <a:lstStyle/>
          <a:p>
            <a:pPr algn="ctr">
              <a:lnSpc>
                <a:spcPts val="3500"/>
              </a:lnSpc>
              <a:spcBef>
                <a:spcPct val="0"/>
              </a:spcBef>
            </a:pPr>
            <a:r>
              <a:rPr lang="en-US" sz="2500">
                <a:solidFill>
                  <a:srgbClr val="000000"/>
                </a:solidFill>
                <a:latin typeface="Open Sans Light Bold"/>
              </a:rPr>
              <a:t>ARPE19 cells*</a:t>
            </a:r>
          </a:p>
        </p:txBody>
      </p:sp>
      <p:sp>
        <p:nvSpPr>
          <p:cNvPr id="20" name="TextBox 20"/>
          <p:cNvSpPr txBox="1"/>
          <p:nvPr/>
        </p:nvSpPr>
        <p:spPr>
          <a:xfrm>
            <a:off x="8492092" y="8253095"/>
            <a:ext cx="2433042" cy="882570"/>
          </a:xfrm>
          <a:prstGeom prst="rect">
            <a:avLst/>
          </a:prstGeom>
        </p:spPr>
        <p:txBody>
          <a:bodyPr lIns="0" tIns="0" rIns="0" bIns="0" rtlCol="0" anchor="t">
            <a:spAutoFit/>
          </a:bodyPr>
          <a:lstStyle/>
          <a:p>
            <a:pPr algn="ctr">
              <a:lnSpc>
                <a:spcPts val="3500"/>
              </a:lnSpc>
              <a:spcBef>
                <a:spcPct val="0"/>
              </a:spcBef>
            </a:pPr>
            <a:r>
              <a:rPr lang="en-US" sz="2500">
                <a:solidFill>
                  <a:srgbClr val="000000"/>
                </a:solidFill>
                <a:latin typeface="Open Sans Light Bold"/>
              </a:rPr>
              <a:t>Mouse-derived </a:t>
            </a:r>
          </a:p>
          <a:p>
            <a:pPr algn="ctr">
              <a:lnSpc>
                <a:spcPts val="3500"/>
              </a:lnSpc>
              <a:spcBef>
                <a:spcPct val="0"/>
              </a:spcBef>
            </a:pPr>
            <a:r>
              <a:rPr lang="en-US" sz="2500">
                <a:solidFill>
                  <a:srgbClr val="000000"/>
                </a:solidFill>
                <a:latin typeface="Open Sans Light Bold"/>
              </a:rPr>
              <a:t>3T3 cells*</a:t>
            </a:r>
          </a:p>
        </p:txBody>
      </p:sp>
      <p:sp>
        <p:nvSpPr>
          <p:cNvPr id="21" name="TextBox 21"/>
          <p:cNvSpPr txBox="1"/>
          <p:nvPr/>
        </p:nvSpPr>
        <p:spPr>
          <a:xfrm>
            <a:off x="2564693" y="2601504"/>
            <a:ext cx="6081249" cy="1326852"/>
          </a:xfrm>
          <a:prstGeom prst="rect">
            <a:avLst/>
          </a:prstGeom>
        </p:spPr>
        <p:txBody>
          <a:bodyPr lIns="0" tIns="0" rIns="0" bIns="0" rtlCol="0" anchor="t">
            <a:spAutoFit/>
          </a:bodyPr>
          <a:lstStyle/>
          <a:p>
            <a:pPr algn="ctr">
              <a:lnSpc>
                <a:spcPts val="3500"/>
              </a:lnSpc>
            </a:pPr>
            <a:r>
              <a:rPr lang="en-US" sz="2500">
                <a:solidFill>
                  <a:srgbClr val="000000"/>
                </a:solidFill>
                <a:latin typeface="Open Sans Light"/>
              </a:rPr>
              <a:t>Infection  with</a:t>
            </a:r>
            <a:r>
              <a:rPr lang="en-US" sz="2500">
                <a:solidFill>
                  <a:srgbClr val="000000"/>
                </a:solidFill>
                <a:latin typeface="Open Sans Light Bold"/>
              </a:rPr>
              <a:t> AAV2.7m8 shRNA3/9/12/Irr</a:t>
            </a:r>
          </a:p>
          <a:p>
            <a:pPr algn="ctr">
              <a:lnSpc>
                <a:spcPts val="3500"/>
              </a:lnSpc>
            </a:pPr>
            <a:r>
              <a:rPr lang="en-US" sz="2500">
                <a:solidFill>
                  <a:srgbClr val="000000"/>
                </a:solidFill>
                <a:latin typeface="Open Sans Light Bold"/>
              </a:rPr>
              <a:t>+ psiCHECK-2-VEGFA</a:t>
            </a:r>
          </a:p>
        </p:txBody>
      </p:sp>
      <p:sp>
        <p:nvSpPr>
          <p:cNvPr id="22" name="TextBox 22"/>
          <p:cNvSpPr txBox="1"/>
          <p:nvPr/>
        </p:nvSpPr>
        <p:spPr>
          <a:xfrm>
            <a:off x="3001956" y="7511143"/>
            <a:ext cx="5382563" cy="882743"/>
          </a:xfrm>
          <a:prstGeom prst="rect">
            <a:avLst/>
          </a:prstGeom>
        </p:spPr>
        <p:txBody>
          <a:bodyPr lIns="0" tIns="0" rIns="0" bIns="0" rtlCol="0" anchor="t">
            <a:spAutoFit/>
          </a:bodyPr>
          <a:lstStyle/>
          <a:p>
            <a:pPr algn="ctr">
              <a:lnSpc>
                <a:spcPts val="3500"/>
              </a:lnSpc>
              <a:spcBef>
                <a:spcPct val="0"/>
              </a:spcBef>
            </a:pPr>
            <a:r>
              <a:rPr lang="en-US" sz="2500">
                <a:solidFill>
                  <a:srgbClr val="000000"/>
                </a:solidFill>
                <a:latin typeface="Open Sans Light Bold"/>
              </a:rPr>
              <a:t>Lipofectamine 2000  diluted 1:25 in Opti-MEM </a:t>
            </a:r>
          </a:p>
        </p:txBody>
      </p:sp>
      <p:sp>
        <p:nvSpPr>
          <p:cNvPr id="23" name="TextBox 23"/>
          <p:cNvSpPr txBox="1"/>
          <p:nvPr/>
        </p:nvSpPr>
        <p:spPr>
          <a:xfrm>
            <a:off x="3654162" y="5991902"/>
            <a:ext cx="3902312" cy="1180404"/>
          </a:xfrm>
          <a:prstGeom prst="rect">
            <a:avLst/>
          </a:prstGeom>
        </p:spPr>
        <p:txBody>
          <a:bodyPr lIns="0" tIns="0" rIns="0" bIns="0" rtlCol="0" anchor="t">
            <a:spAutoFit/>
          </a:bodyPr>
          <a:lstStyle/>
          <a:p>
            <a:pPr algn="ctr">
              <a:lnSpc>
                <a:spcPts val="3149"/>
              </a:lnSpc>
              <a:spcBef>
                <a:spcPct val="0"/>
              </a:spcBef>
            </a:pPr>
            <a:r>
              <a:rPr lang="en-US" sz="2249">
                <a:solidFill>
                  <a:srgbClr val="000000"/>
                </a:solidFill>
                <a:latin typeface="Open Sans Light"/>
              </a:rPr>
              <a:t>Trasfection with pLKO.1 puro with </a:t>
            </a:r>
            <a:r>
              <a:rPr lang="en-US" sz="2249">
                <a:solidFill>
                  <a:srgbClr val="000000"/>
                </a:solidFill>
                <a:latin typeface="Open Sans Light Bold"/>
              </a:rPr>
              <a:t>shRNA3/9/12/Irr</a:t>
            </a:r>
          </a:p>
          <a:p>
            <a:pPr algn="ctr">
              <a:lnSpc>
                <a:spcPts val="3149"/>
              </a:lnSpc>
              <a:spcBef>
                <a:spcPct val="0"/>
              </a:spcBef>
            </a:pPr>
            <a:r>
              <a:rPr lang="en-US" sz="2249">
                <a:solidFill>
                  <a:srgbClr val="000000"/>
                </a:solidFill>
                <a:latin typeface="Open Sans Light Bold"/>
              </a:rPr>
              <a:t>+ psiCHECK-2-VEGFA</a:t>
            </a:r>
          </a:p>
        </p:txBody>
      </p:sp>
      <p:sp>
        <p:nvSpPr>
          <p:cNvPr id="24" name="TextBox 24"/>
          <p:cNvSpPr txBox="1"/>
          <p:nvPr/>
        </p:nvSpPr>
        <p:spPr>
          <a:xfrm>
            <a:off x="11534939" y="5448300"/>
            <a:ext cx="1726597" cy="483711"/>
          </a:xfrm>
          <a:prstGeom prst="rect">
            <a:avLst/>
          </a:prstGeom>
        </p:spPr>
        <p:txBody>
          <a:bodyPr lIns="0" tIns="0" rIns="0" bIns="0" rtlCol="0" anchor="t">
            <a:spAutoFit/>
          </a:bodyPr>
          <a:lstStyle/>
          <a:p>
            <a:pPr algn="ctr">
              <a:lnSpc>
                <a:spcPts val="3920"/>
              </a:lnSpc>
            </a:pPr>
            <a:r>
              <a:rPr lang="en-US" sz="2800" dirty="0">
                <a:solidFill>
                  <a:srgbClr val="000000"/>
                </a:solidFill>
                <a:latin typeface="Open Sans Light"/>
              </a:rPr>
              <a:t>72h after</a:t>
            </a:r>
          </a:p>
        </p:txBody>
      </p:sp>
      <p:sp>
        <p:nvSpPr>
          <p:cNvPr id="25" name="TextBox 25"/>
          <p:cNvSpPr txBox="1"/>
          <p:nvPr/>
        </p:nvSpPr>
        <p:spPr>
          <a:xfrm>
            <a:off x="11273140" y="4270454"/>
            <a:ext cx="2250197" cy="873046"/>
          </a:xfrm>
          <a:prstGeom prst="rect">
            <a:avLst/>
          </a:prstGeom>
        </p:spPr>
        <p:txBody>
          <a:bodyPr lIns="0" tIns="0" rIns="0" bIns="0" rtlCol="0" anchor="t">
            <a:spAutoFit/>
          </a:bodyPr>
          <a:lstStyle/>
          <a:p>
            <a:pPr algn="ctr">
              <a:lnSpc>
                <a:spcPts val="3499"/>
              </a:lnSpc>
            </a:pPr>
            <a:r>
              <a:rPr lang="en-US" sz="2499">
                <a:solidFill>
                  <a:srgbClr val="000000"/>
                </a:solidFill>
                <a:latin typeface="Open Sans Light"/>
              </a:rPr>
              <a:t>Cells selection with </a:t>
            </a:r>
            <a:r>
              <a:rPr lang="en-US" sz="2499">
                <a:solidFill>
                  <a:srgbClr val="000000"/>
                </a:solidFill>
                <a:latin typeface="Open Sans Light Bold"/>
              </a:rPr>
              <a:t>PuroR</a:t>
            </a:r>
            <a:r>
              <a:rPr lang="en-US" sz="2499">
                <a:solidFill>
                  <a:srgbClr val="000000"/>
                </a:solidFill>
                <a:latin typeface="Open Sans Light"/>
              </a:rPr>
              <a:t> </a:t>
            </a:r>
          </a:p>
        </p:txBody>
      </p:sp>
      <p:sp>
        <p:nvSpPr>
          <p:cNvPr id="26" name="TextBox 26"/>
          <p:cNvSpPr txBox="1"/>
          <p:nvPr/>
        </p:nvSpPr>
        <p:spPr>
          <a:xfrm>
            <a:off x="15312321" y="5448300"/>
            <a:ext cx="2562700" cy="483711"/>
          </a:xfrm>
          <a:prstGeom prst="rect">
            <a:avLst/>
          </a:prstGeom>
        </p:spPr>
        <p:txBody>
          <a:bodyPr lIns="0" tIns="0" rIns="0" bIns="0" rtlCol="0" anchor="t">
            <a:spAutoFit/>
          </a:bodyPr>
          <a:lstStyle/>
          <a:p>
            <a:pPr algn="ctr">
              <a:lnSpc>
                <a:spcPts val="3920"/>
              </a:lnSpc>
            </a:pPr>
            <a:r>
              <a:rPr lang="en-US" sz="2800" dirty="0">
                <a:solidFill>
                  <a:srgbClr val="000000"/>
                </a:solidFill>
                <a:latin typeface="Open Sans Light"/>
              </a:rPr>
              <a:t>3-4 days after</a:t>
            </a:r>
          </a:p>
        </p:txBody>
      </p:sp>
      <p:sp>
        <p:nvSpPr>
          <p:cNvPr id="27" name="TextBox 27"/>
          <p:cNvSpPr txBox="1"/>
          <p:nvPr/>
        </p:nvSpPr>
        <p:spPr>
          <a:xfrm>
            <a:off x="14913268" y="6094229"/>
            <a:ext cx="3298532" cy="1326852"/>
          </a:xfrm>
          <a:prstGeom prst="rect">
            <a:avLst/>
          </a:prstGeom>
        </p:spPr>
        <p:txBody>
          <a:bodyPr lIns="0" tIns="0" rIns="0" bIns="0" rtlCol="0" anchor="t">
            <a:spAutoFit/>
          </a:bodyPr>
          <a:lstStyle/>
          <a:p>
            <a:pPr algn="ctr">
              <a:lnSpc>
                <a:spcPts val="3500"/>
              </a:lnSpc>
            </a:pPr>
            <a:r>
              <a:rPr lang="en-US" sz="2500" dirty="0">
                <a:solidFill>
                  <a:srgbClr val="000000"/>
                </a:solidFill>
                <a:latin typeface="Open Sans Light Bold"/>
              </a:rPr>
              <a:t>Dual luciferase reporter assay system</a:t>
            </a:r>
            <a:r>
              <a:rPr lang="en-US" sz="2500" dirty="0">
                <a:solidFill>
                  <a:srgbClr val="000000"/>
                </a:solidFill>
                <a:latin typeface="Open Sans Light"/>
              </a:rPr>
              <a:t> and </a:t>
            </a:r>
            <a:r>
              <a:rPr lang="en-US" sz="2500" dirty="0">
                <a:solidFill>
                  <a:srgbClr val="000000"/>
                </a:solidFill>
                <a:latin typeface="Open Sans Light Bold"/>
              </a:rPr>
              <a:t>RT-PCR</a:t>
            </a:r>
          </a:p>
        </p:txBody>
      </p:sp>
      <p:sp>
        <p:nvSpPr>
          <p:cNvPr id="28" name="TextBox 28"/>
          <p:cNvSpPr txBox="1"/>
          <p:nvPr/>
        </p:nvSpPr>
        <p:spPr>
          <a:xfrm>
            <a:off x="76072" y="9485087"/>
            <a:ext cx="5851768" cy="589755"/>
          </a:xfrm>
          <a:prstGeom prst="rect">
            <a:avLst/>
          </a:prstGeom>
        </p:spPr>
        <p:txBody>
          <a:bodyPr lIns="0" tIns="0" rIns="0" bIns="0" rtlCol="0" anchor="t">
            <a:spAutoFit/>
          </a:bodyPr>
          <a:lstStyle/>
          <a:p>
            <a:pPr algn="ctr">
              <a:lnSpc>
                <a:spcPts val="2380"/>
              </a:lnSpc>
            </a:pPr>
            <a:r>
              <a:rPr lang="en-US" sz="1700">
                <a:solidFill>
                  <a:srgbClr val="000000"/>
                </a:solidFill>
                <a:latin typeface="Open Sans Light"/>
              </a:rPr>
              <a:t>*supplemented with 10% fetal bovine serum (FBS) were seeded to a density of 1 × 10^4 cells/well in a 24-well plate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l="159" r="59528" b="8339"/>
          <a:stretch>
            <a:fillRect/>
          </a:stretch>
        </p:blipFill>
        <p:spPr>
          <a:xfrm>
            <a:off x="5601062" y="4643461"/>
            <a:ext cx="2591049" cy="5176387"/>
          </a:xfrm>
          <a:prstGeom prst="rect">
            <a:avLst/>
          </a:prstGeom>
        </p:spPr>
      </p:pic>
      <p:pic>
        <p:nvPicPr>
          <p:cNvPr id="3" name="Picture 3"/>
          <p:cNvPicPr>
            <a:picLocks noChangeAspect="1"/>
          </p:cNvPicPr>
          <p:nvPr/>
        </p:nvPicPr>
        <p:blipFill>
          <a:blip r:embed="rId3"/>
          <a:srcRect l="88941" r="754" b="7960"/>
          <a:stretch>
            <a:fillRect/>
          </a:stretch>
        </p:blipFill>
        <p:spPr>
          <a:xfrm>
            <a:off x="8192110" y="4643461"/>
            <a:ext cx="662626" cy="5200467"/>
          </a:xfrm>
          <a:prstGeom prst="rect">
            <a:avLst/>
          </a:prstGeom>
        </p:spPr>
      </p:pic>
      <p:pic>
        <p:nvPicPr>
          <p:cNvPr id="4" name="Picture 4"/>
          <p:cNvPicPr>
            <a:picLocks noChangeAspect="1"/>
          </p:cNvPicPr>
          <p:nvPr/>
        </p:nvPicPr>
        <p:blipFill>
          <a:blip r:embed="rId4"/>
          <a:srcRect b="73"/>
          <a:stretch>
            <a:fillRect/>
          </a:stretch>
        </p:blipFill>
        <p:spPr>
          <a:xfrm>
            <a:off x="220946" y="1994535"/>
            <a:ext cx="4258306" cy="3875612"/>
          </a:xfrm>
          <a:prstGeom prst="rect">
            <a:avLst/>
          </a:prstGeom>
        </p:spPr>
      </p:pic>
      <p:grpSp>
        <p:nvGrpSpPr>
          <p:cNvPr id="5" name="Group 5"/>
          <p:cNvGrpSpPr/>
          <p:nvPr/>
        </p:nvGrpSpPr>
        <p:grpSpPr>
          <a:xfrm>
            <a:off x="1710769" y="5423589"/>
            <a:ext cx="2768483" cy="446558"/>
            <a:chOff x="0" y="0"/>
            <a:chExt cx="1078593" cy="173978"/>
          </a:xfrm>
        </p:grpSpPr>
        <p:sp>
          <p:nvSpPr>
            <p:cNvPr id="6" name="Freeform 6"/>
            <p:cNvSpPr/>
            <p:nvPr/>
          </p:nvSpPr>
          <p:spPr>
            <a:xfrm>
              <a:off x="0" y="0"/>
              <a:ext cx="1078593" cy="173978"/>
            </a:xfrm>
            <a:custGeom>
              <a:avLst/>
              <a:gdLst/>
              <a:ahLst/>
              <a:cxnLst/>
              <a:rect l="l" t="t" r="r" b="b"/>
              <a:pathLst>
                <a:path w="1078593" h="173978">
                  <a:moveTo>
                    <a:pt x="0" y="0"/>
                  </a:moveTo>
                  <a:lnTo>
                    <a:pt x="1078593" y="0"/>
                  </a:lnTo>
                  <a:lnTo>
                    <a:pt x="1078593" y="173978"/>
                  </a:lnTo>
                  <a:lnTo>
                    <a:pt x="0" y="173978"/>
                  </a:lnTo>
                  <a:close/>
                </a:path>
              </a:pathLst>
            </a:custGeom>
            <a:solidFill>
              <a:srgbClr val="FFFFFF"/>
            </a:solidFill>
          </p:spPr>
        </p:sp>
      </p:grpSp>
      <p:pic>
        <p:nvPicPr>
          <p:cNvPr id="7" name="Picture 7"/>
          <p:cNvPicPr>
            <a:picLocks noChangeAspect="1"/>
          </p:cNvPicPr>
          <p:nvPr/>
        </p:nvPicPr>
        <p:blipFill>
          <a:blip r:embed="rId5"/>
          <a:srcRect l="51601" t="5411"/>
          <a:stretch>
            <a:fillRect/>
          </a:stretch>
        </p:blipFill>
        <p:spPr>
          <a:xfrm>
            <a:off x="9948636" y="1652408"/>
            <a:ext cx="3869256" cy="4192284"/>
          </a:xfrm>
          <a:prstGeom prst="rect">
            <a:avLst/>
          </a:prstGeom>
        </p:spPr>
      </p:pic>
      <p:grpSp>
        <p:nvGrpSpPr>
          <p:cNvPr id="8" name="Group 8"/>
          <p:cNvGrpSpPr/>
          <p:nvPr/>
        </p:nvGrpSpPr>
        <p:grpSpPr>
          <a:xfrm>
            <a:off x="10594137" y="5639391"/>
            <a:ext cx="3223754" cy="256702"/>
            <a:chOff x="0" y="0"/>
            <a:chExt cx="1913890" cy="152400"/>
          </a:xfrm>
        </p:grpSpPr>
        <p:sp>
          <p:nvSpPr>
            <p:cNvPr id="9" name="Freeform 9"/>
            <p:cNvSpPr/>
            <p:nvPr/>
          </p:nvSpPr>
          <p:spPr>
            <a:xfrm>
              <a:off x="0" y="0"/>
              <a:ext cx="1913890" cy="152400"/>
            </a:xfrm>
            <a:custGeom>
              <a:avLst/>
              <a:gdLst/>
              <a:ahLst/>
              <a:cxnLst/>
              <a:rect l="l" t="t" r="r" b="b"/>
              <a:pathLst>
                <a:path w="1913890" h="152400">
                  <a:moveTo>
                    <a:pt x="0" y="0"/>
                  </a:moveTo>
                  <a:lnTo>
                    <a:pt x="1913890" y="0"/>
                  </a:lnTo>
                  <a:lnTo>
                    <a:pt x="1913890" y="152400"/>
                  </a:lnTo>
                  <a:lnTo>
                    <a:pt x="0" y="152400"/>
                  </a:lnTo>
                  <a:close/>
                </a:path>
              </a:pathLst>
            </a:custGeom>
            <a:solidFill>
              <a:srgbClr val="FFFFFF"/>
            </a:solidFill>
          </p:spPr>
        </p:sp>
      </p:grpSp>
      <p:sp>
        <p:nvSpPr>
          <p:cNvPr id="10" name="AutoShape 10"/>
          <p:cNvSpPr/>
          <p:nvPr/>
        </p:nvSpPr>
        <p:spPr>
          <a:xfrm rot="-5398985">
            <a:off x="5736094" y="5931296"/>
            <a:ext cx="7649738" cy="0"/>
          </a:xfrm>
          <a:prstGeom prst="line">
            <a:avLst/>
          </a:prstGeom>
          <a:ln w="28575" cap="rnd">
            <a:solidFill>
              <a:srgbClr val="000000"/>
            </a:solidFill>
            <a:prstDash val="sysDash"/>
            <a:headEnd type="none" w="sm" len="sm"/>
            <a:tailEnd type="none" w="sm" len="sm"/>
          </a:ln>
        </p:spPr>
      </p:sp>
      <p:pic>
        <p:nvPicPr>
          <p:cNvPr id="11" name="Picture 11"/>
          <p:cNvPicPr>
            <a:picLocks noChangeAspect="1"/>
          </p:cNvPicPr>
          <p:nvPr/>
        </p:nvPicPr>
        <p:blipFill>
          <a:blip r:embed="rId6"/>
          <a:srcRect/>
          <a:stretch>
            <a:fillRect/>
          </a:stretch>
        </p:blipFill>
        <p:spPr>
          <a:xfrm>
            <a:off x="1076474" y="570769"/>
            <a:ext cx="786053" cy="842585"/>
          </a:xfrm>
          <a:prstGeom prst="rect">
            <a:avLst/>
          </a:prstGeom>
        </p:spPr>
      </p:pic>
      <p:pic>
        <p:nvPicPr>
          <p:cNvPr id="12" name="Picture 12"/>
          <p:cNvPicPr>
            <a:picLocks noChangeAspect="1"/>
          </p:cNvPicPr>
          <p:nvPr/>
        </p:nvPicPr>
        <p:blipFill>
          <a:blip r:embed="rId7"/>
          <a:srcRect/>
          <a:stretch>
            <a:fillRect/>
          </a:stretch>
        </p:blipFill>
        <p:spPr>
          <a:xfrm>
            <a:off x="16758377" y="454051"/>
            <a:ext cx="1001846" cy="893606"/>
          </a:xfrm>
          <a:prstGeom prst="rect">
            <a:avLst/>
          </a:prstGeom>
        </p:spPr>
      </p:pic>
      <p:pic>
        <p:nvPicPr>
          <p:cNvPr id="13"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3356519">
            <a:off x="2538679" y="371910"/>
            <a:ext cx="515367" cy="1616839"/>
          </a:xfrm>
          <a:prstGeom prst="rect">
            <a:avLst/>
          </a:prstGeom>
        </p:spPr>
      </p:pic>
      <p:sp>
        <p:nvSpPr>
          <p:cNvPr id="14" name="TextBox 14"/>
          <p:cNvSpPr txBox="1"/>
          <p:nvPr/>
        </p:nvSpPr>
        <p:spPr>
          <a:xfrm>
            <a:off x="13641956" y="2567851"/>
            <a:ext cx="4152634" cy="1257300"/>
          </a:xfrm>
          <a:prstGeom prst="rect">
            <a:avLst/>
          </a:prstGeom>
        </p:spPr>
        <p:txBody>
          <a:bodyPr lIns="0" tIns="0" rIns="0" bIns="0" rtlCol="0" anchor="t">
            <a:spAutoFit/>
          </a:bodyPr>
          <a:lstStyle/>
          <a:p>
            <a:pPr algn="ctr">
              <a:lnSpc>
                <a:spcPts val="3360"/>
              </a:lnSpc>
            </a:pPr>
            <a:r>
              <a:rPr lang="en-US" sz="2400">
                <a:solidFill>
                  <a:srgbClr val="000000"/>
                </a:solidFill>
                <a:latin typeface="Open Sans Light"/>
              </a:rPr>
              <a:t>Efficacy screening of three shRNAs, using semiquantitative </a:t>
            </a:r>
            <a:r>
              <a:rPr lang="en-US" sz="2400">
                <a:solidFill>
                  <a:srgbClr val="000000"/>
                </a:solidFill>
                <a:latin typeface="Open Sans Light Bold"/>
              </a:rPr>
              <a:t>RT–PCR</a:t>
            </a:r>
            <a:r>
              <a:rPr lang="en-US" sz="2400">
                <a:solidFill>
                  <a:srgbClr val="000000"/>
                </a:solidFill>
                <a:latin typeface="Open Sans Light"/>
              </a:rPr>
              <a:t>.</a:t>
            </a:r>
          </a:p>
        </p:txBody>
      </p:sp>
      <p:pic>
        <p:nvPicPr>
          <p:cNvPr id="15" name="Picture 1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85631">
            <a:off x="17687980" y="1375623"/>
            <a:ext cx="402624" cy="1263133"/>
          </a:xfrm>
          <a:prstGeom prst="rect">
            <a:avLst/>
          </a:prstGeom>
        </p:spPr>
      </p:pic>
      <p:pic>
        <p:nvPicPr>
          <p:cNvPr id="16" name="Picture 16"/>
          <p:cNvPicPr>
            <a:picLocks noChangeAspect="1"/>
          </p:cNvPicPr>
          <p:nvPr/>
        </p:nvPicPr>
        <p:blipFill>
          <a:blip r:embed="rId10"/>
          <a:srcRect/>
          <a:stretch>
            <a:fillRect/>
          </a:stretch>
        </p:blipFill>
        <p:spPr>
          <a:xfrm>
            <a:off x="14899131" y="5646868"/>
            <a:ext cx="3216666" cy="4089590"/>
          </a:xfrm>
          <a:prstGeom prst="rect">
            <a:avLst/>
          </a:prstGeom>
        </p:spPr>
      </p:pic>
      <p:pic>
        <p:nvPicPr>
          <p:cNvPr id="17" name="Picture 17"/>
          <p:cNvPicPr>
            <a:picLocks noChangeAspect="1"/>
          </p:cNvPicPr>
          <p:nvPr/>
        </p:nvPicPr>
        <p:blipFill>
          <a:blip r:embed="rId11"/>
          <a:srcRect/>
          <a:stretch>
            <a:fillRect/>
          </a:stretch>
        </p:blipFill>
        <p:spPr>
          <a:xfrm>
            <a:off x="14088723" y="6529201"/>
            <a:ext cx="850873" cy="3374486"/>
          </a:xfrm>
          <a:prstGeom prst="rect">
            <a:avLst/>
          </a:prstGeom>
        </p:spPr>
      </p:pic>
      <p:sp>
        <p:nvSpPr>
          <p:cNvPr id="18" name="TextBox 18"/>
          <p:cNvSpPr txBox="1"/>
          <p:nvPr/>
        </p:nvSpPr>
        <p:spPr>
          <a:xfrm>
            <a:off x="4280222" y="-191190"/>
            <a:ext cx="9727555" cy="1368424"/>
          </a:xfrm>
          <a:prstGeom prst="rect">
            <a:avLst/>
          </a:prstGeom>
        </p:spPr>
        <p:txBody>
          <a:bodyPr lIns="0" tIns="0" rIns="0" bIns="0" rtlCol="0" anchor="t">
            <a:spAutoFit/>
          </a:bodyPr>
          <a:lstStyle/>
          <a:p>
            <a:pPr algn="ctr">
              <a:lnSpc>
                <a:spcPts val="11200"/>
              </a:lnSpc>
            </a:pPr>
            <a:r>
              <a:rPr lang="en-US" sz="8000">
                <a:solidFill>
                  <a:srgbClr val="87303E"/>
                </a:solidFill>
                <a:latin typeface="Open Sans Extra Bold"/>
              </a:rPr>
              <a:t>EXPECTED RESULTS</a:t>
            </a:r>
          </a:p>
        </p:txBody>
      </p:sp>
      <p:sp>
        <p:nvSpPr>
          <p:cNvPr id="19" name="TextBox 19"/>
          <p:cNvSpPr txBox="1"/>
          <p:nvPr/>
        </p:nvSpPr>
        <p:spPr>
          <a:xfrm>
            <a:off x="8032403" y="966707"/>
            <a:ext cx="2223195" cy="685701"/>
          </a:xfrm>
          <a:prstGeom prst="rect">
            <a:avLst/>
          </a:prstGeom>
        </p:spPr>
        <p:txBody>
          <a:bodyPr lIns="0" tIns="0" rIns="0" bIns="0" rtlCol="0" anchor="t">
            <a:spAutoFit/>
          </a:bodyPr>
          <a:lstStyle/>
          <a:p>
            <a:pPr algn="ctr">
              <a:lnSpc>
                <a:spcPts val="5599"/>
              </a:lnSpc>
            </a:pPr>
            <a:r>
              <a:rPr lang="en-US" sz="3999">
                <a:solidFill>
                  <a:srgbClr val="87303E"/>
                </a:solidFill>
                <a:latin typeface="Open Sans"/>
              </a:rPr>
              <a:t>IN VITRO </a:t>
            </a:r>
          </a:p>
        </p:txBody>
      </p:sp>
      <p:sp>
        <p:nvSpPr>
          <p:cNvPr id="20" name="TextBox 20"/>
          <p:cNvSpPr txBox="1"/>
          <p:nvPr/>
        </p:nvSpPr>
        <p:spPr>
          <a:xfrm>
            <a:off x="312049" y="7739932"/>
            <a:ext cx="5436111" cy="1759670"/>
          </a:xfrm>
          <a:prstGeom prst="rect">
            <a:avLst/>
          </a:prstGeom>
        </p:spPr>
        <p:txBody>
          <a:bodyPr lIns="0" tIns="0" rIns="0" bIns="0" rtlCol="0" anchor="t">
            <a:spAutoFit/>
          </a:bodyPr>
          <a:lstStyle/>
          <a:p>
            <a:pPr algn="l">
              <a:lnSpc>
                <a:spcPts val="3495"/>
              </a:lnSpc>
            </a:pPr>
            <a:r>
              <a:rPr lang="en-US" sz="2496">
                <a:solidFill>
                  <a:srgbClr val="000000"/>
                </a:solidFill>
                <a:latin typeface="Open Sans Light Bold"/>
              </a:rPr>
              <a:t>Efficacy</a:t>
            </a:r>
            <a:r>
              <a:rPr lang="en-US" sz="2496">
                <a:solidFill>
                  <a:srgbClr val="000000"/>
                </a:solidFill>
                <a:latin typeface="Open Sans Light"/>
              </a:rPr>
              <a:t> of shRNA3/9/12 </a:t>
            </a:r>
            <a:r>
              <a:rPr lang="en-US" sz="2496">
                <a:solidFill>
                  <a:srgbClr val="000000"/>
                </a:solidFill>
                <a:latin typeface="Open Sans Light Bold"/>
              </a:rPr>
              <a:t>targeting</a:t>
            </a:r>
            <a:r>
              <a:rPr lang="en-US" sz="2496">
                <a:solidFill>
                  <a:srgbClr val="000000"/>
                </a:solidFill>
                <a:latin typeface="Open Sans Light"/>
              </a:rPr>
              <a:t> VEGF assessed in an </a:t>
            </a:r>
            <a:r>
              <a:rPr lang="en-US" sz="2496">
                <a:solidFill>
                  <a:srgbClr val="000000"/>
                </a:solidFill>
                <a:latin typeface="Open Sans Light Bold"/>
              </a:rPr>
              <a:t>RLuc-screening assay.</a:t>
            </a:r>
            <a:r>
              <a:rPr lang="en-US" sz="2496">
                <a:solidFill>
                  <a:srgbClr val="000000"/>
                </a:solidFill>
                <a:latin typeface="Open Sans Light"/>
              </a:rPr>
              <a:t> sh3, sh9 and sh12, significantly reduced RLuc-VEGFa reporter activity. </a:t>
            </a:r>
          </a:p>
        </p:txBody>
      </p:sp>
      <p:sp>
        <p:nvSpPr>
          <p:cNvPr id="21" name="TextBox 21"/>
          <p:cNvSpPr txBox="1"/>
          <p:nvPr/>
        </p:nvSpPr>
        <p:spPr>
          <a:xfrm>
            <a:off x="4499969" y="2353096"/>
            <a:ext cx="5334367" cy="1257211"/>
          </a:xfrm>
          <a:prstGeom prst="rect">
            <a:avLst/>
          </a:prstGeom>
        </p:spPr>
        <p:txBody>
          <a:bodyPr lIns="0" tIns="0" rIns="0" bIns="0" rtlCol="0" anchor="t">
            <a:spAutoFit/>
          </a:bodyPr>
          <a:lstStyle/>
          <a:p>
            <a:pPr algn="l">
              <a:lnSpc>
                <a:spcPts val="3359"/>
              </a:lnSpc>
            </a:pPr>
            <a:r>
              <a:rPr lang="en-US" sz="2400">
                <a:solidFill>
                  <a:srgbClr val="000000"/>
                </a:solidFill>
                <a:latin typeface="Open Sans Light"/>
              </a:rPr>
              <a:t>Quantitative </a:t>
            </a:r>
            <a:r>
              <a:rPr lang="en-US" sz="2400">
                <a:solidFill>
                  <a:srgbClr val="000000"/>
                </a:solidFill>
                <a:latin typeface="Open Sans Light Bold"/>
              </a:rPr>
              <a:t>RT-PCR</a:t>
            </a:r>
            <a:r>
              <a:rPr lang="en-US" sz="2400">
                <a:solidFill>
                  <a:srgbClr val="000000"/>
                </a:solidFill>
                <a:latin typeface="Open Sans Light"/>
              </a:rPr>
              <a:t>. shRNA3,9,12-silenced </a:t>
            </a:r>
            <a:r>
              <a:rPr lang="en-US" sz="2400">
                <a:solidFill>
                  <a:srgbClr val="000000"/>
                </a:solidFill>
                <a:latin typeface="Open Sans Light Bold"/>
              </a:rPr>
              <a:t>VEGFA levels</a:t>
            </a:r>
            <a:r>
              <a:rPr lang="en-US" sz="2400">
                <a:solidFill>
                  <a:srgbClr val="000000"/>
                </a:solidFill>
                <a:latin typeface="Open Sans Light"/>
              </a:rPr>
              <a:t> by 70% compared to sh-Irr (p &lt; 0.001). </a:t>
            </a:r>
          </a:p>
        </p:txBody>
      </p:sp>
      <p:sp>
        <p:nvSpPr>
          <p:cNvPr id="22" name="TextBox 22"/>
          <p:cNvSpPr txBox="1"/>
          <p:nvPr/>
        </p:nvSpPr>
        <p:spPr>
          <a:xfrm>
            <a:off x="1710769" y="5375964"/>
            <a:ext cx="800077" cy="411877"/>
          </a:xfrm>
          <a:prstGeom prst="rect">
            <a:avLst/>
          </a:prstGeom>
        </p:spPr>
        <p:txBody>
          <a:bodyPr lIns="0" tIns="0" rIns="0" bIns="0" rtlCol="0" anchor="t">
            <a:spAutoFit/>
          </a:bodyPr>
          <a:lstStyle/>
          <a:p>
            <a:pPr algn="ctr">
              <a:lnSpc>
                <a:spcPts val="3346"/>
              </a:lnSpc>
            </a:pPr>
            <a:r>
              <a:rPr lang="en-US" sz="2390">
                <a:solidFill>
                  <a:srgbClr val="000000"/>
                </a:solidFill>
                <a:latin typeface="Open Sans Light"/>
              </a:rPr>
              <a:t>sh-Irr</a:t>
            </a:r>
          </a:p>
        </p:txBody>
      </p:sp>
      <p:sp>
        <p:nvSpPr>
          <p:cNvPr id="23" name="TextBox 23"/>
          <p:cNvSpPr txBox="1"/>
          <p:nvPr/>
        </p:nvSpPr>
        <p:spPr>
          <a:xfrm>
            <a:off x="3020579" y="5417117"/>
            <a:ext cx="1384242" cy="411822"/>
          </a:xfrm>
          <a:prstGeom prst="rect">
            <a:avLst/>
          </a:prstGeom>
        </p:spPr>
        <p:txBody>
          <a:bodyPr lIns="0" tIns="0" rIns="0" bIns="0" rtlCol="0" anchor="t">
            <a:spAutoFit/>
          </a:bodyPr>
          <a:lstStyle/>
          <a:p>
            <a:pPr algn="ctr">
              <a:lnSpc>
                <a:spcPts val="3346"/>
              </a:lnSpc>
            </a:pPr>
            <a:r>
              <a:rPr lang="en-US" sz="2390">
                <a:solidFill>
                  <a:srgbClr val="000000"/>
                </a:solidFill>
                <a:latin typeface="Open Sans Light"/>
              </a:rPr>
              <a:t>sh3,9,12</a:t>
            </a:r>
          </a:p>
        </p:txBody>
      </p:sp>
      <p:sp>
        <p:nvSpPr>
          <p:cNvPr id="24" name="TextBox 24"/>
          <p:cNvSpPr txBox="1"/>
          <p:nvPr/>
        </p:nvSpPr>
        <p:spPr>
          <a:xfrm>
            <a:off x="5485137" y="9805828"/>
            <a:ext cx="4434924" cy="337756"/>
          </a:xfrm>
          <a:prstGeom prst="rect">
            <a:avLst/>
          </a:prstGeom>
        </p:spPr>
        <p:txBody>
          <a:bodyPr lIns="0" tIns="0" rIns="0" bIns="0" rtlCol="0" anchor="t">
            <a:spAutoFit/>
          </a:bodyPr>
          <a:lstStyle/>
          <a:p>
            <a:pPr algn="ctr">
              <a:lnSpc>
                <a:spcPts val="2752"/>
              </a:lnSpc>
            </a:pPr>
            <a:r>
              <a:rPr lang="en-US" sz="1966">
                <a:solidFill>
                  <a:srgbClr val="000000"/>
                </a:solidFill>
                <a:latin typeface="Open Sans Light"/>
              </a:rPr>
              <a:t>sh12 sh9 sh3 shIrr</a:t>
            </a:r>
          </a:p>
        </p:txBody>
      </p:sp>
      <p:sp>
        <p:nvSpPr>
          <p:cNvPr id="25" name="TextBox 25"/>
          <p:cNvSpPr txBox="1"/>
          <p:nvPr/>
        </p:nvSpPr>
        <p:spPr>
          <a:xfrm>
            <a:off x="10080119" y="5620201"/>
            <a:ext cx="4251791" cy="325382"/>
          </a:xfrm>
          <a:prstGeom prst="rect">
            <a:avLst/>
          </a:prstGeom>
        </p:spPr>
        <p:txBody>
          <a:bodyPr lIns="0" tIns="0" rIns="0" bIns="0" rtlCol="0" anchor="t">
            <a:spAutoFit/>
          </a:bodyPr>
          <a:lstStyle/>
          <a:p>
            <a:pPr algn="ctr">
              <a:lnSpc>
                <a:spcPts val="2639"/>
              </a:lnSpc>
            </a:pPr>
            <a:r>
              <a:rPr lang="en-US" sz="1885">
                <a:solidFill>
                  <a:srgbClr val="000000"/>
                </a:solidFill>
                <a:latin typeface="Open Sans Light"/>
              </a:rPr>
              <a:t>shIrr     sh12      sh9       sh3 </a:t>
            </a:r>
          </a:p>
        </p:txBody>
      </p:sp>
      <p:sp>
        <p:nvSpPr>
          <p:cNvPr id="26" name="TextBox 26"/>
          <p:cNvSpPr txBox="1"/>
          <p:nvPr/>
        </p:nvSpPr>
        <p:spPr>
          <a:xfrm>
            <a:off x="1028700" y="1398329"/>
            <a:ext cx="1022595" cy="224146"/>
          </a:xfrm>
          <a:prstGeom prst="rect">
            <a:avLst/>
          </a:prstGeom>
        </p:spPr>
        <p:txBody>
          <a:bodyPr lIns="0" tIns="0" rIns="0" bIns="0" rtlCol="0" anchor="t">
            <a:spAutoFit/>
          </a:bodyPr>
          <a:lstStyle/>
          <a:p>
            <a:pPr algn="ctr">
              <a:lnSpc>
                <a:spcPts val="1848"/>
              </a:lnSpc>
              <a:spcBef>
                <a:spcPct val="0"/>
              </a:spcBef>
            </a:pPr>
            <a:r>
              <a:rPr lang="en-US" sz="1320">
                <a:solidFill>
                  <a:srgbClr val="000000"/>
                </a:solidFill>
                <a:latin typeface="Open Sans Light Bold"/>
              </a:rPr>
              <a:t>ARPE19 cells</a:t>
            </a:r>
          </a:p>
        </p:txBody>
      </p:sp>
      <p:sp>
        <p:nvSpPr>
          <p:cNvPr id="27" name="TextBox 27"/>
          <p:cNvSpPr txBox="1"/>
          <p:nvPr/>
        </p:nvSpPr>
        <p:spPr>
          <a:xfrm>
            <a:off x="16851498" y="1360464"/>
            <a:ext cx="815604" cy="262011"/>
          </a:xfrm>
          <a:prstGeom prst="rect">
            <a:avLst/>
          </a:prstGeom>
        </p:spPr>
        <p:txBody>
          <a:bodyPr lIns="0" tIns="0" rIns="0" bIns="0" rtlCol="0" anchor="t">
            <a:spAutoFit/>
          </a:bodyPr>
          <a:lstStyle/>
          <a:p>
            <a:pPr algn="ctr">
              <a:lnSpc>
                <a:spcPts val="2144"/>
              </a:lnSpc>
              <a:spcBef>
                <a:spcPct val="0"/>
              </a:spcBef>
            </a:pPr>
            <a:r>
              <a:rPr lang="en-US" sz="1531">
                <a:solidFill>
                  <a:srgbClr val="000000"/>
                </a:solidFill>
                <a:latin typeface="Open Sans Light Bold"/>
              </a:rPr>
              <a:t>3T3 cells</a:t>
            </a:r>
          </a:p>
        </p:txBody>
      </p:sp>
      <p:sp>
        <p:nvSpPr>
          <p:cNvPr id="28" name="TextBox 28"/>
          <p:cNvSpPr txBox="1"/>
          <p:nvPr/>
        </p:nvSpPr>
        <p:spPr>
          <a:xfrm>
            <a:off x="9834336" y="6030344"/>
            <a:ext cx="2602867" cy="234315"/>
          </a:xfrm>
          <a:prstGeom prst="rect">
            <a:avLst/>
          </a:prstGeom>
        </p:spPr>
        <p:txBody>
          <a:bodyPr lIns="0" tIns="0" rIns="0" bIns="0" rtlCol="0" anchor="t">
            <a:spAutoFit/>
          </a:bodyPr>
          <a:lstStyle/>
          <a:p>
            <a:pPr algn="ctr">
              <a:lnSpc>
                <a:spcPts val="1890"/>
              </a:lnSpc>
            </a:pPr>
            <a:r>
              <a:rPr lang="en-US" sz="1350">
                <a:solidFill>
                  <a:srgbClr val="000000"/>
                </a:solidFill>
                <a:latin typeface="Open Sans Light"/>
              </a:rPr>
              <a:t>Adapted  from Igarashi et al 2014.</a:t>
            </a:r>
          </a:p>
        </p:txBody>
      </p:sp>
      <p:sp>
        <p:nvSpPr>
          <p:cNvPr id="29" name="TextBox 29"/>
          <p:cNvSpPr txBox="1"/>
          <p:nvPr/>
        </p:nvSpPr>
        <p:spPr>
          <a:xfrm rot="-5400000">
            <a:off x="6757808" y="7276326"/>
            <a:ext cx="4499969" cy="234315"/>
          </a:xfrm>
          <a:prstGeom prst="rect">
            <a:avLst/>
          </a:prstGeom>
        </p:spPr>
        <p:txBody>
          <a:bodyPr lIns="0" tIns="0" rIns="0" bIns="0" rtlCol="0" anchor="t">
            <a:spAutoFit/>
          </a:bodyPr>
          <a:lstStyle/>
          <a:p>
            <a:pPr algn="ctr">
              <a:lnSpc>
                <a:spcPts val="1890"/>
              </a:lnSpc>
            </a:pPr>
            <a:r>
              <a:rPr lang="en-US" sz="1350">
                <a:solidFill>
                  <a:srgbClr val="000000"/>
                </a:solidFill>
                <a:latin typeface="Open Sans Light"/>
              </a:rPr>
              <a:t>Adapted  from IActa Ophthalmol. 2014: 92, thesis 3: 1–38</a:t>
            </a:r>
          </a:p>
        </p:txBody>
      </p:sp>
      <p:sp>
        <p:nvSpPr>
          <p:cNvPr id="30" name="TextBox 30"/>
          <p:cNvSpPr txBox="1"/>
          <p:nvPr/>
        </p:nvSpPr>
        <p:spPr>
          <a:xfrm>
            <a:off x="14984337" y="9632395"/>
            <a:ext cx="2519811" cy="370576"/>
          </a:xfrm>
          <a:prstGeom prst="rect">
            <a:avLst/>
          </a:prstGeom>
        </p:spPr>
        <p:txBody>
          <a:bodyPr lIns="0" tIns="0" rIns="0" bIns="0" rtlCol="0" anchor="t">
            <a:spAutoFit/>
          </a:bodyPr>
          <a:lstStyle/>
          <a:p>
            <a:pPr algn="ctr">
              <a:lnSpc>
                <a:spcPts val="3054"/>
              </a:lnSpc>
            </a:pPr>
            <a:r>
              <a:rPr lang="en-US" sz="2181">
                <a:solidFill>
                  <a:srgbClr val="000000"/>
                </a:solidFill>
                <a:latin typeface="Open Sans Light"/>
              </a:rPr>
              <a:t>sh9  sh12  sh3  shIrr</a:t>
            </a:r>
          </a:p>
        </p:txBody>
      </p:sp>
      <p:sp>
        <p:nvSpPr>
          <p:cNvPr id="31" name="TextBox 31"/>
          <p:cNvSpPr txBox="1"/>
          <p:nvPr/>
        </p:nvSpPr>
        <p:spPr>
          <a:xfrm>
            <a:off x="9670892" y="7355384"/>
            <a:ext cx="4424744" cy="1684019"/>
          </a:xfrm>
          <a:prstGeom prst="rect">
            <a:avLst/>
          </a:prstGeom>
        </p:spPr>
        <p:txBody>
          <a:bodyPr lIns="0" tIns="0" rIns="0" bIns="0" rtlCol="0" anchor="t">
            <a:spAutoFit/>
          </a:bodyPr>
          <a:lstStyle/>
          <a:p>
            <a:pPr algn="ctr">
              <a:lnSpc>
                <a:spcPts val="3360"/>
              </a:lnSpc>
            </a:pPr>
            <a:r>
              <a:rPr lang="en-US" sz="2400">
                <a:solidFill>
                  <a:srgbClr val="000000"/>
                </a:solidFill>
                <a:latin typeface="Open Sans Light"/>
              </a:rPr>
              <a:t>Efficacy of shRNAs assessed in dual luciferase assay. </a:t>
            </a:r>
            <a:r>
              <a:rPr lang="en-US" sz="2400">
                <a:solidFill>
                  <a:srgbClr val="000000"/>
                </a:solidFill>
                <a:latin typeface="Open Sans Light Bold"/>
              </a:rPr>
              <a:t>sh3 reduced</a:t>
            </a:r>
            <a:r>
              <a:rPr lang="en-US" sz="2400">
                <a:solidFill>
                  <a:srgbClr val="000000"/>
                </a:solidFill>
                <a:latin typeface="Open Sans Light"/>
              </a:rPr>
              <a:t> importantly </a:t>
            </a:r>
            <a:r>
              <a:rPr lang="en-US" sz="2400">
                <a:solidFill>
                  <a:srgbClr val="000000"/>
                </a:solidFill>
                <a:latin typeface="Open Sans Light Bold"/>
              </a:rPr>
              <a:t>RLuc-VEFGA  expression.</a:t>
            </a:r>
          </a:p>
        </p:txBody>
      </p:sp>
      <p:sp>
        <p:nvSpPr>
          <p:cNvPr id="32" name="TextBox 32"/>
          <p:cNvSpPr txBox="1"/>
          <p:nvPr/>
        </p:nvSpPr>
        <p:spPr>
          <a:xfrm>
            <a:off x="13788031" y="10052685"/>
            <a:ext cx="4499969" cy="234315"/>
          </a:xfrm>
          <a:prstGeom prst="rect">
            <a:avLst/>
          </a:prstGeom>
        </p:spPr>
        <p:txBody>
          <a:bodyPr lIns="0" tIns="0" rIns="0" bIns="0" rtlCol="0" anchor="t">
            <a:spAutoFit/>
          </a:bodyPr>
          <a:lstStyle/>
          <a:p>
            <a:pPr algn="ctr">
              <a:lnSpc>
                <a:spcPts val="1890"/>
              </a:lnSpc>
            </a:pPr>
            <a:r>
              <a:rPr lang="en-US" sz="1350">
                <a:solidFill>
                  <a:srgbClr val="000000"/>
                </a:solidFill>
                <a:latin typeface="Open Sans Light"/>
              </a:rPr>
              <a:t>Adapted  from IActa Ophthalmol. 2014: 92, thesis 3: 1–38</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1101023" y="5700378"/>
            <a:ext cx="472044" cy="0"/>
          </a:xfrm>
          <a:prstGeom prst="line">
            <a:avLst/>
          </a:prstGeom>
          <a:ln w="47625" cap="rnd">
            <a:solidFill>
              <a:srgbClr val="000000"/>
            </a:solidFill>
            <a:prstDash val="solid"/>
            <a:headEnd type="none" w="sm" len="sm"/>
            <a:tailEnd type="none" w="sm" len="sm"/>
          </a:ln>
        </p:spPr>
      </p:sp>
      <p:sp>
        <p:nvSpPr>
          <p:cNvPr id="3" name="AutoShape 3"/>
          <p:cNvSpPr/>
          <p:nvPr/>
        </p:nvSpPr>
        <p:spPr>
          <a:xfrm rot="5400000">
            <a:off x="2902288" y="5228334"/>
            <a:ext cx="472044" cy="0"/>
          </a:xfrm>
          <a:prstGeom prst="line">
            <a:avLst/>
          </a:prstGeom>
          <a:ln w="47625" cap="rnd">
            <a:solidFill>
              <a:srgbClr val="000000"/>
            </a:solidFill>
            <a:prstDash val="solid"/>
            <a:headEnd type="none" w="sm" len="sm"/>
            <a:tailEnd type="none" w="sm" len="sm"/>
          </a:ln>
        </p:spPr>
      </p:sp>
      <p:sp>
        <p:nvSpPr>
          <p:cNvPr id="4" name="AutoShape 4"/>
          <p:cNvSpPr/>
          <p:nvPr/>
        </p:nvSpPr>
        <p:spPr>
          <a:xfrm rot="23048">
            <a:off x="1337164" y="5452120"/>
            <a:ext cx="3649917" cy="0"/>
          </a:xfrm>
          <a:prstGeom prst="line">
            <a:avLst/>
          </a:prstGeom>
          <a:ln w="47625" cap="rnd">
            <a:solidFill>
              <a:srgbClr val="000000"/>
            </a:solidFill>
            <a:prstDash val="solid"/>
            <a:headEnd type="none" w="sm" len="sm"/>
            <a:tailEnd type="none" w="sm" len="sm"/>
          </a:ln>
        </p:spPr>
      </p:sp>
      <p:sp>
        <p:nvSpPr>
          <p:cNvPr id="5" name="AutoShape 5"/>
          <p:cNvSpPr/>
          <p:nvPr/>
        </p:nvSpPr>
        <p:spPr>
          <a:xfrm rot="5399999">
            <a:off x="3372623" y="5488168"/>
            <a:ext cx="3276776" cy="0"/>
          </a:xfrm>
          <a:prstGeom prst="line">
            <a:avLst/>
          </a:prstGeom>
          <a:ln w="47625" cap="rnd">
            <a:solidFill>
              <a:srgbClr val="000000"/>
            </a:solidFill>
            <a:prstDash val="solid"/>
            <a:headEnd type="none" w="sm" len="sm"/>
            <a:tailEnd type="none" w="sm" len="sm"/>
          </a:ln>
        </p:spPr>
      </p:sp>
      <p:sp>
        <p:nvSpPr>
          <p:cNvPr id="6" name="AutoShape 6"/>
          <p:cNvSpPr/>
          <p:nvPr/>
        </p:nvSpPr>
        <p:spPr>
          <a:xfrm rot="10108">
            <a:off x="5011058" y="3865988"/>
            <a:ext cx="11024578" cy="0"/>
          </a:xfrm>
          <a:prstGeom prst="line">
            <a:avLst/>
          </a:prstGeom>
          <a:ln w="47625" cap="rnd">
            <a:solidFill>
              <a:srgbClr val="000000"/>
            </a:solidFill>
            <a:prstDash val="solid"/>
            <a:headEnd type="none" w="sm" len="sm"/>
            <a:tailEnd type="triangle" w="lg" len="med"/>
          </a:ln>
        </p:spPr>
      </p:sp>
      <p:sp>
        <p:nvSpPr>
          <p:cNvPr id="7" name="AutoShape 7"/>
          <p:cNvSpPr/>
          <p:nvPr/>
        </p:nvSpPr>
        <p:spPr>
          <a:xfrm rot="23152">
            <a:off x="4996759" y="7136081"/>
            <a:ext cx="11024620" cy="0"/>
          </a:xfrm>
          <a:prstGeom prst="line">
            <a:avLst/>
          </a:prstGeom>
          <a:ln w="47625" cap="rnd">
            <a:solidFill>
              <a:srgbClr val="000000"/>
            </a:solidFill>
            <a:prstDash val="solid"/>
            <a:headEnd type="none" w="sm" len="sm"/>
            <a:tailEnd type="triangle" w="lg" len="med"/>
          </a:ln>
        </p:spPr>
      </p:sp>
      <p:pic>
        <p:nvPicPr>
          <p:cNvPr id="8" name="Picture 8"/>
          <p:cNvPicPr>
            <a:picLocks noChangeAspect="1"/>
          </p:cNvPicPr>
          <p:nvPr/>
        </p:nvPicPr>
        <p:blipFill>
          <a:blip r:embed="rId3"/>
          <a:srcRect/>
          <a:stretch>
            <a:fillRect/>
          </a:stretch>
        </p:blipFill>
        <p:spPr>
          <a:xfrm>
            <a:off x="14308260" y="4506264"/>
            <a:ext cx="2868563" cy="1963808"/>
          </a:xfrm>
          <a:prstGeom prst="rect">
            <a:avLst/>
          </a:prstGeom>
        </p:spPr>
      </p:pic>
      <p:sp>
        <p:nvSpPr>
          <p:cNvPr id="9" name="TextBox 9"/>
          <p:cNvSpPr txBox="1"/>
          <p:nvPr/>
        </p:nvSpPr>
        <p:spPr>
          <a:xfrm>
            <a:off x="4996768" y="7314304"/>
            <a:ext cx="3134530" cy="872927"/>
          </a:xfrm>
          <a:prstGeom prst="rect">
            <a:avLst/>
          </a:prstGeom>
        </p:spPr>
        <p:txBody>
          <a:bodyPr lIns="0" tIns="0" rIns="0" bIns="0" rtlCol="0" anchor="t">
            <a:spAutoFit/>
          </a:bodyPr>
          <a:lstStyle/>
          <a:p>
            <a:pPr algn="ctr">
              <a:lnSpc>
                <a:spcPts val="3499"/>
              </a:lnSpc>
            </a:pPr>
            <a:r>
              <a:rPr lang="en-US" sz="2499">
                <a:solidFill>
                  <a:srgbClr val="000000"/>
                </a:solidFill>
                <a:latin typeface="Open Sans Light Bold"/>
              </a:rPr>
              <a:t>AAV2.7m8-hU6-sh3</a:t>
            </a:r>
          </a:p>
          <a:p>
            <a:pPr algn="ctr">
              <a:lnSpc>
                <a:spcPts val="3499"/>
              </a:lnSpc>
            </a:pPr>
            <a:endParaRPr lang="en-US" sz="2499">
              <a:solidFill>
                <a:srgbClr val="000000"/>
              </a:solidFill>
              <a:latin typeface="Open Sans Light Bold"/>
            </a:endParaRPr>
          </a:p>
        </p:txBody>
      </p:sp>
      <p:sp>
        <p:nvSpPr>
          <p:cNvPr id="10" name="AutoShape 10"/>
          <p:cNvSpPr/>
          <p:nvPr/>
        </p:nvSpPr>
        <p:spPr>
          <a:xfrm rot="-7582">
            <a:off x="5810610" y="3228444"/>
            <a:ext cx="1418196" cy="0"/>
          </a:xfrm>
          <a:prstGeom prst="line">
            <a:avLst/>
          </a:prstGeom>
          <a:ln w="47625" cap="rnd">
            <a:solidFill>
              <a:srgbClr val="000000"/>
            </a:solidFill>
            <a:prstDash val="solid"/>
            <a:headEnd type="none" w="sm" len="sm"/>
            <a:tailEnd type="none" w="sm" len="sm"/>
          </a:ln>
        </p:spPr>
      </p:sp>
      <p:sp>
        <p:nvSpPr>
          <p:cNvPr id="11" name="AutoShape 11"/>
          <p:cNvSpPr/>
          <p:nvPr/>
        </p:nvSpPr>
        <p:spPr>
          <a:xfrm>
            <a:off x="5772556" y="7853442"/>
            <a:ext cx="1418192" cy="0"/>
          </a:xfrm>
          <a:prstGeom prst="line">
            <a:avLst/>
          </a:prstGeom>
          <a:ln w="47625" cap="rnd">
            <a:solidFill>
              <a:srgbClr val="000000"/>
            </a:solidFill>
            <a:prstDash val="solid"/>
            <a:headEnd type="none" w="sm" len="sm"/>
            <a:tailEnd type="none" w="sm" len="sm"/>
          </a:ln>
        </p:spPr>
      </p:sp>
      <p:grpSp>
        <p:nvGrpSpPr>
          <p:cNvPr id="12" name="Group 12"/>
          <p:cNvGrpSpPr/>
          <p:nvPr/>
        </p:nvGrpSpPr>
        <p:grpSpPr>
          <a:xfrm rot="-10800000">
            <a:off x="9311571" y="3567122"/>
            <a:ext cx="1726597" cy="612942"/>
            <a:chOff x="0" y="0"/>
            <a:chExt cx="10160000" cy="3606800"/>
          </a:xfrm>
        </p:grpSpPr>
        <p:sp>
          <p:nvSpPr>
            <p:cNvPr id="13" name="Freeform 13"/>
            <p:cNvSpPr/>
            <p:nvPr/>
          </p:nvSpPr>
          <p:spPr>
            <a:xfrm>
              <a:off x="0" y="0"/>
              <a:ext cx="10160000" cy="3606800"/>
            </a:xfrm>
            <a:custGeom>
              <a:avLst/>
              <a:gdLst/>
              <a:ahLst/>
              <a:cxnLst/>
              <a:rect l="l" t="t" r="r" b="b"/>
              <a:pathLst>
                <a:path w="10160000" h="3606800">
                  <a:moveTo>
                    <a:pt x="10160000" y="0"/>
                  </a:moveTo>
                  <a:lnTo>
                    <a:pt x="1041400" y="0"/>
                  </a:lnTo>
                  <a:lnTo>
                    <a:pt x="0" y="1803400"/>
                  </a:lnTo>
                  <a:lnTo>
                    <a:pt x="1041400" y="3606800"/>
                  </a:lnTo>
                  <a:lnTo>
                    <a:pt x="10160000" y="3606800"/>
                  </a:lnTo>
                  <a:lnTo>
                    <a:pt x="9118600" y="1803400"/>
                  </a:lnTo>
                  <a:close/>
                </a:path>
              </a:pathLst>
            </a:custGeom>
            <a:solidFill>
              <a:srgbClr val="9AA7B2"/>
            </a:solidFill>
          </p:spPr>
        </p:sp>
      </p:grpSp>
      <p:grpSp>
        <p:nvGrpSpPr>
          <p:cNvPr id="14" name="Group 14"/>
          <p:cNvGrpSpPr/>
          <p:nvPr/>
        </p:nvGrpSpPr>
        <p:grpSpPr>
          <a:xfrm rot="-10800000">
            <a:off x="9311571" y="6843897"/>
            <a:ext cx="1726597" cy="612942"/>
            <a:chOff x="0" y="0"/>
            <a:chExt cx="10160000" cy="3606800"/>
          </a:xfrm>
        </p:grpSpPr>
        <p:sp>
          <p:nvSpPr>
            <p:cNvPr id="15" name="Freeform 15"/>
            <p:cNvSpPr/>
            <p:nvPr/>
          </p:nvSpPr>
          <p:spPr>
            <a:xfrm>
              <a:off x="0" y="0"/>
              <a:ext cx="10160000" cy="3606800"/>
            </a:xfrm>
            <a:custGeom>
              <a:avLst/>
              <a:gdLst/>
              <a:ahLst/>
              <a:cxnLst/>
              <a:rect l="l" t="t" r="r" b="b"/>
              <a:pathLst>
                <a:path w="10160000" h="3606800">
                  <a:moveTo>
                    <a:pt x="10160000" y="0"/>
                  </a:moveTo>
                  <a:lnTo>
                    <a:pt x="1041400" y="0"/>
                  </a:lnTo>
                  <a:lnTo>
                    <a:pt x="0" y="1803400"/>
                  </a:lnTo>
                  <a:lnTo>
                    <a:pt x="1041400" y="3606800"/>
                  </a:lnTo>
                  <a:lnTo>
                    <a:pt x="10160000" y="3606800"/>
                  </a:lnTo>
                  <a:lnTo>
                    <a:pt x="9118600" y="1803400"/>
                  </a:lnTo>
                  <a:close/>
                </a:path>
              </a:pathLst>
            </a:custGeom>
            <a:solidFill>
              <a:srgbClr val="9AA7B2"/>
            </a:solidFill>
          </p:spPr>
        </p:sp>
      </p:grpSp>
      <p:grpSp>
        <p:nvGrpSpPr>
          <p:cNvPr id="16" name="Group 16"/>
          <p:cNvGrpSpPr/>
          <p:nvPr/>
        </p:nvGrpSpPr>
        <p:grpSpPr>
          <a:xfrm rot="-10800000">
            <a:off x="15280537" y="3590765"/>
            <a:ext cx="1726597" cy="612942"/>
            <a:chOff x="0" y="0"/>
            <a:chExt cx="10160000" cy="3606800"/>
          </a:xfrm>
        </p:grpSpPr>
        <p:sp>
          <p:nvSpPr>
            <p:cNvPr id="17" name="Freeform 17"/>
            <p:cNvSpPr/>
            <p:nvPr/>
          </p:nvSpPr>
          <p:spPr>
            <a:xfrm>
              <a:off x="0" y="0"/>
              <a:ext cx="10160000" cy="3606800"/>
            </a:xfrm>
            <a:custGeom>
              <a:avLst/>
              <a:gdLst/>
              <a:ahLst/>
              <a:cxnLst/>
              <a:rect l="l" t="t" r="r" b="b"/>
              <a:pathLst>
                <a:path w="10160000" h="3606800">
                  <a:moveTo>
                    <a:pt x="10160000" y="0"/>
                  </a:moveTo>
                  <a:lnTo>
                    <a:pt x="1041400" y="0"/>
                  </a:lnTo>
                  <a:lnTo>
                    <a:pt x="0" y="1803400"/>
                  </a:lnTo>
                  <a:lnTo>
                    <a:pt x="1041400" y="3606800"/>
                  </a:lnTo>
                  <a:lnTo>
                    <a:pt x="10160000" y="3606800"/>
                  </a:lnTo>
                  <a:lnTo>
                    <a:pt x="9118600" y="1803400"/>
                  </a:lnTo>
                  <a:close/>
                </a:path>
              </a:pathLst>
            </a:custGeom>
            <a:solidFill>
              <a:srgbClr val="9AA7B2"/>
            </a:solidFill>
          </p:spPr>
        </p:sp>
      </p:grpSp>
      <p:grpSp>
        <p:nvGrpSpPr>
          <p:cNvPr id="18" name="Group 18"/>
          <p:cNvGrpSpPr/>
          <p:nvPr/>
        </p:nvGrpSpPr>
        <p:grpSpPr>
          <a:xfrm rot="-10800000">
            <a:off x="15280537" y="6843897"/>
            <a:ext cx="1726597" cy="612942"/>
            <a:chOff x="0" y="0"/>
            <a:chExt cx="10160000" cy="3606800"/>
          </a:xfrm>
        </p:grpSpPr>
        <p:sp>
          <p:nvSpPr>
            <p:cNvPr id="19" name="Freeform 19"/>
            <p:cNvSpPr/>
            <p:nvPr/>
          </p:nvSpPr>
          <p:spPr>
            <a:xfrm>
              <a:off x="0" y="0"/>
              <a:ext cx="10160000" cy="3606800"/>
            </a:xfrm>
            <a:custGeom>
              <a:avLst/>
              <a:gdLst/>
              <a:ahLst/>
              <a:cxnLst/>
              <a:rect l="l" t="t" r="r" b="b"/>
              <a:pathLst>
                <a:path w="10160000" h="3606800">
                  <a:moveTo>
                    <a:pt x="10160000" y="0"/>
                  </a:moveTo>
                  <a:lnTo>
                    <a:pt x="1041400" y="0"/>
                  </a:lnTo>
                  <a:lnTo>
                    <a:pt x="0" y="1803400"/>
                  </a:lnTo>
                  <a:lnTo>
                    <a:pt x="1041400" y="3606800"/>
                  </a:lnTo>
                  <a:lnTo>
                    <a:pt x="10160000" y="3606800"/>
                  </a:lnTo>
                  <a:lnTo>
                    <a:pt x="9118600" y="1803400"/>
                  </a:lnTo>
                  <a:close/>
                </a:path>
              </a:pathLst>
            </a:custGeom>
            <a:solidFill>
              <a:srgbClr val="9AA7B2"/>
            </a:solidFill>
          </p:spPr>
        </p:sp>
      </p:grpSp>
      <p:pic>
        <p:nvPicPr>
          <p:cNvPr id="20" name="Picture 20"/>
          <p:cNvPicPr>
            <a:picLocks noChangeAspect="1"/>
          </p:cNvPicPr>
          <p:nvPr/>
        </p:nvPicPr>
        <p:blipFill>
          <a:blip r:embed="rId4"/>
          <a:srcRect/>
          <a:stretch>
            <a:fillRect/>
          </a:stretch>
        </p:blipFill>
        <p:spPr>
          <a:xfrm>
            <a:off x="1648077" y="3199674"/>
            <a:ext cx="3082413" cy="1865867"/>
          </a:xfrm>
          <a:prstGeom prst="rect">
            <a:avLst/>
          </a:prstGeom>
        </p:spPr>
      </p:pic>
      <p:pic>
        <p:nvPicPr>
          <p:cNvPr id="21" name="Picture 21"/>
          <p:cNvPicPr>
            <a:picLocks noChangeAspect="1"/>
          </p:cNvPicPr>
          <p:nvPr/>
        </p:nvPicPr>
        <p:blipFill>
          <a:blip r:embed="rId5"/>
          <a:srcRect/>
          <a:stretch>
            <a:fillRect/>
          </a:stretch>
        </p:blipFill>
        <p:spPr>
          <a:xfrm>
            <a:off x="8250287" y="4574098"/>
            <a:ext cx="2510784" cy="1731575"/>
          </a:xfrm>
          <a:prstGeom prst="rect">
            <a:avLst/>
          </a:prstGeom>
        </p:spPr>
      </p:pic>
      <p:pic>
        <p:nvPicPr>
          <p:cNvPr id="22" name="Picture 22"/>
          <p:cNvPicPr>
            <a:picLocks noChangeAspect="1"/>
          </p:cNvPicPr>
          <p:nvPr/>
        </p:nvPicPr>
        <p:blipFill>
          <a:blip r:embed="rId6"/>
          <a:srcRect/>
          <a:stretch>
            <a:fillRect/>
          </a:stretch>
        </p:blipFill>
        <p:spPr>
          <a:xfrm>
            <a:off x="493496" y="6072025"/>
            <a:ext cx="2855097" cy="1543744"/>
          </a:xfrm>
          <a:prstGeom prst="rect">
            <a:avLst/>
          </a:prstGeom>
        </p:spPr>
      </p:pic>
      <p:sp>
        <p:nvSpPr>
          <p:cNvPr id="23" name="TextBox 23"/>
          <p:cNvSpPr txBox="1"/>
          <p:nvPr/>
        </p:nvSpPr>
        <p:spPr>
          <a:xfrm>
            <a:off x="590893" y="7443802"/>
            <a:ext cx="2660303" cy="1581150"/>
          </a:xfrm>
          <a:prstGeom prst="rect">
            <a:avLst/>
          </a:prstGeom>
        </p:spPr>
        <p:txBody>
          <a:bodyPr lIns="0" tIns="0" rIns="0" bIns="0" rtlCol="0" anchor="t">
            <a:spAutoFit/>
          </a:bodyPr>
          <a:lstStyle/>
          <a:p>
            <a:pPr algn="ctr">
              <a:lnSpc>
                <a:spcPts val="4200"/>
              </a:lnSpc>
            </a:pPr>
            <a:r>
              <a:rPr lang="en-US" sz="3000">
                <a:solidFill>
                  <a:srgbClr val="000000"/>
                </a:solidFill>
                <a:latin typeface="Open Sans Light Bold"/>
              </a:rPr>
              <a:t>6 weeks-old </a:t>
            </a:r>
          </a:p>
          <a:p>
            <a:pPr algn="ctr">
              <a:lnSpc>
                <a:spcPts val="4200"/>
              </a:lnSpc>
            </a:pPr>
            <a:r>
              <a:rPr lang="en-US" sz="3000">
                <a:solidFill>
                  <a:srgbClr val="000000"/>
                </a:solidFill>
                <a:latin typeface="Open Sans Light Bold"/>
              </a:rPr>
              <a:t>C57BL/6J mice</a:t>
            </a:r>
          </a:p>
          <a:p>
            <a:pPr algn="ctr">
              <a:lnSpc>
                <a:spcPts val="4200"/>
              </a:lnSpc>
            </a:pPr>
            <a:r>
              <a:rPr lang="en-US" sz="3000">
                <a:solidFill>
                  <a:srgbClr val="000000"/>
                </a:solidFill>
                <a:latin typeface="Open Sans Light"/>
              </a:rPr>
              <a:t>x12</a:t>
            </a:r>
          </a:p>
        </p:txBody>
      </p:sp>
      <p:sp>
        <p:nvSpPr>
          <p:cNvPr id="24" name="TextBox 24"/>
          <p:cNvSpPr txBox="1"/>
          <p:nvPr/>
        </p:nvSpPr>
        <p:spPr>
          <a:xfrm>
            <a:off x="4224635" y="124097"/>
            <a:ext cx="9838730" cy="1230541"/>
          </a:xfrm>
          <a:prstGeom prst="rect">
            <a:avLst/>
          </a:prstGeom>
        </p:spPr>
        <p:txBody>
          <a:bodyPr lIns="0" tIns="0" rIns="0" bIns="0" rtlCol="0" anchor="t">
            <a:spAutoFit/>
          </a:bodyPr>
          <a:lstStyle/>
          <a:p>
            <a:pPr algn="ctr">
              <a:lnSpc>
                <a:spcPts val="10080"/>
              </a:lnSpc>
            </a:pPr>
            <a:r>
              <a:rPr lang="en-US" sz="7200">
                <a:solidFill>
                  <a:srgbClr val="87303E"/>
                </a:solidFill>
                <a:latin typeface="Open Sans Extra Bold"/>
              </a:rPr>
              <a:t>EXPERIMENTAL PLAN</a:t>
            </a:r>
          </a:p>
        </p:txBody>
      </p:sp>
      <p:sp>
        <p:nvSpPr>
          <p:cNvPr id="25" name="TextBox 25"/>
          <p:cNvSpPr txBox="1"/>
          <p:nvPr/>
        </p:nvSpPr>
        <p:spPr>
          <a:xfrm>
            <a:off x="8293214" y="1265211"/>
            <a:ext cx="2036713" cy="688974"/>
          </a:xfrm>
          <a:prstGeom prst="rect">
            <a:avLst/>
          </a:prstGeom>
        </p:spPr>
        <p:txBody>
          <a:bodyPr wrap="square" lIns="0" tIns="0" rIns="0" bIns="0" rtlCol="0" anchor="t">
            <a:spAutoFit/>
          </a:bodyPr>
          <a:lstStyle/>
          <a:p>
            <a:pPr algn="just">
              <a:lnSpc>
                <a:spcPts val="5600"/>
              </a:lnSpc>
            </a:pPr>
            <a:r>
              <a:rPr lang="en-US" sz="4000" dirty="0">
                <a:solidFill>
                  <a:srgbClr val="87303E"/>
                </a:solidFill>
                <a:latin typeface="Open Sans"/>
              </a:rPr>
              <a:t>IN VIVO</a:t>
            </a:r>
          </a:p>
        </p:txBody>
      </p:sp>
      <p:sp>
        <p:nvSpPr>
          <p:cNvPr id="26" name="TextBox 26"/>
          <p:cNvSpPr txBox="1"/>
          <p:nvPr/>
        </p:nvSpPr>
        <p:spPr>
          <a:xfrm>
            <a:off x="1028700" y="1829037"/>
            <a:ext cx="2813625" cy="1761728"/>
          </a:xfrm>
          <a:prstGeom prst="rect">
            <a:avLst/>
          </a:prstGeom>
        </p:spPr>
        <p:txBody>
          <a:bodyPr lIns="0" tIns="0" rIns="0" bIns="0" rtlCol="0" anchor="t">
            <a:spAutoFit/>
          </a:bodyPr>
          <a:lstStyle/>
          <a:p>
            <a:pPr algn="ctr">
              <a:lnSpc>
                <a:spcPts val="3499"/>
              </a:lnSpc>
            </a:pPr>
            <a:r>
              <a:rPr lang="en-US" sz="2499">
                <a:solidFill>
                  <a:srgbClr val="000000"/>
                </a:solidFill>
                <a:latin typeface="Open Sans Light"/>
              </a:rPr>
              <a:t>Intravitreal injection of 2μL of AAV vector solution (10^10 vg)</a:t>
            </a:r>
          </a:p>
        </p:txBody>
      </p:sp>
      <p:sp>
        <p:nvSpPr>
          <p:cNvPr id="27" name="TextBox 27"/>
          <p:cNvSpPr txBox="1"/>
          <p:nvPr/>
        </p:nvSpPr>
        <p:spPr>
          <a:xfrm>
            <a:off x="5530466" y="4349056"/>
            <a:ext cx="2719821" cy="2174875"/>
          </a:xfrm>
          <a:prstGeom prst="rect">
            <a:avLst/>
          </a:prstGeom>
        </p:spPr>
        <p:txBody>
          <a:bodyPr lIns="0" tIns="0" rIns="0" bIns="0" rtlCol="0" anchor="t">
            <a:spAutoFit/>
          </a:bodyPr>
          <a:lstStyle/>
          <a:p>
            <a:pPr algn="ctr">
              <a:lnSpc>
                <a:spcPts val="3499"/>
              </a:lnSpc>
            </a:pPr>
            <a:r>
              <a:rPr lang="en-US" sz="2499">
                <a:solidFill>
                  <a:srgbClr val="000000"/>
                </a:solidFill>
                <a:latin typeface="Open Sans Light"/>
              </a:rPr>
              <a:t>Generation of murine</a:t>
            </a:r>
          </a:p>
          <a:p>
            <a:pPr algn="ctr">
              <a:lnSpc>
                <a:spcPts val="3499"/>
              </a:lnSpc>
            </a:pPr>
            <a:r>
              <a:rPr lang="en-US" sz="2499">
                <a:solidFill>
                  <a:srgbClr val="000000"/>
                </a:solidFill>
                <a:latin typeface="Open Sans Light"/>
              </a:rPr>
              <a:t> laser-induced CNV model </a:t>
            </a:r>
          </a:p>
          <a:p>
            <a:pPr algn="ctr">
              <a:lnSpc>
                <a:spcPts val="3499"/>
              </a:lnSpc>
            </a:pPr>
            <a:endParaRPr lang="en-US" sz="2499">
              <a:solidFill>
                <a:srgbClr val="000000"/>
              </a:solidFill>
              <a:latin typeface="Open Sans Light"/>
            </a:endParaRPr>
          </a:p>
        </p:txBody>
      </p:sp>
      <p:sp>
        <p:nvSpPr>
          <p:cNvPr id="28" name="TextBox 28"/>
          <p:cNvSpPr txBox="1"/>
          <p:nvPr/>
        </p:nvSpPr>
        <p:spPr>
          <a:xfrm>
            <a:off x="10970343" y="4666308"/>
            <a:ext cx="3337917" cy="1317327"/>
          </a:xfrm>
          <a:prstGeom prst="rect">
            <a:avLst/>
          </a:prstGeom>
        </p:spPr>
        <p:txBody>
          <a:bodyPr lIns="0" tIns="0" rIns="0" bIns="0" rtlCol="0" anchor="t">
            <a:spAutoFit/>
          </a:bodyPr>
          <a:lstStyle/>
          <a:p>
            <a:pPr algn="ctr">
              <a:lnSpc>
                <a:spcPts val="3499"/>
              </a:lnSpc>
            </a:pPr>
            <a:r>
              <a:rPr lang="en-US" sz="2499">
                <a:solidFill>
                  <a:srgbClr val="000000"/>
                </a:solidFill>
                <a:latin typeface="Open Sans Light"/>
              </a:rPr>
              <a:t>Histological analysis and CNV size measurement </a:t>
            </a:r>
          </a:p>
        </p:txBody>
      </p:sp>
      <p:sp>
        <p:nvSpPr>
          <p:cNvPr id="29" name="TextBox 29"/>
          <p:cNvSpPr txBox="1"/>
          <p:nvPr/>
        </p:nvSpPr>
        <p:spPr>
          <a:xfrm>
            <a:off x="9518760" y="3524090"/>
            <a:ext cx="1264593" cy="584706"/>
          </a:xfrm>
          <a:prstGeom prst="rect">
            <a:avLst/>
          </a:prstGeom>
        </p:spPr>
        <p:txBody>
          <a:bodyPr lIns="0" tIns="0" rIns="0" bIns="0" rtlCol="0" anchor="t">
            <a:spAutoFit/>
          </a:bodyPr>
          <a:lstStyle/>
          <a:p>
            <a:pPr algn="ctr">
              <a:lnSpc>
                <a:spcPts val="4759"/>
              </a:lnSpc>
            </a:pPr>
            <a:r>
              <a:rPr lang="en-US" sz="3399">
                <a:solidFill>
                  <a:srgbClr val="000000"/>
                </a:solidFill>
                <a:latin typeface="Open Sans Light"/>
              </a:rPr>
              <a:t>12 Dpi</a:t>
            </a:r>
          </a:p>
        </p:txBody>
      </p:sp>
      <p:sp>
        <p:nvSpPr>
          <p:cNvPr id="30" name="TextBox 30"/>
          <p:cNvSpPr txBox="1"/>
          <p:nvPr/>
        </p:nvSpPr>
        <p:spPr>
          <a:xfrm>
            <a:off x="9518760" y="6815322"/>
            <a:ext cx="1264593" cy="584706"/>
          </a:xfrm>
          <a:prstGeom prst="rect">
            <a:avLst/>
          </a:prstGeom>
        </p:spPr>
        <p:txBody>
          <a:bodyPr lIns="0" tIns="0" rIns="0" bIns="0" rtlCol="0" anchor="t">
            <a:spAutoFit/>
          </a:bodyPr>
          <a:lstStyle/>
          <a:p>
            <a:pPr algn="ctr">
              <a:lnSpc>
                <a:spcPts val="4759"/>
              </a:lnSpc>
            </a:pPr>
            <a:r>
              <a:rPr lang="en-US" sz="3399">
                <a:solidFill>
                  <a:srgbClr val="000000"/>
                </a:solidFill>
                <a:latin typeface="Open Sans Light"/>
              </a:rPr>
              <a:t>12 Dpi</a:t>
            </a:r>
          </a:p>
        </p:txBody>
      </p:sp>
      <p:sp>
        <p:nvSpPr>
          <p:cNvPr id="31" name="TextBox 31"/>
          <p:cNvSpPr txBox="1"/>
          <p:nvPr/>
        </p:nvSpPr>
        <p:spPr>
          <a:xfrm>
            <a:off x="15511540" y="3547902"/>
            <a:ext cx="1264593" cy="584706"/>
          </a:xfrm>
          <a:prstGeom prst="rect">
            <a:avLst/>
          </a:prstGeom>
        </p:spPr>
        <p:txBody>
          <a:bodyPr lIns="0" tIns="0" rIns="0" bIns="0" rtlCol="0" anchor="t">
            <a:spAutoFit/>
          </a:bodyPr>
          <a:lstStyle/>
          <a:p>
            <a:pPr algn="ctr">
              <a:lnSpc>
                <a:spcPts val="4759"/>
              </a:lnSpc>
            </a:pPr>
            <a:r>
              <a:rPr lang="en-US" sz="3399">
                <a:solidFill>
                  <a:srgbClr val="000000"/>
                </a:solidFill>
                <a:latin typeface="Open Sans Light"/>
              </a:rPr>
              <a:t>24 Dpi</a:t>
            </a:r>
          </a:p>
        </p:txBody>
      </p:sp>
      <p:sp>
        <p:nvSpPr>
          <p:cNvPr id="32" name="TextBox 32"/>
          <p:cNvSpPr txBox="1"/>
          <p:nvPr/>
        </p:nvSpPr>
        <p:spPr>
          <a:xfrm>
            <a:off x="15511540" y="6815322"/>
            <a:ext cx="1264593" cy="584706"/>
          </a:xfrm>
          <a:prstGeom prst="rect">
            <a:avLst/>
          </a:prstGeom>
        </p:spPr>
        <p:txBody>
          <a:bodyPr lIns="0" tIns="0" rIns="0" bIns="0" rtlCol="0" anchor="t">
            <a:spAutoFit/>
          </a:bodyPr>
          <a:lstStyle/>
          <a:p>
            <a:pPr algn="ctr">
              <a:lnSpc>
                <a:spcPts val="4759"/>
              </a:lnSpc>
            </a:pPr>
            <a:r>
              <a:rPr lang="en-US" sz="3399">
                <a:solidFill>
                  <a:srgbClr val="000000"/>
                </a:solidFill>
                <a:latin typeface="Open Sans Light"/>
              </a:rPr>
              <a:t>24 Dpi</a:t>
            </a:r>
          </a:p>
        </p:txBody>
      </p:sp>
      <p:sp>
        <p:nvSpPr>
          <p:cNvPr id="33" name="TextBox 33"/>
          <p:cNvSpPr txBox="1"/>
          <p:nvPr/>
        </p:nvSpPr>
        <p:spPr>
          <a:xfrm>
            <a:off x="5892993" y="3311150"/>
            <a:ext cx="1253430" cy="422275"/>
          </a:xfrm>
          <a:prstGeom prst="rect">
            <a:avLst/>
          </a:prstGeom>
        </p:spPr>
        <p:txBody>
          <a:bodyPr lIns="0" tIns="0" rIns="0" bIns="0" rtlCol="0" anchor="t">
            <a:spAutoFit/>
          </a:bodyPr>
          <a:lstStyle/>
          <a:p>
            <a:pPr algn="ctr">
              <a:lnSpc>
                <a:spcPts val="3499"/>
              </a:lnSpc>
            </a:pPr>
            <a:r>
              <a:rPr lang="en-US" sz="2499">
                <a:solidFill>
                  <a:srgbClr val="000000"/>
                </a:solidFill>
                <a:latin typeface="Open Sans Light Bold"/>
              </a:rPr>
              <a:t>left eye</a:t>
            </a:r>
            <a:r>
              <a:rPr lang="en-US" sz="2499">
                <a:solidFill>
                  <a:srgbClr val="000000"/>
                </a:solidFill>
                <a:latin typeface="Open Sans Light"/>
              </a:rPr>
              <a:t> </a:t>
            </a:r>
          </a:p>
        </p:txBody>
      </p:sp>
      <p:sp>
        <p:nvSpPr>
          <p:cNvPr id="34" name="TextBox 34"/>
          <p:cNvSpPr txBox="1"/>
          <p:nvPr/>
        </p:nvSpPr>
        <p:spPr>
          <a:xfrm>
            <a:off x="5772556" y="7952280"/>
            <a:ext cx="1472803" cy="422275"/>
          </a:xfrm>
          <a:prstGeom prst="rect">
            <a:avLst/>
          </a:prstGeom>
        </p:spPr>
        <p:txBody>
          <a:bodyPr lIns="0" tIns="0" rIns="0" bIns="0" rtlCol="0" anchor="t">
            <a:spAutoFit/>
          </a:bodyPr>
          <a:lstStyle/>
          <a:p>
            <a:pPr algn="ctr">
              <a:lnSpc>
                <a:spcPts val="3499"/>
              </a:lnSpc>
            </a:pPr>
            <a:r>
              <a:rPr lang="en-US" sz="2499">
                <a:solidFill>
                  <a:srgbClr val="000000"/>
                </a:solidFill>
                <a:latin typeface="Open Sans Light Bold"/>
              </a:rPr>
              <a:t>right eye</a:t>
            </a:r>
            <a:r>
              <a:rPr lang="en-US" sz="2499">
                <a:solidFill>
                  <a:srgbClr val="000000"/>
                </a:solidFill>
                <a:latin typeface="Open Sans Light"/>
              </a:rPr>
              <a:t> </a:t>
            </a:r>
          </a:p>
        </p:txBody>
      </p:sp>
      <p:sp>
        <p:nvSpPr>
          <p:cNvPr id="35" name="TextBox 35"/>
          <p:cNvSpPr txBox="1"/>
          <p:nvPr/>
        </p:nvSpPr>
        <p:spPr>
          <a:xfrm>
            <a:off x="5011011" y="2617125"/>
            <a:ext cx="3106043" cy="428526"/>
          </a:xfrm>
          <a:prstGeom prst="rect">
            <a:avLst/>
          </a:prstGeom>
        </p:spPr>
        <p:txBody>
          <a:bodyPr lIns="0" tIns="0" rIns="0" bIns="0" rtlCol="0" anchor="t">
            <a:spAutoFit/>
          </a:bodyPr>
          <a:lstStyle/>
          <a:p>
            <a:pPr algn="ctr">
              <a:lnSpc>
                <a:spcPts val="3499"/>
              </a:lnSpc>
            </a:pPr>
            <a:r>
              <a:rPr lang="en-US" sz="2499">
                <a:solidFill>
                  <a:srgbClr val="000000"/>
                </a:solidFill>
                <a:latin typeface="Open Sans Light Bold"/>
              </a:rPr>
              <a:t>AAV2.7m8-CMV-GFP</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305306" y="4243840"/>
            <a:ext cx="2855097" cy="1543744"/>
          </a:xfrm>
          <a:prstGeom prst="rect">
            <a:avLst/>
          </a:prstGeom>
        </p:spPr>
      </p:pic>
      <p:sp>
        <p:nvSpPr>
          <p:cNvPr id="3" name="TextBox 3"/>
          <p:cNvSpPr txBox="1"/>
          <p:nvPr/>
        </p:nvSpPr>
        <p:spPr>
          <a:xfrm>
            <a:off x="1233804" y="4668960"/>
            <a:ext cx="3134530" cy="580390"/>
          </a:xfrm>
          <a:prstGeom prst="rect">
            <a:avLst/>
          </a:prstGeom>
        </p:spPr>
        <p:txBody>
          <a:bodyPr lIns="0" tIns="0" rIns="0" bIns="0" rtlCol="0" anchor="t">
            <a:spAutoFit/>
          </a:bodyPr>
          <a:lstStyle/>
          <a:p>
            <a:pPr algn="ctr">
              <a:lnSpc>
                <a:spcPts val="4759"/>
              </a:lnSpc>
            </a:pPr>
            <a:r>
              <a:rPr lang="en-US" sz="3399">
                <a:solidFill>
                  <a:srgbClr val="000000"/>
                </a:solidFill>
                <a:latin typeface="Open Sans Light"/>
              </a:rPr>
              <a:t>x12</a:t>
            </a:r>
          </a:p>
        </p:txBody>
      </p:sp>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776502">
            <a:off x="6726687" y="4491086"/>
            <a:ext cx="1293634" cy="391324"/>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23214">
            <a:off x="6710843" y="5372908"/>
            <a:ext cx="1293634" cy="391324"/>
          </a:xfrm>
          <a:prstGeom prst="rect">
            <a:avLst/>
          </a:prstGeom>
        </p:spPr>
      </p:pic>
      <p:grpSp>
        <p:nvGrpSpPr>
          <p:cNvPr id="6" name="Group 6"/>
          <p:cNvGrpSpPr/>
          <p:nvPr/>
        </p:nvGrpSpPr>
        <p:grpSpPr>
          <a:xfrm>
            <a:off x="3596420" y="4445835"/>
            <a:ext cx="2944610" cy="1237802"/>
            <a:chOff x="0" y="0"/>
            <a:chExt cx="2878694" cy="1210093"/>
          </a:xfrm>
        </p:grpSpPr>
        <p:sp>
          <p:nvSpPr>
            <p:cNvPr id="7" name="Freeform 7"/>
            <p:cNvSpPr/>
            <p:nvPr/>
          </p:nvSpPr>
          <p:spPr>
            <a:xfrm>
              <a:off x="41910" y="43180"/>
              <a:ext cx="2830434" cy="1161833"/>
            </a:xfrm>
            <a:custGeom>
              <a:avLst/>
              <a:gdLst/>
              <a:ahLst/>
              <a:cxnLst/>
              <a:rect l="l" t="t" r="r" b="b"/>
              <a:pathLst>
                <a:path w="2830434" h="1161833">
                  <a:moveTo>
                    <a:pt x="0" y="0"/>
                  </a:moveTo>
                  <a:lnTo>
                    <a:pt x="2830434" y="0"/>
                  </a:lnTo>
                  <a:lnTo>
                    <a:pt x="2830434" y="1161833"/>
                  </a:lnTo>
                  <a:lnTo>
                    <a:pt x="0" y="1161833"/>
                  </a:lnTo>
                  <a:close/>
                </a:path>
              </a:pathLst>
            </a:custGeom>
            <a:solidFill>
              <a:srgbClr val="77838D"/>
            </a:solidFill>
          </p:spPr>
        </p:sp>
        <p:sp>
          <p:nvSpPr>
            <p:cNvPr id="8" name="Freeform 8"/>
            <p:cNvSpPr/>
            <p:nvPr/>
          </p:nvSpPr>
          <p:spPr>
            <a:xfrm>
              <a:off x="35560" y="35560"/>
              <a:ext cx="2843134" cy="1174533"/>
            </a:xfrm>
            <a:custGeom>
              <a:avLst/>
              <a:gdLst/>
              <a:ahLst/>
              <a:cxnLst/>
              <a:rect l="l" t="t" r="r" b="b"/>
              <a:pathLst>
                <a:path w="2843134" h="1174533">
                  <a:moveTo>
                    <a:pt x="2843134" y="1174533"/>
                  </a:moveTo>
                  <a:lnTo>
                    <a:pt x="0" y="1174533"/>
                  </a:lnTo>
                  <a:lnTo>
                    <a:pt x="0" y="0"/>
                  </a:lnTo>
                  <a:lnTo>
                    <a:pt x="2843134" y="0"/>
                  </a:lnTo>
                  <a:lnTo>
                    <a:pt x="2843134" y="1174533"/>
                  </a:lnTo>
                  <a:close/>
                  <a:moveTo>
                    <a:pt x="12700" y="1161833"/>
                  </a:moveTo>
                  <a:lnTo>
                    <a:pt x="2830434" y="1161833"/>
                  </a:lnTo>
                  <a:lnTo>
                    <a:pt x="2830434" y="12700"/>
                  </a:lnTo>
                  <a:lnTo>
                    <a:pt x="12700" y="12700"/>
                  </a:lnTo>
                  <a:lnTo>
                    <a:pt x="12700" y="1161833"/>
                  </a:lnTo>
                  <a:close/>
                </a:path>
              </a:pathLst>
            </a:custGeom>
            <a:solidFill>
              <a:srgbClr val="9AA7B2"/>
            </a:solidFill>
          </p:spPr>
        </p:sp>
        <p:sp>
          <p:nvSpPr>
            <p:cNvPr id="9" name="Freeform 9"/>
            <p:cNvSpPr/>
            <p:nvPr/>
          </p:nvSpPr>
          <p:spPr>
            <a:xfrm>
              <a:off x="0" y="0"/>
              <a:ext cx="2830434" cy="1161833"/>
            </a:xfrm>
            <a:custGeom>
              <a:avLst/>
              <a:gdLst/>
              <a:ahLst/>
              <a:cxnLst/>
              <a:rect l="l" t="t" r="r" b="b"/>
              <a:pathLst>
                <a:path w="2830434" h="1161833">
                  <a:moveTo>
                    <a:pt x="0" y="0"/>
                  </a:moveTo>
                  <a:lnTo>
                    <a:pt x="2830434" y="0"/>
                  </a:lnTo>
                  <a:lnTo>
                    <a:pt x="2830434" y="1161833"/>
                  </a:lnTo>
                  <a:lnTo>
                    <a:pt x="0" y="1161833"/>
                  </a:lnTo>
                  <a:close/>
                </a:path>
              </a:pathLst>
            </a:custGeom>
            <a:solidFill>
              <a:srgbClr val="C7D0D8"/>
            </a:solidFill>
          </p:spPr>
        </p:sp>
      </p:grpSp>
      <p:sp>
        <p:nvSpPr>
          <p:cNvPr id="10" name="AutoShape 10"/>
          <p:cNvSpPr/>
          <p:nvPr/>
        </p:nvSpPr>
        <p:spPr>
          <a:xfrm rot="5406705">
            <a:off x="7671194" y="5415834"/>
            <a:ext cx="7637321" cy="0"/>
          </a:xfrm>
          <a:prstGeom prst="line">
            <a:avLst/>
          </a:prstGeom>
          <a:ln w="47625" cap="rnd">
            <a:solidFill>
              <a:srgbClr val="000000"/>
            </a:solidFill>
            <a:prstDash val="solid"/>
            <a:headEnd type="none" w="sm" len="sm"/>
            <a:tailEnd type="none" w="sm" len="sm"/>
          </a:ln>
        </p:spPr>
      </p:sp>
      <p:sp>
        <p:nvSpPr>
          <p:cNvPr id="11" name="AutoShape 11"/>
          <p:cNvSpPr/>
          <p:nvPr/>
        </p:nvSpPr>
        <p:spPr>
          <a:xfrm rot="10780713">
            <a:off x="10428996" y="1624014"/>
            <a:ext cx="1077105" cy="0"/>
          </a:xfrm>
          <a:prstGeom prst="line">
            <a:avLst/>
          </a:prstGeom>
          <a:ln w="47625" cap="rnd">
            <a:solidFill>
              <a:srgbClr val="000000"/>
            </a:solidFill>
            <a:prstDash val="solid"/>
            <a:headEnd type="none" w="sm" len="sm"/>
            <a:tailEnd type="none" w="sm" len="sm"/>
          </a:ln>
        </p:spPr>
      </p:sp>
      <p:sp>
        <p:nvSpPr>
          <p:cNvPr id="12" name="AutoShape 12"/>
          <p:cNvSpPr/>
          <p:nvPr/>
        </p:nvSpPr>
        <p:spPr>
          <a:xfrm rot="10780713">
            <a:off x="10396261" y="9207654"/>
            <a:ext cx="1077105" cy="0"/>
          </a:xfrm>
          <a:prstGeom prst="line">
            <a:avLst/>
          </a:prstGeom>
          <a:ln w="47625" cap="rnd">
            <a:solidFill>
              <a:srgbClr val="000000"/>
            </a:solidFill>
            <a:prstDash val="solid"/>
            <a:headEnd type="none" w="sm" len="sm"/>
            <a:tailEnd type="none" w="sm" len="sm"/>
          </a:ln>
        </p:spPr>
      </p:sp>
      <p:grpSp>
        <p:nvGrpSpPr>
          <p:cNvPr id="13" name="Group 13"/>
          <p:cNvGrpSpPr/>
          <p:nvPr/>
        </p:nvGrpSpPr>
        <p:grpSpPr>
          <a:xfrm>
            <a:off x="11950452" y="4878862"/>
            <a:ext cx="264617" cy="264617"/>
            <a:chOff x="0" y="0"/>
            <a:chExt cx="6350000" cy="6350000"/>
          </a:xfrm>
        </p:grpSpPr>
        <p:sp>
          <p:nvSpPr>
            <p:cNvPr id="14"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76176"/>
            </a:solidFill>
          </p:spPr>
        </p:sp>
      </p:grpSp>
      <p:grpSp>
        <p:nvGrpSpPr>
          <p:cNvPr id="15" name="Group 15"/>
          <p:cNvGrpSpPr/>
          <p:nvPr/>
        </p:nvGrpSpPr>
        <p:grpSpPr>
          <a:xfrm>
            <a:off x="11950452" y="6345239"/>
            <a:ext cx="264617" cy="264617"/>
            <a:chOff x="0" y="0"/>
            <a:chExt cx="6350000" cy="6350000"/>
          </a:xfrm>
        </p:grpSpPr>
        <p:sp>
          <p:nvSpPr>
            <p:cNvPr id="16" name="Freeform 1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76176"/>
            </a:solidFill>
          </p:spPr>
        </p:sp>
      </p:grpSp>
      <p:grpSp>
        <p:nvGrpSpPr>
          <p:cNvPr id="17" name="Group 17"/>
          <p:cNvGrpSpPr/>
          <p:nvPr/>
        </p:nvGrpSpPr>
        <p:grpSpPr>
          <a:xfrm>
            <a:off x="11950452" y="1674660"/>
            <a:ext cx="264617" cy="264617"/>
            <a:chOff x="0" y="0"/>
            <a:chExt cx="6350000" cy="6350000"/>
          </a:xfrm>
        </p:grpSpPr>
        <p:sp>
          <p:nvSpPr>
            <p:cNvPr id="18" name="Freeform 1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76176"/>
            </a:solidFill>
          </p:spPr>
        </p:sp>
      </p:grpSp>
      <p:grpSp>
        <p:nvGrpSpPr>
          <p:cNvPr id="19" name="Group 19"/>
          <p:cNvGrpSpPr/>
          <p:nvPr/>
        </p:nvGrpSpPr>
        <p:grpSpPr>
          <a:xfrm>
            <a:off x="11950452" y="2824808"/>
            <a:ext cx="264617" cy="264617"/>
            <a:chOff x="0" y="0"/>
            <a:chExt cx="6350000" cy="6350000"/>
          </a:xfrm>
        </p:grpSpPr>
        <p:sp>
          <p:nvSpPr>
            <p:cNvPr id="20" name="Freeform 2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76176"/>
            </a:solidFill>
          </p:spPr>
        </p:sp>
      </p:grpSp>
      <p:grpSp>
        <p:nvGrpSpPr>
          <p:cNvPr id="21" name="Group 21"/>
          <p:cNvGrpSpPr/>
          <p:nvPr/>
        </p:nvGrpSpPr>
        <p:grpSpPr>
          <a:xfrm>
            <a:off x="11950452" y="4075003"/>
            <a:ext cx="264617" cy="264617"/>
            <a:chOff x="0" y="0"/>
            <a:chExt cx="6350000" cy="6350000"/>
          </a:xfrm>
        </p:grpSpPr>
        <p:sp>
          <p:nvSpPr>
            <p:cNvPr id="22" name="Freeform 2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76176"/>
            </a:solidFill>
          </p:spPr>
        </p:sp>
      </p:grpSp>
      <p:pic>
        <p:nvPicPr>
          <p:cNvPr id="23" name="Picture 2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13955123" y="5647706"/>
            <a:ext cx="924815" cy="279756"/>
          </a:xfrm>
          <a:prstGeom prst="rect">
            <a:avLst/>
          </a:prstGeom>
        </p:spPr>
      </p:pic>
      <p:sp>
        <p:nvSpPr>
          <p:cNvPr id="24" name="TextBox 24"/>
          <p:cNvSpPr txBox="1"/>
          <p:nvPr/>
        </p:nvSpPr>
        <p:spPr>
          <a:xfrm>
            <a:off x="6100760" y="154347"/>
            <a:ext cx="6086480" cy="1230541"/>
          </a:xfrm>
          <a:prstGeom prst="rect">
            <a:avLst/>
          </a:prstGeom>
        </p:spPr>
        <p:txBody>
          <a:bodyPr wrap="square" lIns="0" tIns="0" rIns="0" bIns="0" rtlCol="0" anchor="t">
            <a:spAutoFit/>
          </a:bodyPr>
          <a:lstStyle/>
          <a:p>
            <a:pPr algn="ctr">
              <a:lnSpc>
                <a:spcPts val="10080"/>
              </a:lnSpc>
            </a:pPr>
            <a:r>
              <a:rPr lang="en-US" sz="7200" dirty="0">
                <a:solidFill>
                  <a:srgbClr val="87303E"/>
                </a:solidFill>
                <a:latin typeface="Open Sans Extra Bold"/>
              </a:rPr>
              <a:t>PROCEDURES</a:t>
            </a:r>
          </a:p>
        </p:txBody>
      </p:sp>
      <p:sp>
        <p:nvSpPr>
          <p:cNvPr id="25" name="TextBox 25"/>
          <p:cNvSpPr txBox="1"/>
          <p:nvPr/>
        </p:nvSpPr>
        <p:spPr>
          <a:xfrm>
            <a:off x="12243644" y="542945"/>
            <a:ext cx="2384312" cy="695285"/>
          </a:xfrm>
          <a:prstGeom prst="rect">
            <a:avLst/>
          </a:prstGeom>
        </p:spPr>
        <p:txBody>
          <a:bodyPr lIns="0" tIns="0" rIns="0" bIns="0" rtlCol="0" anchor="t">
            <a:spAutoFit/>
          </a:bodyPr>
          <a:lstStyle/>
          <a:p>
            <a:pPr algn="just">
              <a:lnSpc>
                <a:spcPts val="5600"/>
              </a:lnSpc>
            </a:pPr>
            <a:r>
              <a:rPr lang="en-US" sz="4000">
                <a:solidFill>
                  <a:srgbClr val="87303E"/>
                </a:solidFill>
                <a:latin typeface="Open Sans"/>
              </a:rPr>
              <a:t>IN VIVO</a:t>
            </a:r>
          </a:p>
        </p:txBody>
      </p:sp>
      <p:sp>
        <p:nvSpPr>
          <p:cNvPr id="26" name="TextBox 26"/>
          <p:cNvSpPr txBox="1"/>
          <p:nvPr/>
        </p:nvSpPr>
        <p:spPr>
          <a:xfrm>
            <a:off x="8014596" y="3932909"/>
            <a:ext cx="3134530" cy="872927"/>
          </a:xfrm>
          <a:prstGeom prst="rect">
            <a:avLst/>
          </a:prstGeom>
        </p:spPr>
        <p:txBody>
          <a:bodyPr lIns="0" tIns="0" rIns="0" bIns="0" rtlCol="0" anchor="t">
            <a:spAutoFit/>
          </a:bodyPr>
          <a:lstStyle/>
          <a:p>
            <a:pPr algn="ctr">
              <a:lnSpc>
                <a:spcPts val="3499"/>
              </a:lnSpc>
            </a:pPr>
            <a:r>
              <a:rPr lang="en-US" sz="2499">
                <a:solidFill>
                  <a:srgbClr val="000000"/>
                </a:solidFill>
                <a:latin typeface="Open Sans Light Bold"/>
              </a:rPr>
              <a:t>AAV2.7m8-CMV-GFP</a:t>
            </a:r>
          </a:p>
          <a:p>
            <a:pPr algn="ctr">
              <a:lnSpc>
                <a:spcPts val="3499"/>
              </a:lnSpc>
            </a:pPr>
            <a:r>
              <a:rPr lang="en-US" sz="2499">
                <a:solidFill>
                  <a:srgbClr val="000000"/>
                </a:solidFill>
                <a:latin typeface="Open Sans Light"/>
              </a:rPr>
              <a:t>1 eye</a:t>
            </a:r>
          </a:p>
        </p:txBody>
      </p:sp>
      <p:sp>
        <p:nvSpPr>
          <p:cNvPr id="27" name="TextBox 27"/>
          <p:cNvSpPr txBox="1"/>
          <p:nvPr/>
        </p:nvSpPr>
        <p:spPr>
          <a:xfrm>
            <a:off x="3732479" y="4648648"/>
            <a:ext cx="2672492" cy="832547"/>
          </a:xfrm>
          <a:prstGeom prst="rect">
            <a:avLst/>
          </a:prstGeom>
        </p:spPr>
        <p:txBody>
          <a:bodyPr lIns="0" tIns="0" rIns="0" bIns="0" rtlCol="0" anchor="t">
            <a:spAutoFit/>
          </a:bodyPr>
          <a:lstStyle/>
          <a:p>
            <a:pPr algn="ctr">
              <a:lnSpc>
                <a:spcPts val="3369"/>
              </a:lnSpc>
            </a:pPr>
            <a:r>
              <a:rPr lang="en-US" sz="2406">
                <a:solidFill>
                  <a:srgbClr val="000000"/>
                </a:solidFill>
                <a:latin typeface="Open Sans Light Bold"/>
              </a:rPr>
              <a:t>CONTROLATERAL CONTROL</a:t>
            </a:r>
          </a:p>
        </p:txBody>
      </p:sp>
      <p:sp>
        <p:nvSpPr>
          <p:cNvPr id="28" name="TextBox 28"/>
          <p:cNvSpPr txBox="1"/>
          <p:nvPr/>
        </p:nvSpPr>
        <p:spPr>
          <a:xfrm>
            <a:off x="12339571" y="4734946"/>
            <a:ext cx="2439591" cy="428526"/>
          </a:xfrm>
          <a:prstGeom prst="rect">
            <a:avLst/>
          </a:prstGeom>
        </p:spPr>
        <p:txBody>
          <a:bodyPr lIns="0" tIns="0" rIns="0" bIns="0" rtlCol="0" anchor="t">
            <a:spAutoFit/>
          </a:bodyPr>
          <a:lstStyle/>
          <a:p>
            <a:pPr>
              <a:lnSpc>
                <a:spcPts val="3499"/>
              </a:lnSpc>
            </a:pPr>
            <a:r>
              <a:rPr lang="en-US" sz="2499">
                <a:solidFill>
                  <a:srgbClr val="000000"/>
                </a:solidFill>
                <a:latin typeface="Open Sans Light Bold"/>
              </a:rPr>
              <a:t>Cryosectioning </a:t>
            </a:r>
          </a:p>
        </p:txBody>
      </p:sp>
      <p:sp>
        <p:nvSpPr>
          <p:cNvPr id="29" name="TextBox 29"/>
          <p:cNvSpPr txBox="1"/>
          <p:nvPr/>
        </p:nvSpPr>
        <p:spPr>
          <a:xfrm>
            <a:off x="12339571" y="7041425"/>
            <a:ext cx="4435676" cy="3094931"/>
          </a:xfrm>
          <a:prstGeom prst="rect">
            <a:avLst/>
          </a:prstGeom>
        </p:spPr>
        <p:txBody>
          <a:bodyPr lIns="0" tIns="0" rIns="0" bIns="0" rtlCol="0" anchor="t">
            <a:spAutoFit/>
          </a:bodyPr>
          <a:lstStyle/>
          <a:p>
            <a:pPr>
              <a:lnSpc>
                <a:spcPts val="3499"/>
              </a:lnSpc>
            </a:pPr>
            <a:r>
              <a:rPr lang="en-US" sz="2499">
                <a:solidFill>
                  <a:srgbClr val="000000"/>
                </a:solidFill>
                <a:latin typeface="Open Sans Light"/>
              </a:rPr>
              <a:t>immunostained</a:t>
            </a:r>
          </a:p>
          <a:p>
            <a:pPr>
              <a:lnSpc>
                <a:spcPts val="3499"/>
              </a:lnSpc>
            </a:pPr>
            <a:r>
              <a:rPr lang="en-US" sz="2499">
                <a:solidFill>
                  <a:srgbClr val="000000"/>
                </a:solidFill>
                <a:latin typeface="Arimo"/>
              </a:rPr>
              <a:t>serial sections from GFP-injected eyes compared with AAV2.7m8-hU6-sh3-treated eyes</a:t>
            </a:r>
          </a:p>
          <a:p>
            <a:pPr algn="ctr">
              <a:lnSpc>
                <a:spcPts val="3499"/>
              </a:lnSpc>
            </a:pPr>
            <a:endParaRPr lang="en-US" sz="2499">
              <a:solidFill>
                <a:srgbClr val="000000"/>
              </a:solidFill>
              <a:latin typeface="Arimo"/>
            </a:endParaRPr>
          </a:p>
          <a:p>
            <a:pPr algn="ctr">
              <a:lnSpc>
                <a:spcPts val="3499"/>
              </a:lnSpc>
            </a:pPr>
            <a:endParaRPr lang="en-US" sz="2499">
              <a:solidFill>
                <a:srgbClr val="000000"/>
              </a:solidFill>
              <a:latin typeface="Arimo"/>
            </a:endParaRPr>
          </a:p>
        </p:txBody>
      </p:sp>
      <p:sp>
        <p:nvSpPr>
          <p:cNvPr id="30" name="TextBox 30"/>
          <p:cNvSpPr txBox="1"/>
          <p:nvPr/>
        </p:nvSpPr>
        <p:spPr>
          <a:xfrm>
            <a:off x="14809969" y="6170907"/>
            <a:ext cx="9525" cy="428526"/>
          </a:xfrm>
          <a:prstGeom prst="rect">
            <a:avLst/>
          </a:prstGeom>
        </p:spPr>
        <p:txBody>
          <a:bodyPr lIns="0" tIns="0" rIns="0" bIns="0" rtlCol="0" anchor="t">
            <a:spAutoFit/>
          </a:bodyPr>
          <a:lstStyle/>
          <a:p>
            <a:pPr algn="ctr">
              <a:lnSpc>
                <a:spcPts val="3499"/>
              </a:lnSpc>
            </a:pPr>
            <a:endParaRPr/>
          </a:p>
        </p:txBody>
      </p:sp>
      <p:sp>
        <p:nvSpPr>
          <p:cNvPr id="31" name="TextBox 31"/>
          <p:cNvSpPr txBox="1"/>
          <p:nvPr/>
        </p:nvSpPr>
        <p:spPr>
          <a:xfrm>
            <a:off x="12339571" y="6216124"/>
            <a:ext cx="4435676" cy="872927"/>
          </a:xfrm>
          <a:prstGeom prst="rect">
            <a:avLst/>
          </a:prstGeom>
        </p:spPr>
        <p:txBody>
          <a:bodyPr lIns="0" tIns="0" rIns="0" bIns="0" rtlCol="0" anchor="t">
            <a:spAutoFit/>
          </a:bodyPr>
          <a:lstStyle/>
          <a:p>
            <a:pPr algn="l">
              <a:lnSpc>
                <a:spcPts val="3499"/>
              </a:lnSpc>
              <a:spcBef>
                <a:spcPct val="0"/>
              </a:spcBef>
            </a:pPr>
            <a:r>
              <a:rPr lang="en-US" sz="2499">
                <a:solidFill>
                  <a:srgbClr val="000000"/>
                </a:solidFill>
                <a:latin typeface="Open Sans Light Bold"/>
              </a:rPr>
              <a:t>Computer assisted image analysis of CNV</a:t>
            </a:r>
          </a:p>
        </p:txBody>
      </p:sp>
      <p:sp>
        <p:nvSpPr>
          <p:cNvPr id="32" name="TextBox 32"/>
          <p:cNvSpPr txBox="1"/>
          <p:nvPr/>
        </p:nvSpPr>
        <p:spPr>
          <a:xfrm>
            <a:off x="402703" y="5851009"/>
            <a:ext cx="2660303" cy="1047750"/>
          </a:xfrm>
          <a:prstGeom prst="rect">
            <a:avLst/>
          </a:prstGeom>
        </p:spPr>
        <p:txBody>
          <a:bodyPr lIns="0" tIns="0" rIns="0" bIns="0" rtlCol="0" anchor="t">
            <a:spAutoFit/>
          </a:bodyPr>
          <a:lstStyle/>
          <a:p>
            <a:pPr algn="ctr">
              <a:lnSpc>
                <a:spcPts val="4200"/>
              </a:lnSpc>
            </a:pPr>
            <a:r>
              <a:rPr lang="en-US" sz="3000">
                <a:solidFill>
                  <a:srgbClr val="000000"/>
                </a:solidFill>
                <a:latin typeface="Open Sans Light Bold"/>
              </a:rPr>
              <a:t>6 weeks-old </a:t>
            </a:r>
          </a:p>
          <a:p>
            <a:pPr algn="ctr">
              <a:lnSpc>
                <a:spcPts val="4200"/>
              </a:lnSpc>
            </a:pPr>
            <a:r>
              <a:rPr lang="en-US" sz="3000">
                <a:solidFill>
                  <a:srgbClr val="000000"/>
                </a:solidFill>
                <a:latin typeface="Open Sans Light Bold"/>
              </a:rPr>
              <a:t>C57BL/6J mice</a:t>
            </a:r>
          </a:p>
        </p:txBody>
      </p:sp>
      <p:sp>
        <p:nvSpPr>
          <p:cNvPr id="33" name="TextBox 33"/>
          <p:cNvSpPr txBox="1"/>
          <p:nvPr/>
        </p:nvSpPr>
        <p:spPr>
          <a:xfrm>
            <a:off x="8014596" y="5604261"/>
            <a:ext cx="3134530" cy="872927"/>
          </a:xfrm>
          <a:prstGeom prst="rect">
            <a:avLst/>
          </a:prstGeom>
        </p:spPr>
        <p:txBody>
          <a:bodyPr lIns="0" tIns="0" rIns="0" bIns="0" rtlCol="0" anchor="t">
            <a:spAutoFit/>
          </a:bodyPr>
          <a:lstStyle/>
          <a:p>
            <a:pPr algn="ctr">
              <a:lnSpc>
                <a:spcPts val="3499"/>
              </a:lnSpc>
            </a:pPr>
            <a:r>
              <a:rPr lang="en-US" sz="2499">
                <a:solidFill>
                  <a:srgbClr val="000000"/>
                </a:solidFill>
                <a:latin typeface="Open Sans Light Bold"/>
              </a:rPr>
              <a:t>AAV2.7m8-hU6-sh3</a:t>
            </a:r>
          </a:p>
          <a:p>
            <a:pPr algn="ctr">
              <a:lnSpc>
                <a:spcPts val="3499"/>
              </a:lnSpc>
            </a:pPr>
            <a:r>
              <a:rPr lang="en-US" sz="2499">
                <a:solidFill>
                  <a:srgbClr val="000000"/>
                </a:solidFill>
                <a:latin typeface="Open Sans Light"/>
              </a:rPr>
              <a:t>1 eye</a:t>
            </a:r>
          </a:p>
        </p:txBody>
      </p:sp>
      <p:sp>
        <p:nvSpPr>
          <p:cNvPr id="34" name="TextBox 34"/>
          <p:cNvSpPr txBox="1"/>
          <p:nvPr/>
        </p:nvSpPr>
        <p:spPr>
          <a:xfrm>
            <a:off x="12339571" y="1581994"/>
            <a:ext cx="4199770" cy="872927"/>
          </a:xfrm>
          <a:prstGeom prst="rect">
            <a:avLst/>
          </a:prstGeom>
        </p:spPr>
        <p:txBody>
          <a:bodyPr lIns="0" tIns="0" rIns="0" bIns="0" rtlCol="0" anchor="t">
            <a:spAutoFit/>
          </a:bodyPr>
          <a:lstStyle/>
          <a:p>
            <a:pPr>
              <a:lnSpc>
                <a:spcPts val="3499"/>
              </a:lnSpc>
              <a:spcBef>
                <a:spcPct val="0"/>
              </a:spcBef>
            </a:pPr>
            <a:r>
              <a:rPr lang="en-US" sz="2499">
                <a:solidFill>
                  <a:srgbClr val="000000"/>
                </a:solidFill>
                <a:latin typeface="Open Sans Light Bold"/>
              </a:rPr>
              <a:t>Fundus fluorescein</a:t>
            </a:r>
          </a:p>
          <a:p>
            <a:pPr>
              <a:lnSpc>
                <a:spcPts val="3499"/>
              </a:lnSpc>
              <a:spcBef>
                <a:spcPct val="0"/>
              </a:spcBef>
            </a:pPr>
            <a:r>
              <a:rPr lang="en-US" sz="2499">
                <a:solidFill>
                  <a:srgbClr val="000000"/>
                </a:solidFill>
                <a:latin typeface="Open Sans Light Bold"/>
              </a:rPr>
              <a:t>angiography</a:t>
            </a:r>
            <a:r>
              <a:rPr lang="en-US" sz="2499">
                <a:solidFill>
                  <a:srgbClr val="000000"/>
                </a:solidFill>
                <a:latin typeface="Open Sans Light"/>
              </a:rPr>
              <a:t> (FA)</a:t>
            </a:r>
          </a:p>
        </p:txBody>
      </p:sp>
      <p:sp>
        <p:nvSpPr>
          <p:cNvPr id="35" name="TextBox 35"/>
          <p:cNvSpPr txBox="1"/>
          <p:nvPr/>
        </p:nvSpPr>
        <p:spPr>
          <a:xfrm>
            <a:off x="12339571" y="2777183"/>
            <a:ext cx="5214347" cy="872927"/>
          </a:xfrm>
          <a:prstGeom prst="rect">
            <a:avLst/>
          </a:prstGeom>
        </p:spPr>
        <p:txBody>
          <a:bodyPr lIns="0" tIns="0" rIns="0" bIns="0" rtlCol="0" anchor="t">
            <a:spAutoFit/>
          </a:bodyPr>
          <a:lstStyle/>
          <a:p>
            <a:pPr>
              <a:lnSpc>
                <a:spcPts val="3499"/>
              </a:lnSpc>
            </a:pPr>
            <a:r>
              <a:rPr lang="en-US" sz="2499">
                <a:solidFill>
                  <a:srgbClr val="000000"/>
                </a:solidFill>
                <a:latin typeface="Open Sans Light Bold"/>
              </a:rPr>
              <a:t> Optical coherence tomography</a:t>
            </a:r>
            <a:r>
              <a:rPr lang="en-US" sz="2499">
                <a:solidFill>
                  <a:srgbClr val="000000"/>
                </a:solidFill>
                <a:latin typeface="Open Sans Light"/>
              </a:rPr>
              <a:t> (OCT)</a:t>
            </a:r>
          </a:p>
        </p:txBody>
      </p:sp>
      <p:sp>
        <p:nvSpPr>
          <p:cNvPr id="36" name="TextBox 36"/>
          <p:cNvSpPr txBox="1"/>
          <p:nvPr/>
        </p:nvSpPr>
        <p:spPr>
          <a:xfrm>
            <a:off x="12339571" y="4005936"/>
            <a:ext cx="3936504" cy="872927"/>
          </a:xfrm>
          <a:prstGeom prst="rect">
            <a:avLst/>
          </a:prstGeom>
        </p:spPr>
        <p:txBody>
          <a:bodyPr lIns="0" tIns="0" rIns="0" bIns="0" rtlCol="0" anchor="t">
            <a:spAutoFit/>
          </a:bodyPr>
          <a:lstStyle/>
          <a:p>
            <a:pPr algn="ctr">
              <a:lnSpc>
                <a:spcPts val="3499"/>
              </a:lnSpc>
            </a:pPr>
            <a:r>
              <a:rPr lang="en-US" sz="2499">
                <a:solidFill>
                  <a:srgbClr val="000000"/>
                </a:solidFill>
                <a:latin typeface="Arimo Bold"/>
              </a:rPr>
              <a:t>OCT angiography </a:t>
            </a:r>
            <a:r>
              <a:rPr lang="en-US" sz="2499">
                <a:solidFill>
                  <a:srgbClr val="000000"/>
                </a:solidFill>
                <a:latin typeface="Arimo"/>
              </a:rPr>
              <a:t>(OCT-A) </a:t>
            </a:r>
          </a:p>
          <a:p>
            <a:pPr algn="ctr">
              <a:lnSpc>
                <a:spcPts val="3499"/>
              </a:lnSpc>
            </a:pPr>
            <a:endParaRPr lang="en-US" sz="2499">
              <a:solidFill>
                <a:srgbClr val="000000"/>
              </a:solidFill>
              <a:latin typeface="Arim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4901904" y="6743371"/>
            <a:ext cx="2329323" cy="3068966"/>
          </a:xfrm>
          <a:prstGeom prst="rect">
            <a:avLst/>
          </a:prstGeom>
        </p:spPr>
      </p:pic>
      <p:pic>
        <p:nvPicPr>
          <p:cNvPr id="3" name="Picture 3"/>
          <p:cNvPicPr>
            <a:picLocks noChangeAspect="1"/>
          </p:cNvPicPr>
          <p:nvPr/>
        </p:nvPicPr>
        <p:blipFill>
          <a:blip r:embed="rId4"/>
          <a:srcRect/>
          <a:stretch>
            <a:fillRect/>
          </a:stretch>
        </p:blipFill>
        <p:spPr>
          <a:xfrm>
            <a:off x="10716591" y="2062928"/>
            <a:ext cx="6501380" cy="3340084"/>
          </a:xfrm>
          <a:prstGeom prst="rect">
            <a:avLst/>
          </a:prstGeom>
        </p:spPr>
      </p:pic>
      <p:pic>
        <p:nvPicPr>
          <p:cNvPr id="4" name="Picture 4"/>
          <p:cNvPicPr>
            <a:picLocks noChangeAspect="1"/>
          </p:cNvPicPr>
          <p:nvPr/>
        </p:nvPicPr>
        <p:blipFill>
          <a:blip r:embed="rId5"/>
          <a:srcRect/>
          <a:stretch>
            <a:fillRect/>
          </a:stretch>
        </p:blipFill>
        <p:spPr>
          <a:xfrm>
            <a:off x="16311948" y="168730"/>
            <a:ext cx="1812046" cy="2100779"/>
          </a:xfrm>
          <a:prstGeom prst="rect">
            <a:avLst/>
          </a:prstGeom>
        </p:spPr>
      </p:pic>
      <p:pic>
        <p:nvPicPr>
          <p:cNvPr id="5" name="Picture 5"/>
          <p:cNvPicPr>
            <a:picLocks noChangeAspect="1"/>
          </p:cNvPicPr>
          <p:nvPr/>
        </p:nvPicPr>
        <p:blipFill>
          <a:blip r:embed="rId6"/>
          <a:srcRect/>
          <a:stretch>
            <a:fillRect/>
          </a:stretch>
        </p:blipFill>
        <p:spPr>
          <a:xfrm>
            <a:off x="1028700" y="1556172"/>
            <a:ext cx="7461146" cy="3581350"/>
          </a:xfrm>
          <a:prstGeom prst="rect">
            <a:avLst/>
          </a:prstGeom>
        </p:spPr>
      </p:pic>
      <p:pic>
        <p:nvPicPr>
          <p:cNvPr id="6" name="Picture 6"/>
          <p:cNvPicPr>
            <a:picLocks noChangeAspect="1"/>
          </p:cNvPicPr>
          <p:nvPr/>
        </p:nvPicPr>
        <p:blipFill>
          <a:blip r:embed="rId7"/>
          <a:srcRect/>
          <a:stretch>
            <a:fillRect/>
          </a:stretch>
        </p:blipFill>
        <p:spPr>
          <a:xfrm>
            <a:off x="2461118" y="6794330"/>
            <a:ext cx="2841412" cy="2123582"/>
          </a:xfrm>
          <a:prstGeom prst="rect">
            <a:avLst/>
          </a:prstGeom>
        </p:spPr>
      </p:pic>
      <p:pic>
        <p:nvPicPr>
          <p:cNvPr id="7" name="Picture 7"/>
          <p:cNvPicPr>
            <a:picLocks noChangeAspect="1"/>
          </p:cNvPicPr>
          <p:nvPr/>
        </p:nvPicPr>
        <p:blipFill>
          <a:blip r:embed="rId8"/>
          <a:srcRect l="9481" r="573"/>
          <a:stretch>
            <a:fillRect/>
          </a:stretch>
        </p:blipFill>
        <p:spPr>
          <a:xfrm>
            <a:off x="6469008" y="6794330"/>
            <a:ext cx="2857672" cy="2123582"/>
          </a:xfrm>
          <a:prstGeom prst="rect">
            <a:avLst/>
          </a:prstGeom>
        </p:spPr>
      </p:pic>
      <p:pic>
        <p:nvPicPr>
          <p:cNvPr id="8" name="Picture 8"/>
          <p:cNvPicPr>
            <a:picLocks noChangeAspect="1"/>
          </p:cNvPicPr>
          <p:nvPr/>
        </p:nvPicPr>
        <p:blipFill>
          <a:blip r:embed="rId9"/>
          <a:srcRect l="12250" b="24"/>
          <a:stretch>
            <a:fillRect/>
          </a:stretch>
        </p:blipFill>
        <p:spPr>
          <a:xfrm>
            <a:off x="10464068" y="6794330"/>
            <a:ext cx="2838057" cy="2099225"/>
          </a:xfrm>
          <a:prstGeom prst="rect">
            <a:avLst/>
          </a:prstGeom>
        </p:spPr>
      </p:pic>
      <p:sp>
        <p:nvSpPr>
          <p:cNvPr id="9" name="AutoShape 9"/>
          <p:cNvSpPr/>
          <p:nvPr/>
        </p:nvSpPr>
        <p:spPr>
          <a:xfrm rot="7594">
            <a:off x="802632" y="6454807"/>
            <a:ext cx="16456657" cy="0"/>
          </a:xfrm>
          <a:prstGeom prst="line">
            <a:avLst/>
          </a:prstGeom>
          <a:ln w="28575" cap="rnd">
            <a:solidFill>
              <a:srgbClr val="09244D"/>
            </a:solidFill>
            <a:prstDash val="solid"/>
            <a:headEnd type="none" w="sm" len="sm"/>
            <a:tailEnd type="none" w="sm" len="sm"/>
          </a:ln>
        </p:spPr>
      </p:sp>
      <p:grpSp>
        <p:nvGrpSpPr>
          <p:cNvPr id="10" name="Group 10"/>
          <p:cNvGrpSpPr/>
          <p:nvPr/>
        </p:nvGrpSpPr>
        <p:grpSpPr>
          <a:xfrm>
            <a:off x="7670091" y="2871316"/>
            <a:ext cx="1473909" cy="514057"/>
            <a:chOff x="0" y="0"/>
            <a:chExt cx="512583" cy="178774"/>
          </a:xfrm>
        </p:grpSpPr>
        <p:sp>
          <p:nvSpPr>
            <p:cNvPr id="11" name="Freeform 11"/>
            <p:cNvSpPr/>
            <p:nvPr/>
          </p:nvSpPr>
          <p:spPr>
            <a:xfrm>
              <a:off x="0" y="0"/>
              <a:ext cx="512583" cy="178774"/>
            </a:xfrm>
            <a:custGeom>
              <a:avLst/>
              <a:gdLst/>
              <a:ahLst/>
              <a:cxnLst/>
              <a:rect l="l" t="t" r="r" b="b"/>
              <a:pathLst>
                <a:path w="512583" h="178774">
                  <a:moveTo>
                    <a:pt x="0" y="0"/>
                  </a:moveTo>
                  <a:lnTo>
                    <a:pt x="512583" y="0"/>
                  </a:lnTo>
                  <a:lnTo>
                    <a:pt x="512583" y="178774"/>
                  </a:lnTo>
                  <a:lnTo>
                    <a:pt x="0" y="178774"/>
                  </a:lnTo>
                  <a:close/>
                </a:path>
              </a:pathLst>
            </a:custGeom>
            <a:solidFill>
              <a:srgbClr val="FFFFFF"/>
            </a:solidFill>
          </p:spPr>
        </p:sp>
      </p:grpSp>
      <p:pic>
        <p:nvPicPr>
          <p:cNvPr id="12" name="Picture 12"/>
          <p:cNvPicPr>
            <a:picLocks noChangeAspect="1"/>
          </p:cNvPicPr>
          <p:nvPr/>
        </p:nvPicPr>
        <p:blipFill>
          <a:blip r:embed="rId10"/>
          <a:srcRect r="4461" b="8660"/>
          <a:stretch>
            <a:fillRect/>
          </a:stretch>
        </p:blipFill>
        <p:spPr>
          <a:xfrm>
            <a:off x="7884252" y="3116773"/>
            <a:ext cx="294327" cy="268600"/>
          </a:xfrm>
          <a:prstGeom prst="rect">
            <a:avLst/>
          </a:prstGeom>
        </p:spPr>
      </p:pic>
      <p:sp>
        <p:nvSpPr>
          <p:cNvPr id="13" name="TextBox 13"/>
          <p:cNvSpPr txBox="1"/>
          <p:nvPr/>
        </p:nvSpPr>
        <p:spPr>
          <a:xfrm>
            <a:off x="4300030" y="-152400"/>
            <a:ext cx="9727555" cy="1368424"/>
          </a:xfrm>
          <a:prstGeom prst="rect">
            <a:avLst/>
          </a:prstGeom>
        </p:spPr>
        <p:txBody>
          <a:bodyPr lIns="0" tIns="0" rIns="0" bIns="0" rtlCol="0" anchor="t">
            <a:spAutoFit/>
          </a:bodyPr>
          <a:lstStyle/>
          <a:p>
            <a:pPr algn="ctr">
              <a:lnSpc>
                <a:spcPts val="11200"/>
              </a:lnSpc>
            </a:pPr>
            <a:r>
              <a:rPr lang="en-US" sz="8000">
                <a:solidFill>
                  <a:srgbClr val="87303E"/>
                </a:solidFill>
                <a:latin typeface="Open Sans Extra Bold"/>
              </a:rPr>
              <a:t>EXPECTED RESULTS</a:t>
            </a:r>
          </a:p>
        </p:txBody>
      </p:sp>
      <p:sp>
        <p:nvSpPr>
          <p:cNvPr id="14" name="TextBox 14"/>
          <p:cNvSpPr txBox="1"/>
          <p:nvPr/>
        </p:nvSpPr>
        <p:spPr>
          <a:xfrm>
            <a:off x="8244706" y="1142920"/>
            <a:ext cx="1798588" cy="685701"/>
          </a:xfrm>
          <a:prstGeom prst="rect">
            <a:avLst/>
          </a:prstGeom>
        </p:spPr>
        <p:txBody>
          <a:bodyPr lIns="0" tIns="0" rIns="0" bIns="0" rtlCol="0" anchor="t">
            <a:spAutoFit/>
          </a:bodyPr>
          <a:lstStyle/>
          <a:p>
            <a:pPr algn="ctr">
              <a:lnSpc>
                <a:spcPts val="5599"/>
              </a:lnSpc>
            </a:pPr>
            <a:r>
              <a:rPr lang="en-US" sz="3999">
                <a:solidFill>
                  <a:srgbClr val="87303E"/>
                </a:solidFill>
                <a:latin typeface="Open Sans"/>
              </a:rPr>
              <a:t>IN VIVO</a:t>
            </a:r>
          </a:p>
        </p:txBody>
      </p:sp>
      <p:sp>
        <p:nvSpPr>
          <p:cNvPr id="15" name="TextBox 15"/>
          <p:cNvSpPr txBox="1"/>
          <p:nvPr/>
        </p:nvSpPr>
        <p:spPr>
          <a:xfrm>
            <a:off x="15372220" y="9580489"/>
            <a:ext cx="870166" cy="116239"/>
          </a:xfrm>
          <a:prstGeom prst="rect">
            <a:avLst/>
          </a:prstGeom>
        </p:spPr>
        <p:txBody>
          <a:bodyPr lIns="0" tIns="0" rIns="0" bIns="0" rtlCol="0" anchor="t">
            <a:spAutoFit/>
          </a:bodyPr>
          <a:lstStyle/>
          <a:p>
            <a:pPr algn="ctr">
              <a:lnSpc>
                <a:spcPts val="980"/>
              </a:lnSpc>
            </a:pPr>
            <a:r>
              <a:rPr lang="en-US" sz="700">
                <a:solidFill>
                  <a:srgbClr val="000000"/>
                </a:solidFill>
                <a:latin typeface="Open Sans Light Bold"/>
              </a:rPr>
              <a:t>AAV2.7m8-CMV-GFP</a:t>
            </a:r>
          </a:p>
        </p:txBody>
      </p:sp>
      <p:sp>
        <p:nvSpPr>
          <p:cNvPr id="16" name="TextBox 16"/>
          <p:cNvSpPr txBox="1"/>
          <p:nvPr/>
        </p:nvSpPr>
        <p:spPr>
          <a:xfrm>
            <a:off x="16066566" y="9571593"/>
            <a:ext cx="1372186" cy="240744"/>
          </a:xfrm>
          <a:prstGeom prst="rect">
            <a:avLst/>
          </a:prstGeom>
        </p:spPr>
        <p:txBody>
          <a:bodyPr lIns="0" tIns="0" rIns="0" bIns="0" rtlCol="0" anchor="t">
            <a:spAutoFit/>
          </a:bodyPr>
          <a:lstStyle/>
          <a:p>
            <a:pPr algn="ctr">
              <a:lnSpc>
                <a:spcPts val="980"/>
              </a:lnSpc>
            </a:pPr>
            <a:r>
              <a:rPr lang="en-US" sz="700">
                <a:solidFill>
                  <a:srgbClr val="000000"/>
                </a:solidFill>
                <a:latin typeface="Open Sans Light Bold"/>
              </a:rPr>
              <a:t>AAV2.7m8-hU6-sh3</a:t>
            </a:r>
          </a:p>
          <a:p>
            <a:pPr algn="ctr">
              <a:lnSpc>
                <a:spcPts val="980"/>
              </a:lnSpc>
            </a:pPr>
            <a:endParaRPr lang="en-US" sz="700">
              <a:solidFill>
                <a:srgbClr val="000000"/>
              </a:solidFill>
              <a:latin typeface="Open Sans Light Bold"/>
            </a:endParaRPr>
          </a:p>
        </p:txBody>
      </p:sp>
      <p:sp>
        <p:nvSpPr>
          <p:cNvPr id="17" name="TextBox 17"/>
          <p:cNvSpPr txBox="1"/>
          <p:nvPr/>
        </p:nvSpPr>
        <p:spPr>
          <a:xfrm>
            <a:off x="11257971" y="3404423"/>
            <a:ext cx="1855968" cy="256176"/>
          </a:xfrm>
          <a:prstGeom prst="rect">
            <a:avLst/>
          </a:prstGeom>
        </p:spPr>
        <p:txBody>
          <a:bodyPr lIns="0" tIns="0" rIns="0" bIns="0" rtlCol="0" anchor="t">
            <a:spAutoFit/>
          </a:bodyPr>
          <a:lstStyle/>
          <a:p>
            <a:pPr algn="ctr">
              <a:lnSpc>
                <a:spcPts val="2091"/>
              </a:lnSpc>
            </a:pPr>
            <a:r>
              <a:rPr lang="en-US" sz="1493">
                <a:solidFill>
                  <a:srgbClr val="000000"/>
                </a:solidFill>
                <a:latin typeface="Open Sans Light Bold"/>
              </a:rPr>
              <a:t>AAV2.7m8-CMV-GFP</a:t>
            </a:r>
          </a:p>
        </p:txBody>
      </p:sp>
      <p:sp>
        <p:nvSpPr>
          <p:cNvPr id="18" name="TextBox 18"/>
          <p:cNvSpPr txBox="1"/>
          <p:nvPr/>
        </p:nvSpPr>
        <p:spPr>
          <a:xfrm>
            <a:off x="11249460" y="5173852"/>
            <a:ext cx="1872990" cy="521721"/>
          </a:xfrm>
          <a:prstGeom prst="rect">
            <a:avLst/>
          </a:prstGeom>
        </p:spPr>
        <p:txBody>
          <a:bodyPr lIns="0" tIns="0" rIns="0" bIns="0" rtlCol="0" anchor="t">
            <a:spAutoFit/>
          </a:bodyPr>
          <a:lstStyle/>
          <a:p>
            <a:pPr algn="ctr">
              <a:lnSpc>
                <a:spcPts val="2091"/>
              </a:lnSpc>
            </a:pPr>
            <a:r>
              <a:rPr lang="en-US" sz="1493">
                <a:solidFill>
                  <a:srgbClr val="000000"/>
                </a:solidFill>
                <a:latin typeface="Open Sans Light Bold"/>
              </a:rPr>
              <a:t>AAV2.7m8-hU6-sh3</a:t>
            </a:r>
          </a:p>
          <a:p>
            <a:pPr algn="ctr">
              <a:lnSpc>
                <a:spcPts val="2091"/>
              </a:lnSpc>
            </a:pPr>
            <a:endParaRPr lang="en-US" sz="1493">
              <a:solidFill>
                <a:srgbClr val="000000"/>
              </a:solidFill>
              <a:latin typeface="Open Sans Light Bold"/>
            </a:endParaRPr>
          </a:p>
        </p:txBody>
      </p:sp>
      <p:sp>
        <p:nvSpPr>
          <p:cNvPr id="19" name="TextBox 19"/>
          <p:cNvSpPr txBox="1"/>
          <p:nvPr/>
        </p:nvSpPr>
        <p:spPr>
          <a:xfrm>
            <a:off x="15565763" y="5291795"/>
            <a:ext cx="1872990" cy="295361"/>
          </a:xfrm>
          <a:prstGeom prst="rect">
            <a:avLst/>
          </a:prstGeom>
        </p:spPr>
        <p:txBody>
          <a:bodyPr lIns="0" tIns="0" rIns="0" bIns="0" rtlCol="0" anchor="t">
            <a:spAutoFit/>
          </a:bodyPr>
          <a:lstStyle/>
          <a:p>
            <a:pPr algn="ctr">
              <a:lnSpc>
                <a:spcPts val="1171"/>
              </a:lnSpc>
            </a:pPr>
            <a:r>
              <a:rPr lang="en-US" sz="836">
                <a:solidFill>
                  <a:srgbClr val="000000"/>
                </a:solidFill>
                <a:latin typeface="Open Sans Light Bold"/>
              </a:rPr>
              <a:t>AAV2.7m8-hU6-sh3</a:t>
            </a:r>
          </a:p>
          <a:p>
            <a:pPr algn="ctr">
              <a:lnSpc>
                <a:spcPts val="1171"/>
              </a:lnSpc>
            </a:pPr>
            <a:endParaRPr lang="en-US" sz="836">
              <a:solidFill>
                <a:srgbClr val="000000"/>
              </a:solidFill>
              <a:latin typeface="Open Sans Light Bold"/>
            </a:endParaRPr>
          </a:p>
        </p:txBody>
      </p:sp>
      <p:sp>
        <p:nvSpPr>
          <p:cNvPr id="20" name="TextBox 20"/>
          <p:cNvSpPr txBox="1"/>
          <p:nvPr/>
        </p:nvSpPr>
        <p:spPr>
          <a:xfrm>
            <a:off x="14770997" y="5291795"/>
            <a:ext cx="1039146" cy="146581"/>
          </a:xfrm>
          <a:prstGeom prst="rect">
            <a:avLst/>
          </a:prstGeom>
        </p:spPr>
        <p:txBody>
          <a:bodyPr lIns="0" tIns="0" rIns="0" bIns="0" rtlCol="0" anchor="t">
            <a:spAutoFit/>
          </a:bodyPr>
          <a:lstStyle/>
          <a:p>
            <a:pPr algn="ctr">
              <a:lnSpc>
                <a:spcPts val="1171"/>
              </a:lnSpc>
            </a:pPr>
            <a:r>
              <a:rPr lang="en-US" sz="836">
                <a:solidFill>
                  <a:srgbClr val="000000"/>
                </a:solidFill>
                <a:latin typeface="Open Sans Light Bold"/>
              </a:rPr>
              <a:t>AAV2.7m8-CMV-GFP</a:t>
            </a:r>
          </a:p>
        </p:txBody>
      </p:sp>
      <p:sp>
        <p:nvSpPr>
          <p:cNvPr id="21" name="TextBox 21"/>
          <p:cNvSpPr txBox="1"/>
          <p:nvPr/>
        </p:nvSpPr>
        <p:spPr>
          <a:xfrm>
            <a:off x="6886495" y="4550612"/>
            <a:ext cx="851991" cy="114010"/>
          </a:xfrm>
          <a:prstGeom prst="rect">
            <a:avLst/>
          </a:prstGeom>
        </p:spPr>
        <p:txBody>
          <a:bodyPr lIns="0" tIns="0" rIns="0" bIns="0" rtlCol="0" anchor="t">
            <a:spAutoFit/>
          </a:bodyPr>
          <a:lstStyle/>
          <a:p>
            <a:pPr algn="ctr">
              <a:lnSpc>
                <a:spcPts val="960"/>
              </a:lnSpc>
            </a:pPr>
            <a:r>
              <a:rPr lang="en-US" sz="685">
                <a:solidFill>
                  <a:srgbClr val="000000"/>
                </a:solidFill>
                <a:latin typeface="Open Sans Light Bold"/>
              </a:rPr>
              <a:t>AAV2.7m8-CMV-GFP</a:t>
            </a:r>
          </a:p>
        </p:txBody>
      </p:sp>
      <p:sp>
        <p:nvSpPr>
          <p:cNvPr id="22" name="TextBox 22"/>
          <p:cNvSpPr txBox="1"/>
          <p:nvPr/>
        </p:nvSpPr>
        <p:spPr>
          <a:xfrm>
            <a:off x="7527216" y="4541903"/>
            <a:ext cx="1343526" cy="235915"/>
          </a:xfrm>
          <a:prstGeom prst="rect">
            <a:avLst/>
          </a:prstGeom>
        </p:spPr>
        <p:txBody>
          <a:bodyPr lIns="0" tIns="0" rIns="0" bIns="0" rtlCol="0" anchor="t">
            <a:spAutoFit/>
          </a:bodyPr>
          <a:lstStyle/>
          <a:p>
            <a:pPr algn="ctr">
              <a:lnSpc>
                <a:spcPts val="960"/>
              </a:lnSpc>
            </a:pPr>
            <a:r>
              <a:rPr lang="en-US" sz="685">
                <a:solidFill>
                  <a:srgbClr val="000000"/>
                </a:solidFill>
                <a:latin typeface="Open Sans Light Bold"/>
              </a:rPr>
              <a:t>AAV2.7m8-hU6-sh3</a:t>
            </a:r>
          </a:p>
          <a:p>
            <a:pPr algn="ctr">
              <a:lnSpc>
                <a:spcPts val="960"/>
              </a:lnSpc>
            </a:pPr>
            <a:endParaRPr lang="en-US" sz="685">
              <a:solidFill>
                <a:srgbClr val="000000"/>
              </a:solidFill>
              <a:latin typeface="Open Sans Light Bold"/>
            </a:endParaRPr>
          </a:p>
        </p:txBody>
      </p:sp>
      <p:sp>
        <p:nvSpPr>
          <p:cNvPr id="23" name="TextBox 23"/>
          <p:cNvSpPr txBox="1"/>
          <p:nvPr/>
        </p:nvSpPr>
        <p:spPr>
          <a:xfrm rot="-5400000">
            <a:off x="135546" y="2744056"/>
            <a:ext cx="1946231" cy="198023"/>
          </a:xfrm>
          <a:prstGeom prst="rect">
            <a:avLst/>
          </a:prstGeom>
        </p:spPr>
        <p:txBody>
          <a:bodyPr lIns="0" tIns="0" rIns="0" bIns="0" rtlCol="0" anchor="t">
            <a:spAutoFit/>
          </a:bodyPr>
          <a:lstStyle/>
          <a:p>
            <a:pPr algn="ctr">
              <a:lnSpc>
                <a:spcPts val="1644"/>
              </a:lnSpc>
            </a:pPr>
            <a:r>
              <a:rPr lang="en-US" sz="1174">
                <a:solidFill>
                  <a:srgbClr val="000000"/>
                </a:solidFill>
                <a:latin typeface="Open Sans Light Bold"/>
              </a:rPr>
              <a:t>AAV2.7m8-CMV-GFP</a:t>
            </a:r>
          </a:p>
        </p:txBody>
      </p:sp>
      <p:sp>
        <p:nvSpPr>
          <p:cNvPr id="24" name="TextBox 24"/>
          <p:cNvSpPr txBox="1"/>
          <p:nvPr/>
        </p:nvSpPr>
        <p:spPr>
          <a:xfrm rot="-5400000">
            <a:off x="58085" y="4274662"/>
            <a:ext cx="2326110" cy="406839"/>
          </a:xfrm>
          <a:prstGeom prst="rect">
            <a:avLst/>
          </a:prstGeom>
        </p:spPr>
        <p:txBody>
          <a:bodyPr lIns="0" tIns="0" rIns="0" bIns="0" rtlCol="0" anchor="t">
            <a:spAutoFit/>
          </a:bodyPr>
          <a:lstStyle/>
          <a:p>
            <a:pPr algn="ctr">
              <a:lnSpc>
                <a:spcPts val="1644"/>
              </a:lnSpc>
            </a:pPr>
            <a:r>
              <a:rPr lang="en-US" sz="1174">
                <a:solidFill>
                  <a:srgbClr val="000000"/>
                </a:solidFill>
                <a:latin typeface="Open Sans Light Bold"/>
              </a:rPr>
              <a:t>AAV2.7m8-hU6-sh3</a:t>
            </a:r>
          </a:p>
          <a:p>
            <a:pPr algn="ctr">
              <a:lnSpc>
                <a:spcPts val="1644"/>
              </a:lnSpc>
            </a:pPr>
            <a:endParaRPr lang="en-US" sz="1174">
              <a:solidFill>
                <a:srgbClr val="000000"/>
              </a:solidFill>
              <a:latin typeface="Open Sans Light Bold"/>
            </a:endParaRPr>
          </a:p>
        </p:txBody>
      </p:sp>
      <p:sp>
        <p:nvSpPr>
          <p:cNvPr id="25" name="TextBox 25"/>
          <p:cNvSpPr txBox="1"/>
          <p:nvPr/>
        </p:nvSpPr>
        <p:spPr>
          <a:xfrm>
            <a:off x="6974546" y="8991113"/>
            <a:ext cx="1846597" cy="255027"/>
          </a:xfrm>
          <a:prstGeom prst="rect">
            <a:avLst/>
          </a:prstGeom>
        </p:spPr>
        <p:txBody>
          <a:bodyPr lIns="0" tIns="0" rIns="0" bIns="0" rtlCol="0" anchor="t">
            <a:spAutoFit/>
          </a:bodyPr>
          <a:lstStyle/>
          <a:p>
            <a:pPr algn="ctr">
              <a:lnSpc>
                <a:spcPts val="2080"/>
              </a:lnSpc>
            </a:pPr>
            <a:r>
              <a:rPr lang="en-US" sz="1486">
                <a:solidFill>
                  <a:srgbClr val="000000"/>
                </a:solidFill>
                <a:latin typeface="Open Sans Light Bold"/>
              </a:rPr>
              <a:t>AAV2.7m8-CMV-GFP</a:t>
            </a:r>
          </a:p>
        </p:txBody>
      </p:sp>
      <p:sp>
        <p:nvSpPr>
          <p:cNvPr id="26" name="TextBox 26"/>
          <p:cNvSpPr txBox="1"/>
          <p:nvPr/>
        </p:nvSpPr>
        <p:spPr>
          <a:xfrm>
            <a:off x="10951330" y="8943165"/>
            <a:ext cx="1863533" cy="519231"/>
          </a:xfrm>
          <a:prstGeom prst="rect">
            <a:avLst/>
          </a:prstGeom>
        </p:spPr>
        <p:txBody>
          <a:bodyPr lIns="0" tIns="0" rIns="0" bIns="0" rtlCol="0" anchor="t">
            <a:spAutoFit/>
          </a:bodyPr>
          <a:lstStyle/>
          <a:p>
            <a:pPr algn="ctr">
              <a:lnSpc>
                <a:spcPts val="2080"/>
              </a:lnSpc>
            </a:pPr>
            <a:r>
              <a:rPr lang="en-US" sz="1486">
                <a:solidFill>
                  <a:srgbClr val="000000"/>
                </a:solidFill>
                <a:latin typeface="Open Sans Light Bold"/>
              </a:rPr>
              <a:t>AAV2.7m8-hU6-sh3</a:t>
            </a:r>
          </a:p>
          <a:p>
            <a:pPr algn="ctr">
              <a:lnSpc>
                <a:spcPts val="2080"/>
              </a:lnSpc>
            </a:pPr>
            <a:endParaRPr lang="en-US" sz="1486">
              <a:solidFill>
                <a:srgbClr val="000000"/>
              </a:solidFill>
              <a:latin typeface="Open Sans Light Bold"/>
            </a:endParaRPr>
          </a:p>
        </p:txBody>
      </p:sp>
      <p:sp>
        <p:nvSpPr>
          <p:cNvPr id="27" name="TextBox 27"/>
          <p:cNvSpPr txBox="1"/>
          <p:nvPr/>
        </p:nvSpPr>
        <p:spPr>
          <a:xfrm>
            <a:off x="3394546" y="8991113"/>
            <a:ext cx="974557" cy="255505"/>
          </a:xfrm>
          <a:prstGeom prst="rect">
            <a:avLst/>
          </a:prstGeom>
        </p:spPr>
        <p:txBody>
          <a:bodyPr lIns="0" tIns="0" rIns="0" bIns="0" rtlCol="0" anchor="t">
            <a:spAutoFit/>
          </a:bodyPr>
          <a:lstStyle/>
          <a:p>
            <a:pPr algn="ctr">
              <a:lnSpc>
                <a:spcPts val="2084"/>
              </a:lnSpc>
            </a:pPr>
            <a:r>
              <a:rPr lang="en-US" sz="1488">
                <a:solidFill>
                  <a:srgbClr val="000000"/>
                </a:solidFill>
                <a:latin typeface="Open Sans Light Bold"/>
              </a:rPr>
              <a:t>Untreated</a:t>
            </a:r>
          </a:p>
        </p:txBody>
      </p:sp>
      <p:sp>
        <p:nvSpPr>
          <p:cNvPr id="28" name="TextBox 28"/>
          <p:cNvSpPr txBox="1"/>
          <p:nvPr/>
        </p:nvSpPr>
        <p:spPr>
          <a:xfrm>
            <a:off x="987487" y="9371568"/>
            <a:ext cx="13820714" cy="1255157"/>
          </a:xfrm>
          <a:prstGeom prst="rect">
            <a:avLst/>
          </a:prstGeom>
        </p:spPr>
        <p:txBody>
          <a:bodyPr lIns="0" tIns="0" rIns="0" bIns="0" rtlCol="0" anchor="t">
            <a:spAutoFit/>
          </a:bodyPr>
          <a:lstStyle/>
          <a:p>
            <a:pPr algn="ctr">
              <a:lnSpc>
                <a:spcPts val="2520"/>
              </a:lnSpc>
            </a:pPr>
            <a:r>
              <a:rPr lang="en-US" sz="1800">
                <a:solidFill>
                  <a:srgbClr val="000000"/>
                </a:solidFill>
                <a:latin typeface="Arimo"/>
              </a:rPr>
              <a:t>We found  that, in the eyes treated with </a:t>
            </a:r>
            <a:r>
              <a:rPr lang="en-US" sz="1800">
                <a:solidFill>
                  <a:srgbClr val="000000"/>
                </a:solidFill>
                <a:latin typeface="Arimo Bold"/>
              </a:rPr>
              <a:t>AAV2.7m8-hU6-sh3</a:t>
            </a:r>
            <a:r>
              <a:rPr lang="en-US" sz="1800">
                <a:solidFill>
                  <a:srgbClr val="000000"/>
                </a:solidFill>
                <a:latin typeface="Arimo"/>
              </a:rPr>
              <a:t>, the size of the CNV was significantly reduced</a:t>
            </a:r>
            <a:r>
              <a:rPr lang="en-US" sz="1800">
                <a:solidFill>
                  <a:srgbClr val="000000"/>
                </a:solidFill>
                <a:latin typeface="Arimo Bold"/>
              </a:rPr>
              <a:t> (48%; p&lt;0.001)</a:t>
            </a:r>
            <a:r>
              <a:rPr lang="en-US" sz="1800">
                <a:solidFill>
                  <a:srgbClr val="000000"/>
                </a:solidFill>
                <a:latin typeface="Arimo"/>
              </a:rPr>
              <a:t> compared to the CNV size in the GFP-injected control eyes.</a:t>
            </a:r>
          </a:p>
          <a:p>
            <a:pPr algn="ctr">
              <a:lnSpc>
                <a:spcPts val="1679"/>
              </a:lnSpc>
            </a:pPr>
            <a:r>
              <a:rPr lang="en-US" sz="1200">
                <a:solidFill>
                  <a:srgbClr val="000000"/>
                </a:solidFill>
                <a:latin typeface="Open Sans Light"/>
              </a:rPr>
              <a:t>Images adapted from [8]</a:t>
            </a:r>
          </a:p>
          <a:p>
            <a:pPr>
              <a:lnSpc>
                <a:spcPts val="3359"/>
              </a:lnSpc>
            </a:pPr>
            <a:endParaRPr lang="en-US" sz="1200">
              <a:solidFill>
                <a:srgbClr val="000000"/>
              </a:solidFill>
              <a:latin typeface="Open Sans Light"/>
            </a:endParaRPr>
          </a:p>
        </p:txBody>
      </p:sp>
      <p:sp>
        <p:nvSpPr>
          <p:cNvPr id="29" name="TextBox 29"/>
          <p:cNvSpPr txBox="1"/>
          <p:nvPr/>
        </p:nvSpPr>
        <p:spPr>
          <a:xfrm>
            <a:off x="990600" y="5173852"/>
            <a:ext cx="9435368" cy="941283"/>
          </a:xfrm>
          <a:prstGeom prst="rect">
            <a:avLst/>
          </a:prstGeom>
        </p:spPr>
        <p:txBody>
          <a:bodyPr lIns="0" tIns="0" rIns="0" bIns="0" rtlCol="0" anchor="t">
            <a:spAutoFit/>
          </a:bodyPr>
          <a:lstStyle/>
          <a:p>
            <a:pPr algn="ctr">
              <a:lnSpc>
                <a:spcPts val="2520"/>
              </a:lnSpc>
            </a:pPr>
            <a:r>
              <a:rPr lang="en-US" sz="1800" dirty="0">
                <a:solidFill>
                  <a:srgbClr val="000000"/>
                </a:solidFill>
                <a:latin typeface="Open Sans Light"/>
              </a:rPr>
              <a:t>We found that CNV was significantly inhibited in the mice treated with</a:t>
            </a:r>
            <a:r>
              <a:rPr lang="en-US" sz="1800" dirty="0">
                <a:solidFill>
                  <a:srgbClr val="000000"/>
                </a:solidFill>
                <a:latin typeface="Open Sans Light Bold"/>
              </a:rPr>
              <a:t> AAV2.7m8-hU6-sh3</a:t>
            </a:r>
            <a:r>
              <a:rPr lang="en-US" sz="1800" dirty="0">
                <a:solidFill>
                  <a:srgbClr val="000000"/>
                </a:solidFill>
                <a:latin typeface="Open Sans Light"/>
              </a:rPr>
              <a:t> (n = 12), compared with the mice treated with</a:t>
            </a:r>
            <a:r>
              <a:rPr lang="en-US" sz="1800" dirty="0">
                <a:solidFill>
                  <a:srgbClr val="000000"/>
                </a:solidFill>
                <a:latin typeface="Open Sans Light Bold"/>
              </a:rPr>
              <a:t> AAV2.7m8-CMV-GFP</a:t>
            </a:r>
            <a:r>
              <a:rPr lang="en-US" sz="1800" dirty="0">
                <a:solidFill>
                  <a:srgbClr val="000000"/>
                </a:solidFill>
                <a:latin typeface="Open Sans Light"/>
              </a:rPr>
              <a:t> (1597.3±2077.2 versus 5039.5±4055.9 μm2; n = 12, </a:t>
            </a:r>
            <a:r>
              <a:rPr lang="en-US" sz="1800" dirty="0">
                <a:solidFill>
                  <a:srgbClr val="000000"/>
                </a:solidFill>
                <a:latin typeface="Open Sans Light Bold"/>
              </a:rPr>
              <a:t>p&lt;0.014</a:t>
            </a:r>
            <a:r>
              <a:rPr lang="en-US" sz="1800" dirty="0">
                <a:solidFill>
                  <a:srgbClr val="000000"/>
                </a:solidFill>
                <a:latin typeface="Open Sans Light"/>
              </a:rPr>
              <a:t>).</a:t>
            </a:r>
          </a:p>
        </p:txBody>
      </p:sp>
      <p:sp>
        <p:nvSpPr>
          <p:cNvPr id="30" name="TextBox 30"/>
          <p:cNvSpPr txBox="1"/>
          <p:nvPr/>
        </p:nvSpPr>
        <p:spPr>
          <a:xfrm>
            <a:off x="12603375" y="1741582"/>
            <a:ext cx="2566392" cy="201841"/>
          </a:xfrm>
          <a:prstGeom prst="rect">
            <a:avLst/>
          </a:prstGeom>
        </p:spPr>
        <p:txBody>
          <a:bodyPr lIns="0" tIns="0" rIns="0" bIns="0" rtlCol="0" anchor="t">
            <a:spAutoFit/>
          </a:bodyPr>
          <a:lstStyle/>
          <a:p>
            <a:pPr algn="ctr">
              <a:lnSpc>
                <a:spcPts val="1679"/>
              </a:lnSpc>
            </a:pPr>
            <a:r>
              <a:rPr lang="en-US" sz="1200" dirty="0">
                <a:solidFill>
                  <a:srgbClr val="000000"/>
                </a:solidFill>
                <a:latin typeface="Open Sans Light"/>
              </a:rPr>
              <a:t>Images and Graphic adapted from [9]</a:t>
            </a:r>
          </a:p>
        </p:txBody>
      </p:sp>
      <p:sp>
        <p:nvSpPr>
          <p:cNvPr id="31" name="TextBox 31"/>
          <p:cNvSpPr txBox="1"/>
          <p:nvPr/>
        </p:nvSpPr>
        <p:spPr>
          <a:xfrm>
            <a:off x="16431580" y="9981803"/>
            <a:ext cx="1737866" cy="201841"/>
          </a:xfrm>
          <a:prstGeom prst="rect">
            <a:avLst/>
          </a:prstGeom>
        </p:spPr>
        <p:txBody>
          <a:bodyPr lIns="0" tIns="0" rIns="0" bIns="0" rtlCol="0" anchor="t">
            <a:spAutoFit/>
          </a:bodyPr>
          <a:lstStyle/>
          <a:p>
            <a:pPr algn="ctr">
              <a:lnSpc>
                <a:spcPts val="1679"/>
              </a:lnSpc>
            </a:pPr>
            <a:r>
              <a:rPr lang="en-US" sz="1200" dirty="0">
                <a:solidFill>
                  <a:srgbClr val="000000"/>
                </a:solidFill>
                <a:latin typeface="Open Sans Light"/>
              </a:rPr>
              <a:t>Graphic adapted from [8]</a:t>
            </a:r>
          </a:p>
        </p:txBody>
      </p:sp>
      <p:sp>
        <p:nvSpPr>
          <p:cNvPr id="32" name="CasellaDiTesto 31">
            <a:extLst>
              <a:ext uri="{FF2B5EF4-FFF2-40B4-BE49-F238E27FC236}">
                <a16:creationId xmlns:a16="http://schemas.microsoft.com/office/drawing/2014/main" id="{C326D808-77BA-4BE1-9B5F-0876FE5B1BAF}"/>
              </a:ext>
            </a:extLst>
          </p:cNvPr>
          <p:cNvSpPr txBox="1"/>
          <p:nvPr/>
        </p:nvSpPr>
        <p:spPr>
          <a:xfrm>
            <a:off x="699977" y="6119150"/>
            <a:ext cx="2743200" cy="276999"/>
          </a:xfrm>
          <a:prstGeom prst="rect">
            <a:avLst/>
          </a:prstGeom>
          <a:noFill/>
        </p:spPr>
        <p:txBody>
          <a:bodyPr wrap="square" rtlCol="0">
            <a:spAutoFit/>
          </a:bodyPr>
          <a:lstStyle/>
          <a:p>
            <a:r>
              <a:rPr lang="en-US" sz="1200" dirty="0">
                <a:solidFill>
                  <a:srgbClr val="000000"/>
                </a:solidFill>
                <a:latin typeface="Open Sans Light"/>
              </a:rPr>
              <a:t>Images and graphic adapted from [4]</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TotalTime>
  <Words>4523</Words>
  <Application>Microsoft Office PowerPoint</Application>
  <PresentationFormat>Personalizzato</PresentationFormat>
  <Paragraphs>218</Paragraphs>
  <Slides>13</Slides>
  <Notes>11</Notes>
  <HiddenSlides>0</HiddenSlides>
  <MMClips>0</MMClips>
  <ScaleCrop>false</ScaleCrop>
  <HeadingPairs>
    <vt:vector size="6" baseType="variant">
      <vt:variant>
        <vt:lpstr>Caratteri utilizzati</vt:lpstr>
      </vt:variant>
      <vt:variant>
        <vt:i4>11</vt:i4>
      </vt:variant>
      <vt:variant>
        <vt:lpstr>Tema</vt:lpstr>
      </vt:variant>
      <vt:variant>
        <vt:i4>1</vt:i4>
      </vt:variant>
      <vt:variant>
        <vt:lpstr>Titoli diapositive</vt:lpstr>
      </vt:variant>
      <vt:variant>
        <vt:i4>13</vt:i4>
      </vt:variant>
    </vt:vector>
  </HeadingPairs>
  <TitlesOfParts>
    <vt:vector size="25" baseType="lpstr">
      <vt:lpstr>Open Sans Light Bold</vt:lpstr>
      <vt:lpstr>Open Sans</vt:lpstr>
      <vt:lpstr>Open Sans Extra Bold</vt:lpstr>
      <vt:lpstr>Calibri</vt:lpstr>
      <vt:lpstr>Arimo</vt:lpstr>
      <vt:lpstr>Open Sans Extra Bold Bold</vt:lpstr>
      <vt:lpstr>Open Sans Light</vt:lpstr>
      <vt:lpstr>Arimo Bold</vt:lpstr>
      <vt:lpstr>Open Sans Light Bold Italics</vt:lpstr>
      <vt:lpstr>Arial</vt:lpstr>
      <vt:lpstr>Open Sans Light Italics</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AAV2.7M8-Mediated CRISPR-Based Genome Editing for Treatment of age-related macular degeneration</dc:title>
  <dc:creator>Alessia Frenza</dc:creator>
  <cp:lastModifiedBy>Alessia Frenza</cp:lastModifiedBy>
  <cp:revision>2</cp:revision>
  <dcterms:created xsi:type="dcterms:W3CDTF">2006-08-16T00:00:00Z</dcterms:created>
  <dcterms:modified xsi:type="dcterms:W3CDTF">2021-12-10T12:55:21Z</dcterms:modified>
  <dc:identifier>DAEwdlS29qs</dc:identifier>
</cp:coreProperties>
</file>