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9" r:id="rId3"/>
    <p:sldId id="276" r:id="rId4"/>
    <p:sldId id="280" r:id="rId5"/>
    <p:sldId id="265" r:id="rId6"/>
    <p:sldId id="275" r:id="rId7"/>
    <p:sldId id="266" r:id="rId8"/>
    <p:sldId id="292" r:id="rId9"/>
    <p:sldId id="297" r:id="rId10"/>
    <p:sldId id="298" r:id="rId11"/>
    <p:sldId id="295" r:id="rId12"/>
    <p:sldId id="29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1B03"/>
    <a:srgbClr val="F2391A"/>
    <a:srgbClr val="81A042"/>
    <a:srgbClr val="492303"/>
    <a:srgbClr val="884106"/>
    <a:srgbClr val="93B64E"/>
    <a:srgbClr val="E6C4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76441" autoAdjust="0"/>
  </p:normalViewPr>
  <p:slideViewPr>
    <p:cSldViewPr>
      <p:cViewPr>
        <p:scale>
          <a:sx n="66" d="100"/>
          <a:sy n="66" d="100"/>
        </p:scale>
        <p:origin x="-135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2793-2F4F-49E3-A2CE-DBC6A817C839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9154-1DFD-4DEB-A1C5-63D6ACBA91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75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L’</a:t>
            </a:r>
            <a:r>
              <a:rPr lang="it-IT" baseline="0" dirty="0" smtClean="0"/>
              <a:t> </a:t>
            </a:r>
            <a:r>
              <a:rPr lang="it-IT" dirty="0" smtClean="0"/>
              <a:t>argomento </a:t>
            </a:r>
            <a:r>
              <a:rPr lang="it-IT" dirty="0" smtClean="0"/>
              <a:t>affrontato dal nostro gruppo riguarda il ruolo del gene LRRK2 nella malattia di Parkinson ai</a:t>
            </a:r>
            <a:r>
              <a:rPr lang="it-IT" baseline="0" dirty="0" smtClean="0"/>
              <a:t> fini di</a:t>
            </a:r>
            <a:r>
              <a:rPr lang="it-IT" dirty="0" smtClean="0"/>
              <a:t> un eventuale</a:t>
            </a:r>
            <a:r>
              <a:rPr lang="it-IT" baseline="0" dirty="0" smtClean="0"/>
              <a:t> approccio di terapia genica.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G2019S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evidenziano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cambiamenti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comportamento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wt,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attitudinali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comportamento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movimento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immunogenicità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inoltre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necessario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effettuare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periferico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biopsia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un’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istologica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vengono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sacrificati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tempi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3, 6 e 12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iniezione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riguarda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degenerazione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nervosa,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istologici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provenienti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biopsie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anticorpo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fluorescente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riconosce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tirosin-idroxilasi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(TH),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enzima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specificamente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dopaminergici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Ramonet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2011).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aspettiamo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percentuale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maggiore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eseguire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provienti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biopsie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saggio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attività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chinasica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LRRK2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aspettiamo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LRRK2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minor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attività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chinasica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Northern per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RNA;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Western per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Peptide Mass Fingerprinting per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forma wt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riguardano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difficoltà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trascritto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è,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infatti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difficoltoso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sicurezza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mRNA wt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proposito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due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tecniche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la Real-Time PCR e la DHPLC. Il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Real-Time PCR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risiede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sensibilità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trascritti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differiscono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un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singolo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la DHPLC la nostra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perplessità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risiede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macchinario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Poichè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trattando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malattia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neurodegenerativa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crediamo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laddove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risultati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sperimentare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nostra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primate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scimmia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troglodytes) 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prospettiva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Bibliografia:</a:t>
            </a:r>
          </a:p>
          <a:p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 smtClean="0"/>
              <a:t>Bru</a:t>
            </a:r>
            <a:r>
              <a:rPr lang="en-US" b="0" i="0" dirty="0" smtClean="0"/>
              <a:t> T., Salinas S. and Kremer E. J. (2010). An Update on Canine Adenovirus Type 2 and Its Vectors. </a:t>
            </a:r>
            <a:r>
              <a:rPr lang="en-US" b="0" i="1" dirty="0" smtClean="0"/>
              <a:t>Viruses.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2, 2134-2153.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Cookson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M.R., Hardy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Lewis P.A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(2008).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Neuropathology of Parkinson’s Disease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217-231.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 err="1" smtClean="0"/>
              <a:t>Dachsel</a:t>
            </a:r>
            <a:r>
              <a:rPr lang="it-IT" b="0" i="0" baseline="0" dirty="0" smtClean="0"/>
              <a:t> C. and </a:t>
            </a:r>
            <a:r>
              <a:rPr lang="it-IT" b="0" i="0" baseline="0" dirty="0" err="1" smtClean="0"/>
              <a:t>Farrer</a:t>
            </a:r>
            <a:r>
              <a:rPr lang="it-IT" b="0" i="0" baseline="0" dirty="0" smtClean="0"/>
              <a:t> J. (2010). LRRK2 and Parkinson </a:t>
            </a:r>
            <a:r>
              <a:rPr lang="it-IT" b="0" i="0" baseline="0" dirty="0" err="1" smtClean="0"/>
              <a:t>Disease</a:t>
            </a:r>
            <a:r>
              <a:rPr lang="it-IT" b="0" i="0" baseline="0" dirty="0" smtClean="0"/>
              <a:t>. </a:t>
            </a:r>
            <a:r>
              <a:rPr lang="it-IT" b="0" i="1" baseline="0" dirty="0" err="1" smtClean="0"/>
              <a:t>Arch</a:t>
            </a:r>
            <a:r>
              <a:rPr lang="it-IT" b="0" i="1" baseline="0" dirty="0" smtClean="0"/>
              <a:t> </a:t>
            </a:r>
            <a:r>
              <a:rPr lang="it-IT" b="0" i="1" baseline="0" dirty="0" err="1" smtClean="0"/>
              <a:t>Neurol</a:t>
            </a:r>
            <a:r>
              <a:rPr lang="it-IT" b="0" i="1" baseline="0" dirty="0" smtClean="0"/>
              <a:t>. </a:t>
            </a:r>
            <a:r>
              <a:rPr lang="it-IT" b="0" i="0" baseline="0" dirty="0" smtClean="0"/>
              <a:t>67, 542-547.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Feigin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A.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Eidelberg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D. (2007). Gene Transfer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Neurodegenerative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22, 1223-1228.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Gloeckner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C.J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Kinkl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N., Schumacher A., Braun R.J.,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O’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Neill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Meitinger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Prokisch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Ueffing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(2005).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Parkinson disease causing LRRK2 mutation I2020T is associated with increased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Molecular Genetics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15,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223–232.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Guan F.,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Caratozzolo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R.M.,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Goraczniak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R., Ho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E.S.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and Gunderson S.I. (2007). A bipartite U1 site represses U1A expression by synergizing with PIE to inhibit nuclear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polyadenylation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. </a:t>
            </a:r>
            <a:r>
              <a:rPr lang="en-US" sz="1200" b="0" i="1" u="non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RNA society. </a:t>
            </a:r>
            <a:r>
              <a:rPr lang="en-US" sz="1200" b="0" i="0" u="non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13, 2129–2140.</a:t>
            </a:r>
          </a:p>
          <a:p>
            <a:endParaRPr lang="en-US" sz="1200" b="0" i="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Imai Y.,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Gehrke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H.Q.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Takahashi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Hasegawa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Oota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 and Lu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(2008).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Phosphorylation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of 4E-BP by LRRK2 affects the maintenance of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dopaminergic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neurons in </a:t>
            </a:r>
            <a:r>
              <a:rPr lang="en-US" sz="1200" b="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Drosophila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EMBO</a:t>
            </a:r>
            <a:r>
              <a:rPr lang="en-US" sz="1200" b="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J. 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27, 2432-2443.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Kanao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Venderova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K., Park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D.S.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Unterman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T., Lu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Imai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(2010). Activation of </a:t>
            </a: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FoxO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by LRRK2 induces expression of </a:t>
            </a: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proapoptotic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proteins and alters survival of </a:t>
            </a: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postmitotic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dopaminergic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neuron in </a:t>
            </a:r>
            <a:r>
              <a:rPr lang="en-US" sz="1200" b="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Drosophila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Human Molecular Genetics. 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19, 3747-3758.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Kett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R. and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Dauer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T. (2012). </a:t>
            </a:r>
            <a:r>
              <a:rPr lang="en-US" sz="1200" b="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Leucine</a:t>
            </a:r>
            <a:r>
              <a:rPr lang="en-US" sz="12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-Rich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Repeat </a:t>
            </a:r>
            <a:r>
              <a:rPr lang="en-US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Kinase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2 for Beginners: Six Key Questions. </a:t>
            </a:r>
            <a:r>
              <a:rPr lang="en-US" sz="1200" b="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Cold Spring Harbor Perspectives in Medicine.</a:t>
            </a:r>
            <a:r>
              <a:rPr lang="en-US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2, a009407.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T., Yang D.,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Sushchky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Z.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 W. W. (2011). 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LRRK2-linked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parkinsonism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Parkinsons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2011, 942412.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Lollini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(2001).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genica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MacLeod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D., 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Dowman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Hammond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Leete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Inoue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K.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Abeliovich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A.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(2006). The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Parkinsonism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LRRK2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neurite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morphology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52,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587–593.</a:t>
            </a:r>
          </a:p>
          <a:p>
            <a:pPr fontAlgn="base"/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 I. (2006). The Parkinson disease gene LRRK2: evolutionary and structural insights.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2423–2433.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Melrose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H., (2008).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on the functional biology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Lrrk2.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3, 669–681.</a:t>
            </a:r>
          </a:p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Navarro V. , 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Millecamps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, Geoffroy M.C,  Robert J.J 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A., Mallet J. and Le Gal La Salle G. (1999).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gene transfer and long-term expression in neurons using a recombinant adenovirus with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neuron-specific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promoter. 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</a:t>
            </a:r>
            <a:r>
              <a:rPr lang="it-IT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6, 1884–1892.</a:t>
            </a:r>
            <a:endParaRPr lang="it-IT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Ohnishi</a:t>
            </a:r>
            <a:r>
              <a:rPr lang="it-IT" sz="1200" b="0" i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 </a:t>
            </a:r>
            <a:r>
              <a:rPr lang="it-IT" sz="1200" b="0" i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Tamura</a:t>
            </a:r>
            <a:r>
              <a:rPr lang="it-IT" sz="1200" b="0" i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t-IT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it-IT" sz="1200" b="0" i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Yoshida</a:t>
            </a:r>
            <a:r>
              <a:rPr lang="it-IT" sz="1200" b="0" i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</a:t>
            </a:r>
            <a:r>
              <a:rPr lang="it-IT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Tokunaga</a:t>
            </a:r>
            <a:r>
              <a:rPr lang="it-IT" sz="1200" b="0" i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 and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Hohjoh</a:t>
            </a:r>
            <a:r>
              <a:rPr lang="it-IT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</a:t>
            </a:r>
            <a:r>
              <a:rPr lang="it-IT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(2008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Enhancement of Allele Discrimination by Introduction of Nucleotide Mismatches into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Allele-Specific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Silencing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PLoS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ONE.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 e2248.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 J. (2002). An essay on the shaking palsy. 1817.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Journal of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neuropsychiatry and clinical neurosciences.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14,</a:t>
            </a:r>
            <a:r>
              <a:rPr lang="en-US" dirty="0" smtClean="0"/>
              <a:t> 223-236.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Peltékian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E., Garcia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L.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Danos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O. (2002).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Neurotropism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Retrograde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Axonal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Canine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Key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Neurodegenerative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 25-32.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Ramonet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Daher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J.P.L.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K., Kim J.,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Banerjee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Westerlund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Pletnikova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Glauser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L., Yang L.,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Swing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D.A.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Flint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M.,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Troncoso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J.C.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McCaffery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J.M.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Jenkins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N.A.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Copeland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N.G.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Galter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D., Thomas B., Lee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M.K.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Dawson T., Dawson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V.L.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Moore D.J. (2011).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Dopaminergic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Loss,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Neurite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Complexity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Autophagic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Abnormalities in Transgenic Mice Expressing G2019S Mutant LRRK2.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6, e18568.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Sibley C.R. and 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J.A.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(2011).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Identification of Allele-Specific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Effectors Targeting Genetic Forms of Parkinson’s Disease.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PLoS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6, e26194.</a:t>
            </a:r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Smith-Arica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J.R.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Morelli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A.E.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Larregina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A.T.,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 J., Lowenstein P.R. and Castro M.G.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(2000).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Cell-Type-Specific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Transgenesis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Adenovirus-Encoded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Transcriptional Targeting and Inducible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Transgene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579-589.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Smyth Templeton N. (2004).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and Cell Therapy: Therapeutic Mechanisms and Strategies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dirty="0" err="1" smtClean="0"/>
              <a:t>Soudais</a:t>
            </a:r>
            <a:r>
              <a:rPr lang="it-IT" dirty="0" smtClean="0"/>
              <a:t> C., </a:t>
            </a:r>
            <a:r>
              <a:rPr lang="it-IT" dirty="0" err="1" smtClean="0"/>
              <a:t>Boutin</a:t>
            </a:r>
            <a:r>
              <a:rPr lang="it-IT" dirty="0" smtClean="0"/>
              <a:t> S., Hong S. S., </a:t>
            </a:r>
            <a:r>
              <a:rPr lang="it-IT" dirty="0" err="1" smtClean="0"/>
              <a:t>Chillon</a:t>
            </a:r>
            <a:r>
              <a:rPr lang="it-IT" dirty="0" smtClean="0"/>
              <a:t> M., </a:t>
            </a:r>
            <a:r>
              <a:rPr lang="it-IT" dirty="0" err="1" smtClean="0"/>
              <a:t>Danos</a:t>
            </a:r>
            <a:r>
              <a:rPr lang="it-IT" dirty="0" smtClean="0"/>
              <a:t> O., </a:t>
            </a:r>
            <a:r>
              <a:rPr lang="it-IT" dirty="0" err="1" smtClean="0"/>
              <a:t>Bergelson</a:t>
            </a:r>
            <a:r>
              <a:rPr lang="it-IT" dirty="0" smtClean="0"/>
              <a:t> J. M., </a:t>
            </a:r>
            <a:r>
              <a:rPr lang="it-IT" dirty="0" err="1" smtClean="0"/>
              <a:t>Boulanger</a:t>
            </a:r>
            <a:r>
              <a:rPr lang="it-IT" dirty="0" smtClean="0"/>
              <a:t> P.</a:t>
            </a:r>
            <a:r>
              <a:rPr lang="it-IT" baseline="0" dirty="0" smtClean="0"/>
              <a:t> and</a:t>
            </a:r>
            <a:r>
              <a:rPr lang="it-IT" dirty="0" smtClean="0"/>
              <a:t> </a:t>
            </a:r>
            <a:r>
              <a:rPr lang="it-IT" dirty="0" err="1" smtClean="0"/>
              <a:t>Kremer</a:t>
            </a:r>
            <a:r>
              <a:rPr lang="it-IT" dirty="0" smtClean="0"/>
              <a:t> E. J. (2000).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Canine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Attachment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Internalization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Coxsackievirus-Adenovirus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Alternative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RGD-Independent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virology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74, 10639–10649.</a:t>
            </a:r>
          </a:p>
          <a:p>
            <a:endParaRPr lang="it-IT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0" dirty="0" err="1" smtClean="0"/>
              <a:t>Soudais</a:t>
            </a:r>
            <a:r>
              <a:rPr lang="en-US" b="0" i="0" dirty="0" smtClean="0"/>
              <a:t> C., Laplace-</a:t>
            </a:r>
            <a:r>
              <a:rPr lang="en-US" b="0" i="0" dirty="0" err="1" smtClean="0"/>
              <a:t>Builhe</a:t>
            </a:r>
            <a:r>
              <a:rPr lang="en-US" b="0" i="0" baseline="0" dirty="0" smtClean="0"/>
              <a:t> C.</a:t>
            </a:r>
            <a:r>
              <a:rPr lang="en-US" b="0" i="0" dirty="0" smtClean="0"/>
              <a:t>, </a:t>
            </a:r>
            <a:r>
              <a:rPr lang="en-US" b="0" i="0" dirty="0" err="1" smtClean="0"/>
              <a:t>Kissa</a:t>
            </a:r>
            <a:r>
              <a:rPr lang="en-US" b="0" i="0" dirty="0" smtClean="0"/>
              <a:t> K. and Kremer E. J. (2001). Preferential transduction of neurons by canine adenovirus vectors and their efficient retrograde transport </a:t>
            </a:r>
            <a:r>
              <a:rPr lang="en-US" b="0" i="1" dirty="0" smtClean="0"/>
              <a:t>in vivo</a:t>
            </a:r>
            <a:r>
              <a:rPr lang="en-US" b="0" i="0" dirty="0" smtClean="0"/>
              <a:t>. </a:t>
            </a:r>
            <a:r>
              <a:rPr lang="en-US" b="0" i="1" dirty="0" smtClean="0"/>
              <a:t>The FASEB Journal. </a:t>
            </a:r>
            <a:r>
              <a:rPr lang="en-US" b="0" i="0" dirty="0" smtClean="0"/>
              <a:t>15,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2283-2285.</a:t>
            </a: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A.,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Ash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E.,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Gan-Or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Orr-Urtreger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Giladiet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 (2009).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LRRK2  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G2019S 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cause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Parkinson’s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Ashkenazi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Jews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Neural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116,</a:t>
            </a:r>
            <a:r>
              <a:rPr lang="it-I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1473-1482.</a:t>
            </a:r>
            <a:endParaRPr lang="it-IT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91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 smtClean="0"/>
              <a:t>La malattia idiopatica di Parkinson è una</a:t>
            </a:r>
            <a:r>
              <a:rPr lang="it-IT" b="0" baseline="0" dirty="0" smtClean="0"/>
              <a:t> patologia neurodegenerativa che </a:t>
            </a:r>
            <a:r>
              <a:rPr lang="it-IT" b="0" dirty="0" smtClean="0">
                <a:effectLst/>
              </a:rPr>
              <a:t>fu descritta per la prima volta da James Parkinson nel 1817, in un libretto intitolato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ssay on the shaking palsy</a:t>
            </a:r>
            <a:r>
              <a:rPr lang="it-IT" b="0" dirty="0" smtClean="0">
                <a:effectLst/>
              </a:rPr>
              <a:t>” (Parkinson</a:t>
            </a:r>
            <a:r>
              <a:rPr lang="it-IT" b="0" baseline="0" dirty="0" smtClean="0">
                <a:effectLst/>
              </a:rPr>
              <a:t> J., 2002)</a:t>
            </a:r>
            <a:r>
              <a:rPr lang="it-IT" b="0" dirty="0" smtClean="0">
                <a:effectLst/>
              </a:rPr>
              <a:t>:</a:t>
            </a:r>
            <a:r>
              <a:rPr lang="it-IT" b="0" baseline="0" dirty="0" smtClean="0">
                <a:effectLst/>
              </a:rPr>
              <a:t> s</a:t>
            </a:r>
            <a:r>
              <a:rPr lang="it-IT" b="0" dirty="0" smtClean="0">
                <a:effectLst/>
              </a:rPr>
              <a:t>i </a:t>
            </a:r>
            <a:r>
              <a:rPr lang="it-IT" dirty="0" smtClean="0">
                <a:effectLst/>
              </a:rPr>
              <a:t>tratta di un disturbo del sistema nervoso centrale caratterizzato</a:t>
            </a:r>
            <a:r>
              <a:rPr lang="it-IT" baseline="0" dirty="0" smtClean="0">
                <a:effectLst/>
              </a:rPr>
              <a:t> dalla degenerazione dei neuroni </a:t>
            </a:r>
            <a:r>
              <a:rPr lang="it-IT" baseline="0" dirty="0" err="1" smtClean="0">
                <a:effectLst/>
              </a:rPr>
              <a:t>dopaminergici</a:t>
            </a:r>
            <a:r>
              <a:rPr lang="it-IT" baseline="0" dirty="0" smtClean="0">
                <a:effectLst/>
              </a:rPr>
              <a:t>,</a:t>
            </a:r>
            <a:r>
              <a:rPr lang="it-IT" dirty="0" smtClean="0"/>
              <a:t> situati</a:t>
            </a:r>
            <a:r>
              <a:rPr lang="it-IT" baseline="0" dirty="0" smtClean="0"/>
              <a:t> in una zona del cervello detta </a:t>
            </a:r>
            <a:r>
              <a:rPr lang="it-IT" i="1" baseline="0" dirty="0" err="1" smtClean="0"/>
              <a:t>substantia</a:t>
            </a:r>
            <a:r>
              <a:rPr lang="it-IT" i="1" baseline="0" dirty="0" smtClean="0"/>
              <a:t> </a:t>
            </a:r>
            <a:r>
              <a:rPr lang="it-IT" i="1" baseline="0" dirty="0" err="1" smtClean="0"/>
              <a:t>nigra</a:t>
            </a:r>
            <a:r>
              <a:rPr lang="it-IT" i="1" baseline="0" dirty="0" smtClean="0"/>
              <a:t>, </a:t>
            </a:r>
            <a:r>
              <a:rPr lang="it-IT" baseline="0" dirty="0" smtClean="0"/>
              <a:t>con conseguente riduzione nella produzione di dopamina, neurotrasmettitore che controlla il movimento. I neuroni interessati mostrano aggregati proteici citoplasmatici detti </a:t>
            </a:r>
            <a:r>
              <a:rPr lang="it-IT" i="1" baseline="0" dirty="0" smtClean="0"/>
              <a:t>corpi di </a:t>
            </a:r>
            <a:r>
              <a:rPr lang="it-IT" i="1" baseline="0" dirty="0" err="1" smtClean="0"/>
              <a:t>Lewy</a:t>
            </a:r>
            <a:r>
              <a:rPr lang="it-IT" baseline="0" dirty="0" smtClean="0"/>
              <a:t>.</a:t>
            </a:r>
            <a:r>
              <a:rPr lang="it-IT" dirty="0" smtClean="0"/>
              <a:t> Dal punto di vista</a:t>
            </a:r>
            <a:r>
              <a:rPr lang="it-IT" baseline="0" dirty="0" smtClean="0"/>
              <a:t> clinico si riconoscono quattro sintomi principali: tremore che insorge </a:t>
            </a:r>
            <a:r>
              <a:rPr lang="it-IT" dirty="0" smtClean="0"/>
              <a:t>durante lo stato di riposo e può aumentare in caso di stato di ansia, rigidità muscolare</a:t>
            </a:r>
            <a:r>
              <a:rPr lang="it-IT" baseline="0" dirty="0" smtClean="0"/>
              <a:t> </a:t>
            </a:r>
            <a:r>
              <a:rPr lang="it-IT" dirty="0" smtClean="0"/>
              <a:t>che si manifesta con resistenza ai movimenti passivi, </a:t>
            </a:r>
            <a:r>
              <a:rPr lang="it-IT" dirty="0" err="1" smtClean="0"/>
              <a:t>bradicinesia</a:t>
            </a:r>
            <a:r>
              <a:rPr lang="it-IT" dirty="0" smtClean="0"/>
              <a:t> e acinesia che provocano difficoltà a iniziare e terminare i movimenti,</a:t>
            </a:r>
            <a:r>
              <a:rPr lang="it-IT" baseline="0" dirty="0" smtClean="0"/>
              <a:t> instabilità posturale </a:t>
            </a:r>
            <a:r>
              <a:rPr lang="it-IT" dirty="0" smtClean="0"/>
              <a:t>(più tipica delle fasi avanzate) </a:t>
            </a:r>
            <a:r>
              <a:rPr lang="it-IT" baseline="0" dirty="0" smtClean="0"/>
              <a:t>con frequenti cadute. Ci sono anche sintomi non associati al movimento che </a:t>
            </a:r>
            <a:r>
              <a:rPr lang="it-IT" dirty="0" smtClean="0"/>
              <a:t>contribuiscono largamente a compromettere la qualità della vita</a:t>
            </a:r>
            <a:r>
              <a:rPr lang="it-IT" baseline="0" dirty="0" smtClean="0"/>
              <a:t> </a:t>
            </a:r>
            <a:r>
              <a:rPr lang="it-IT" dirty="0" smtClean="0"/>
              <a:t>dei pazienti</a:t>
            </a:r>
            <a:r>
              <a:rPr lang="it-IT" baseline="0" dirty="0" smtClean="0"/>
              <a:t>: </a:t>
            </a:r>
            <a:r>
              <a:rPr lang="it-IT" dirty="0" smtClean="0"/>
              <a:t>fra i più diffusi ci sono la depressione (più frequente nelle donne e in chi sviluppa il Parkinson prima dei 50 anni) e l’insonnia,</a:t>
            </a:r>
            <a:r>
              <a:rPr lang="it-IT" baseline="0" dirty="0" smtClean="0"/>
              <a:t> ma</a:t>
            </a:r>
            <a:r>
              <a:rPr lang="it-IT" dirty="0" smtClean="0"/>
              <a:t> si riscontrano anche</a:t>
            </a:r>
            <a:r>
              <a:rPr lang="it-IT" baseline="0" dirty="0" smtClean="0"/>
              <a:t> perdita di memoria e difficoltà nel parlare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Cookson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2008).</a:t>
            </a:r>
            <a:endParaRPr lang="it-IT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Si</a:t>
            </a:r>
            <a:r>
              <a:rPr lang="it-IT" baseline="0" dirty="0" smtClean="0"/>
              <a:t> tratta di una malattia multifattoriale, alla cui origine contribuiscono sia fattori genetici che fattori ambientali. Tra i </a:t>
            </a:r>
            <a:r>
              <a:rPr lang="it-IT" dirty="0" smtClean="0"/>
              <a:t>fattori ambientali che</a:t>
            </a:r>
            <a:r>
              <a:rPr lang="it-IT" baseline="0" dirty="0" smtClean="0"/>
              <a:t> </a:t>
            </a:r>
            <a:r>
              <a:rPr lang="it-IT" dirty="0" smtClean="0"/>
              <a:t>possono aumentare il rischio di insorgenza della malattia</a:t>
            </a:r>
            <a:r>
              <a:rPr lang="it-IT" baseline="0" dirty="0" smtClean="0"/>
              <a:t> troviamo: </a:t>
            </a:r>
            <a:r>
              <a:rPr lang="it-IT" dirty="0" smtClean="0"/>
              <a:t>l’ esposizione a tossine esogene come pesticidi, metalli</a:t>
            </a:r>
            <a:r>
              <a:rPr lang="it-IT" baseline="0" dirty="0" smtClean="0"/>
              <a:t>, </a:t>
            </a:r>
            <a:r>
              <a:rPr lang="it-IT" dirty="0" smtClean="0"/>
              <a:t>prodotti chimici industriali</a:t>
            </a:r>
            <a:r>
              <a:rPr lang="it-IT" baseline="0" dirty="0" smtClean="0"/>
              <a:t> e</a:t>
            </a:r>
            <a:r>
              <a:rPr lang="it-IT" dirty="0" smtClean="0"/>
              <a:t> lo stile di vita (abitudini</a:t>
            </a:r>
            <a:r>
              <a:rPr lang="it-IT" baseline="0" dirty="0" smtClean="0"/>
              <a:t> alimentari</a:t>
            </a:r>
            <a:r>
              <a:rPr lang="it-IT" dirty="0" smtClean="0"/>
              <a:t>).</a:t>
            </a:r>
            <a:r>
              <a:rPr lang="it-IT" baseline="0" dirty="0" smtClean="0"/>
              <a:t> Accanto a questi coesistono importanti fattori genetici: il 15% dei casi di PD, infatti, è familiare ed è legato a mutazioni geniche (tra i geni coinvolti ci sono </a:t>
            </a:r>
            <a:r>
              <a:rPr lang="el-GR" baseline="0" dirty="0" smtClean="0"/>
              <a:t>α</a:t>
            </a:r>
            <a:r>
              <a:rPr lang="it-IT" baseline="0" dirty="0" err="1" smtClean="0"/>
              <a:t>-sinucleina</a:t>
            </a:r>
            <a:r>
              <a:rPr lang="it-IT" baseline="0" dirty="0" smtClean="0"/>
              <a:t>, PINK1, DJ-1 e LRRK2). In particolare, mutazioni </a:t>
            </a:r>
            <a:r>
              <a:rPr lang="it-IT" baseline="0" dirty="0" err="1" smtClean="0"/>
              <a:t>missenso</a:t>
            </a:r>
            <a:r>
              <a:rPr lang="it-IT" baseline="0" dirty="0" smtClean="0"/>
              <a:t> che cadono all’ interno del gene LRRK2 sono legate al 5-6 % della forma familiare </a:t>
            </a:r>
            <a:r>
              <a:rPr lang="it-IT" baseline="0" dirty="0" err="1" smtClean="0"/>
              <a:t>autosomica</a:t>
            </a:r>
            <a:r>
              <a:rPr lang="it-IT" baseline="0" dirty="0" smtClean="0"/>
              <a:t> dominante di PD. Questo gene, localizzato sul cromosoma 12, consta di 51 esoni e codifica per una proteina </a:t>
            </a:r>
            <a:r>
              <a:rPr lang="it-IT" baseline="0" dirty="0" err="1" smtClean="0"/>
              <a:t>multidominio</a:t>
            </a:r>
            <a:r>
              <a:rPr lang="it-IT" baseline="0" dirty="0" smtClean="0"/>
              <a:t> appartenente alla famiglia delle </a:t>
            </a:r>
            <a:r>
              <a:rPr lang="it-IT" i="1" baseline="0" dirty="0" smtClean="0"/>
              <a:t>Leucine </a:t>
            </a:r>
            <a:r>
              <a:rPr lang="it-IT" i="1" baseline="0" dirty="0" err="1" smtClean="0"/>
              <a:t>Rich</a:t>
            </a:r>
            <a:r>
              <a:rPr lang="it-IT" i="1" baseline="0" dirty="0" smtClean="0"/>
              <a:t> </a:t>
            </a:r>
            <a:r>
              <a:rPr lang="it-IT" i="1" baseline="0" dirty="0" err="1" smtClean="0"/>
              <a:t>Repeat</a:t>
            </a:r>
            <a:r>
              <a:rPr lang="it-IT" i="1" baseline="0" dirty="0" smtClean="0"/>
              <a:t> </a:t>
            </a:r>
            <a:r>
              <a:rPr lang="it-IT" i="1" baseline="0" dirty="0" err="1" smtClean="0"/>
              <a:t>Kinases</a:t>
            </a:r>
            <a:r>
              <a:rPr lang="it-IT" baseline="0" dirty="0" smtClean="0"/>
              <a:t>, espressa in tutti i tessuti e in modo particolare nelle regioni della glia basale. La proteina contiene diversi domini: ANK che è una </a:t>
            </a:r>
            <a:r>
              <a:rPr lang="it-IT" dirty="0" smtClean="0">
                <a:effectLst/>
              </a:rPr>
              <a:t>regione di ripetizione dell'</a:t>
            </a:r>
            <a:r>
              <a:rPr lang="it-IT" dirty="0" err="1" smtClean="0">
                <a:effectLst/>
              </a:rPr>
              <a:t>ankirina</a:t>
            </a:r>
            <a:r>
              <a:rPr lang="it-IT" dirty="0" smtClean="0">
                <a:effectLst/>
              </a:rPr>
              <a:t> (dominio </a:t>
            </a:r>
            <a:r>
              <a:rPr lang="it-IT" dirty="0" err="1" smtClean="0">
                <a:effectLst/>
              </a:rPr>
              <a:t>N-terminale</a:t>
            </a:r>
            <a:r>
              <a:rPr lang="it-IT" dirty="0" smtClean="0">
                <a:effectLst/>
              </a:rPr>
              <a:t>),</a:t>
            </a:r>
            <a:r>
              <a:rPr lang="it-IT" baseline="0" dirty="0" smtClean="0">
                <a:effectLst/>
              </a:rPr>
              <a:t> LRR che è la regione ricca in leucine, ROC è il dominio </a:t>
            </a:r>
            <a:r>
              <a:rPr lang="it-IT" baseline="0" dirty="0" err="1" smtClean="0">
                <a:effectLst/>
              </a:rPr>
              <a:t>GTPasico</a:t>
            </a:r>
            <a:r>
              <a:rPr lang="it-IT" baseline="0" dirty="0" smtClean="0">
                <a:effectLst/>
              </a:rPr>
              <a:t>, COR è  il dominio </a:t>
            </a:r>
            <a:r>
              <a:rPr lang="it-IT" baseline="0" dirty="0" err="1" smtClean="0">
                <a:effectLst/>
              </a:rPr>
              <a:t>C-terminale</a:t>
            </a:r>
            <a:r>
              <a:rPr lang="it-IT" baseline="0" dirty="0" smtClean="0">
                <a:effectLst/>
              </a:rPr>
              <a:t> di </a:t>
            </a:r>
            <a:r>
              <a:rPr lang="it-IT" baseline="0" dirty="0" err="1" smtClean="0">
                <a:effectLst/>
              </a:rPr>
              <a:t>Roc</a:t>
            </a:r>
            <a:r>
              <a:rPr lang="it-IT" baseline="0" dirty="0" smtClean="0">
                <a:effectLst/>
              </a:rPr>
              <a:t>, MAPKKK è il dominio </a:t>
            </a:r>
            <a:r>
              <a:rPr lang="it-IT" baseline="0" dirty="0" err="1" smtClean="0">
                <a:effectLst/>
              </a:rPr>
              <a:t>chinasico</a:t>
            </a:r>
            <a:r>
              <a:rPr lang="it-IT" baseline="0" dirty="0" smtClean="0">
                <a:effectLst/>
              </a:rPr>
              <a:t> della proteina e WD40 (</a:t>
            </a:r>
            <a:r>
              <a:rPr lang="it-IT" baseline="0" dirty="0" err="1" smtClean="0">
                <a:effectLst/>
              </a:rPr>
              <a:t>Dachsel</a:t>
            </a:r>
            <a:r>
              <a:rPr lang="it-IT" baseline="0" dirty="0" smtClean="0">
                <a:effectLst/>
              </a:rPr>
              <a:t> and </a:t>
            </a:r>
            <a:r>
              <a:rPr lang="it-IT" baseline="0" dirty="0" err="1" smtClean="0">
                <a:effectLst/>
              </a:rPr>
              <a:t>Farrer</a:t>
            </a:r>
            <a:r>
              <a:rPr lang="it-IT" baseline="0" dirty="0" smtClean="0">
                <a:effectLst/>
              </a:rPr>
              <a:t>, 2012).  La normale funzione di LRRK2 è ancora sconosciuta, ma ci sono evidenze di un suo possibile ruolo nella regolazione della trascrizione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Kanao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2010),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traduzione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2008) e della funzione mitocondriale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(Smith et al.,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2005); sembra inoltre che sia implicata nel traffico di vescicole.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La modalità di trasmissione </a:t>
            </a:r>
            <a:r>
              <a:rPr lang="it-IT" baseline="0" dirty="0" err="1" smtClean="0"/>
              <a:t>autosomica</a:t>
            </a:r>
            <a:r>
              <a:rPr lang="it-IT" baseline="0" dirty="0" smtClean="0"/>
              <a:t> dominante induce a ritenere che il guadagno di funzione possa essere all’ origine del fenotipo patologico: in accordo con questa ipotesi è l’ aumento dell’ attività </a:t>
            </a:r>
            <a:r>
              <a:rPr lang="it-IT" baseline="0" dirty="0" err="1" smtClean="0"/>
              <a:t>chinasica</a:t>
            </a:r>
            <a:r>
              <a:rPr lang="it-IT" baseline="0" dirty="0" smtClean="0"/>
              <a:t> da parte della proteina mutata nel dominio </a:t>
            </a:r>
            <a:r>
              <a:rPr lang="it-IT" baseline="0" dirty="0" err="1" smtClean="0"/>
              <a:t>chinasico</a:t>
            </a:r>
            <a:r>
              <a:rPr lang="it-IT" baseline="0" dirty="0" smtClean="0"/>
              <a:t> MAP. Tra le mutazioni che colpiscono questo dominio ci sono: I2012T, G2019S e I2020T. La mutazione patologica da noi presa in considerazione è G2019S, la più frequente (4% della forma familiare) e la più caratterizzata. Essa determina una sostituzione della </a:t>
            </a:r>
            <a:r>
              <a:rPr lang="it-IT" baseline="0" dirty="0" err="1" smtClean="0"/>
              <a:t>glicina</a:t>
            </a:r>
            <a:r>
              <a:rPr lang="it-IT" baseline="0" dirty="0" smtClean="0"/>
              <a:t> con la </a:t>
            </a:r>
            <a:r>
              <a:rPr lang="it-IT" baseline="0" dirty="0" err="1" smtClean="0"/>
              <a:t>serina</a:t>
            </a:r>
            <a:r>
              <a:rPr lang="it-IT" baseline="0" dirty="0" smtClean="0"/>
              <a:t> nella posizione </a:t>
            </a:r>
            <a:r>
              <a:rPr lang="it-IT" baseline="0" dirty="0" err="1" smtClean="0"/>
              <a:t>amminoacidica</a:t>
            </a:r>
            <a:r>
              <a:rPr lang="it-IT" baseline="0" dirty="0" smtClean="0"/>
              <a:t> 2019, che </a:t>
            </a:r>
            <a:r>
              <a:rPr lang="it-IT" dirty="0" smtClean="0"/>
              <a:t>cade</a:t>
            </a:r>
            <a:r>
              <a:rPr lang="it-IT" baseline="0" dirty="0" smtClean="0"/>
              <a:t> nel </a:t>
            </a:r>
            <a:r>
              <a:rPr lang="it-IT" dirty="0" smtClean="0"/>
              <a:t>segmento coinvolto</a:t>
            </a:r>
            <a:r>
              <a:rPr lang="it-IT" baseline="0" dirty="0" smtClean="0"/>
              <a:t> nella </a:t>
            </a:r>
            <a:r>
              <a:rPr lang="it-IT" dirty="0" smtClean="0"/>
              <a:t>protezione del sito attivo e nella regolazione dell’ attività </a:t>
            </a:r>
            <a:r>
              <a:rPr lang="it-IT" dirty="0" err="1" smtClean="0"/>
              <a:t>chinasica</a:t>
            </a:r>
            <a:r>
              <a:rPr lang="it-IT" dirty="0" smtClean="0"/>
              <a:t>.</a:t>
            </a:r>
            <a:r>
              <a:rPr lang="it-IT" baseline="0" dirty="0" smtClean="0"/>
              <a:t> Da precedenti studi è stato dimostrato, infatti, che rispetto alla forma </a:t>
            </a:r>
            <a:r>
              <a:rPr lang="it-IT" baseline="0" dirty="0" err="1" smtClean="0"/>
              <a:t>wt</a:t>
            </a:r>
            <a:r>
              <a:rPr lang="it-IT" baseline="0" dirty="0" smtClean="0"/>
              <a:t> la mutazione induce nella proteina una </a:t>
            </a:r>
            <a:r>
              <a:rPr lang="it-IT" baseline="0" dirty="0" err="1" smtClean="0"/>
              <a:t>disregolata</a:t>
            </a:r>
            <a:r>
              <a:rPr lang="it-IT" baseline="0" dirty="0" smtClean="0"/>
              <a:t> capacità di fosforilazione sia verso se stessa che verso i suoi numerosi target, alcuni dei quali non sono tutt’ oggi ben conosciuti (</a:t>
            </a:r>
            <a:r>
              <a:rPr lang="it-IT" baseline="0" dirty="0" err="1" smtClean="0"/>
              <a:t>Thaler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et</a:t>
            </a:r>
            <a:r>
              <a:rPr lang="it-IT" baseline="0" dirty="0" smtClean="0"/>
              <a:t> al., 2009). Partendo dall’ evidenza che i </a:t>
            </a:r>
            <a:r>
              <a:rPr lang="it-IT" baseline="0" dirty="0" err="1" smtClean="0"/>
              <a:t>pathways</a:t>
            </a:r>
            <a:r>
              <a:rPr lang="it-IT" baseline="0" dirty="0" smtClean="0"/>
              <a:t> in cui è coinvolta la proteina LRRK2 sono numerosi e non completamente noti, abbiamo scelto di focalizzare la nostra attenzione sulla mutazione G2019S ai fini di un eventuale approccio di terapia genica.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La nostra</a:t>
            </a:r>
            <a:r>
              <a:rPr lang="it-IT" baseline="0" dirty="0" smtClean="0"/>
              <a:t> strategia di terapia genica si basa sull’ utilizzo di un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vettore, da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trasfettare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cellule nervose, che porti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silenziamento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gene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endogeno mutato e all’ espressione di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wild-type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esogeno. Il vettore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meglio si adatta ai nostri scopi è Canine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tipo 2 (CAV-2), che appartiene alla famiglia </a:t>
            </a:r>
            <a:r>
              <a:rPr lang="it-IT" i="1" dirty="0" err="1" smtClean="0"/>
              <a:t>Adenoviridae</a:t>
            </a:r>
            <a:r>
              <a:rPr lang="it-IT" dirty="0" smtClean="0"/>
              <a:t>.</a:t>
            </a:r>
            <a:r>
              <a:rPr lang="it-IT" baseline="0" dirty="0" smtClean="0"/>
              <a:t> Come tutti gli Adenovirus, </a:t>
            </a:r>
            <a:r>
              <a:rPr lang="it-IT" baseline="0" dirty="0" err="1" smtClean="0"/>
              <a:t>transfetta</a:t>
            </a:r>
            <a:r>
              <a:rPr lang="it-IT" baseline="0" dirty="0" smtClean="0"/>
              <a:t> con un’ efficienza molto elevata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vicina al 100 %) e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lega al recettore CAR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coxsackie-adenovirus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questo legame permette la sua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internalizzazione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 contrario degli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HAdV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però, l’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internalizzazione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CAdV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indipendente dalla presenza del dominio RGD nelle fibre)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Soudais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2000).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Inoltre, un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può infettare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anche cellule non proliferanti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e, in particolare, è stato dimostrato che il sierotipo 2 di CAV ha un tropismo specifico per i neuroni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Soudais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2001;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2010), punto chiave per il progetto presentato.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vantaggi dell’ utilizzo di questo tipo di vettore virale sono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assenza del rischio di mutagenesi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inserzionale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la possibilità di raggiungere alti titoli virali (anche superiori a 10</a:t>
            </a:r>
            <a:r>
              <a:rPr lang="it-IT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particelle virali/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utili per trattamenti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vivo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 i problemi dell’utilizzo degli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nella popolazione umana c’ è però l’ alto livello di immunità pregressa sia umorale che cellulare: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questo è uno dei motivi per cui, tra tutti i componenti di questa famiglia virale, sembra più indicato l’ utilizzo della forma canina. Le dimensioni del suo genoma (31,32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ci permettono di progettare un vettore che contenga sia un costrutto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hairpin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RNA)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l’ interferenza contro il gene LRRK2 mutato, sia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gene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interference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permette di “interferire”, a livello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post-trascrizionale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 l’ espressione genica attraverso </a:t>
            </a:r>
            <a:r>
              <a:rPr lang="it-IT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frammenti di RNA a doppio filamento (20-22 nt)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grado di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antagonizzare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 RNA messaggero del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di interesse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appaiandosi perfettamente ad esso ed inducendone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taglio e degradazione.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la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trasfezione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dopo la scelta della sequenza ottimale, si fa ricorso ad un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cioè ad un RNA unico che contiene: la sequenza senso (25 nt), uno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(5-6 nt) e la sequenza antisenso (25 nt) in grado di appaiarsi al target; il senso e l’antisenso si uniranno,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formando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una struttura a “forcina”.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nostro costrutto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dovrà essere disegnato in modo tale da avere: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perfetto appaiamento con il trascritto LRRK2 avente la mutazione G2019S;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mismatch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il trascritto LRRK2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nella posizione della mutazione.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Spesso questo non è sufficiente per avere una forte discriminazione tra la forma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quella mutata, tuttavia è possibile migliorare tale specificità attraverso l’ introduzione di un secondo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mismatch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nell’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Ohnishi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2008). Progettiamo di fare, dunque, diversi costrutti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modo tale che il secondo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mismatch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cada per ognuno in punti diversi; per testare quali di questi funzionerà meglio a livello di interferenza ed avrà la maggior capacità discriminante, utilizzeremo cellule 293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cotrasfettate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2 plasmidi: uno contenente l’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testare e l’ altro contenente sia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gene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taggato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GFP (fluorescenza verde), sia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gene mutato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taggato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(fluorescenza rossa); come controllo negativo useremo un plasmide contenente un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diretto contro un altro target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Sibley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2011). Da questo test, sia visualizzando la fluorescenza al microscopio, sia facendo un’ analisi western per le proteine GFP 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mCherry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capiremo quale costrutto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sarà opportuno utilizzare per la costruzione del nostro vettore.</a:t>
            </a: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Il</a:t>
            </a:r>
            <a:r>
              <a:rPr lang="it-IT" baseline="0" dirty="0" smtClean="0"/>
              <a:t> nostro vettore di </a:t>
            </a:r>
            <a:r>
              <a:rPr lang="it-IT" baseline="0" dirty="0" err="1" smtClean="0"/>
              <a:t>trasfezione</a:t>
            </a:r>
            <a:r>
              <a:rPr lang="it-IT" baseline="0" dirty="0" smtClean="0"/>
              <a:t> conterrà, oltre all’ </a:t>
            </a:r>
            <a:r>
              <a:rPr lang="it-IT" baseline="0" dirty="0" err="1" smtClean="0"/>
              <a:t>shRNA</a:t>
            </a:r>
            <a:r>
              <a:rPr lang="it-IT" baseline="0" dirty="0" smtClean="0"/>
              <a:t>, anche il </a:t>
            </a:r>
            <a:r>
              <a:rPr lang="it-IT" baseline="0" dirty="0" err="1" smtClean="0"/>
              <a:t>cDNA</a:t>
            </a:r>
            <a:r>
              <a:rPr lang="it-IT" baseline="0" dirty="0" smtClean="0"/>
              <a:t> del gene LRRK2 </a:t>
            </a:r>
            <a:r>
              <a:rPr lang="it-IT" baseline="0" dirty="0" err="1" smtClean="0"/>
              <a:t>wt</a:t>
            </a:r>
            <a:r>
              <a:rPr lang="it-IT" baseline="0" dirty="0" smtClean="0"/>
              <a:t>. Per garantire l’ espressione del nostro gene esogeno specificamente nelle cellule neuronali, progettiamo di utilizzare il promotore NSE (</a:t>
            </a:r>
            <a:r>
              <a:rPr lang="it-IT" baseline="0" dirty="0" err="1" smtClean="0"/>
              <a:t>Neuron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Enolase</a:t>
            </a:r>
            <a:r>
              <a:rPr lang="it-IT" baseline="0" dirty="0" smtClean="0"/>
              <a:t>), che è stato dimostrato avere alta specificità ed alta efficienza di espressione nel tessuto nervoso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Smith-Arica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2000). </a:t>
            </a:r>
            <a:r>
              <a:rPr lang="it-IT" baseline="0" dirty="0" smtClean="0"/>
              <a:t>Possiamo testare la specificità di espressione di LRRK2 sotto il controllo del promotore NSE attraverso l’ utilizzo di un plasmide che contenga il </a:t>
            </a:r>
            <a:r>
              <a:rPr lang="it-IT" baseline="0" dirty="0" err="1" smtClean="0"/>
              <a:t>cDNA</a:t>
            </a:r>
            <a:r>
              <a:rPr lang="it-IT" baseline="0" dirty="0" smtClean="0"/>
              <a:t> di LRRK2 fuso ad un gene reporter come GFP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possiamo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trasfettare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questo plasmide sia in cellule neuronali primarie, sia in cellule 293 e vedere, tramite fluorescenza al microscopio e analisi Western, i livelli di espressione del nostro gene esogeno nelle due diverse linee cellulari. Ci aspettiamo, naturalmente, che i livelli di proteina nelle cellule 293 siano più bassi rispetto a quelli delle cellule neuronali. Come controllo negativo possiamo disegnare lo stesso costrutto, ma utilizzare un promotore non neuro-specifico come RSV (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 Sarcoma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Virus) promoter </a:t>
            </a:r>
            <a:r>
              <a:rPr lang="it-IT" baseline="0" dirty="0" smtClean="0"/>
              <a:t>(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Navarro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1999): ci aspettiamo in questo caso che i livelli di fluorescenza e di proteina tra le cellule neuronali e le 293 siano simili.</a:t>
            </a:r>
          </a:p>
          <a:p>
            <a:pPr algn="just"/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volta valutata l’efficacia di NSE, dobbiamo provvedere a regolare l’espressione del nostro gene: p</a:t>
            </a:r>
            <a:r>
              <a:rPr lang="it-IT" baseline="0" dirty="0" smtClean="0"/>
              <a:t>oiché dalla letteratura risulta che la </a:t>
            </a:r>
            <a:r>
              <a:rPr lang="it-IT" baseline="0" dirty="0" err="1" smtClean="0"/>
              <a:t>sovraespressione</a:t>
            </a:r>
            <a:r>
              <a:rPr lang="it-IT" baseline="0" dirty="0" smtClean="0"/>
              <a:t> di LRRK2 è tossica per le cellule, abbiamo progettato di disegnare la fusione del </a:t>
            </a:r>
            <a:r>
              <a:rPr lang="it-IT" baseline="0" dirty="0" err="1" smtClean="0"/>
              <a:t>cDNA</a:t>
            </a:r>
            <a:r>
              <a:rPr lang="it-IT" baseline="0" dirty="0" smtClean="0"/>
              <a:t> del gene LRRK2 con il </a:t>
            </a:r>
            <a:r>
              <a:rPr lang="it-IT" baseline="0" dirty="0" err="1" smtClean="0"/>
              <a:t>cDNA</a:t>
            </a:r>
            <a:r>
              <a:rPr lang="it-IT" baseline="0" dirty="0" smtClean="0"/>
              <a:t> del gene U1A. Questo gene codifica per una proteina umana che è in grado di regolare </a:t>
            </a:r>
            <a:r>
              <a:rPr lang="it-IT" baseline="0" dirty="0" err="1" smtClean="0"/>
              <a:t>post-trascrizionalmente</a:t>
            </a:r>
            <a:r>
              <a:rPr lang="it-IT" baseline="0" dirty="0" smtClean="0"/>
              <a:t> la sua stessa espressione inibendo, quando in eccesso, la </a:t>
            </a:r>
            <a:r>
              <a:rPr lang="it-IT" baseline="0" dirty="0" err="1" smtClean="0"/>
              <a:t>poliadenilazione</a:t>
            </a:r>
            <a:r>
              <a:rPr lang="it-IT" baseline="0" dirty="0" smtClean="0"/>
              <a:t> del suo stesso messaggero. U1A normalmente interagisce con il piccolo RNA di </a:t>
            </a:r>
            <a:r>
              <a:rPr lang="it-IT" baseline="0" dirty="0" err="1" smtClean="0"/>
              <a:t>splicing</a:t>
            </a:r>
            <a:r>
              <a:rPr lang="it-IT" baseline="0" dirty="0" smtClean="0"/>
              <a:t> U1, contribuendo alla formazione della particella </a:t>
            </a:r>
            <a:r>
              <a:rPr lang="it-IT" baseline="0" dirty="0" err="1" smtClean="0"/>
              <a:t>ribonucleoproteica</a:t>
            </a:r>
            <a:r>
              <a:rPr lang="it-IT" baseline="0" dirty="0" smtClean="0"/>
              <a:t> U1snRNP: questa interazione avviene grazie al fatto che U1A è in grado di riconoscere e legare uno </a:t>
            </a:r>
            <a:r>
              <a:rPr lang="it-IT" baseline="0" dirty="0" err="1" smtClean="0"/>
              <a:t>stem-loop</a:t>
            </a:r>
            <a:r>
              <a:rPr lang="it-IT" baseline="0" dirty="0" smtClean="0"/>
              <a:t> terminale conservato, posto nella porzione centrale dell’ snRNAU1. U1A sfrutta questa capacità per regolare se stessa, poiché sul 3’ UTR del suo messaggero è presente una struttura a forcina con due </a:t>
            </a:r>
            <a:r>
              <a:rPr lang="it-IT" baseline="0" dirty="0" err="1" smtClean="0"/>
              <a:t>loops</a:t>
            </a:r>
            <a:r>
              <a:rPr lang="it-IT" baseline="0" dirty="0" smtClean="0"/>
              <a:t> che hanno la stessa sequenza del </a:t>
            </a:r>
            <a:r>
              <a:rPr lang="it-IT" baseline="0" dirty="0" err="1" smtClean="0"/>
              <a:t>loop</a:t>
            </a:r>
            <a:r>
              <a:rPr lang="it-IT" baseline="0" dirty="0" smtClean="0"/>
              <a:t> presente sull’ snRNAU1. Dunque, quando U1A è prodotta in eccesso, non trovando siti di legame liberi sul suo target naturale, va ad interagire con il 3’ UTR del suo stesso messaggero. Essendo due i </a:t>
            </a:r>
            <a:r>
              <a:rPr lang="it-IT" baseline="0" dirty="0" err="1" smtClean="0"/>
              <a:t>loops</a:t>
            </a:r>
            <a:r>
              <a:rPr lang="it-IT" baseline="0" dirty="0" smtClean="0"/>
              <a:t> sulla forcina del 3’ UTR, due proteine U1A si legano contemporaneamente, </a:t>
            </a:r>
            <a:r>
              <a:rPr lang="it-IT" baseline="0" dirty="0" err="1" smtClean="0"/>
              <a:t>dimerizzano</a:t>
            </a:r>
            <a:r>
              <a:rPr lang="it-IT" baseline="0" dirty="0" smtClean="0"/>
              <a:t> e interagiscono con il vicino elemento PIE (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3’ UTR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Polyadenylation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Questo complesso ternario, inibisce l’azione della PAP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Poly-A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Polimerase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porta ad una forte destabilizzazione del messaggero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2012). </a:t>
            </a:r>
          </a:p>
          <a:p>
            <a:pPr algn="just"/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Possiamo sfruttare questa regolazione a feedback negativo per controllare l’ espressione del nostro gene (LRRK2), facendo un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fusione e utilizzando il 3’ UTR di U1A. I costrutti da testare sono due: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costrutto contenente il 5’ UTR di LRRK2,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LRRK2 fuso a quello di U1A e il 3’ UTR di U1A;</a:t>
            </a:r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costrutto contenente il 5’ UTR di LRRK2,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LRRK2 fuso a quello di U1A e il 3’ UTR di U1A mutato nella regione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stem-loop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Possiamo far esprimere questi costrutti in cellule 293, attraverso l’ utilizzo di due diversi plasmidi, e valutare la stabilità del messaggero in</a:t>
            </a:r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entrambi in casi attraverso un’ analisi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Northern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quello che ci aspettiamo è che, quando si utilizza il costrutto con il 3’ UTR mutato, la stabilità del</a:t>
            </a:r>
          </a:p>
          <a:p>
            <a:pPr marL="228600" marR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messaggero LRRK2 sia molto più alta.</a:t>
            </a:r>
          </a:p>
          <a:p>
            <a:pPr marL="228600" indent="-228600" algn="just">
              <a:buFont typeface="+mj-lt"/>
              <a:buAutoNum type="arabicPeriod"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just">
              <a:buFont typeface="+mj-lt"/>
              <a:buAutoNum type="arabicPeriod"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È essenziale la scelta del sistema</a:t>
            </a:r>
            <a:r>
              <a:rPr lang="it-IT" baseline="0" dirty="0" smtClean="0"/>
              <a:t> cellulare dove operare gli esperimenti in vitro: nel nostro caso vengono utilizzate linee cellule neuronali sia umane che di topo, aventi la mutazione G2019S  in eterozigosi. I test in vitro verranno effettuati anche su linee neuronali di topo perché, nel caso in cui i risultati siano soddisfacenti, il nostro progetto prevede successivi esperimenti in vivo su un modello murino con mutazione G2019S. </a:t>
            </a:r>
          </a:p>
          <a:p>
            <a:pPr algn="just"/>
            <a:r>
              <a:rPr lang="it-IT" baseline="0" dirty="0" smtClean="0"/>
              <a:t>A questo punto passiamo alla costruzione del vettore che servirà per l’espressione del nostro gene terapeutico. Quello da noi utilizzato è un vettore CAV-2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gutless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mantiene soltanto le due ITR e la regione ψ (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segnale di packaging)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mentre tutto il resto del genoma è sostituto dal DNA di interesse. Il nostro DNA di interesse è rappresentato dal gene esogeno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dall’ interferente contro il gene mutato. La cassetta per LRRK2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costituita da: promotore NSE, 5’ UTR di LRRK2, </a:t>
            </a:r>
            <a:r>
              <a:rPr lang="it-IT" baseline="0" dirty="0" err="1" smtClean="0"/>
              <a:t>cDNA</a:t>
            </a:r>
            <a:r>
              <a:rPr lang="it-IT" baseline="0" dirty="0" smtClean="0"/>
              <a:t> del gene LRRK2 </a:t>
            </a:r>
            <a:r>
              <a:rPr lang="it-IT" baseline="0" dirty="0" err="1" smtClean="0"/>
              <a:t>wt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fuso al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U1A,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3’ UTR di U1A . La cassetta per l’ interferenza è costituita da: promotore NSE ed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consentire l’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incapsidazione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dei virioni, è necessario completare il genoma del vettore con delle sequenze di riempimento (DNA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stuffer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 questo scopo, verrà utilizzato DNA proveniente da larghi introni di geni umani che non contengono regioni espresse. Il DNA del vettore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gutless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così ottenuto viene clonato sotto forma di plasmide, amplificato in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coli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purificato 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linearizzato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liberare i frammenti fiancheggianti le due ITR, 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trasfettato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una linea cellulare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essendo il vettore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gutless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completamente privo di geni virali, tutte le proteine indispensabili per la replicazione del vettore devono essere fornite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trans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questo viene ottenuto mediante la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co-infezione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delle cellule con un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adenovirus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grado di replicarsi, che funge quindi da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helper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Quest’ultimo consiste in un vettore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adenovirale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prima generazione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della regione E1) in cui il segnale ψ è fiancheggiato da due sequenze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LoxP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cellule HEK 293 progettate in modo da esprimere la ricombinasi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(293Cre) vengono, dunque,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trasfettate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il genoma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linearizzato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vettore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gutless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infettate con il virus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All’ interno delle cellule la ricombinasi riconosce e taglia in corrispondenza dei siti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LoxP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il segnale ψ viene così rimosso dal genoma del vettore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prevenendo quindi la sua incorporazione nei virioni e consentendo l’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incapsidazione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selettiva del DNA del vettore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gutless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 smtClean="0"/>
          </a:p>
          <a:p>
            <a:pPr algn="just"/>
            <a:r>
              <a:rPr lang="it-IT" dirty="0" smtClean="0"/>
              <a:t>Il nostro vettore può contenere un genoma delle dimensioni di 31,32 </a:t>
            </a:r>
            <a:r>
              <a:rPr lang="it-IT" dirty="0" err="1" smtClean="0"/>
              <a:t>kb</a:t>
            </a:r>
            <a:r>
              <a:rPr lang="it-IT" dirty="0" smtClean="0"/>
              <a:t>: il promotore consta di 1,8 </a:t>
            </a:r>
            <a:r>
              <a:rPr lang="it-IT" dirty="0" err="1" smtClean="0"/>
              <a:t>Kb</a:t>
            </a:r>
            <a:r>
              <a:rPr lang="it-IT" dirty="0" smtClean="0"/>
              <a:t>, il </a:t>
            </a:r>
            <a:r>
              <a:rPr lang="it-IT" dirty="0" err="1" smtClean="0"/>
              <a:t>cDNA</a:t>
            </a:r>
            <a:r>
              <a:rPr lang="it-IT" dirty="0" smtClean="0"/>
              <a:t> di LRRK2 inserito è pari a 7642bp, la sequenza di U1A è di 1073 </a:t>
            </a:r>
            <a:r>
              <a:rPr lang="it-IT" dirty="0" err="1" smtClean="0"/>
              <a:t>bp</a:t>
            </a:r>
            <a:r>
              <a:rPr lang="it-IT" dirty="0" smtClean="0"/>
              <a:t> e l’</a:t>
            </a:r>
            <a:r>
              <a:rPr lang="it-IT" dirty="0" err="1" smtClean="0"/>
              <a:t>shRNA</a:t>
            </a:r>
            <a:r>
              <a:rPr lang="it-IT" dirty="0" smtClean="0"/>
              <a:t> è di 56 </a:t>
            </a:r>
            <a:r>
              <a:rPr lang="it-IT" dirty="0" err="1" smtClean="0"/>
              <a:t>bp</a:t>
            </a:r>
            <a:r>
              <a:rPr lang="it-IT" dirty="0" smtClean="0"/>
              <a:t>; a questi si aggiungono le ITR del virus che constano ciascuna di 196 </a:t>
            </a:r>
            <a:r>
              <a:rPr lang="it-IT" dirty="0" err="1" smtClean="0"/>
              <a:t>bp</a:t>
            </a:r>
            <a:r>
              <a:rPr lang="it-IT" dirty="0" smtClean="0"/>
              <a:t> e il sito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</a:t>
            </a:r>
            <a:r>
              <a:rPr lang="it-IT" dirty="0" smtClean="0"/>
              <a:t>. Dai nostri calcoli risulta che il DNA </a:t>
            </a:r>
            <a:r>
              <a:rPr lang="it-IT" dirty="0" err="1" smtClean="0"/>
              <a:t>stuffer</a:t>
            </a:r>
            <a:r>
              <a:rPr lang="it-IT" dirty="0" smtClean="0"/>
              <a:t> da inserire è di circa 18,585</a:t>
            </a:r>
            <a:r>
              <a:rPr lang="it-IT" baseline="0" dirty="0" smtClean="0"/>
              <a:t> Kb</a:t>
            </a:r>
            <a:r>
              <a:rPr lang="it-IT" dirty="0" smtClean="0"/>
              <a:t>. Utilizzeremo</a:t>
            </a:r>
            <a:r>
              <a:rPr lang="it-IT" baseline="0" dirty="0" smtClean="0"/>
              <a:t> inoltre un vettore vuoto come controllo negativo (con il solo DNA </a:t>
            </a:r>
            <a:r>
              <a:rPr lang="it-IT" baseline="0" dirty="0" err="1" smtClean="0"/>
              <a:t>stuffer</a:t>
            </a:r>
            <a:r>
              <a:rPr lang="it-IT" baseline="0" dirty="0" smtClean="0"/>
              <a:t>).</a:t>
            </a: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Per </a:t>
            </a:r>
            <a:r>
              <a:rPr lang="it-IT" baseline="0" dirty="0" smtClean="0"/>
              <a:t>verificare l’ efficienza del nostro sistema possiamo, innanzitutto, andare a valutare l’ attività </a:t>
            </a:r>
            <a:r>
              <a:rPr lang="it-IT" baseline="0" dirty="0" err="1" smtClean="0"/>
              <a:t>chinasica</a:t>
            </a:r>
            <a:r>
              <a:rPr lang="it-IT" baseline="0" dirty="0" smtClean="0"/>
              <a:t> di LRRK2: sappiamo infatti che la proteina mutata nel dominio MAP presenta una </a:t>
            </a:r>
            <a:r>
              <a:rPr lang="it-IT" baseline="0" dirty="0" err="1" smtClean="0"/>
              <a:t>disregolata</a:t>
            </a:r>
            <a:r>
              <a:rPr lang="it-IT" baseline="0" dirty="0" smtClean="0"/>
              <a:t> attività di fosforilazione sia verso se stessa, sia verso i suoi substrati. Possiamo dunque testare tale capacità attraverso un saggio di attività </a:t>
            </a:r>
            <a:r>
              <a:rPr lang="it-IT" baseline="0" dirty="0" err="1" smtClean="0"/>
              <a:t>chinasica</a:t>
            </a:r>
            <a:r>
              <a:rPr lang="it-IT" baseline="0" dirty="0" smtClean="0"/>
              <a:t> in vitro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Gloeckner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2005)</a:t>
            </a:r>
            <a:r>
              <a:rPr lang="it-IT" baseline="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baseline="0" dirty="0" smtClean="0"/>
              <a:t> si lisano le cellule </a:t>
            </a:r>
            <a:r>
              <a:rPr lang="it-IT" baseline="0" dirty="0" err="1" smtClean="0"/>
              <a:t>transfettate</a:t>
            </a:r>
            <a:r>
              <a:rPr lang="it-IT" baseline="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baseline="0" dirty="0" smtClean="0"/>
              <a:t> si precipita LRRK2 tramite </a:t>
            </a:r>
            <a:r>
              <a:rPr lang="it-IT" baseline="0" dirty="0" err="1" smtClean="0"/>
              <a:t>immunoprecipitazione</a:t>
            </a:r>
            <a:r>
              <a:rPr lang="it-IT" baseline="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baseline="0" dirty="0" smtClean="0"/>
              <a:t> si incuba in vitro con ATP marcato </a:t>
            </a:r>
            <a:r>
              <a:rPr lang="it-IT" baseline="0" dirty="0" err="1" smtClean="0"/>
              <a:t>radioattivamente</a:t>
            </a:r>
            <a:r>
              <a:rPr lang="it-IT" baseline="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baseline="0" dirty="0" smtClean="0"/>
              <a:t> si fa correre la proteina in gel SDS-PAGE;</a:t>
            </a:r>
          </a:p>
          <a:p>
            <a:pPr algn="just">
              <a:buFont typeface="Arial" pitchFamily="34" charset="0"/>
              <a:buChar char="•"/>
            </a:pPr>
            <a:r>
              <a:rPr lang="it-IT" baseline="0" dirty="0" smtClean="0"/>
              <a:t> si fa un’ analisi </a:t>
            </a:r>
            <a:r>
              <a:rPr lang="it-IT" baseline="0" dirty="0" err="1" smtClean="0"/>
              <a:t>autoradiografica</a:t>
            </a:r>
            <a:r>
              <a:rPr lang="it-IT" baseline="0" dirty="0" smtClean="0"/>
              <a:t>.</a:t>
            </a:r>
          </a:p>
          <a:p>
            <a:pPr algn="just">
              <a:buFont typeface="Arial" pitchFamily="34" charset="0"/>
              <a:buNone/>
            </a:pPr>
            <a:r>
              <a:rPr lang="it-IT" baseline="0" dirty="0" smtClean="0"/>
              <a:t>Come controllo utilizzeremo LRRK2 estratto da cellule neuronali G2019S </a:t>
            </a:r>
            <a:r>
              <a:rPr lang="it-IT" baseline="0" dirty="0" err="1" smtClean="0"/>
              <a:t>transfettate</a:t>
            </a:r>
            <a:r>
              <a:rPr lang="it-IT" baseline="0" dirty="0" smtClean="0"/>
              <a:t> con il vettore vuoto: da questo saggio mi aspetto, infatti, che la proteina LRRK2, isolata dalle cellule neuronali </a:t>
            </a:r>
            <a:r>
              <a:rPr lang="it-IT" baseline="0" dirty="0" err="1" smtClean="0"/>
              <a:t>transfettate</a:t>
            </a:r>
            <a:r>
              <a:rPr lang="it-IT" baseline="0" dirty="0" smtClean="0"/>
              <a:t> con il vettore terapeutico, abbia una ridotta attività </a:t>
            </a:r>
            <a:r>
              <a:rPr lang="it-IT" baseline="0" dirty="0" err="1" smtClean="0"/>
              <a:t>chinasica</a:t>
            </a:r>
            <a:r>
              <a:rPr lang="it-IT" baseline="0" dirty="0" smtClean="0"/>
              <a:t> verso se stessa rispetto al controllo.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Le cellule</a:t>
            </a:r>
            <a:r>
              <a:rPr lang="it-IT" baseline="0" dirty="0" smtClean="0"/>
              <a:t> </a:t>
            </a:r>
            <a:r>
              <a:rPr lang="it-IT" dirty="0" smtClean="0"/>
              <a:t>neuronali</a:t>
            </a:r>
            <a:r>
              <a:rPr lang="it-IT" baseline="0" dirty="0" smtClean="0"/>
              <a:t> </a:t>
            </a:r>
            <a:r>
              <a:rPr lang="it-IT" dirty="0" smtClean="0"/>
              <a:t>con</a:t>
            </a:r>
            <a:r>
              <a:rPr lang="it-IT" baseline="0" dirty="0" smtClean="0"/>
              <a:t> la mutazione </a:t>
            </a:r>
            <a:r>
              <a:rPr lang="it-IT" dirty="0" smtClean="0"/>
              <a:t>G2019S presentano, oltre alla forte attività </a:t>
            </a:r>
            <a:r>
              <a:rPr lang="it-IT" dirty="0" err="1" smtClean="0"/>
              <a:t>chinasica</a:t>
            </a:r>
            <a:r>
              <a:rPr lang="it-IT" dirty="0" smtClean="0"/>
              <a:t> di LRRK2,</a:t>
            </a:r>
            <a:r>
              <a:rPr lang="it-IT" baseline="0" dirty="0" smtClean="0"/>
              <a:t> </a:t>
            </a:r>
            <a:r>
              <a:rPr lang="it-IT" dirty="0" smtClean="0"/>
              <a:t>particolari caratteristiche: alterazioni morfologiche, riduzione</a:t>
            </a:r>
            <a:r>
              <a:rPr lang="it-IT" baseline="0" dirty="0" smtClean="0"/>
              <a:t> del numero di neuriti e riduzione della loro lunghezza, aumento del numero di vacuoli </a:t>
            </a:r>
            <a:r>
              <a:rPr lang="it-IT" baseline="0" dirty="0" err="1" smtClean="0"/>
              <a:t>autofagici</a:t>
            </a:r>
            <a:r>
              <a:rPr lang="it-IT" baseline="0" dirty="0" smtClean="0"/>
              <a:t> e decrescita del tempo di sopravvivenza. Possiamo studiare il livello di </a:t>
            </a:r>
            <a:r>
              <a:rPr lang="it-IT" baseline="0" dirty="0" err="1" smtClean="0"/>
              <a:t>degenarazione</a:t>
            </a:r>
            <a:r>
              <a:rPr lang="it-IT" baseline="0" dirty="0" smtClean="0"/>
              <a:t> cellulare della nostra linea </a:t>
            </a:r>
            <a:r>
              <a:rPr lang="it-IT" baseline="0" dirty="0" err="1" smtClean="0"/>
              <a:t>transfettata</a:t>
            </a:r>
            <a:r>
              <a:rPr lang="it-IT" baseline="0" dirty="0" smtClean="0"/>
              <a:t> attraverso un’ analisi delle </a:t>
            </a:r>
            <a:r>
              <a:rPr lang="it-IT" baseline="0" dirty="0" err="1" smtClean="0"/>
              <a:t>caspasi</a:t>
            </a:r>
            <a:r>
              <a:rPr lang="it-IT" baseline="0" dirty="0" smtClean="0"/>
              <a:t>, che sono i principali esecutori dell’ </a:t>
            </a:r>
            <a:r>
              <a:rPr lang="it-IT" baseline="0" dirty="0" err="1" smtClean="0"/>
              <a:t>apoptosi</a:t>
            </a:r>
            <a:r>
              <a:rPr lang="it-IT" baseline="0" dirty="0" smtClean="0"/>
              <a:t>: in vitro </a:t>
            </a:r>
            <a:r>
              <a:rPr lang="it-IT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può studiare il </a:t>
            </a:r>
            <a:r>
              <a:rPr lang="it-IT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processamento</a:t>
            </a:r>
            <a:r>
              <a:rPr lang="it-IT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dei pro-enzimi, meccanismo con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 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diventano attive, attraverso la tecnica dell’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Immunoblotting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campioni proteici ottenuti dai lisati delle cellule, opportunamente separati tramite elettroforesi su gel di acrilamide e trasferiti su filtro di nitrocellulosa, vengono ibridati con anticorpi specifici per il riconoscimento delle proteine di interesse, in questo caso 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queste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può identificare nella comparsa delle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subunità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maggiore e minore dell’ enzima maturo); con lo stesso sistema viene analizzato il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substrati noti per essere tagliati dalle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L’uso di substrati ed inibitori marcati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radioattivamente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un’ alternativa ai saggi di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immunoblotting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ad esempio la sonda [125I]-M808 è stata utilizzata, in qualità di substrato catalitico delle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per l’ analisi del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enzimatico </a:t>
            </a:r>
            <a:r>
              <a:rPr lang="it-IT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estratti cellulari (in vitro) e per visualizzare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direttamente l’ attività e la localizzazione delle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apoptotiche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all’ interno delle cellule (</a:t>
            </a:r>
            <a:r>
              <a:rPr lang="it-IT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vivo)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2004). Da questi studi ci aspettiamo che la sopravvivenza dei neuroni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transfettati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il vettore terapeutico sia più alta rispetto a quella dei neuroni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transfettati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il vettore di controllo e rispetto a quella dei neuroni G2019S non trattati.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LRRK2</a:t>
            </a:r>
            <a:r>
              <a:rPr lang="it-IT" baseline="0" dirty="0" smtClean="0"/>
              <a:t> gioca inoltre un ruolo importante nel mantenimento del numero e della lunghezza dei processi neuronali: </a:t>
            </a:r>
            <a:r>
              <a:rPr lang="it-IT" baseline="0" dirty="0" smtClean="0">
                <a:effectLst/>
              </a:rPr>
              <a:t>i</a:t>
            </a:r>
            <a:r>
              <a:rPr lang="it-IT" dirty="0" smtClean="0">
                <a:effectLst/>
              </a:rPr>
              <a:t> neuroni che</a:t>
            </a:r>
            <a:r>
              <a:rPr lang="it-IT" baseline="0" dirty="0" smtClean="0">
                <a:effectLst/>
              </a:rPr>
              <a:t> </a:t>
            </a:r>
            <a:r>
              <a:rPr lang="it-IT" dirty="0" smtClean="0">
                <a:effectLst/>
              </a:rPr>
              <a:t>esprimono forme mutate di LRRK2</a:t>
            </a:r>
            <a:r>
              <a:rPr lang="it-IT" baseline="0" dirty="0" smtClean="0">
                <a:effectLst/>
              </a:rPr>
              <a:t> </a:t>
            </a:r>
            <a:r>
              <a:rPr lang="it-IT" dirty="0" smtClean="0">
                <a:effectLst/>
              </a:rPr>
              <a:t>mostrano, infatti,</a:t>
            </a:r>
            <a:r>
              <a:rPr lang="it-IT" baseline="0" dirty="0" smtClean="0">
                <a:effectLst/>
              </a:rPr>
              <a:t> pochi e ridotti </a:t>
            </a:r>
            <a:r>
              <a:rPr lang="it-IT" dirty="0" smtClean="0">
                <a:effectLst/>
              </a:rPr>
              <a:t>neuriti</a:t>
            </a:r>
            <a:r>
              <a:rPr lang="it-IT" baseline="0" dirty="0" smtClean="0">
                <a:effectLst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MacLeod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2006). Dall’ analisi al microscopio, dunque, le cellule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transfettate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il vettore terapeutico dovrebbero presentare un miglioramento nella morfologia e nel numero di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processamenti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neuritici rispetto al controllo.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prevede di fare, inoltre, un’ analisi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Northern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 un’ analisi Western per testare i livelli di messaggero e di proteina LLRK2; la tecnica Western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Blotting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è, comunque, in grado di garantirci la discriminazione tra la forma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della proteina e quella mutata: procederemo, dunque, con un’ analisi di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Fingerprinting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mediante la quale, frammentando la catena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polipeptidica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è possibile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distinguere due frammenti che differiscono per un solo aminoacido.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efficienza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costrutto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vitro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sperimentazione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vivo 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Musculus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G2019S. La nostra idea è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iniettare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algn="just" rtl="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6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transgenici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esprimono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dirty="0" smtClean="0">
                <a:solidFill>
                  <a:schemeClr val="accent4">
                    <a:lumMod val="50000"/>
                  </a:schemeClr>
                </a:solidFill>
              </a:rPr>
              <a:t>LRRK2</a:t>
            </a:r>
            <a:r>
              <a:rPr lang="it-IT" sz="1200" b="0" baseline="30000" dirty="0" smtClean="0">
                <a:solidFill>
                  <a:schemeClr val="accent4">
                    <a:lumMod val="50000"/>
                  </a:schemeClr>
                </a:solidFill>
              </a:rPr>
              <a:t>G2019S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6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wt;</a:t>
            </a:r>
          </a:p>
          <a:p>
            <a:pPr algn="just" rtl="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vettore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vuoto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3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transgenici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3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wt.</a:t>
            </a:r>
          </a:p>
          <a:p>
            <a:pPr algn="just" rtl="0">
              <a:buFontTx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costrutto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verrà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inserito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iniezione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diretta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cervello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Infatti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è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dimostrato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iniezione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striatale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CAV-2 conduce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cellule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substantia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nigra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Peltékian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2002).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9154-1DFD-4DEB-A1C5-63D6ACBA91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697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720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062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8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354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78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9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58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68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47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04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83000">
              <a:srgbClr val="FAC77D"/>
            </a:gs>
            <a:gs pos="100000">
              <a:srgbClr val="FBA97D"/>
            </a:gs>
            <a:gs pos="98000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05B5-2B81-4B96-A6F8-09B2373A6B28}" type="datetimeFigureOut">
              <a:rPr lang="it-IT" smtClean="0"/>
              <a:pPr/>
              <a:t>17/04/2012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DD1F-00FF-40AC-B14F-B8DB3F81A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38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4048" y="5157192"/>
            <a:ext cx="4139952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Corso di Terapia genica</a:t>
            </a:r>
            <a:b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Prof.ssa Saggio</a:t>
            </a:r>
            <a:b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</a:rPr>
              <a:t>a.a.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2011/2012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6867" y="1124744"/>
            <a:ext cx="8064896" cy="3240360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</a:rPr>
              <a:t>LRRK2-FAMILIAR PARKINSON DISEASE: POSSIBLE APPROACH OF GENE THERAPY</a:t>
            </a:r>
            <a:endParaRPr lang="it-I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6531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Cesario Claudia</a:t>
            </a:r>
          </a:p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Giusti Valentina</a:t>
            </a:r>
          </a:p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Milan Marika</a:t>
            </a:r>
          </a:p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Romano Elena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15008" y="865743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behavioral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testing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and motor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activity</a:t>
            </a:r>
            <a:endParaRPr lang="it-IT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Immunoassays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Northern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blot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Western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blot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Fingerprinting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analysis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LRRK2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kinase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activity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dopaminergic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neuronal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degeneration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tyrosine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hydroxylase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(TH)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immunofluorescence</a:t>
            </a: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it-IT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67844" y="260648"/>
            <a:ext cx="2808312" cy="523220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50000"/>
                  </a:schemeClr>
                </a:solidFill>
              </a:rPr>
              <a:t>Measuring…</a:t>
            </a:r>
            <a:endParaRPr lang="it-IT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67944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Control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43608" y="61560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Therapeutic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8238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desktop\Catt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2031463" cy="189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429000"/>
            <a:ext cx="2075018" cy="29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sellaDiTesto 22"/>
          <p:cNvSpPr txBox="1"/>
          <p:nvPr/>
        </p:nvSpPr>
        <p:spPr>
          <a:xfrm>
            <a:off x="7740352" y="3645024"/>
            <a:ext cx="6480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vector</a:t>
            </a:r>
            <a:endParaRPr lang="it-IT" sz="1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740352" y="4005064"/>
            <a:ext cx="72008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control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PITFALLS AND SOLUTIONS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060848"/>
            <a:ext cx="5148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DHPLC : 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high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cost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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collaboration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with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an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equipped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lab</a:t>
            </a:r>
            <a:endParaRPr lang="it-IT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331640" y="3212976"/>
            <a:ext cx="6480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FUTURE PERSPECTIVES</a:t>
            </a:r>
            <a:endParaRPr lang="it-IT" sz="4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375505" y="3933056"/>
            <a:ext cx="8392990" cy="2664296"/>
            <a:chOff x="323528" y="4005064"/>
            <a:chExt cx="8392990" cy="2664296"/>
          </a:xfrm>
        </p:grpSpPr>
        <p:pic>
          <p:nvPicPr>
            <p:cNvPr id="4" name="Immagine 3" descr="Mus_musculu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4817938"/>
              <a:ext cx="1706880" cy="12033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5" name="Immagine 4" descr="Chimpanzee-Hea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784" y="4589104"/>
              <a:ext cx="1792224" cy="17922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Freccia a destra 6"/>
            <p:cNvSpPr/>
            <p:nvPr/>
          </p:nvSpPr>
          <p:spPr>
            <a:xfrm>
              <a:off x="2044519" y="5156890"/>
              <a:ext cx="583265" cy="45365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 descr="parkinson_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8064" y="4005064"/>
              <a:ext cx="1071563" cy="2264569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323528" y="6237312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Mus</a:t>
              </a:r>
              <a:r>
                <a:rPr lang="it-IT" sz="20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000" b="1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musculus</a:t>
              </a:r>
              <a:endParaRPr lang="it-IT" sz="2000" b="1" i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699792" y="626925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Pan </a:t>
              </a:r>
              <a:r>
                <a:rPr lang="it-IT" sz="2000" b="1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troglodytes</a:t>
              </a:r>
              <a:endParaRPr lang="it-IT" sz="2000" b="1" i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932040" y="6269250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Homo sapiens</a:t>
              </a:r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4427984" y="5157192"/>
              <a:ext cx="583265" cy="45365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uppo 26"/>
            <p:cNvGrpSpPr/>
            <p:nvPr/>
          </p:nvGrpSpPr>
          <p:grpSpPr>
            <a:xfrm>
              <a:off x="7092280" y="4469059"/>
              <a:ext cx="1624238" cy="1552230"/>
              <a:chOff x="7092280" y="4469059"/>
              <a:chExt cx="1624238" cy="1552230"/>
            </a:xfrm>
          </p:grpSpPr>
          <p:pic>
            <p:nvPicPr>
              <p:cNvPr id="19" name="Immagine 18" descr="pix201005220375778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80312" y="4814664"/>
                <a:ext cx="1080120" cy="990600"/>
              </a:xfrm>
              <a:prstGeom prst="rect">
                <a:avLst/>
              </a:prstGeom>
            </p:spPr>
          </p:pic>
          <p:cxnSp>
            <p:nvCxnSpPr>
              <p:cNvPr id="22" name="Connettore 1 21"/>
              <p:cNvCxnSpPr/>
              <p:nvPr/>
            </p:nvCxnSpPr>
            <p:spPr>
              <a:xfrm flipH="1">
                <a:off x="7092280" y="4469059"/>
                <a:ext cx="1512169" cy="1552229"/>
              </a:xfrm>
              <a:prstGeom prst="line">
                <a:avLst/>
              </a:prstGeom>
              <a:ln w="76200">
                <a:solidFill>
                  <a:schemeClr val="accent2">
                    <a:lumMod val="5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rot="-5400000" flipH="1">
                <a:off x="7184319" y="4489090"/>
                <a:ext cx="1512169" cy="1552229"/>
              </a:xfrm>
              <a:prstGeom prst="line">
                <a:avLst/>
              </a:prstGeom>
              <a:ln w="76200">
                <a:solidFill>
                  <a:schemeClr val="accent2">
                    <a:lumMod val="5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ccia a destra 25"/>
            <p:cNvSpPr/>
            <p:nvPr/>
          </p:nvSpPr>
          <p:spPr>
            <a:xfrm>
              <a:off x="6444208" y="5157192"/>
              <a:ext cx="583265" cy="45365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1133618" y="908720"/>
            <a:ext cx="6876764" cy="4770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Discriminate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wt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and G2019S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mutation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transcripts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9" name="Freccia in giù 28"/>
          <p:cNvSpPr/>
          <p:nvPr/>
        </p:nvSpPr>
        <p:spPr>
          <a:xfrm rot="2166128">
            <a:off x="2648494" y="1549374"/>
            <a:ext cx="360040" cy="43204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Freccia in giù 20"/>
          <p:cNvSpPr/>
          <p:nvPr/>
        </p:nvSpPr>
        <p:spPr>
          <a:xfrm rot="19889825">
            <a:off x="5877403" y="1544507"/>
            <a:ext cx="360040" cy="43204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39544" y="2060848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RT-PCR: low sensitive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a single 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5556" y="893033"/>
            <a:ext cx="7992888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0">
              <a:schemeClr val="accent6">
                <a:lumMod val="5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Chemicals</a:t>
            </a:r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Plastics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/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Glassworks</a:t>
            </a:r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Transgenic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mice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                      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individual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price € 258.34</a:t>
            </a: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CAV-2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Vector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Production Kit                       price on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order</a:t>
            </a:r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293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cell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line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                             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list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price € 306.84                                                         </a:t>
            </a: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Kit PCR                                      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about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€ 100 </a:t>
            </a:r>
            <a:endParaRPr lang="it-IT" b="1" dirty="0">
              <a:solidFill>
                <a:srgbClr val="C0504D">
                  <a:lumMod val="50000"/>
                </a:srgbClr>
              </a:solidFill>
            </a:endParaRP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Kit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Kinase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Assay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                     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about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€ 300</a:t>
            </a: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Peptide Mass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Fingerprinting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about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€ 1200 </a:t>
            </a:r>
          </a:p>
          <a:p>
            <a:endParaRPr lang="it-IT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Neuronal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cell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line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                                       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about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€ 685.24 (x2)</a:t>
            </a:r>
          </a:p>
          <a:p>
            <a:endParaRPr lang="it-IT" b="1" dirty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Laboratory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facilities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(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eg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: laminar flow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hood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incubators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ultracentrifuges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fluorescence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microscopy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it-IT" b="1" dirty="0" err="1" smtClean="0">
                <a:solidFill>
                  <a:srgbClr val="C0504D">
                    <a:lumMod val="50000"/>
                  </a:srgbClr>
                </a:solidFill>
              </a:rPr>
              <a:t>centrifuges</a:t>
            </a:r>
            <a:r>
              <a:rPr lang="it-IT" b="1" dirty="0" smtClean="0">
                <a:solidFill>
                  <a:srgbClr val="C0504D">
                    <a:lumMod val="50000"/>
                  </a:srgbClr>
                </a:solidFill>
              </a:rPr>
              <a:t>, …)</a:t>
            </a:r>
            <a:endParaRPr lang="it-IT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831345"/>
            <a:ext cx="1584175" cy="73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106041" cy="50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8763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188640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MATERIALS AND COSTS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PARKINSON’ S DISEASE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Romano\Desktop\161377.jpg"/>
          <p:cNvPicPr>
            <a:picLocks noChangeAspect="1" noChangeArrowheads="1"/>
          </p:cNvPicPr>
          <p:nvPr/>
        </p:nvPicPr>
        <p:blipFill rotWithShape="1">
          <a:blip r:embed="rId3" cstate="print"/>
          <a:srcRect t="8173" b="8051"/>
          <a:stretch/>
        </p:blipFill>
        <p:spPr bwMode="auto">
          <a:xfrm>
            <a:off x="467544" y="3140968"/>
            <a:ext cx="3604310" cy="30963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11560" y="1052736"/>
            <a:ext cx="820891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accent2">
                    <a:lumMod val="50000"/>
                  </a:schemeClr>
                </a:solidFill>
              </a:rPr>
              <a:t>Neurodegenerative disorder: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intracytoplasmic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protein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aggregates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Lewy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bodies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dopaminergic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neurons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death</a:t>
            </a:r>
            <a:endParaRPr lang="fi-FI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http://img.tfd.com/mosbycam/thumbs/500070-fx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2304256" cy="42446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355976" y="3068960"/>
            <a:ext cx="2088232" cy="331236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it-IT" sz="9600" b="1" i="1" dirty="0" err="1" smtClean="0">
                <a:solidFill>
                  <a:schemeClr val="accent2">
                    <a:lumMod val="50000"/>
                  </a:schemeClr>
                </a:solidFill>
              </a:rPr>
              <a:t>Symptoms</a:t>
            </a:r>
            <a:r>
              <a:rPr lang="it-IT" sz="9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Tremor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Rigidity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err="1" smtClean="0">
                <a:solidFill>
                  <a:schemeClr val="accent2">
                    <a:lumMod val="50000"/>
                  </a:schemeClr>
                </a:solidFill>
              </a:rPr>
              <a:t>Bradykinesia</a:t>
            </a:r>
            <a:endParaRPr lang="en-US" sz="7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err="1" smtClean="0">
                <a:solidFill>
                  <a:schemeClr val="accent2">
                    <a:lumMod val="50000"/>
                  </a:schemeClr>
                </a:solidFill>
              </a:rPr>
              <a:t>Akinesia</a:t>
            </a:r>
            <a:endParaRPr lang="en-US" sz="7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Postural instability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Memory loss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err="1" smtClean="0">
                <a:solidFill>
                  <a:schemeClr val="accent2">
                    <a:lumMod val="50000"/>
                  </a:schemeClr>
                </a:solidFill>
              </a:rPr>
              <a:t>Depression</a:t>
            </a:r>
          </a:p>
          <a:p>
            <a:pPr marL="0">
              <a:spcBef>
                <a:spcPct val="50000"/>
              </a:spcBef>
              <a:buNone/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Sleep disturbances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4100" b="1" dirty="0">
              <a:solidFill>
                <a:srgbClr val="371B03"/>
              </a:solidFill>
            </a:endParaRPr>
          </a:p>
          <a:p>
            <a:endParaRPr lang="it-IT" dirty="0">
              <a:solidFill>
                <a:srgbClr val="371B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23528" y="260648"/>
            <a:ext cx="50405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Genetic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Factors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(10-15%)</a:t>
            </a: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052736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2">
                    <a:lumMod val="50000"/>
                  </a:schemeClr>
                </a:solidFill>
              </a:rPr>
              <a:t>LRRK2 gene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(12q12) mutations are the most common genetic cause of familiar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autosomal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dominant PD</a:t>
            </a:r>
            <a:endParaRPr lang="it-IT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08919"/>
            <a:ext cx="6154811" cy="365048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516216" y="2852936"/>
            <a:ext cx="2627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glycine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to serine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aminoacid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 substitution at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codon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 2019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worldwide frequency = 1.1–18.7% in familiar PD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increased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kinase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activity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enhanced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autophosphorylation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19168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492303"/>
                </a:solidFill>
              </a:rPr>
              <a:t>LRRK2 G2019S MUTATION</a:t>
            </a:r>
            <a:endParaRPr lang="it-IT" sz="3200" b="1" dirty="0">
              <a:solidFill>
                <a:srgbClr val="4923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800" b="1" dirty="0" smtClean="0">
                <a:solidFill>
                  <a:schemeClr val="accent2">
                    <a:lumMod val="50000"/>
                  </a:schemeClr>
                </a:solidFill>
              </a:rPr>
              <a:t>APPROACH OF GENE THERAPY</a:t>
            </a:r>
            <a:endParaRPr lang="it-IT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5580112" y="1628800"/>
            <a:ext cx="360040" cy="43204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87824" y="2204864"/>
            <a:ext cx="5760640" cy="754053"/>
          </a:xfrm>
          <a:prstGeom prst="rect">
            <a:avLst/>
          </a:prstGeom>
          <a:solidFill>
            <a:srgbClr val="E6C4C5"/>
          </a:solidFill>
          <a:ln>
            <a:solidFill>
              <a:srgbClr val="E6C4C5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it-IT" sz="2300" b="1" dirty="0" smtClean="0">
                <a:solidFill>
                  <a:schemeClr val="accent2">
                    <a:lumMod val="50000"/>
                  </a:schemeClr>
                </a:solidFill>
              </a:rPr>
              <a:t>CAV (Canine </a:t>
            </a:r>
            <a:r>
              <a:rPr lang="it-IT" sz="2300" b="1" dirty="0" err="1" smtClean="0">
                <a:solidFill>
                  <a:schemeClr val="accent2">
                    <a:lumMod val="50000"/>
                  </a:schemeClr>
                </a:solidFill>
              </a:rPr>
              <a:t>Adenovirus</a:t>
            </a:r>
            <a:r>
              <a:rPr lang="it-IT" sz="23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vectors</a:t>
            </a:r>
            <a:r>
              <a:rPr lang="it-IT" sz="2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transfection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neuronal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cells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expression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3573016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siRNA</a:t>
            </a:r>
            <a:endParaRPr lang="it-IT" sz="2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36096" y="3573016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cDNA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</a:rPr>
              <a:t> LRRK2 </a:t>
            </a:r>
            <a:r>
              <a:rPr lang="it-IT" sz="2500" b="1" dirty="0" err="1" smtClean="0">
                <a:solidFill>
                  <a:schemeClr val="accent2">
                    <a:lumMod val="50000"/>
                  </a:schemeClr>
                </a:solidFill>
              </a:rPr>
              <a:t>wt</a:t>
            </a:r>
            <a:endParaRPr lang="it-IT" sz="2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uppo 13"/>
          <p:cNvGrpSpPr/>
          <p:nvPr/>
        </p:nvGrpSpPr>
        <p:grpSpPr>
          <a:xfrm>
            <a:off x="3779912" y="3068960"/>
            <a:ext cx="4104456" cy="547410"/>
            <a:chOff x="2123728" y="2276872"/>
            <a:chExt cx="4104456" cy="1224136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4139952" y="2276872"/>
              <a:ext cx="0" cy="648072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2123728" y="2924944"/>
              <a:ext cx="410445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2123728" y="2924944"/>
              <a:ext cx="0" cy="576064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6228184" y="2924944"/>
              <a:ext cx="0" cy="576064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395536" y="764704"/>
            <a:ext cx="8352928" cy="7540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 err="1" smtClean="0">
                <a:solidFill>
                  <a:schemeClr val="accent2">
                    <a:lumMod val="50000"/>
                  </a:schemeClr>
                </a:solidFill>
              </a:rPr>
              <a:t>Objective</a:t>
            </a:r>
            <a:r>
              <a:rPr lang="it-IT" sz="23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silencing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endogenous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mutated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gene</a:t>
            </a:r>
          </a:p>
          <a:p>
            <a:pPr algn="ctr"/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exogenous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expression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</a:rPr>
              <a:t>wild-type</a:t>
            </a:r>
            <a:endParaRPr lang="it-IT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5" name="Picture 1" descr="D:\desktop\shRNA_ins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617397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adenovirus-adenoviridae-nonenveloped-ichosaedric-capsid-icosahedral-nucleocapsid-double-stranded-linear-DNA-gen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651" y="1791597"/>
            <a:ext cx="1731125" cy="192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546848" cy="72008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Choise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shRNA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it-IT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40055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13616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Freccia in giù 27"/>
          <p:cNvSpPr/>
          <p:nvPr/>
        </p:nvSpPr>
        <p:spPr>
          <a:xfrm>
            <a:off x="4283968" y="1124744"/>
            <a:ext cx="484632" cy="50405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/>
          <p:cNvGrpSpPr/>
          <p:nvPr/>
        </p:nvGrpSpPr>
        <p:grpSpPr>
          <a:xfrm>
            <a:off x="251520" y="5445224"/>
            <a:ext cx="8353217" cy="1152128"/>
            <a:chOff x="251520" y="5517232"/>
            <a:chExt cx="8353217" cy="1152128"/>
          </a:xfrm>
        </p:grpSpPr>
        <p:grpSp>
          <p:nvGrpSpPr>
            <p:cNvPr id="10" name="Gruppo 9"/>
            <p:cNvGrpSpPr/>
            <p:nvPr/>
          </p:nvGrpSpPr>
          <p:grpSpPr>
            <a:xfrm>
              <a:off x="251520" y="5805264"/>
              <a:ext cx="8353217" cy="576064"/>
              <a:chOff x="179512" y="3933056"/>
              <a:chExt cx="8716782" cy="504056"/>
            </a:xfrm>
          </p:grpSpPr>
          <p:sp>
            <p:nvSpPr>
              <p:cNvPr id="11" name="Rettangolo 10"/>
              <p:cNvSpPr/>
              <p:nvPr/>
            </p:nvSpPr>
            <p:spPr>
              <a:xfrm>
                <a:off x="179512" y="3933056"/>
                <a:ext cx="1878854" cy="50405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" name="Connettore 1 11"/>
              <p:cNvCxnSpPr/>
              <p:nvPr/>
            </p:nvCxnSpPr>
            <p:spPr>
              <a:xfrm>
                <a:off x="4427984" y="4221088"/>
                <a:ext cx="2880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ttangolo 12"/>
              <p:cNvSpPr/>
              <p:nvPr/>
            </p:nvSpPr>
            <p:spPr>
              <a:xfrm>
                <a:off x="2051720" y="3933056"/>
                <a:ext cx="1878854" cy="5040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5138889" y="3933056"/>
                <a:ext cx="1878854" cy="5040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017440" y="3933056"/>
                <a:ext cx="1878854" cy="504056"/>
              </a:xfrm>
              <a:prstGeom prst="rect">
                <a:avLst/>
              </a:prstGeom>
              <a:gradFill flip="none" rotWithShape="1">
                <a:gsLst>
                  <a:gs pos="0">
                    <a:srgbClr val="F2391A">
                      <a:tint val="66000"/>
                      <a:satMod val="160000"/>
                    </a:srgbClr>
                  </a:gs>
                  <a:gs pos="50000">
                    <a:srgbClr val="F2391A">
                      <a:tint val="44500"/>
                      <a:satMod val="160000"/>
                    </a:srgbClr>
                  </a:gs>
                  <a:gs pos="100000">
                    <a:srgbClr val="F2391A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755576" y="40050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GFP</a:t>
                </a:r>
                <a:endParaRPr lang="it-IT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7468293" y="4005064"/>
                <a:ext cx="1202273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mCherry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2411760" y="4005064"/>
                <a:ext cx="1152128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LRRK2 WT</a:t>
                </a:r>
                <a:endParaRPr lang="it-IT" sz="16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433265" y="4014863"/>
                <a:ext cx="1584176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LRRK2 G2019S</a:t>
                </a:r>
                <a:endParaRPr lang="it-IT" sz="1600" dirty="0"/>
              </a:p>
            </p:txBody>
          </p:sp>
          <p:grpSp>
            <p:nvGrpSpPr>
              <p:cNvPr id="20" name="Gruppo 49"/>
              <p:cNvGrpSpPr/>
              <p:nvPr/>
            </p:nvGrpSpPr>
            <p:grpSpPr>
              <a:xfrm>
                <a:off x="3851920" y="3933056"/>
                <a:ext cx="648072" cy="504056"/>
                <a:chOff x="3707904" y="3933056"/>
                <a:chExt cx="648072" cy="504056"/>
              </a:xfrm>
            </p:grpSpPr>
            <p:sp>
              <p:nvSpPr>
                <p:cNvPr id="24" name="Rettangolo 23"/>
                <p:cNvSpPr/>
                <p:nvPr/>
              </p:nvSpPr>
              <p:spPr>
                <a:xfrm>
                  <a:off x="3779912" y="3933056"/>
                  <a:ext cx="504056" cy="50405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3707904" y="4005064"/>
                  <a:ext cx="648072" cy="296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CMV</a:t>
                  </a:r>
                  <a:endParaRPr lang="it-IT" sz="1600" dirty="0"/>
                </a:p>
              </p:txBody>
            </p:sp>
          </p:grpSp>
          <p:grpSp>
            <p:nvGrpSpPr>
              <p:cNvPr id="21" name="Gruppo 52"/>
              <p:cNvGrpSpPr/>
              <p:nvPr/>
            </p:nvGrpSpPr>
            <p:grpSpPr>
              <a:xfrm>
                <a:off x="4644008" y="3933056"/>
                <a:ext cx="648072" cy="504056"/>
                <a:chOff x="3707904" y="3933056"/>
                <a:chExt cx="648072" cy="504056"/>
              </a:xfrm>
            </p:grpSpPr>
            <p:sp>
              <p:nvSpPr>
                <p:cNvPr id="22" name="Rettangolo 21"/>
                <p:cNvSpPr/>
                <p:nvPr/>
              </p:nvSpPr>
              <p:spPr>
                <a:xfrm>
                  <a:off x="3779912" y="3933056"/>
                  <a:ext cx="504056" cy="50405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3707904" y="4005064"/>
                  <a:ext cx="648072" cy="296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CMV</a:t>
                  </a:r>
                  <a:endParaRPr lang="it-IT" sz="1600" dirty="0"/>
                </a:p>
              </p:txBody>
            </p:sp>
          </p:grpSp>
        </p:grpSp>
        <p:grpSp>
          <p:nvGrpSpPr>
            <p:cNvPr id="32" name="Gruppo 31"/>
            <p:cNvGrpSpPr/>
            <p:nvPr/>
          </p:nvGrpSpPr>
          <p:grpSpPr>
            <a:xfrm>
              <a:off x="5076056" y="5517232"/>
              <a:ext cx="711696" cy="288032"/>
              <a:chOff x="4644008" y="5733256"/>
              <a:chExt cx="711696" cy="288032"/>
            </a:xfrm>
          </p:grpSpPr>
          <p:cxnSp>
            <p:nvCxnSpPr>
              <p:cNvPr id="36" name="Connettore 1 35"/>
              <p:cNvCxnSpPr/>
              <p:nvPr/>
            </p:nvCxnSpPr>
            <p:spPr>
              <a:xfrm>
                <a:off x="4644008" y="5733256"/>
                <a:ext cx="0" cy="28803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 flipV="1">
                <a:off x="4644008" y="5733256"/>
                <a:ext cx="711696" cy="8384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o 32"/>
            <p:cNvGrpSpPr/>
            <p:nvPr/>
          </p:nvGrpSpPr>
          <p:grpSpPr>
            <a:xfrm rot="10800000">
              <a:off x="3131840" y="6381328"/>
              <a:ext cx="711696" cy="288032"/>
              <a:chOff x="4644008" y="5733256"/>
              <a:chExt cx="711696" cy="288032"/>
            </a:xfrm>
          </p:grpSpPr>
          <p:cxnSp>
            <p:nvCxnSpPr>
              <p:cNvPr id="35" name="Connettore 1 34"/>
              <p:cNvCxnSpPr/>
              <p:nvPr/>
            </p:nvCxnSpPr>
            <p:spPr>
              <a:xfrm>
                <a:off x="4644008" y="5733256"/>
                <a:ext cx="0" cy="28803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2 37"/>
              <p:cNvCxnSpPr/>
              <p:nvPr/>
            </p:nvCxnSpPr>
            <p:spPr>
              <a:xfrm flipV="1">
                <a:off x="4644008" y="5733256"/>
                <a:ext cx="711696" cy="8384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uppo 42"/>
          <p:cNvGrpSpPr/>
          <p:nvPr/>
        </p:nvGrpSpPr>
        <p:grpSpPr>
          <a:xfrm>
            <a:off x="179512" y="4581128"/>
            <a:ext cx="2420839" cy="792088"/>
            <a:chOff x="539552" y="4581128"/>
            <a:chExt cx="2420839" cy="792088"/>
          </a:xfrm>
        </p:grpSpPr>
        <p:grpSp>
          <p:nvGrpSpPr>
            <p:cNvPr id="4" name="Gruppo 3"/>
            <p:cNvGrpSpPr/>
            <p:nvPr/>
          </p:nvGrpSpPr>
          <p:grpSpPr>
            <a:xfrm>
              <a:off x="539552" y="4869160"/>
              <a:ext cx="2420839" cy="504056"/>
              <a:chOff x="755576" y="1844824"/>
              <a:chExt cx="2420839" cy="504056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1331640" y="1844824"/>
                <a:ext cx="936104" cy="5040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1403648" y="1916832"/>
                <a:ext cx="17727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 smtClean="0"/>
                  <a:t>shRNA</a:t>
                </a:r>
                <a:endParaRPr lang="it-IT" sz="1600" dirty="0"/>
              </a:p>
            </p:txBody>
          </p:sp>
          <p:grpSp>
            <p:nvGrpSpPr>
              <p:cNvPr id="7" name="Gruppo 39"/>
              <p:cNvGrpSpPr/>
              <p:nvPr/>
            </p:nvGrpSpPr>
            <p:grpSpPr>
              <a:xfrm>
                <a:off x="755576" y="1844824"/>
                <a:ext cx="648072" cy="504056"/>
                <a:chOff x="3707904" y="3933056"/>
                <a:chExt cx="648072" cy="504056"/>
              </a:xfrm>
            </p:grpSpPr>
            <p:sp>
              <p:nvSpPr>
                <p:cNvPr id="8" name="Rettangolo 7"/>
                <p:cNvSpPr/>
                <p:nvPr/>
              </p:nvSpPr>
              <p:spPr>
                <a:xfrm>
                  <a:off x="3779912" y="3933056"/>
                  <a:ext cx="504056" cy="50405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9" name="CasellaDiTesto 8"/>
                <p:cNvSpPr txBox="1"/>
                <p:nvPr/>
              </p:nvSpPr>
              <p:spPr>
                <a:xfrm>
                  <a:off x="3707904" y="4005064"/>
                  <a:ext cx="6480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CMV</a:t>
                  </a:r>
                  <a:endParaRPr lang="it-IT" sz="1600" dirty="0"/>
                </a:p>
              </p:txBody>
            </p:sp>
          </p:grpSp>
        </p:grpSp>
        <p:grpSp>
          <p:nvGrpSpPr>
            <p:cNvPr id="39" name="Gruppo 38"/>
            <p:cNvGrpSpPr/>
            <p:nvPr/>
          </p:nvGrpSpPr>
          <p:grpSpPr>
            <a:xfrm>
              <a:off x="1115616" y="4581128"/>
              <a:ext cx="711696" cy="288032"/>
              <a:chOff x="4644008" y="5733256"/>
              <a:chExt cx="711696" cy="288032"/>
            </a:xfrm>
          </p:grpSpPr>
          <p:cxnSp>
            <p:nvCxnSpPr>
              <p:cNvPr id="40" name="Connettore 1 39"/>
              <p:cNvCxnSpPr/>
              <p:nvPr/>
            </p:nvCxnSpPr>
            <p:spPr>
              <a:xfrm>
                <a:off x="4644008" y="5733256"/>
                <a:ext cx="0" cy="28803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/>
              <p:cNvCxnSpPr/>
              <p:nvPr/>
            </p:nvCxnSpPr>
            <p:spPr>
              <a:xfrm flipV="1">
                <a:off x="4644008" y="5733256"/>
                <a:ext cx="711696" cy="8384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188640"/>
            <a:ext cx="59046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cDNA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LRRK2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esogenous</a:t>
            </a:r>
            <a:r>
              <a:rPr lang="it-IT" sz="3200" dirty="0" smtClean="0"/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construct</a:t>
            </a:r>
            <a:endParaRPr lang="it-IT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79512" y="980728"/>
            <a:ext cx="2736304" cy="360040"/>
            <a:chOff x="859620" y="2132856"/>
            <a:chExt cx="2910212" cy="576064"/>
          </a:xfrm>
        </p:grpSpPr>
        <p:grpSp>
          <p:nvGrpSpPr>
            <p:cNvPr id="11" name="Gruppo 10"/>
            <p:cNvGrpSpPr/>
            <p:nvPr/>
          </p:nvGrpSpPr>
          <p:grpSpPr>
            <a:xfrm>
              <a:off x="859620" y="2132856"/>
              <a:ext cx="2298753" cy="576064"/>
              <a:chOff x="4316004" y="6021288"/>
              <a:chExt cx="2298753" cy="576064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4316004" y="6021288"/>
                <a:ext cx="688045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NSE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5005265" y="6021288"/>
                <a:ext cx="1609492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sz="1600" dirty="0" err="1" smtClean="0"/>
                  <a:t>cDNA</a:t>
                </a:r>
                <a:r>
                  <a:rPr lang="it-IT" sz="1600" dirty="0" smtClean="0"/>
                  <a:t> LRRK2 </a:t>
                </a:r>
                <a:r>
                  <a:rPr lang="it-IT" sz="1600" dirty="0" err="1" smtClean="0"/>
                  <a:t>wt</a:t>
                </a:r>
                <a:endParaRPr lang="it-IT" sz="1600" dirty="0" smtClean="0"/>
              </a:p>
              <a:p>
                <a:pPr algn="ctr"/>
                <a:endParaRPr lang="it-IT" dirty="0"/>
              </a:p>
            </p:txBody>
          </p:sp>
        </p:grpSp>
        <p:sp>
          <p:nvSpPr>
            <p:cNvPr id="12" name="Rettangolo 11"/>
            <p:cNvSpPr/>
            <p:nvPr/>
          </p:nvSpPr>
          <p:spPr>
            <a:xfrm>
              <a:off x="3157156" y="2132856"/>
              <a:ext cx="61267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GFP</a:t>
              </a:r>
              <a:endParaRPr lang="it-IT" sz="16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51520" y="1484784"/>
            <a:ext cx="2664297" cy="360040"/>
            <a:chOff x="1022867" y="2132856"/>
            <a:chExt cx="2725769" cy="576064"/>
          </a:xfrm>
        </p:grpSpPr>
        <p:grpSp>
          <p:nvGrpSpPr>
            <p:cNvPr id="15" name="Gruppo 10"/>
            <p:cNvGrpSpPr/>
            <p:nvPr/>
          </p:nvGrpSpPr>
          <p:grpSpPr>
            <a:xfrm>
              <a:off x="1022867" y="2132856"/>
              <a:ext cx="2136413" cy="576064"/>
              <a:chOff x="4479251" y="6021288"/>
              <a:chExt cx="2136413" cy="576064"/>
            </a:xfrm>
          </p:grpSpPr>
          <p:sp>
            <p:nvSpPr>
              <p:cNvPr id="17" name="Rettangolo 16"/>
              <p:cNvSpPr/>
              <p:nvPr/>
            </p:nvSpPr>
            <p:spPr>
              <a:xfrm>
                <a:off x="4479251" y="6021288"/>
                <a:ext cx="524796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RSV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5004048" y="6021288"/>
                <a:ext cx="1611616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sz="1600" dirty="0" err="1" smtClean="0"/>
                  <a:t>cDNA</a:t>
                </a:r>
                <a:r>
                  <a:rPr lang="it-IT" sz="1600" dirty="0" smtClean="0"/>
                  <a:t> LRRK2 </a:t>
                </a:r>
                <a:r>
                  <a:rPr lang="it-IT" sz="1600" dirty="0" err="1" smtClean="0"/>
                  <a:t>wt</a:t>
                </a:r>
                <a:endParaRPr lang="it-IT" sz="1600" dirty="0" smtClean="0"/>
              </a:p>
              <a:p>
                <a:pPr algn="ctr"/>
                <a:endParaRPr lang="it-IT" dirty="0"/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3159281" y="2132856"/>
              <a:ext cx="589355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GFP</a:t>
              </a:r>
              <a:endParaRPr lang="it-IT" sz="1600" dirty="0"/>
            </a:p>
          </p:txBody>
        </p:sp>
      </p:grpSp>
      <p:pic>
        <p:nvPicPr>
          <p:cNvPr id="1026" name="Picture 2" descr="D:\desktop\Immag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80728"/>
            <a:ext cx="20463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3562837" cy="203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CasellaDiTesto 33"/>
          <p:cNvSpPr txBox="1"/>
          <p:nvPr/>
        </p:nvSpPr>
        <p:spPr>
          <a:xfrm>
            <a:off x="683568" y="20608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Livello di fluorescenza</a:t>
            </a:r>
          </a:p>
          <a:p>
            <a:r>
              <a:rPr lang="it-IT" dirty="0" smtClean="0"/>
              <a:t>        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251520" y="3501008"/>
            <a:ext cx="6076680" cy="360040"/>
            <a:chOff x="683568" y="4797152"/>
            <a:chExt cx="6112704" cy="360040"/>
          </a:xfrm>
        </p:grpSpPr>
        <p:sp>
          <p:nvSpPr>
            <p:cNvPr id="38" name="Rettangolo 37"/>
            <p:cNvSpPr/>
            <p:nvPr/>
          </p:nvSpPr>
          <p:spPr>
            <a:xfrm>
              <a:off x="683568" y="4797152"/>
              <a:ext cx="646929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RSV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771800" y="4797152"/>
              <a:ext cx="1548880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 smtClean="0"/>
            </a:p>
            <a:p>
              <a:pPr algn="ctr"/>
              <a:r>
                <a:rPr lang="it-IT" sz="1600" dirty="0" err="1" smtClean="0"/>
                <a:t>cDNA</a:t>
              </a:r>
              <a:r>
                <a:rPr lang="it-IT" sz="1600" dirty="0" smtClean="0"/>
                <a:t> LRRK2 </a:t>
              </a:r>
              <a:r>
                <a:rPr lang="it-IT" sz="1600" dirty="0" err="1" smtClean="0"/>
                <a:t>w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pPr algn="ctr"/>
              <a:r>
                <a:rPr lang="it-IT" dirty="0" smtClean="0"/>
                <a:t>   </a:t>
              </a:r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4283968" y="4797152"/>
              <a:ext cx="1116832" cy="36004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/>
                <a:t>cDNA</a:t>
              </a:r>
              <a:r>
                <a:rPr lang="it-IT" sz="1600" dirty="0" smtClean="0"/>
                <a:t> U1</a:t>
              </a:r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5391835" y="4797152"/>
              <a:ext cx="1404437" cy="36004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3’UTR U1A </a:t>
              </a:r>
              <a:r>
                <a:rPr lang="it-IT" sz="1600" dirty="0" err="1" smtClean="0"/>
                <a:t>wt</a:t>
              </a:r>
              <a:endParaRPr lang="it-IT" sz="1600" dirty="0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331640" y="4797152"/>
              <a:ext cx="1440160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 smtClean="0"/>
            </a:p>
            <a:p>
              <a:pPr algn="ctr"/>
              <a:r>
                <a:rPr lang="it-IT" sz="1600" dirty="0" smtClean="0"/>
                <a:t>5’ UTR LRRK2</a:t>
              </a:r>
            </a:p>
            <a:p>
              <a:pPr algn="ctr"/>
              <a:endParaRPr lang="it-IT" dirty="0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195736" y="2420888"/>
            <a:ext cx="720080" cy="296416"/>
            <a:chOff x="4644008" y="5733256"/>
            <a:chExt cx="720080" cy="296416"/>
          </a:xfrm>
        </p:grpSpPr>
        <p:cxnSp>
          <p:nvCxnSpPr>
            <p:cNvPr id="51" name="Connettore 1 50"/>
            <p:cNvCxnSpPr/>
            <p:nvPr/>
          </p:nvCxnSpPr>
          <p:spPr>
            <a:xfrm>
              <a:off x="4644008" y="5733256"/>
              <a:ext cx="0" cy="28803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/>
            <p:nvPr/>
          </p:nvCxnSpPr>
          <p:spPr>
            <a:xfrm flipV="1">
              <a:off x="4644008" y="6021288"/>
              <a:ext cx="720080" cy="8384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251520" y="4005064"/>
            <a:ext cx="6148688" cy="360040"/>
            <a:chOff x="683568" y="4797152"/>
            <a:chExt cx="6185139" cy="360040"/>
          </a:xfrm>
        </p:grpSpPr>
        <p:sp>
          <p:nvSpPr>
            <p:cNvPr id="55" name="Rettangolo 54"/>
            <p:cNvSpPr/>
            <p:nvPr/>
          </p:nvSpPr>
          <p:spPr>
            <a:xfrm>
              <a:off x="683568" y="4797152"/>
              <a:ext cx="646929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RSV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2771800" y="4797152"/>
              <a:ext cx="1548880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 smtClean="0"/>
            </a:p>
            <a:p>
              <a:pPr algn="ctr"/>
              <a:r>
                <a:rPr lang="it-IT" sz="1600" dirty="0" err="1" smtClean="0"/>
                <a:t>cDNA</a:t>
              </a:r>
              <a:r>
                <a:rPr lang="it-IT" sz="1600" dirty="0" smtClean="0"/>
                <a:t> LRRK2 </a:t>
              </a:r>
              <a:r>
                <a:rPr lang="it-IT" sz="1600" dirty="0" err="1" smtClean="0"/>
                <a:t>w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pPr algn="ctr"/>
              <a:r>
                <a:rPr lang="it-IT" dirty="0" smtClean="0"/>
                <a:t>   </a:t>
              </a:r>
              <a:endParaRPr lang="it-IT" dirty="0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4283968" y="4797152"/>
              <a:ext cx="1116832" cy="36004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/>
                <a:t>cDNA</a:t>
              </a:r>
              <a:r>
                <a:rPr lang="it-IT" sz="1600" dirty="0" smtClean="0"/>
                <a:t> U1</a:t>
              </a:r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5391835" y="4797152"/>
              <a:ext cx="1476872" cy="36004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3’UTR U1A </a:t>
              </a:r>
              <a:r>
                <a:rPr lang="it-IT" sz="1600" dirty="0" err="1" smtClean="0"/>
                <a:t>mut</a:t>
              </a:r>
              <a:endParaRPr lang="it-IT" sz="1600" dirty="0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1331640" y="4797152"/>
              <a:ext cx="1440160" cy="36004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 smtClean="0"/>
            </a:p>
            <a:p>
              <a:pPr algn="ctr"/>
              <a:r>
                <a:rPr lang="it-IT" sz="1600" dirty="0" smtClean="0"/>
                <a:t>5’ UTR LRRK2</a:t>
              </a:r>
            </a:p>
            <a:p>
              <a:pPr algn="ctr"/>
              <a:endParaRPr lang="it-IT" dirty="0"/>
            </a:p>
          </p:txBody>
        </p:sp>
      </p:grpSp>
      <p:pic>
        <p:nvPicPr>
          <p:cNvPr id="1033" name="Picture 9" descr="D:\desktop\Cat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3047619" cy="18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Immagine 15" descr="U1A.jpg"/>
          <p:cNvPicPr>
            <a:picLocks noChangeAspect="1"/>
          </p:cNvPicPr>
          <p:nvPr/>
        </p:nvPicPr>
        <p:blipFill>
          <a:blip r:embed="rId6" cstate="print">
            <a:lum bright="2000"/>
          </a:blip>
          <a:srcRect l="37343" t="2222" r="6274" b="8888"/>
          <a:stretch>
            <a:fillRect/>
          </a:stretch>
        </p:blipFill>
        <p:spPr bwMode="auto">
          <a:xfrm rot="16200000">
            <a:off x="4996749" y="3868347"/>
            <a:ext cx="2026630" cy="330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60648"/>
            <a:ext cx="55101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Preclinical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(IN VITRO)</a:t>
            </a: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Choice of cell system:  </a:t>
            </a:r>
            <a:r>
              <a:rPr lang="en-US" sz="2000" dirty="0" smtClean="0"/>
              <a:t> </a:t>
            </a:r>
            <a:endParaRPr lang="it-IT" sz="2000" dirty="0"/>
          </a:p>
        </p:txBody>
      </p:sp>
      <p:pic>
        <p:nvPicPr>
          <p:cNvPr id="8" name="Picture 2" descr="http://www.lastradaweb.it/images/Cartella2/Neuronidopaminerg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asellaDiTesto 24"/>
          <p:cNvSpPr txBox="1"/>
          <p:nvPr/>
        </p:nvSpPr>
        <p:spPr>
          <a:xfrm>
            <a:off x="323528" y="141277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Human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neuronal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cell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line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G2019S</a:t>
            </a:r>
          </a:p>
          <a:p>
            <a:pPr>
              <a:buFont typeface="Wingdings" pitchFamily="2" charset="2"/>
              <a:buChar char="v"/>
            </a:pP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Mice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neuronal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cell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2">
                    <a:lumMod val="50000"/>
                  </a:schemeClr>
                </a:solidFill>
              </a:rPr>
              <a:t>line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</a:rPr>
              <a:t> G2019S</a:t>
            </a:r>
          </a:p>
        </p:txBody>
      </p:sp>
      <p:grpSp>
        <p:nvGrpSpPr>
          <p:cNvPr id="45" name="Gruppo 44"/>
          <p:cNvGrpSpPr/>
          <p:nvPr/>
        </p:nvGrpSpPr>
        <p:grpSpPr>
          <a:xfrm>
            <a:off x="162084" y="2348880"/>
            <a:ext cx="8981916" cy="4392488"/>
            <a:chOff x="162084" y="2348880"/>
            <a:chExt cx="8981916" cy="4392488"/>
          </a:xfrm>
        </p:grpSpPr>
        <p:grpSp>
          <p:nvGrpSpPr>
            <p:cNvPr id="43" name="Gruppo 42"/>
            <p:cNvGrpSpPr/>
            <p:nvPr/>
          </p:nvGrpSpPr>
          <p:grpSpPr>
            <a:xfrm>
              <a:off x="6444207" y="4149080"/>
              <a:ext cx="2699793" cy="2448273"/>
              <a:chOff x="6444207" y="4149080"/>
              <a:chExt cx="2699793" cy="2448273"/>
            </a:xfrm>
          </p:grpSpPr>
          <p:grpSp>
            <p:nvGrpSpPr>
              <p:cNvPr id="41" name="Gruppo 40"/>
              <p:cNvGrpSpPr/>
              <p:nvPr/>
            </p:nvGrpSpPr>
            <p:grpSpPr>
              <a:xfrm>
                <a:off x="6444207" y="4149080"/>
                <a:ext cx="2520279" cy="2448273"/>
                <a:chOff x="6444207" y="4149080"/>
                <a:chExt cx="2520279" cy="2448273"/>
              </a:xfrm>
            </p:grpSpPr>
            <p:grpSp>
              <p:nvGrpSpPr>
                <p:cNvPr id="66" name="Gruppo 65"/>
                <p:cNvGrpSpPr/>
                <p:nvPr/>
              </p:nvGrpSpPr>
              <p:grpSpPr>
                <a:xfrm>
                  <a:off x="6444207" y="4149080"/>
                  <a:ext cx="2520279" cy="2448273"/>
                  <a:chOff x="2518278" y="4272801"/>
                  <a:chExt cx="2082788" cy="1778639"/>
                </a:xfrm>
              </p:grpSpPr>
              <p:sp>
                <p:nvSpPr>
                  <p:cNvPr id="67" name="CasellaDiTesto 66"/>
                  <p:cNvSpPr txBox="1"/>
                  <p:nvPr/>
                </p:nvSpPr>
                <p:spPr>
                  <a:xfrm>
                    <a:off x="2518279" y="4272801"/>
                    <a:ext cx="2023278" cy="2459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1600" dirty="0" err="1" smtClean="0"/>
                      <a:t>Cre-expressing</a:t>
                    </a:r>
                    <a:r>
                      <a:rPr lang="it-IT" sz="1600" dirty="0" smtClean="0"/>
                      <a:t> 293 </a:t>
                    </a:r>
                    <a:r>
                      <a:rPr lang="it-IT" sz="1600" dirty="0" err="1" smtClean="0"/>
                      <a:t>cells</a:t>
                    </a:r>
                    <a:endParaRPr lang="it-IT" sz="1600" dirty="0">
                      <a:solidFill>
                        <a:prstClr val="black"/>
                      </a:solidFill>
                    </a:endParaRPr>
                  </a:p>
                </p:txBody>
              </p:sp>
              <p:pic>
                <p:nvPicPr>
                  <p:cNvPr id="68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1840"/>
                  <a:stretch/>
                </p:blipFill>
                <p:spPr bwMode="auto">
                  <a:xfrm>
                    <a:off x="2518279" y="5068567"/>
                    <a:ext cx="2082787" cy="9828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779"/>
                  <a:stretch>
                    <a:fillRect/>
                  </a:stretch>
                </p:blipFill>
                <p:spPr bwMode="auto">
                  <a:xfrm>
                    <a:off x="2518278" y="4613146"/>
                    <a:ext cx="2081963" cy="4953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0" name="Rettangolo 39"/>
                <p:cNvSpPr/>
                <p:nvPr/>
              </p:nvSpPr>
              <p:spPr>
                <a:xfrm>
                  <a:off x="7812360" y="5589240"/>
                  <a:ext cx="1080120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2" name="CasellaDiTesto 41"/>
              <p:cNvSpPr txBox="1"/>
              <p:nvPr/>
            </p:nvSpPr>
            <p:spPr>
              <a:xfrm>
                <a:off x="7631832" y="5589240"/>
                <a:ext cx="1512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 err="1" smtClean="0"/>
                  <a:t>Virions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with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gutless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vector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genome</a:t>
                </a:r>
                <a:endParaRPr lang="it-IT" sz="1600" dirty="0"/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162084" y="2348880"/>
              <a:ext cx="6930196" cy="4392488"/>
              <a:chOff x="162084" y="2348880"/>
              <a:chExt cx="6930196" cy="4392488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323528" y="2348880"/>
                <a:ext cx="5760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Vector </a:t>
                </a:r>
                <a:r>
                  <a:rPr lang="en-US" sz="3200" i="1" dirty="0" smtClean="0"/>
                  <a:t> </a:t>
                </a:r>
                <a:r>
                  <a:rPr lang="it-IT" sz="3200" b="1" i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construction</a:t>
                </a:r>
                <a:r>
                  <a:rPr lang="it-IT" sz="32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  <a:endParaRPr lang="it-IT" sz="32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9630" b="8816"/>
              <a:stretch>
                <a:fillRect/>
              </a:stretch>
            </p:blipFill>
            <p:spPr bwMode="auto">
              <a:xfrm>
                <a:off x="162084" y="5544616"/>
                <a:ext cx="5922084" cy="1196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8" name="Gruppo 34"/>
              <p:cNvGrpSpPr/>
              <p:nvPr/>
            </p:nvGrpSpPr>
            <p:grpSpPr>
              <a:xfrm>
                <a:off x="323525" y="3573017"/>
                <a:ext cx="5544619" cy="1081936"/>
                <a:chOff x="827583" y="2653532"/>
                <a:chExt cx="8316415" cy="1353553"/>
              </a:xfrm>
            </p:grpSpPr>
            <p:grpSp>
              <p:nvGrpSpPr>
                <p:cNvPr id="53" name="Gruppo 1"/>
                <p:cNvGrpSpPr/>
                <p:nvPr/>
              </p:nvGrpSpPr>
              <p:grpSpPr>
                <a:xfrm>
                  <a:off x="827583" y="2653532"/>
                  <a:ext cx="8316415" cy="1353553"/>
                  <a:chOff x="3719125" y="3709759"/>
                  <a:chExt cx="3816035" cy="410448"/>
                </a:xfrm>
              </p:grpSpPr>
              <p:pic>
                <p:nvPicPr>
                  <p:cNvPr id="5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t="44000" b="8000"/>
                  <a:stretch>
                    <a:fillRect/>
                  </a:stretch>
                </p:blipFill>
                <p:spPr bwMode="auto">
                  <a:xfrm>
                    <a:off x="3719125" y="3709759"/>
                    <a:ext cx="3816035" cy="410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6" name="Rettangolo 55"/>
                  <p:cNvSpPr/>
                  <p:nvPr/>
                </p:nvSpPr>
                <p:spPr>
                  <a:xfrm>
                    <a:off x="4906670" y="3813896"/>
                    <a:ext cx="778177" cy="597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Rettangolo 57"/>
                  <p:cNvSpPr/>
                  <p:nvPr/>
                </p:nvSpPr>
                <p:spPr>
                  <a:xfrm>
                    <a:off x="4743404" y="3813896"/>
                    <a:ext cx="145951" cy="6218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Rettangolo 58"/>
                  <p:cNvSpPr/>
                  <p:nvPr/>
                </p:nvSpPr>
                <p:spPr>
                  <a:xfrm>
                    <a:off x="6725881" y="3813896"/>
                    <a:ext cx="231289" cy="6204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Rettangolo 60"/>
                  <p:cNvSpPr/>
                  <p:nvPr/>
                </p:nvSpPr>
                <p:spPr>
                  <a:xfrm>
                    <a:off x="5701601" y="3812676"/>
                    <a:ext cx="198248" cy="60987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Rettangolo 61"/>
                  <p:cNvSpPr/>
                  <p:nvPr/>
                </p:nvSpPr>
                <p:spPr>
                  <a:xfrm>
                    <a:off x="6461551" y="3813896"/>
                    <a:ext cx="267446" cy="5976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dirty="0" smtClean="0">
                        <a:solidFill>
                          <a:prstClr val="white"/>
                        </a:solidFill>
                      </a:rPr>
                      <a:t> </a:t>
                    </a:r>
                    <a:endParaRPr lang="it-IT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Rettangolo 64"/>
                  <p:cNvSpPr/>
                  <p:nvPr/>
                </p:nvSpPr>
                <p:spPr>
                  <a:xfrm>
                    <a:off x="6329382" y="3813895"/>
                    <a:ext cx="145951" cy="6218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2" name="Rettangolo 51"/>
                <p:cNvSpPr/>
                <p:nvPr/>
              </p:nvSpPr>
              <p:spPr>
                <a:xfrm>
                  <a:off x="2339751" y="2996952"/>
                  <a:ext cx="720080" cy="20461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76" name="Connettore 2 75"/>
              <p:cNvCxnSpPr/>
              <p:nvPr/>
            </p:nvCxnSpPr>
            <p:spPr>
              <a:xfrm>
                <a:off x="6012160" y="4941168"/>
                <a:ext cx="432048" cy="0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251520" y="3140968"/>
                <a:ext cx="5760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2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Gutless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virus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251520" y="5157192"/>
                <a:ext cx="5760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2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Helper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virus</a:t>
                </a:r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216024" y="2924944"/>
                <a:ext cx="5796136" cy="3717032"/>
              </a:xfrm>
              <a:prstGeom prst="rect">
                <a:avLst/>
              </a:prstGeom>
              <a:noFill/>
              <a:ln w="762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CasellaDiTesto 70"/>
              <p:cNvSpPr txBox="1"/>
              <p:nvPr/>
            </p:nvSpPr>
            <p:spPr>
              <a:xfrm rot="2700000">
                <a:off x="1217706" y="4385314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DNA </a:t>
                </a:r>
                <a:r>
                  <a:rPr lang="it-IT" sz="1400" dirty="0" err="1" smtClean="0"/>
                  <a:t>stuffer</a:t>
                </a:r>
                <a:endParaRPr lang="it-IT" sz="1400" dirty="0" smtClean="0"/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 rot="2700000">
                <a:off x="1699517" y="4332844"/>
                <a:ext cx="1181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promoter</a:t>
                </a:r>
                <a:endParaRPr lang="it-IT" sz="1400" dirty="0"/>
              </a:p>
            </p:txBody>
          </p:sp>
          <p:sp>
            <p:nvSpPr>
              <p:cNvPr id="75" name="CasellaDiTesto 74"/>
              <p:cNvSpPr txBox="1"/>
              <p:nvPr/>
            </p:nvSpPr>
            <p:spPr>
              <a:xfrm rot="2700000">
                <a:off x="2339496" y="4499503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cDNA</a:t>
                </a:r>
                <a:r>
                  <a:rPr lang="it-IT" sz="1400" dirty="0" smtClean="0"/>
                  <a:t> LRRK2</a:t>
                </a:r>
                <a:endParaRPr lang="it-IT" sz="1400" dirty="0"/>
              </a:p>
            </p:txBody>
          </p:sp>
          <p:sp>
            <p:nvSpPr>
              <p:cNvPr id="78" name="CasellaDiTesto 77"/>
              <p:cNvSpPr txBox="1"/>
              <p:nvPr/>
            </p:nvSpPr>
            <p:spPr>
              <a:xfrm rot="2700000">
                <a:off x="3058278" y="4320780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U1A</a:t>
                </a:r>
                <a:endParaRPr lang="it-IT" sz="1400" dirty="0"/>
              </a:p>
            </p:txBody>
          </p:sp>
          <p:sp>
            <p:nvSpPr>
              <p:cNvPr id="79" name="CasellaDiTesto 78"/>
              <p:cNvSpPr txBox="1"/>
              <p:nvPr/>
            </p:nvSpPr>
            <p:spPr>
              <a:xfrm rot="2700000">
                <a:off x="4041992" y="4977351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shRNA</a:t>
                </a:r>
                <a:endParaRPr lang="it-IT" sz="1400" dirty="0"/>
              </a:p>
            </p:txBody>
          </p:sp>
          <p:sp>
            <p:nvSpPr>
              <p:cNvPr id="80" name="CasellaDiTesto 79"/>
              <p:cNvSpPr txBox="1"/>
              <p:nvPr/>
            </p:nvSpPr>
            <p:spPr>
              <a:xfrm rot="2700000">
                <a:off x="4613926" y="4397157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DNA </a:t>
                </a:r>
                <a:r>
                  <a:rPr lang="it-IT" sz="1400" dirty="0" err="1" smtClean="0"/>
                  <a:t>stuffer</a:t>
                </a:r>
                <a:endParaRPr lang="it-IT" sz="1400" dirty="0" smtClean="0"/>
              </a:p>
            </p:txBody>
          </p:sp>
          <p:sp>
            <p:nvSpPr>
              <p:cNvPr id="81" name="CasellaDiTesto 80"/>
              <p:cNvSpPr txBox="1"/>
              <p:nvPr/>
            </p:nvSpPr>
            <p:spPr>
              <a:xfrm rot="2700000">
                <a:off x="3958999" y="4305611"/>
                <a:ext cx="1181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promoter</a:t>
                </a:r>
                <a:endParaRPr lang="it-IT" sz="1400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5580112" y="4221088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ITR</a:t>
                </a:r>
                <a:endParaRPr lang="it-IT" sz="1600" b="1" dirty="0"/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179512" y="4170566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ITR</a:t>
                </a:r>
                <a:endParaRPr lang="it-IT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/>
          <p:nvPr/>
        </p:nvGrpSpPr>
        <p:grpSpPr>
          <a:xfrm>
            <a:off x="467544" y="1484784"/>
            <a:ext cx="2844325" cy="2858834"/>
            <a:chOff x="-320765" y="764704"/>
            <a:chExt cx="3892288" cy="4147908"/>
          </a:xfrm>
        </p:grpSpPr>
        <p:pic>
          <p:nvPicPr>
            <p:cNvPr id="1026" name="Picture 2" descr="D:\desktop\Cattur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764704"/>
              <a:ext cx="1781279" cy="3440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asellaDiTesto 4"/>
            <p:cNvSpPr txBox="1"/>
            <p:nvPr/>
          </p:nvSpPr>
          <p:spPr>
            <a:xfrm>
              <a:off x="1452930" y="4421401"/>
              <a:ext cx="2118593" cy="49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G2019S</a:t>
              </a:r>
              <a:endParaRPr lang="it-IT" sz="16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-320765" y="4365104"/>
              <a:ext cx="1796421" cy="49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LRRK2 </a:t>
              </a:r>
              <a:r>
                <a:rPr lang="it-IT" sz="1600" dirty="0" err="1" smtClean="0"/>
                <a:t>wt</a:t>
              </a:r>
              <a:endParaRPr lang="it-IT" sz="1600" dirty="0"/>
            </a:p>
          </p:txBody>
        </p:sp>
        <p:cxnSp>
          <p:nvCxnSpPr>
            <p:cNvPr id="8" name="Connettore 2 7"/>
            <p:cNvCxnSpPr/>
            <p:nvPr/>
          </p:nvCxnSpPr>
          <p:spPr>
            <a:xfrm flipH="1">
              <a:off x="861698" y="4107970"/>
              <a:ext cx="197077" cy="313431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>
              <a:off x="1551469" y="4107970"/>
              <a:ext cx="197077" cy="313431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7"/>
          <p:cNvGrpSpPr/>
          <p:nvPr/>
        </p:nvGrpSpPr>
        <p:grpSpPr>
          <a:xfrm>
            <a:off x="144016" y="961564"/>
            <a:ext cx="7812360" cy="523220"/>
            <a:chOff x="72008" y="692696"/>
            <a:chExt cx="7812360" cy="523220"/>
          </a:xfrm>
        </p:grpSpPr>
        <p:sp>
          <p:nvSpPr>
            <p:cNvPr id="3" name="CasellaDiTesto 2"/>
            <p:cNvSpPr txBox="1"/>
            <p:nvPr/>
          </p:nvSpPr>
          <p:spPr>
            <a:xfrm>
              <a:off x="72008" y="692696"/>
              <a:ext cx="4283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7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…the</a:t>
              </a:r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 LRRK2 </a:t>
              </a:r>
              <a:r>
                <a:rPr lang="it-IT" sz="27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kinase</a:t>
              </a:r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7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activity</a:t>
              </a:r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,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139952" y="692696"/>
              <a:ext cx="374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the </a:t>
              </a:r>
              <a:r>
                <a:rPr lang="it-IT" sz="27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caspase</a:t>
              </a:r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7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activity</a:t>
              </a:r>
              <a:r>
                <a:rPr lang="it-IT" sz="27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028" name="Picture 4" descr="D:\desktop\Apopto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09328" cy="140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2627784" y="241484"/>
            <a:ext cx="2448272" cy="52322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50000"/>
                  </a:schemeClr>
                </a:solidFill>
              </a:rPr>
              <a:t>Measuring…</a:t>
            </a:r>
            <a:endParaRPr lang="it-IT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51520" y="43651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C0504D">
                    <a:lumMod val="50000"/>
                  </a:srgbClr>
                </a:solidFill>
              </a:rPr>
              <a:t>and </a:t>
            </a:r>
            <a:r>
              <a:rPr lang="en-US" sz="2700" b="1" dirty="0" err="1" smtClean="0">
                <a:solidFill>
                  <a:srgbClr val="C0504D">
                    <a:lumMod val="50000"/>
                  </a:srgbClr>
                </a:solidFill>
              </a:rPr>
              <a:t>neurite</a:t>
            </a:r>
            <a:r>
              <a:rPr lang="en-US" sz="2700" b="1" dirty="0" smtClean="0">
                <a:solidFill>
                  <a:srgbClr val="C0504D">
                    <a:lumMod val="50000"/>
                  </a:srgbClr>
                </a:solidFill>
              </a:rPr>
              <a:t> loss</a:t>
            </a:r>
            <a:endParaRPr lang="it-IT" sz="27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D:\desktop\Immagine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187437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D:\desktop\Catt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13176"/>
            <a:ext cx="1728192" cy="148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D:\desktop\Cattura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085184"/>
            <a:ext cx="123825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 descr="D:\desktop\Cattura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653136"/>
            <a:ext cx="25336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88640"/>
            <a:ext cx="52221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Preclinical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(IN VIVO)</a:t>
            </a: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magine 7" descr="Mus_muscu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957836" cy="1380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-108520" y="1052736"/>
            <a:ext cx="5688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Transgenic Mice 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LRRK2</a:t>
            </a:r>
            <a:r>
              <a:rPr lang="it-IT" sz="2500" b="1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G2019S</a:t>
            </a:r>
            <a:endParaRPr lang="it-IT" sz="25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o 75"/>
          <p:cNvGrpSpPr/>
          <p:nvPr/>
        </p:nvGrpSpPr>
        <p:grpSpPr>
          <a:xfrm>
            <a:off x="755576" y="1700808"/>
            <a:ext cx="3888432" cy="2088232"/>
            <a:chOff x="3347864" y="4013950"/>
            <a:chExt cx="5544616" cy="2863954"/>
          </a:xfrm>
        </p:grpSpPr>
        <p:grpSp>
          <p:nvGrpSpPr>
            <p:cNvPr id="4" name="Gruppo 12"/>
            <p:cNvGrpSpPr/>
            <p:nvPr/>
          </p:nvGrpSpPr>
          <p:grpSpPr>
            <a:xfrm>
              <a:off x="3347864" y="4013950"/>
              <a:ext cx="5544616" cy="2863954"/>
              <a:chOff x="251520" y="4013950"/>
              <a:chExt cx="5544616" cy="2863954"/>
            </a:xfrm>
          </p:grpSpPr>
          <p:grpSp>
            <p:nvGrpSpPr>
              <p:cNvPr id="5" name="Gruppo 10"/>
              <p:cNvGrpSpPr/>
              <p:nvPr/>
            </p:nvGrpSpPr>
            <p:grpSpPr>
              <a:xfrm>
                <a:off x="251520" y="4013950"/>
                <a:ext cx="5479090" cy="2439386"/>
                <a:chOff x="251520" y="4149080"/>
                <a:chExt cx="5479090" cy="2439386"/>
              </a:xfrm>
            </p:grpSpPr>
            <p:pic>
              <p:nvPicPr>
                <p:cNvPr id="83" name="Immagine 82" descr="Immagine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51520" y="4149080"/>
                  <a:ext cx="5479090" cy="243938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4" name="CasellaDiTesto 83"/>
                <p:cNvSpPr txBox="1"/>
                <p:nvPr/>
              </p:nvSpPr>
              <p:spPr>
                <a:xfrm>
                  <a:off x="2627784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accent2">
                          <a:lumMod val="50000"/>
                        </a:schemeClr>
                      </a:solidFill>
                      <a:sym typeface="Wingdings" pitchFamily="2" charset="2"/>
                    </a:rPr>
                    <a:t></a:t>
                  </a:r>
                  <a:endParaRPr lang="it-IT" sz="2000" dirty="0"/>
                </a:p>
              </p:txBody>
            </p:sp>
          </p:grpSp>
          <p:sp>
            <p:nvSpPr>
              <p:cNvPr id="82" name="CasellaDiTesto 81"/>
              <p:cNvSpPr txBox="1"/>
              <p:nvPr/>
            </p:nvSpPr>
            <p:spPr>
              <a:xfrm>
                <a:off x="1475656" y="6570127"/>
                <a:ext cx="43204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(</a:t>
                </a:r>
                <a:r>
                  <a:rPr lang="en-US" sz="1400" dirty="0" err="1" smtClean="0"/>
                  <a:t>Peltékian</a:t>
                </a:r>
                <a:r>
                  <a:rPr lang="en-US" sz="1400" dirty="0" smtClean="0"/>
                  <a:t> et al., 2002)</a:t>
                </a:r>
                <a:endParaRPr lang="it-IT" sz="1400" dirty="0"/>
              </a:p>
            </p:txBody>
          </p:sp>
        </p:grpSp>
        <p:pic>
          <p:nvPicPr>
            <p:cNvPr id="78" name="Immagine 77" descr="sql-injectio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7864" y="4029055"/>
              <a:ext cx="690086" cy="840105"/>
            </a:xfrm>
            <a:prstGeom prst="rect">
              <a:avLst/>
            </a:prstGeom>
          </p:spPr>
        </p:pic>
        <p:cxnSp>
          <p:nvCxnSpPr>
            <p:cNvPr id="79" name="Connettore 2 78"/>
            <p:cNvCxnSpPr/>
            <p:nvPr/>
          </p:nvCxnSpPr>
          <p:spPr>
            <a:xfrm>
              <a:off x="4002482" y="4832223"/>
              <a:ext cx="936105" cy="864096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Ovale 79"/>
            <p:cNvSpPr/>
            <p:nvPr/>
          </p:nvSpPr>
          <p:spPr>
            <a:xfrm>
              <a:off x="7452320" y="5661248"/>
              <a:ext cx="720080" cy="648072"/>
            </a:xfrm>
            <a:prstGeom prst="ellipse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33"/>
          <p:cNvGrpSpPr/>
          <p:nvPr/>
        </p:nvGrpSpPr>
        <p:grpSpPr>
          <a:xfrm>
            <a:off x="395536" y="3933056"/>
            <a:ext cx="8712968" cy="1584176"/>
            <a:chOff x="323528" y="2420888"/>
            <a:chExt cx="8103887" cy="1584176"/>
          </a:xfrm>
        </p:grpSpPr>
        <p:grpSp>
          <p:nvGrpSpPr>
            <p:cNvPr id="7" name="Gruppo 34"/>
            <p:cNvGrpSpPr/>
            <p:nvPr/>
          </p:nvGrpSpPr>
          <p:grpSpPr>
            <a:xfrm>
              <a:off x="539552" y="3140968"/>
              <a:ext cx="3336167" cy="864096"/>
              <a:chOff x="827583" y="2616613"/>
              <a:chExt cx="8316415" cy="1353553"/>
            </a:xfrm>
          </p:grpSpPr>
          <p:grpSp>
            <p:nvGrpSpPr>
              <p:cNvPr id="9" name="Gruppo 1"/>
              <p:cNvGrpSpPr/>
              <p:nvPr/>
            </p:nvGrpSpPr>
            <p:grpSpPr>
              <a:xfrm>
                <a:off x="827583" y="2616613"/>
                <a:ext cx="8316415" cy="1353553"/>
                <a:chOff x="3719125" y="3698564"/>
                <a:chExt cx="3816035" cy="410448"/>
              </a:xfrm>
            </p:grpSpPr>
            <p:pic>
              <p:nvPicPr>
                <p:cNvPr id="5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44000" b="8000"/>
                <a:stretch>
                  <a:fillRect/>
                </a:stretch>
              </p:blipFill>
              <p:spPr bwMode="auto">
                <a:xfrm>
                  <a:off x="3719125" y="3698564"/>
                  <a:ext cx="3816035" cy="410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2" name="Rettangolo 51"/>
                <p:cNvSpPr/>
                <p:nvPr/>
              </p:nvSpPr>
              <p:spPr>
                <a:xfrm>
                  <a:off x="4906670" y="3793812"/>
                  <a:ext cx="778177" cy="597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>
                  <a:off x="4743404" y="3793812"/>
                  <a:ext cx="145951" cy="6218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ttangolo 53"/>
                <p:cNvSpPr/>
                <p:nvPr/>
              </p:nvSpPr>
              <p:spPr>
                <a:xfrm>
                  <a:off x="6725881" y="3793813"/>
                  <a:ext cx="231289" cy="5862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Rettangolo 72"/>
                <p:cNvSpPr/>
                <p:nvPr/>
              </p:nvSpPr>
              <p:spPr>
                <a:xfrm>
                  <a:off x="5701601" y="3793813"/>
                  <a:ext cx="198248" cy="5862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Rettangolo 73"/>
                <p:cNvSpPr/>
                <p:nvPr/>
              </p:nvSpPr>
              <p:spPr>
                <a:xfrm>
                  <a:off x="6461551" y="3793812"/>
                  <a:ext cx="267446" cy="597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 smtClean="0">
                      <a:solidFill>
                        <a:prstClr val="white"/>
                      </a:solidFill>
                    </a:rPr>
                    <a:t> </a:t>
                  </a:r>
                  <a:endParaRPr lang="it-IT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Rettangolo 74"/>
                <p:cNvSpPr/>
                <p:nvPr/>
              </p:nvSpPr>
              <p:spPr>
                <a:xfrm>
                  <a:off x="6329382" y="3793813"/>
                  <a:ext cx="145951" cy="5907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Rettangolo 49"/>
              <p:cNvSpPr/>
              <p:nvPr/>
            </p:nvSpPr>
            <p:spPr>
              <a:xfrm>
                <a:off x="2339751" y="2930718"/>
                <a:ext cx="720080" cy="2046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uppo 32"/>
            <p:cNvGrpSpPr/>
            <p:nvPr/>
          </p:nvGrpSpPr>
          <p:grpSpPr>
            <a:xfrm>
              <a:off x="4860032" y="3140968"/>
              <a:ext cx="2880320" cy="793905"/>
              <a:chOff x="5076056" y="3068960"/>
              <a:chExt cx="2376267" cy="793905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44000" b="8000"/>
              <a:stretch>
                <a:fillRect/>
              </a:stretch>
            </p:blipFill>
            <p:spPr bwMode="auto">
              <a:xfrm>
                <a:off x="5076056" y="3068960"/>
                <a:ext cx="2376267" cy="793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ttangolo 29"/>
              <p:cNvSpPr/>
              <p:nvPr/>
            </p:nvSpPr>
            <p:spPr>
              <a:xfrm>
                <a:off x="5508104" y="3212976"/>
                <a:ext cx="1440160" cy="1440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Rettangolo 30"/>
            <p:cNvSpPr/>
            <p:nvPr/>
          </p:nvSpPr>
          <p:spPr>
            <a:xfrm>
              <a:off x="4958743" y="2420888"/>
              <a:ext cx="3468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Injection</a:t>
              </a:r>
              <a:r>
                <a:rPr lang="it-IT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control</a:t>
              </a:r>
              <a:r>
                <a:rPr lang="it-IT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vector</a:t>
              </a:r>
              <a:endParaRPr lang="it-IT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23528" y="2420888"/>
              <a:ext cx="39239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Injection</a:t>
              </a:r>
              <a:r>
                <a:rPr lang="it-IT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therapeutic</a:t>
              </a:r>
              <a:r>
                <a:rPr lang="it-IT" sz="2400" dirty="0" smtClean="0"/>
                <a:t> </a:t>
              </a:r>
              <a:r>
                <a:rPr lang="it-IT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vector</a:t>
              </a:r>
              <a:endParaRPr lang="it-IT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uppo 40"/>
          <p:cNvGrpSpPr/>
          <p:nvPr/>
        </p:nvGrpSpPr>
        <p:grpSpPr>
          <a:xfrm>
            <a:off x="1464691" y="5378239"/>
            <a:ext cx="1332861" cy="384485"/>
            <a:chOff x="1464691" y="5378239"/>
            <a:chExt cx="1332861" cy="384485"/>
          </a:xfrm>
        </p:grpSpPr>
        <p:sp>
          <p:nvSpPr>
            <p:cNvPr id="65" name="Freccia a destra 64"/>
            <p:cNvSpPr/>
            <p:nvPr/>
          </p:nvSpPr>
          <p:spPr>
            <a:xfrm rot="7634533">
              <a:off x="1498711" y="5355756"/>
              <a:ext cx="338820" cy="4068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Freccia in giù 35"/>
            <p:cNvSpPr/>
            <p:nvPr/>
          </p:nvSpPr>
          <p:spPr>
            <a:xfrm rot="19034484">
              <a:off x="2420109" y="5378239"/>
              <a:ext cx="377443" cy="38448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395536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Six</a:t>
            </a:r>
            <a:r>
              <a:rPr lang="it-IT" dirty="0" smtClean="0"/>
              <a:t> mouse </a:t>
            </a:r>
            <a:r>
              <a:rPr lang="it-IT" dirty="0" err="1" smtClean="0"/>
              <a:t>wt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123728" y="594928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Six</a:t>
            </a:r>
            <a:r>
              <a:rPr lang="it-IT" dirty="0" smtClean="0"/>
              <a:t> mouse G2019S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93204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Three mouse </a:t>
            </a:r>
            <a:r>
              <a:rPr lang="it-IT" dirty="0" err="1" smtClean="0"/>
              <a:t>wt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87625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Three mouse G2019S</a:t>
            </a:r>
            <a:endParaRPr lang="it-IT" dirty="0"/>
          </a:p>
        </p:txBody>
      </p:sp>
      <p:grpSp>
        <p:nvGrpSpPr>
          <p:cNvPr id="12" name="Gruppo 41"/>
          <p:cNvGrpSpPr/>
          <p:nvPr/>
        </p:nvGrpSpPr>
        <p:grpSpPr>
          <a:xfrm>
            <a:off x="6191467" y="5373216"/>
            <a:ext cx="1332861" cy="384485"/>
            <a:chOff x="1464691" y="5378239"/>
            <a:chExt cx="1332861" cy="384485"/>
          </a:xfrm>
        </p:grpSpPr>
        <p:sp>
          <p:nvSpPr>
            <p:cNvPr id="43" name="Freccia a destra 42"/>
            <p:cNvSpPr/>
            <p:nvPr/>
          </p:nvSpPr>
          <p:spPr>
            <a:xfrm rot="7634533">
              <a:off x="1498711" y="5355756"/>
              <a:ext cx="338820" cy="4068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Freccia in giù 43"/>
            <p:cNvSpPr/>
            <p:nvPr/>
          </p:nvSpPr>
          <p:spPr>
            <a:xfrm rot="19034484">
              <a:off x="2420109" y="5378239"/>
              <a:ext cx="377443" cy="38448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 descr="D:\desktop\Immagin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636912"/>
            <a:ext cx="2160240" cy="78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3694</Words>
  <Application>Microsoft Office PowerPoint</Application>
  <PresentationFormat>Presentazione su schermo (4:3)</PresentationFormat>
  <Paragraphs>269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Corso di Terapia genica Prof.ssa Saggio a.a. 2011/2012</vt:lpstr>
      <vt:lpstr>PARKINSON’ S DISEASE</vt:lpstr>
      <vt:lpstr>Diapositiva 3</vt:lpstr>
      <vt:lpstr> APPROACH OF GENE THERAPY</vt:lpstr>
      <vt:lpstr>Choise of shRNA </vt:lpstr>
      <vt:lpstr>Diapositiva 6</vt:lpstr>
      <vt:lpstr>Diapositiva 7</vt:lpstr>
      <vt:lpstr>Diapositiva 8</vt:lpstr>
      <vt:lpstr>Diapositiva 9</vt:lpstr>
      <vt:lpstr>Diapositiva 10</vt:lpstr>
      <vt:lpstr>PITFALLS AND SOLUTIONS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Romano</dc:creator>
  <cp:lastModifiedBy>claudia</cp:lastModifiedBy>
  <cp:revision>212</cp:revision>
  <dcterms:created xsi:type="dcterms:W3CDTF">2012-04-06T14:20:26Z</dcterms:created>
  <dcterms:modified xsi:type="dcterms:W3CDTF">2012-04-17T10:01:48Z</dcterms:modified>
</cp:coreProperties>
</file>