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83" r:id="rId3"/>
    <p:sldId id="258" r:id="rId4"/>
    <p:sldId id="275" r:id="rId5"/>
    <p:sldId id="259" r:id="rId6"/>
    <p:sldId id="276" r:id="rId7"/>
    <p:sldId id="277" r:id="rId8"/>
    <p:sldId id="278" r:id="rId9"/>
    <p:sldId id="279" r:id="rId10"/>
    <p:sldId id="280" r:id="rId11"/>
    <p:sldId id="281" r:id="rId12"/>
    <p:sldId id="284"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F269C"/>
    <a:srgbClr val="802A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41398" autoAdjust="0"/>
  </p:normalViewPr>
  <p:slideViewPr>
    <p:cSldViewPr>
      <p:cViewPr>
        <p:scale>
          <a:sx n="60" d="100"/>
          <a:sy n="60" d="100"/>
        </p:scale>
        <p:origin x="-1668" y="-72"/>
      </p:cViewPr>
      <p:guideLst>
        <p:guide orient="horz" pos="2160"/>
        <p:guide pos="2880"/>
      </p:guideLst>
    </p:cSldViewPr>
  </p:slideViewPr>
  <p:notesTextViewPr>
    <p:cViewPr>
      <p:scale>
        <a:sx n="1" d="1"/>
        <a:sy n="1" d="1"/>
      </p:scale>
      <p:origin x="0" y="93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8964D-DF0C-4C39-929E-96935E15F03F}" type="datetimeFigureOut">
              <a:rPr lang="it-IT" smtClean="0"/>
              <a:pPr/>
              <a:t>17/04/2012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535E3-B53F-4DD7-9EE3-DC42DD9EF533}" type="slidenum">
              <a:rPr lang="it-IT" smtClean="0"/>
              <a:pPr/>
              <a:t>‹N›</a:t>
            </a:fld>
            <a:endParaRPr lang="it-IT"/>
          </a:p>
        </p:txBody>
      </p:sp>
    </p:spTree>
    <p:extLst>
      <p:ext uri="{BB962C8B-B14F-4D97-AF65-F5344CB8AC3E}">
        <p14:creationId xmlns:p14="http://schemas.microsoft.com/office/powerpoint/2010/main" xmlns="" val="341391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 ultimo</a:t>
            </a:r>
            <a:r>
              <a:rPr lang="it-IT" baseline="0" dirty="0" smtClean="0"/>
              <a:t> esperimento volto a verificare se le cellule da noi trattate sono effettivamente in grado di sviluppare un tessuto funzionante è un trapianto in topo dei tessuti da noi </a:t>
            </a:r>
            <a:r>
              <a:rPr lang="it-IT" baseline="0" dirty="0" err="1" smtClean="0"/>
              <a:t>transfettati</a:t>
            </a:r>
            <a:r>
              <a:rPr lang="it-IT" baseline="0" dirty="0" smtClean="0"/>
              <a:t>. Inserendo sottocute un pool di cellule </a:t>
            </a:r>
            <a:r>
              <a:rPr lang="it-IT" baseline="0" dirty="0" err="1" smtClean="0"/>
              <a:t>BMSCs</a:t>
            </a:r>
            <a:r>
              <a:rPr lang="it-IT" baseline="0" dirty="0" smtClean="0"/>
              <a:t> su una matrice di </a:t>
            </a:r>
            <a:r>
              <a:rPr lang="it-IT" baseline="0" dirty="0" err="1" smtClean="0"/>
              <a:t>idrossiapatite</a:t>
            </a:r>
            <a:r>
              <a:rPr lang="it-IT" baseline="0" dirty="0" smtClean="0"/>
              <a:t> a fargli da supporto, è possibile visualizzare come essere riescano a costituire un piccolo microambiente di tessuto osseo ben caratterizzato ed organizzato detto </a:t>
            </a:r>
            <a:r>
              <a:rPr lang="it-IT" i="1" baseline="0" dirty="0" smtClean="0"/>
              <a:t>ossicolo</a:t>
            </a:r>
            <a:r>
              <a:rPr lang="it-IT" baseline="0" dirty="0" smtClean="0"/>
              <a:t>. </a:t>
            </a:r>
            <a:r>
              <a:rPr lang="it-IT" baseline="0" dirty="0" smtClean="0"/>
              <a:t>Bianco </a:t>
            </a:r>
            <a:r>
              <a:rPr lang="it-IT" baseline="0" dirty="0" err="1" smtClean="0"/>
              <a:t>et</a:t>
            </a:r>
            <a:r>
              <a:rPr lang="it-IT" baseline="0" dirty="0" smtClean="0"/>
              <a:t> al., 1998)</a:t>
            </a:r>
          </a:p>
          <a:p>
            <a:r>
              <a:rPr lang="it-IT" baseline="0" dirty="0" smtClean="0"/>
              <a:t>Effettuando questi </a:t>
            </a:r>
            <a:r>
              <a:rPr lang="it-IT" baseline="0" dirty="0" err="1" smtClean="0"/>
              <a:t>Xenograph</a:t>
            </a:r>
            <a:r>
              <a:rPr lang="it-IT" baseline="0" dirty="0" smtClean="0"/>
              <a:t> </a:t>
            </a:r>
            <a:r>
              <a:rPr lang="it-IT" baseline="0" dirty="0" smtClean="0"/>
              <a:t>utilizzando sia cellule </a:t>
            </a:r>
            <a:r>
              <a:rPr lang="it-IT" baseline="0" dirty="0" smtClean="0"/>
              <a:t>sane che </a:t>
            </a:r>
            <a:r>
              <a:rPr lang="it-IT" baseline="0" dirty="0" smtClean="0"/>
              <a:t>cellule </a:t>
            </a:r>
            <a:r>
              <a:rPr lang="it-IT" baseline="0" dirty="0" smtClean="0"/>
              <a:t>FD (trattate e non) è possibile ottenere </a:t>
            </a:r>
            <a:r>
              <a:rPr lang="it-IT" baseline="0" dirty="0" smtClean="0"/>
              <a:t>una </a:t>
            </a:r>
            <a:r>
              <a:rPr lang="it-IT" baseline="0" dirty="0" smtClean="0"/>
              <a:t>prova ulteriore che il nostro vettore sia in grado di dare un ripristino effettivo delle funzionalità cellulari e della capacità di generare tessuti organizzati (per un confronto dettagliato delle diverse tipologie cellulari di un tessuto maturo riferirsi all’immagine).</a:t>
            </a:r>
            <a:br>
              <a:rPr lang="it-IT" baseline="0" dirty="0" smtClean="0"/>
            </a:br>
            <a:r>
              <a:rPr lang="it-IT" baseline="0" dirty="0" smtClean="0"/>
              <a:t>Questo getterebbe le basi per un possibile protocollo clinico sull’uomo che preveda il recupero delle cellule stromatiche da pazienti FD attraverso un passaggio ex-vivo o direttamente mediante </a:t>
            </a:r>
            <a:r>
              <a:rPr lang="it-IT" baseline="0" dirty="0" err="1" smtClean="0"/>
              <a:t>transfezione</a:t>
            </a:r>
            <a:r>
              <a:rPr lang="it-IT" baseline="0" dirty="0" smtClean="0"/>
              <a:t> del tessuto osseo sul paziente.</a:t>
            </a:r>
          </a:p>
          <a:p>
            <a:endParaRPr lang="it-IT" baseline="0" dirty="0" smtClean="0"/>
          </a:p>
          <a:p>
            <a:r>
              <a:rPr lang="it-IT" baseline="0" dirty="0" smtClean="0"/>
              <a:t>[25] Bianco </a:t>
            </a:r>
            <a:r>
              <a:rPr lang="it-IT" baseline="0" dirty="0" err="1" smtClean="0"/>
              <a:t>et</a:t>
            </a:r>
            <a:r>
              <a:rPr lang="it-IT" baseline="0" dirty="0" smtClean="0"/>
              <a:t> al.: </a:t>
            </a:r>
            <a:r>
              <a:rPr lang="en-US" sz="1200" b="1" kern="1200" baseline="0" dirty="0" smtClean="0">
                <a:solidFill>
                  <a:schemeClr val="tx1"/>
                </a:solidFill>
                <a:latin typeface="+mn-lt"/>
                <a:ea typeface="+mn-ea"/>
                <a:cs typeface="+mn-cs"/>
              </a:rPr>
              <a:t>Reproduction of Human Fibrous Dysplasia of Bone in </a:t>
            </a:r>
            <a:r>
              <a:rPr lang="en-US" sz="1200" b="1" kern="1200" baseline="0" dirty="0" err="1" smtClean="0">
                <a:solidFill>
                  <a:schemeClr val="tx1"/>
                </a:solidFill>
                <a:latin typeface="+mn-lt"/>
                <a:ea typeface="+mn-ea"/>
                <a:cs typeface="+mn-cs"/>
              </a:rPr>
              <a:t>Immunocompromised</a:t>
            </a:r>
            <a:r>
              <a:rPr lang="en-US" sz="1200" b="1" kern="1200" baseline="0" dirty="0" smtClean="0">
                <a:solidFill>
                  <a:schemeClr val="tx1"/>
                </a:solidFill>
                <a:latin typeface="+mn-lt"/>
                <a:ea typeface="+mn-ea"/>
                <a:cs typeface="+mn-cs"/>
              </a:rPr>
              <a:t> Mice by Transplanted Mosaics of Normal and </a:t>
            </a:r>
            <a:r>
              <a:rPr lang="en-US" sz="1200" b="1" kern="1200" baseline="0" dirty="0" smtClean="0">
                <a:solidFill>
                  <a:schemeClr val="tx1"/>
                </a:solidFill>
                <a:latin typeface="+mn-lt"/>
                <a:ea typeface="+mn-ea"/>
                <a:cs typeface="+mn-cs"/>
              </a:rPr>
              <a:t>Gs</a:t>
            </a:r>
            <a:r>
              <a:rPr lang="it-IT" sz="1200" b="1" i="1" kern="1200" baseline="0" dirty="0" err="1" smtClean="0">
                <a:solidFill>
                  <a:schemeClr val="tx1"/>
                </a:solidFill>
                <a:latin typeface="+mn-lt"/>
                <a:ea typeface="+mn-ea"/>
                <a:cs typeface="+mn-cs"/>
              </a:rPr>
              <a:t>a-mutated</a:t>
            </a:r>
            <a:r>
              <a:rPr lang="it-IT" sz="1200" b="1" i="1" kern="1200" baseline="0" dirty="0" smtClean="0">
                <a:solidFill>
                  <a:schemeClr val="tx1"/>
                </a:solidFill>
                <a:latin typeface="+mn-lt"/>
                <a:ea typeface="+mn-ea"/>
                <a:cs typeface="+mn-cs"/>
              </a:rPr>
              <a:t> </a:t>
            </a:r>
            <a:r>
              <a:rPr lang="it-IT" sz="1200" b="1" i="1" kern="1200" baseline="0" dirty="0" err="1" smtClean="0">
                <a:solidFill>
                  <a:schemeClr val="tx1"/>
                </a:solidFill>
                <a:latin typeface="+mn-lt"/>
                <a:ea typeface="+mn-ea"/>
                <a:cs typeface="+mn-cs"/>
              </a:rPr>
              <a:t>Skeletal</a:t>
            </a:r>
            <a:r>
              <a:rPr lang="it-IT" sz="1200" b="1" i="1" kern="1200" baseline="0" dirty="0" smtClean="0">
                <a:solidFill>
                  <a:schemeClr val="tx1"/>
                </a:solidFill>
                <a:latin typeface="+mn-lt"/>
                <a:ea typeface="+mn-ea"/>
                <a:cs typeface="+mn-cs"/>
              </a:rPr>
              <a:t> </a:t>
            </a:r>
            <a:r>
              <a:rPr lang="it-IT" sz="1200" b="1" i="1" kern="1200" baseline="0" dirty="0" err="1" smtClean="0">
                <a:solidFill>
                  <a:schemeClr val="tx1"/>
                </a:solidFill>
                <a:latin typeface="+mn-lt"/>
                <a:ea typeface="+mn-ea"/>
                <a:cs typeface="+mn-cs"/>
              </a:rPr>
              <a:t>Progenitor</a:t>
            </a:r>
            <a:r>
              <a:rPr lang="it-IT" sz="1200" b="1" i="1" kern="1200" baseline="0" dirty="0" smtClean="0">
                <a:solidFill>
                  <a:schemeClr val="tx1"/>
                </a:solidFill>
                <a:latin typeface="+mn-lt"/>
                <a:ea typeface="+mn-ea"/>
                <a:cs typeface="+mn-cs"/>
              </a:rPr>
              <a:t> </a:t>
            </a:r>
            <a:r>
              <a:rPr lang="it-IT" sz="1200" b="1" i="1" kern="1200" baseline="0" dirty="0" err="1" smtClean="0">
                <a:solidFill>
                  <a:schemeClr val="tx1"/>
                </a:solidFill>
                <a:latin typeface="+mn-lt"/>
                <a:ea typeface="+mn-ea"/>
                <a:cs typeface="+mn-cs"/>
              </a:rPr>
              <a:t>Cells</a:t>
            </a:r>
            <a:r>
              <a:rPr lang="it-IT" sz="1200" b="1" i="1" kern="1200" baseline="0" dirty="0" smtClean="0">
                <a:solidFill>
                  <a:schemeClr val="tx1"/>
                </a:solidFill>
                <a:latin typeface="+mn-lt"/>
                <a:ea typeface="+mn-ea"/>
                <a:cs typeface="+mn-cs"/>
              </a:rPr>
              <a:t>. </a:t>
            </a:r>
            <a:r>
              <a:rPr lang="it-IT" sz="1200" b="0" i="1" kern="1200" baseline="0" dirty="0" smtClean="0">
                <a:solidFill>
                  <a:schemeClr val="tx1"/>
                </a:solidFill>
                <a:latin typeface="+mn-lt"/>
                <a:ea typeface="+mn-ea"/>
                <a:cs typeface="+mn-cs"/>
              </a:rPr>
              <a:t>Journal </a:t>
            </a:r>
            <a:r>
              <a:rPr lang="it-IT" sz="1200" b="0" i="1" kern="1200" baseline="0" dirty="0" err="1" smtClean="0">
                <a:solidFill>
                  <a:schemeClr val="tx1"/>
                </a:solidFill>
                <a:latin typeface="+mn-lt"/>
                <a:ea typeface="+mn-ea"/>
                <a:cs typeface="+mn-cs"/>
              </a:rPr>
              <a:t>of</a:t>
            </a:r>
            <a:r>
              <a:rPr lang="it-IT" sz="1200" b="0" i="1" kern="1200" baseline="0" dirty="0" smtClean="0">
                <a:solidFill>
                  <a:schemeClr val="tx1"/>
                </a:solidFill>
                <a:latin typeface="+mn-lt"/>
                <a:ea typeface="+mn-ea"/>
                <a:cs typeface="+mn-cs"/>
              </a:rPr>
              <a:t> </a:t>
            </a:r>
            <a:r>
              <a:rPr lang="it-IT" sz="1200" b="0" i="1" kern="1200" baseline="0" dirty="0" err="1" smtClean="0">
                <a:solidFill>
                  <a:schemeClr val="tx1"/>
                </a:solidFill>
                <a:latin typeface="+mn-lt"/>
                <a:ea typeface="+mn-ea"/>
                <a:cs typeface="+mn-cs"/>
              </a:rPr>
              <a:t>Clinical</a:t>
            </a:r>
            <a:r>
              <a:rPr lang="it-IT" sz="1200" b="0" i="1" kern="1200" baseline="0" dirty="0" smtClean="0">
                <a:solidFill>
                  <a:schemeClr val="tx1"/>
                </a:solidFill>
                <a:latin typeface="+mn-lt"/>
                <a:ea typeface="+mn-ea"/>
                <a:cs typeface="+mn-cs"/>
              </a:rPr>
              <a:t> </a:t>
            </a:r>
            <a:r>
              <a:rPr lang="it-IT" sz="1200" b="0" i="1" kern="1200" baseline="0" dirty="0" err="1" smtClean="0">
                <a:solidFill>
                  <a:schemeClr val="tx1"/>
                </a:solidFill>
                <a:latin typeface="+mn-lt"/>
                <a:ea typeface="+mn-ea"/>
                <a:cs typeface="+mn-cs"/>
              </a:rPr>
              <a:t>Investiment</a:t>
            </a:r>
            <a:r>
              <a:rPr lang="it-IT" sz="1200" b="0" i="1" kern="1200" baseline="0" dirty="0" smtClean="0">
                <a:solidFill>
                  <a:schemeClr val="tx1"/>
                </a:solidFill>
                <a:latin typeface="+mn-lt"/>
                <a:ea typeface="+mn-ea"/>
                <a:cs typeface="+mn-cs"/>
              </a:rPr>
              <a:t>, </a:t>
            </a:r>
            <a:r>
              <a:rPr lang="it-IT" sz="1200" b="0" i="0" kern="1200" baseline="0" dirty="0" smtClean="0">
                <a:solidFill>
                  <a:schemeClr val="tx1"/>
                </a:solidFill>
                <a:latin typeface="+mn-lt"/>
                <a:ea typeface="+mn-ea"/>
                <a:cs typeface="+mn-cs"/>
              </a:rPr>
              <a:t>1998</a:t>
            </a:r>
            <a:r>
              <a:rPr lang="it-IT" sz="1200" b="0" i="1" kern="1200" baseline="0" dirty="0" smtClean="0">
                <a:solidFill>
                  <a:schemeClr val="tx1"/>
                </a:solidFill>
                <a:latin typeface="+mn-lt"/>
                <a:ea typeface="+mn-ea"/>
                <a:cs typeface="+mn-cs"/>
              </a:rPr>
              <a:t>.</a:t>
            </a:r>
            <a:endParaRPr lang="it-IT" b="0"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Come in ogni progetto, per quanto si</a:t>
            </a:r>
            <a:r>
              <a:rPr lang="it-IT" baseline="0" dirty="0" smtClean="0"/>
              <a:t> cerchi di curare ogni piccolo particolare, a volte qualcosa può andare storto. In particolare noi abbiamo individuato tre punti nei quali la ricerca potrebbe arrestarsi e le eventuali strategie da utilizzare per uscire dallo stallo.</a:t>
            </a:r>
            <a:br>
              <a:rPr lang="it-IT" baseline="0" dirty="0" smtClean="0"/>
            </a:br>
            <a:r>
              <a:rPr lang="it-IT" baseline="0" dirty="0" smtClean="0"/>
              <a:t/>
            </a:r>
            <a:br>
              <a:rPr lang="it-IT" baseline="0" dirty="0" smtClean="0"/>
            </a:br>
            <a:r>
              <a:rPr lang="it-IT" baseline="0" dirty="0" smtClean="0"/>
              <a:t>Per prima cosa, dato l’utilizzarsi di una proteina finora mai associata alle cellule della linea ossea, è possibile che la </a:t>
            </a:r>
            <a:r>
              <a:rPr lang="it-IT" baseline="0" dirty="0" smtClean="0"/>
              <a:t>sua </a:t>
            </a:r>
            <a:r>
              <a:rPr lang="it-IT" baseline="0" dirty="0" err="1" smtClean="0"/>
              <a:t>iperespressione</a:t>
            </a:r>
            <a:r>
              <a:rPr lang="it-IT" baseline="0" dirty="0" smtClean="0"/>
              <a:t> </a:t>
            </a:r>
            <a:r>
              <a:rPr lang="it-IT" baseline="0" dirty="0" smtClean="0"/>
              <a:t>abbia effetti indesiderati sullo sviluppo dell’osso: la presenza del dominio PX potrebbe infatti portare ad </a:t>
            </a:r>
            <a:r>
              <a:rPr lang="it-IT" baseline="0" dirty="0" smtClean="0"/>
              <a:t>una </a:t>
            </a:r>
            <a:r>
              <a:rPr lang="it-IT" baseline="0" dirty="0" smtClean="0"/>
              <a:t>significativa </a:t>
            </a:r>
            <a:r>
              <a:rPr lang="it-IT" baseline="0" dirty="0" smtClean="0"/>
              <a:t>persistenza della </a:t>
            </a:r>
            <a:r>
              <a:rPr lang="it-IT" baseline="0" dirty="0" smtClean="0"/>
              <a:t>presenza di EGFR nelle membrane cellulari ed </a:t>
            </a:r>
            <a:r>
              <a:rPr lang="it-IT" baseline="0" dirty="0" smtClean="0"/>
              <a:t>una </a:t>
            </a:r>
            <a:r>
              <a:rPr lang="it-IT" baseline="0" dirty="0" smtClean="0"/>
              <a:t>potenziale </a:t>
            </a:r>
            <a:r>
              <a:rPr lang="it-IT" baseline="0" dirty="0" err="1" smtClean="0"/>
              <a:t>accellerazione</a:t>
            </a:r>
            <a:r>
              <a:rPr lang="it-IT" baseline="0" dirty="0" smtClean="0"/>
              <a:t> del </a:t>
            </a:r>
            <a:r>
              <a:rPr lang="it-IT" baseline="0" dirty="0" smtClean="0"/>
              <a:t>ritmo proliferativo. In caso di questa eventualità, prima di ricorrere alla scelta di un’altra proteina, è cmq possibile </a:t>
            </a:r>
            <a:r>
              <a:rPr lang="it-IT" baseline="0" dirty="0" smtClean="0"/>
              <a:t>inserire una sostituzione K640A</a:t>
            </a:r>
            <a:r>
              <a:rPr lang="it-IT" b="0" baseline="0" dirty="0" smtClean="0"/>
              <a:t> </a:t>
            </a:r>
            <a:r>
              <a:rPr lang="it-IT" b="0" baseline="0" dirty="0" smtClean="0"/>
              <a:t>così da inibire la funzionalità del dominio PX che da l’effetto secondario per noi potenzialmente non desiderabile </a:t>
            </a:r>
            <a:r>
              <a:rPr lang="it-IT" b="0" baseline="0" dirty="0" smtClean="0"/>
              <a:t>([15 e 16] oltre che BLAST della sequenza </a:t>
            </a:r>
            <a:r>
              <a:rPr lang="it-IT" b="0" baseline="0" dirty="0" err="1" smtClean="0"/>
              <a:t>amminoacidica</a:t>
            </a:r>
            <a:r>
              <a:rPr lang="it-IT" b="0" baseline="0" dirty="0" smtClean="0"/>
              <a:t> </a:t>
            </a:r>
            <a:r>
              <a:rPr lang="it-IT" b="0" baseline="0" dirty="0" smtClean="0"/>
              <a:t>per verificare l’effettiva omologia e conservazione della lisina da mutare nei due domini). La mutazione di questo residuo porta però all’incapacità per la proteina di legarsi ad un fosfolipide di membrana e perdendo così la sua localizzazione nucleare: sebbene questa mutazione non ostacoli l’attività del dominio RGS, la perdita della localizzazione condivisa con Gs</a:t>
            </a:r>
            <a:r>
              <a:rPr lang="el-GR" b="0" baseline="0" dirty="0" smtClean="0"/>
              <a:t>α</a:t>
            </a:r>
            <a:r>
              <a:rPr lang="it-IT" b="0" baseline="0" dirty="0" smtClean="0"/>
              <a:t> porta ad una ridotta capacità d’incontro tra le due proteine e così ad una minore efficienza nell’inibizione di Gs</a:t>
            </a:r>
            <a:r>
              <a:rPr lang="el-GR" b="0" baseline="0" dirty="0" smtClean="0"/>
              <a:t>α</a:t>
            </a:r>
            <a:r>
              <a:rPr lang="it-IT" b="0" baseline="0" dirty="0" smtClean="0"/>
              <a:t> ma a minori </a:t>
            </a:r>
            <a:r>
              <a:rPr lang="it-IT" b="0" baseline="0" smtClean="0"/>
              <a:t>effetti collaterali.</a:t>
            </a:r>
            <a:endParaRPr lang="it-IT" b="0" baseline="0" dirty="0" smtClean="0"/>
          </a:p>
          <a:p>
            <a:endParaRPr lang="it-IT" b="0" baseline="0" dirty="0" smtClean="0"/>
          </a:p>
          <a:p>
            <a:r>
              <a:rPr lang="it-IT" b="0" baseline="0" dirty="0" smtClean="0"/>
              <a:t>Un’altra eventualità (come già descritto nelle slide precedenti) è che il modello di cellula FD ottenuta per </a:t>
            </a:r>
            <a:r>
              <a:rPr lang="it-IT" b="0" baseline="0" dirty="0" err="1" smtClean="0"/>
              <a:t>iperespressione</a:t>
            </a:r>
            <a:r>
              <a:rPr lang="it-IT" b="0" baseline="0" dirty="0" smtClean="0"/>
              <a:t> di</a:t>
            </a:r>
            <a:r>
              <a:rPr lang="it-IT" sz="1200" kern="1200" dirty="0" smtClean="0">
                <a:solidFill>
                  <a:schemeClr val="tx1"/>
                </a:solidFill>
                <a:latin typeface="+mn-lt"/>
                <a:ea typeface="+mn-ea"/>
                <a:cs typeface="+mn-cs"/>
              </a:rPr>
              <a:t> Gs</a:t>
            </a:r>
            <a:r>
              <a:rPr lang="el-GR" sz="1200" kern="1200" dirty="0" smtClean="0">
                <a:solidFill>
                  <a:schemeClr val="tx1"/>
                </a:solidFill>
                <a:latin typeface="+mn-lt"/>
                <a:ea typeface="+mn-ea"/>
                <a:cs typeface="+mn-cs"/>
              </a:rPr>
              <a:t>α</a:t>
            </a:r>
            <a:r>
              <a:rPr lang="it-IT" sz="1200" kern="1200" baseline="30000" dirty="0" smtClean="0">
                <a:solidFill>
                  <a:schemeClr val="tx1"/>
                </a:solidFill>
                <a:latin typeface="+mn-lt"/>
                <a:ea typeface="+mn-ea"/>
                <a:cs typeface="+mn-cs"/>
              </a:rPr>
              <a:t>R201C</a:t>
            </a:r>
            <a:r>
              <a:rPr lang="it-IT" sz="1200" kern="1200" baseline="0" dirty="0" smtClean="0">
                <a:solidFill>
                  <a:schemeClr val="tx1"/>
                </a:solidFill>
                <a:latin typeface="+mn-lt"/>
                <a:ea typeface="+mn-ea"/>
                <a:cs typeface="+mn-cs"/>
              </a:rPr>
              <a:t> non sia un modello valido per il nostro protocollo: dati gli elevati livelli di proteina mutata presenti nella cellula, RGS-PX1 potrebbe non riuscire ad inattivarne un numero sufficiente da ottenere un miglioramento sostanziale in termini di </a:t>
            </a:r>
            <a:r>
              <a:rPr lang="it-IT" sz="1200" kern="1200" baseline="0" dirty="0" err="1" smtClean="0">
                <a:solidFill>
                  <a:schemeClr val="tx1"/>
                </a:solidFill>
                <a:latin typeface="+mn-lt"/>
                <a:ea typeface="+mn-ea"/>
                <a:cs typeface="+mn-cs"/>
              </a:rPr>
              <a:t>cAMP</a:t>
            </a:r>
            <a:r>
              <a:rPr lang="it-IT" sz="1200" kern="1200" baseline="0" dirty="0" smtClean="0">
                <a:solidFill>
                  <a:schemeClr val="tx1"/>
                </a:solidFill>
                <a:latin typeface="+mn-lt"/>
                <a:ea typeface="+mn-ea"/>
                <a:cs typeface="+mn-cs"/>
              </a:rPr>
              <a:t> e marcatori e perciò ci si dovrebbe rivolgere ad un modello che sia più rappresentativo dei reali livelli di espressione di </a:t>
            </a:r>
            <a:r>
              <a:rPr lang="it-IT" sz="1200" kern="1200" dirty="0" smtClean="0">
                <a:solidFill>
                  <a:schemeClr val="tx1"/>
                </a:solidFill>
                <a:latin typeface="+mn-lt"/>
                <a:ea typeface="+mn-ea"/>
                <a:cs typeface="+mn-cs"/>
              </a:rPr>
              <a:t>Gs</a:t>
            </a:r>
            <a:r>
              <a:rPr lang="el-GR" sz="1200" kern="1200" dirty="0" smtClean="0">
                <a:solidFill>
                  <a:schemeClr val="tx1"/>
                </a:solidFill>
                <a:latin typeface="+mn-lt"/>
                <a:ea typeface="+mn-ea"/>
                <a:cs typeface="+mn-cs"/>
              </a:rPr>
              <a:t>α</a:t>
            </a:r>
            <a:r>
              <a:rPr lang="it-IT" sz="1200" kern="1200" baseline="30000" dirty="0" smtClean="0">
                <a:solidFill>
                  <a:schemeClr val="tx1"/>
                </a:solidFill>
                <a:latin typeface="+mn-lt"/>
                <a:ea typeface="+mn-ea"/>
                <a:cs typeface="+mn-cs"/>
              </a:rPr>
              <a:t> in</a:t>
            </a:r>
            <a:r>
              <a:rPr lang="it-IT" sz="1200" kern="1200" baseline="0" dirty="0" smtClean="0">
                <a:solidFill>
                  <a:schemeClr val="tx1"/>
                </a:solidFill>
                <a:latin typeface="+mn-lt"/>
                <a:ea typeface="+mn-ea"/>
                <a:cs typeface="+mn-cs"/>
              </a:rPr>
              <a:t> una cellula FD, come una coltura di cellule </a:t>
            </a:r>
            <a:r>
              <a:rPr lang="it-IT" sz="1200" kern="1200" baseline="0" dirty="0" err="1" smtClean="0">
                <a:solidFill>
                  <a:schemeClr val="tx1"/>
                </a:solidFill>
                <a:latin typeface="+mn-lt"/>
                <a:ea typeface="+mn-ea"/>
                <a:cs typeface="+mn-cs"/>
              </a:rPr>
              <a:t>stromali</a:t>
            </a:r>
            <a:r>
              <a:rPr lang="it-IT" sz="1200" kern="1200" baseline="0" dirty="0" smtClean="0">
                <a:solidFill>
                  <a:schemeClr val="tx1"/>
                </a:solidFill>
                <a:latin typeface="+mn-lt"/>
                <a:ea typeface="+mn-ea"/>
                <a:cs typeface="+mn-cs"/>
              </a:rPr>
              <a:t> provenienti proprio da un prelievo da paziente malato.</a:t>
            </a:r>
            <a:br>
              <a:rPr lang="it-IT" sz="1200" kern="1200" baseline="0" dirty="0" smtClean="0">
                <a:solidFill>
                  <a:schemeClr val="tx1"/>
                </a:solidFill>
                <a:latin typeface="+mn-lt"/>
                <a:ea typeface="+mn-ea"/>
                <a:cs typeface="+mn-cs"/>
              </a:rPr>
            </a:br>
            <a:r>
              <a:rPr lang="it-IT" sz="1200" kern="1200" baseline="0" dirty="0" smtClean="0">
                <a:solidFill>
                  <a:schemeClr val="tx1"/>
                </a:solidFill>
                <a:latin typeface="+mn-lt"/>
                <a:ea typeface="+mn-ea"/>
                <a:cs typeface="+mn-cs"/>
              </a:rPr>
              <a:t/>
            </a:r>
            <a:br>
              <a:rPr lang="it-IT" sz="1200" kern="1200" baseline="0" dirty="0" smtClean="0">
                <a:solidFill>
                  <a:schemeClr val="tx1"/>
                </a:solidFill>
                <a:latin typeface="+mn-lt"/>
                <a:ea typeface="+mn-ea"/>
                <a:cs typeface="+mn-cs"/>
              </a:rPr>
            </a:br>
            <a:r>
              <a:rPr lang="it-IT" sz="1200" kern="1200" baseline="0" dirty="0" smtClean="0">
                <a:solidFill>
                  <a:schemeClr val="tx1"/>
                </a:solidFill>
                <a:latin typeface="+mn-lt"/>
                <a:ea typeface="+mn-ea"/>
                <a:cs typeface="+mn-cs"/>
              </a:rPr>
              <a:t>Se anche dopo questa accortezza non si dovesse riuscire ad ottenere un effettivo recupero in termini di GTP, non bisogna dimenticare che alle proteine RGS appartengono ben 20 famiglie diverse e che i candidati per la sostituzione di RGS-PX1 sono numerosi (primo fra tutti RGS2, come già evidenziato precedentemente</a:t>
            </a:r>
            <a:r>
              <a:rPr lang="it-IT" sz="1200" kern="1200" baseline="0" dirty="0" smtClean="0">
                <a:solidFill>
                  <a:schemeClr val="tx1"/>
                </a:solidFill>
                <a:latin typeface="+mn-lt"/>
                <a:ea typeface="+mn-ea"/>
                <a:cs typeface="+mn-cs"/>
              </a:rPr>
              <a:t>).</a:t>
            </a:r>
          </a:p>
          <a:p>
            <a:endParaRPr lang="it-IT" sz="1200" b="1"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[15] </a:t>
            </a:r>
            <a:r>
              <a:rPr lang="en-US" sz="1200" kern="1200" dirty="0" err="1" smtClean="0">
                <a:solidFill>
                  <a:schemeClr val="tx1"/>
                </a:solidFill>
                <a:latin typeface="+mn-lt"/>
                <a:ea typeface="+mn-ea"/>
                <a:cs typeface="+mn-cs"/>
              </a:rPr>
              <a:t>Ellson</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The PX domain: a new </a:t>
            </a:r>
            <a:r>
              <a:rPr lang="en-US" sz="1200" b="1" kern="1200" dirty="0" err="1" smtClean="0">
                <a:solidFill>
                  <a:schemeClr val="tx1"/>
                </a:solidFill>
                <a:latin typeface="+mn-lt"/>
                <a:ea typeface="+mn-ea"/>
                <a:cs typeface="+mn-cs"/>
              </a:rPr>
              <a:t>phosphoinositide</a:t>
            </a:r>
            <a:r>
              <a:rPr lang="en-US" sz="1200" b="1" kern="1200" dirty="0" smtClean="0">
                <a:solidFill>
                  <a:schemeClr val="tx1"/>
                </a:solidFill>
                <a:latin typeface="+mn-lt"/>
                <a:ea typeface="+mn-ea"/>
                <a:cs typeface="+mn-cs"/>
              </a:rPr>
              <a:t>-binding module.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Journal of Cell Science, </a:t>
            </a:r>
            <a:r>
              <a:rPr lang="en-US" sz="1200" kern="1200" dirty="0" smtClean="0">
                <a:solidFill>
                  <a:schemeClr val="tx1"/>
                </a:solidFill>
                <a:latin typeface="+mn-lt"/>
                <a:ea typeface="+mn-ea"/>
                <a:cs typeface="+mn-cs"/>
              </a:rPr>
              <a:t>2002;</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[16] Cozier et al.: </a:t>
            </a:r>
            <a:r>
              <a:rPr lang="en-US" sz="1200" b="1" kern="1200" dirty="0" smtClean="0">
                <a:solidFill>
                  <a:schemeClr val="tx1"/>
                </a:solidFill>
                <a:latin typeface="+mn-lt"/>
                <a:ea typeface="+mn-ea"/>
                <a:cs typeface="+mn-cs"/>
              </a:rPr>
              <a:t>The </a:t>
            </a:r>
            <a:r>
              <a:rPr lang="en-US" sz="1200" b="1" kern="1200" dirty="0" err="1" smtClean="0">
                <a:solidFill>
                  <a:schemeClr val="tx1"/>
                </a:solidFill>
                <a:latin typeface="+mn-lt"/>
                <a:ea typeface="+mn-ea"/>
                <a:cs typeface="+mn-cs"/>
              </a:rPr>
              <a:t>Phox</a:t>
            </a:r>
            <a:r>
              <a:rPr lang="en-US" sz="1200" b="1" kern="1200" dirty="0" smtClean="0">
                <a:solidFill>
                  <a:schemeClr val="tx1"/>
                </a:solidFill>
                <a:latin typeface="+mn-lt"/>
                <a:ea typeface="+mn-ea"/>
                <a:cs typeface="+mn-cs"/>
              </a:rPr>
              <a:t> Homology (PX) domain-dependent, 3-Phosphoinositide-mediated association of Sorting Nexin-1 with an early sorting </a:t>
            </a:r>
            <a:r>
              <a:rPr lang="en-US" sz="1200" b="1" kern="1200" dirty="0" err="1" smtClean="0">
                <a:solidFill>
                  <a:schemeClr val="tx1"/>
                </a:solidFill>
                <a:latin typeface="+mn-lt"/>
                <a:ea typeface="+mn-ea"/>
                <a:cs typeface="+mn-cs"/>
              </a:rPr>
              <a:t>endosomal</a:t>
            </a:r>
            <a:r>
              <a:rPr lang="en-US" sz="1200" b="1" kern="1200" dirty="0" smtClean="0">
                <a:solidFill>
                  <a:schemeClr val="tx1"/>
                </a:solidFill>
                <a:latin typeface="+mn-lt"/>
                <a:ea typeface="+mn-ea"/>
                <a:cs typeface="+mn-cs"/>
              </a:rPr>
              <a:t> compartment is required for its ability to regulate epidermal growth factor receptor degradation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Journal of Biological </a:t>
            </a:r>
            <a:r>
              <a:rPr lang="en-US" sz="1200" i="1" kern="1200" dirty="0" err="1" smtClean="0">
                <a:solidFill>
                  <a:schemeClr val="tx1"/>
                </a:solidFill>
                <a:latin typeface="+mn-lt"/>
                <a:ea typeface="+mn-ea"/>
                <a:cs typeface="+mn-cs"/>
              </a:rPr>
              <a:t>Chemestry</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2002; </a:t>
            </a:r>
            <a:endParaRPr lang="it-IT" b="1"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BIBLIOGRAFIA GENERALE</a:t>
            </a:r>
            <a:r>
              <a:rPr lang="it-IT" baseline="0" dirty="0" smtClean="0"/>
              <a:t>:</a:t>
            </a:r>
          </a:p>
          <a:p>
            <a:r>
              <a:rPr lang="en-GB" sz="1200" kern="1200" dirty="0" smtClean="0">
                <a:solidFill>
                  <a:schemeClr val="tx1"/>
                </a:solidFill>
                <a:latin typeface="+mn-lt"/>
                <a:ea typeface="+mn-ea"/>
                <a:cs typeface="+mn-cs"/>
              </a:rPr>
              <a:t>[1]</a:t>
            </a:r>
            <a:r>
              <a:rPr lang="en-GB" sz="1200" b="1"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Dumitrescu</a:t>
            </a:r>
            <a:r>
              <a:rPr lang="en-GB" sz="1200" kern="1200" dirty="0" smtClean="0">
                <a:solidFill>
                  <a:schemeClr val="tx1"/>
                </a:solidFill>
                <a:latin typeface="+mn-lt"/>
                <a:ea typeface="+mn-ea"/>
                <a:cs typeface="+mn-cs"/>
              </a:rPr>
              <a:t> CE and Collins M: </a:t>
            </a:r>
            <a:r>
              <a:rPr lang="en-GB" sz="1200" b="1" kern="1200" dirty="0" smtClean="0">
                <a:solidFill>
                  <a:schemeClr val="tx1"/>
                </a:solidFill>
                <a:latin typeface="+mn-lt"/>
                <a:ea typeface="+mn-ea"/>
                <a:cs typeface="+mn-cs"/>
              </a:rPr>
              <a:t>McCune-Albright syndrome.</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BioMed</a:t>
            </a:r>
            <a:r>
              <a:rPr lang="en-GB" sz="1200" i="1" kern="1200" dirty="0" smtClean="0">
                <a:solidFill>
                  <a:schemeClr val="tx1"/>
                </a:solidFill>
                <a:latin typeface="+mn-lt"/>
                <a:ea typeface="+mn-ea"/>
                <a:cs typeface="+mn-cs"/>
              </a:rPr>
              <a:t> central</a:t>
            </a:r>
            <a:r>
              <a:rPr lang="en-GB" sz="1200" kern="1200" dirty="0" smtClean="0">
                <a:solidFill>
                  <a:schemeClr val="tx1"/>
                </a:solidFill>
                <a:latin typeface="+mn-lt"/>
                <a:ea typeface="+mn-ea"/>
                <a:cs typeface="+mn-cs"/>
              </a:rPr>
              <a:t>, 2008;</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Collins M and </a:t>
            </a:r>
            <a:r>
              <a:rPr lang="en-GB" sz="1200" kern="1200" dirty="0" err="1" smtClean="0">
                <a:solidFill>
                  <a:schemeClr val="tx1"/>
                </a:solidFill>
                <a:latin typeface="+mn-lt"/>
                <a:ea typeface="+mn-ea"/>
                <a:cs typeface="+mn-cs"/>
              </a:rPr>
              <a:t>Bianco</a:t>
            </a:r>
            <a:r>
              <a:rPr lang="en-GB" sz="1200" kern="1200" dirty="0" smtClean="0">
                <a:solidFill>
                  <a:schemeClr val="tx1"/>
                </a:solidFill>
                <a:latin typeface="+mn-lt"/>
                <a:ea typeface="+mn-ea"/>
                <a:cs typeface="+mn-cs"/>
              </a:rPr>
              <a:t> P: </a:t>
            </a:r>
            <a:r>
              <a:rPr lang="en-GB" sz="1200" b="1" kern="1200" dirty="0" smtClean="0">
                <a:solidFill>
                  <a:schemeClr val="tx1"/>
                </a:solidFill>
                <a:latin typeface="+mn-lt"/>
                <a:ea typeface="+mn-ea"/>
                <a:cs typeface="+mn-cs"/>
              </a:rPr>
              <a:t>Fibrous Dysplasia</a:t>
            </a:r>
            <a:r>
              <a:rPr lang="en-GB"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American Society for bone and Mineral research</a:t>
            </a:r>
            <a:r>
              <a:rPr lang="en-US" sz="1200" kern="1200" dirty="0" smtClean="0">
                <a:solidFill>
                  <a:schemeClr val="tx1"/>
                </a:solidFill>
                <a:latin typeface="+mn-lt"/>
                <a:ea typeface="+mn-ea"/>
                <a:cs typeface="+mn-cs"/>
              </a:rPr>
              <a:t>, 2003</a:t>
            </a:r>
            <a:r>
              <a:rPr lang="en-GB"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[3] </a:t>
            </a:r>
            <a:r>
              <a:rPr lang="en-GB" sz="1200" kern="1200" dirty="0" err="1" smtClean="0">
                <a:solidFill>
                  <a:schemeClr val="tx1"/>
                </a:solidFill>
                <a:latin typeface="+mn-lt"/>
                <a:ea typeface="+mn-ea"/>
                <a:cs typeface="+mn-cs"/>
              </a:rPr>
              <a:t>Branden</a:t>
            </a:r>
            <a:r>
              <a:rPr lang="en-GB" sz="1200" kern="1200" dirty="0" smtClean="0">
                <a:solidFill>
                  <a:schemeClr val="tx1"/>
                </a:solidFill>
                <a:latin typeface="+mn-lt"/>
                <a:ea typeface="+mn-ea"/>
                <a:cs typeface="+mn-cs"/>
              </a:rPr>
              <a:t> C, </a:t>
            </a:r>
            <a:r>
              <a:rPr lang="en-GB" sz="1200" kern="1200" dirty="0" err="1" smtClean="0">
                <a:solidFill>
                  <a:schemeClr val="tx1"/>
                </a:solidFill>
                <a:latin typeface="+mn-lt"/>
                <a:ea typeface="+mn-ea"/>
                <a:cs typeface="+mn-cs"/>
              </a:rPr>
              <a:t>Tooze</a:t>
            </a:r>
            <a:r>
              <a:rPr lang="en-GB" sz="1200" kern="1200" dirty="0" smtClean="0">
                <a:solidFill>
                  <a:schemeClr val="tx1"/>
                </a:solidFill>
                <a:latin typeface="+mn-lt"/>
                <a:ea typeface="+mn-ea"/>
                <a:cs typeface="+mn-cs"/>
              </a:rPr>
              <a:t> J: </a:t>
            </a:r>
            <a:r>
              <a:rPr lang="en-GB" sz="1200" b="1" kern="1200" dirty="0" smtClean="0">
                <a:solidFill>
                  <a:schemeClr val="tx1"/>
                </a:solidFill>
                <a:latin typeface="+mn-lt"/>
                <a:ea typeface="+mn-ea"/>
                <a:cs typeface="+mn-cs"/>
              </a:rPr>
              <a:t>Introduction to Protein Structure</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Library of Congress </a:t>
            </a:r>
            <a:r>
              <a:rPr lang="en-GB" sz="1200" i="1" kern="1200" dirty="0" err="1" smtClean="0">
                <a:solidFill>
                  <a:schemeClr val="tx1"/>
                </a:solidFill>
                <a:latin typeface="+mn-lt"/>
                <a:ea typeface="+mn-ea"/>
                <a:cs typeface="+mn-cs"/>
              </a:rPr>
              <a:t>Cataloging</a:t>
            </a:r>
            <a:r>
              <a:rPr lang="en-GB" sz="1200" i="1" kern="1200" dirty="0" smtClean="0">
                <a:solidFill>
                  <a:schemeClr val="tx1"/>
                </a:solidFill>
                <a:latin typeface="+mn-lt"/>
                <a:ea typeface="+mn-ea"/>
                <a:cs typeface="+mn-cs"/>
              </a:rPr>
              <a:t>-in-Publication Data</a:t>
            </a:r>
            <a:r>
              <a:rPr lang="en-GB" sz="1200" kern="1200" dirty="0" smtClean="0">
                <a:solidFill>
                  <a:schemeClr val="tx1"/>
                </a:solidFill>
                <a:latin typeface="+mn-lt"/>
                <a:ea typeface="+mn-ea"/>
                <a:cs typeface="+mn-cs"/>
              </a:rPr>
              <a:t>, 1999;</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Weinstein LS: </a:t>
            </a:r>
            <a:r>
              <a:rPr lang="en-GB" sz="1200" b="1" kern="1200" dirty="0" err="1" smtClean="0">
                <a:solidFill>
                  <a:schemeClr val="tx1"/>
                </a:solidFill>
                <a:latin typeface="+mn-lt"/>
                <a:ea typeface="+mn-ea"/>
                <a:cs typeface="+mn-cs"/>
              </a:rPr>
              <a:t>Gsα</a:t>
            </a:r>
            <a:r>
              <a:rPr lang="en-GB" sz="1200" b="1" kern="1200" dirty="0" smtClean="0">
                <a:solidFill>
                  <a:schemeClr val="tx1"/>
                </a:solidFill>
                <a:latin typeface="+mn-lt"/>
                <a:ea typeface="+mn-ea"/>
                <a:cs typeface="+mn-cs"/>
              </a:rPr>
              <a:t> mutations in Fibrous Dysplasia and McCune-Albright Syndrome</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Journal of Bone Mineral Research</a:t>
            </a:r>
            <a:r>
              <a:rPr lang="en-GB" sz="1200" kern="1200" dirty="0" smtClean="0">
                <a:solidFill>
                  <a:schemeClr val="tx1"/>
                </a:solidFill>
                <a:latin typeface="+mn-lt"/>
                <a:ea typeface="+mn-ea"/>
                <a:cs typeface="+mn-cs"/>
              </a:rPr>
              <a:t>, 2007;</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[5] Yamamoto T et al.:</a:t>
            </a:r>
            <a:r>
              <a:rPr lang="en-US" sz="1200" b="1" kern="1200" dirty="0" smtClean="0">
                <a:solidFill>
                  <a:schemeClr val="tx1"/>
                </a:solidFill>
                <a:latin typeface="+mn-lt"/>
                <a:ea typeface="+mn-ea"/>
                <a:cs typeface="+mn-cs"/>
              </a:rPr>
              <a:t> Increased IL-6 Production by Cells Isolated from the Fibrous Bone Dysplasia Tissues in Patients with McCune-Albright Syndrome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American Society for Clinical Investigation</a:t>
            </a:r>
            <a:r>
              <a:rPr lang="en-US" sz="1200" kern="1200" dirty="0" smtClean="0">
                <a:solidFill>
                  <a:schemeClr val="tx1"/>
                </a:solidFill>
                <a:latin typeface="+mn-lt"/>
                <a:ea typeface="+mn-ea"/>
                <a:cs typeface="+mn-cs"/>
              </a:rPr>
              <a:t>, 1996</a:t>
            </a:r>
            <a:r>
              <a:rPr lang="en-GB"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[6] </a:t>
            </a:r>
            <a:r>
              <a:rPr lang="en-GB" sz="1200" kern="1200" dirty="0" err="1" smtClean="0">
                <a:solidFill>
                  <a:schemeClr val="tx1"/>
                </a:solidFill>
                <a:latin typeface="+mn-lt"/>
                <a:ea typeface="+mn-ea"/>
                <a:cs typeface="+mn-cs"/>
              </a:rPr>
              <a:t>Riminucci</a:t>
            </a:r>
            <a:r>
              <a:rPr lang="en-GB" sz="1200" kern="1200" dirty="0" smtClean="0">
                <a:solidFill>
                  <a:schemeClr val="tx1"/>
                </a:solidFill>
                <a:latin typeface="+mn-lt"/>
                <a:ea typeface="+mn-ea"/>
                <a:cs typeface="+mn-cs"/>
              </a:rPr>
              <a:t> M et al.:</a:t>
            </a:r>
            <a:r>
              <a:rPr lang="en-GB" sz="1200" b="1" kern="1200" dirty="0" smtClean="0">
                <a:solidFill>
                  <a:schemeClr val="tx1"/>
                </a:solidFill>
                <a:latin typeface="+mn-lt"/>
                <a:ea typeface="+mn-ea"/>
                <a:cs typeface="+mn-cs"/>
              </a:rPr>
              <a:t> FGF-23 in fibrous dysplasia of bone and its relationship to renal phosphate wasting</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The Journal of Clinical Investigation</a:t>
            </a:r>
            <a:r>
              <a:rPr lang="en-GB" sz="1200" kern="1200" dirty="0" smtClean="0">
                <a:solidFill>
                  <a:schemeClr val="tx1"/>
                </a:solidFill>
                <a:latin typeface="+mn-lt"/>
                <a:ea typeface="+mn-ea"/>
                <a:cs typeface="+mn-cs"/>
              </a:rPr>
              <a:t>, 2003;</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[7] </a:t>
            </a:r>
            <a:r>
              <a:rPr lang="en-GB" sz="1200" kern="1200" dirty="0" err="1" smtClean="0">
                <a:solidFill>
                  <a:schemeClr val="tx1"/>
                </a:solidFill>
                <a:latin typeface="+mn-lt"/>
                <a:ea typeface="+mn-ea"/>
                <a:cs typeface="+mn-cs"/>
              </a:rPr>
              <a:t>Akhouayri</a:t>
            </a:r>
            <a:r>
              <a:rPr lang="en-GB" sz="1200" kern="1200" dirty="0" smtClean="0">
                <a:solidFill>
                  <a:schemeClr val="tx1"/>
                </a:solidFill>
                <a:latin typeface="+mn-lt"/>
                <a:ea typeface="+mn-ea"/>
                <a:cs typeface="+mn-cs"/>
              </a:rPr>
              <a:t> O, St-Arnaud R:</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Diﬀerential</a:t>
            </a:r>
            <a:r>
              <a:rPr lang="en-GB" sz="1200" b="1" kern="1200" dirty="0" smtClean="0">
                <a:solidFill>
                  <a:schemeClr val="tx1"/>
                </a:solidFill>
                <a:latin typeface="+mn-lt"/>
                <a:ea typeface="+mn-ea"/>
                <a:cs typeface="+mn-cs"/>
              </a:rPr>
              <a:t> Mechanisms of Transcriptional Regulation of the Mouse </a:t>
            </a:r>
            <a:r>
              <a:rPr lang="en-GB" sz="1200" b="1" kern="1200" dirty="0" err="1" smtClean="0">
                <a:solidFill>
                  <a:schemeClr val="tx1"/>
                </a:solidFill>
                <a:latin typeface="+mn-lt"/>
                <a:ea typeface="+mn-ea"/>
                <a:cs typeface="+mn-cs"/>
              </a:rPr>
              <a:t>Osteocalcin</a:t>
            </a:r>
            <a:r>
              <a:rPr lang="en-GB" sz="1200" b="1" kern="1200" dirty="0" smtClean="0">
                <a:solidFill>
                  <a:schemeClr val="tx1"/>
                </a:solidFill>
                <a:latin typeface="+mn-lt"/>
                <a:ea typeface="+mn-ea"/>
                <a:cs typeface="+mn-cs"/>
              </a:rPr>
              <a:t> Gene by Jun Family Members</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Calcif</a:t>
            </a:r>
            <a:r>
              <a:rPr lang="en-GB" sz="1200" i="1" kern="1200" dirty="0" smtClean="0">
                <a:solidFill>
                  <a:schemeClr val="tx1"/>
                </a:solidFill>
                <a:latin typeface="+mn-lt"/>
                <a:ea typeface="+mn-ea"/>
                <a:cs typeface="+mn-cs"/>
              </a:rPr>
              <a:t> Tissue </a:t>
            </a:r>
            <a:r>
              <a:rPr lang="en-GB" sz="1200" i="1" kern="1200" dirty="0" err="1" smtClean="0">
                <a:solidFill>
                  <a:schemeClr val="tx1"/>
                </a:solidFill>
                <a:latin typeface="+mn-lt"/>
                <a:ea typeface="+mn-ea"/>
                <a:cs typeface="+mn-cs"/>
              </a:rPr>
              <a:t>Int</a:t>
            </a:r>
            <a:r>
              <a:rPr lang="en-GB" sz="1200" kern="1200" dirty="0" smtClean="0">
                <a:solidFill>
                  <a:schemeClr val="tx1"/>
                </a:solidFill>
                <a:latin typeface="+mn-lt"/>
                <a:ea typeface="+mn-ea"/>
                <a:cs typeface="+mn-cs"/>
              </a:rPr>
              <a:t>, 2007.;</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[8] Ross EM and </a:t>
            </a:r>
            <a:r>
              <a:rPr lang="en-US" sz="1200" kern="1200" dirty="0" err="1" smtClean="0">
                <a:solidFill>
                  <a:schemeClr val="tx1"/>
                </a:solidFill>
                <a:latin typeface="+mn-lt"/>
                <a:ea typeface="+mn-ea"/>
                <a:cs typeface="+mn-cs"/>
              </a:rPr>
              <a:t>Wilkie</a:t>
            </a:r>
            <a:r>
              <a:rPr lang="en-US" sz="1200" kern="1200" dirty="0" smtClean="0">
                <a:solidFill>
                  <a:schemeClr val="tx1"/>
                </a:solidFill>
                <a:latin typeface="+mn-lt"/>
                <a:ea typeface="+mn-ea"/>
                <a:cs typeface="+mn-cs"/>
              </a:rPr>
              <a:t> TM: </a:t>
            </a:r>
            <a:r>
              <a:rPr lang="en-US" sz="1200" b="1" kern="1200" dirty="0" err="1" smtClean="0">
                <a:solidFill>
                  <a:schemeClr val="tx1"/>
                </a:solidFill>
                <a:latin typeface="+mn-lt"/>
                <a:ea typeface="+mn-ea"/>
                <a:cs typeface="+mn-cs"/>
              </a:rPr>
              <a:t>GTPase</a:t>
            </a:r>
            <a:r>
              <a:rPr lang="en-US" sz="1200" b="1" kern="1200" dirty="0" smtClean="0">
                <a:solidFill>
                  <a:schemeClr val="tx1"/>
                </a:solidFill>
                <a:latin typeface="+mn-lt"/>
                <a:ea typeface="+mn-ea"/>
                <a:cs typeface="+mn-cs"/>
              </a:rPr>
              <a:t>-activating proteins for </a:t>
            </a:r>
            <a:r>
              <a:rPr lang="en-US" sz="1200" b="1" kern="1200" dirty="0" err="1" smtClean="0">
                <a:solidFill>
                  <a:schemeClr val="tx1"/>
                </a:solidFill>
                <a:latin typeface="+mn-lt"/>
                <a:ea typeface="+mn-ea"/>
                <a:cs typeface="+mn-cs"/>
              </a:rPr>
              <a:t>heterotrimeric</a:t>
            </a:r>
            <a:r>
              <a:rPr lang="en-US" sz="1200" b="1" kern="1200" dirty="0" smtClean="0">
                <a:solidFill>
                  <a:schemeClr val="tx1"/>
                </a:solidFill>
                <a:latin typeface="+mn-lt"/>
                <a:ea typeface="+mn-ea"/>
                <a:cs typeface="+mn-cs"/>
              </a:rPr>
              <a:t> G proteins: regulators of G protein signaling (RGS) and RGS-like proteins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Annual Review Biochemistry,</a:t>
            </a:r>
            <a:r>
              <a:rPr lang="en-US" sz="1200" kern="1200" dirty="0" smtClean="0">
                <a:solidFill>
                  <a:schemeClr val="tx1"/>
                </a:solidFill>
                <a:latin typeface="+mn-lt"/>
                <a:ea typeface="+mn-ea"/>
                <a:cs typeface="+mn-cs"/>
              </a:rPr>
              <a:t> 2000;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[9]  </a:t>
            </a:r>
            <a:r>
              <a:rPr lang="en-US" sz="1200" kern="1200" dirty="0" err="1" smtClean="0">
                <a:solidFill>
                  <a:schemeClr val="tx1"/>
                </a:solidFill>
                <a:latin typeface="+mn-lt"/>
                <a:ea typeface="+mn-ea"/>
                <a:cs typeface="+mn-cs"/>
              </a:rPr>
              <a:t>Larminie</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Selective expression of regulators of G-protein signaling (RGS) in the human central nervous</a:t>
            </a:r>
            <a:r>
              <a:rPr lang="en-US" sz="1200" b="1" i="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system. </a:t>
            </a:r>
            <a:r>
              <a:rPr lang="en-US" sz="1200" i="1" kern="1200" dirty="0" smtClean="0">
                <a:solidFill>
                  <a:schemeClr val="tx1"/>
                </a:solidFill>
                <a:latin typeface="+mn-lt"/>
                <a:ea typeface="+mn-ea"/>
                <a:cs typeface="+mn-cs"/>
              </a:rPr>
              <a:t>Molecular Brain Research, 2004;</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[10] Roy et al. </a:t>
            </a:r>
            <a:r>
              <a:rPr lang="en-US" sz="1200" b="1" kern="1200" dirty="0" smtClean="0">
                <a:solidFill>
                  <a:schemeClr val="tx1"/>
                </a:solidFill>
                <a:latin typeface="+mn-lt"/>
                <a:ea typeface="+mn-ea"/>
                <a:cs typeface="+mn-cs"/>
              </a:rPr>
              <a:t>RGS2 interacts with Gs and </a:t>
            </a:r>
            <a:r>
              <a:rPr lang="en-US" sz="1200" b="1" kern="1200" dirty="0" err="1" smtClean="0">
                <a:solidFill>
                  <a:schemeClr val="tx1"/>
                </a:solidFill>
                <a:latin typeface="+mn-lt"/>
                <a:ea typeface="+mn-ea"/>
                <a:cs typeface="+mn-cs"/>
              </a:rPr>
              <a:t>adenylyl</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cyclase</a:t>
            </a:r>
            <a:r>
              <a:rPr lang="en-US" sz="1200" b="1" kern="1200" dirty="0" smtClean="0">
                <a:solidFill>
                  <a:schemeClr val="tx1"/>
                </a:solidFill>
                <a:latin typeface="+mn-lt"/>
                <a:ea typeface="+mn-ea"/>
                <a:cs typeface="+mn-cs"/>
              </a:rPr>
              <a:t> in living cell. </a:t>
            </a:r>
            <a:r>
              <a:rPr lang="en-US" sz="1200" i="1" kern="1200" dirty="0" smtClean="0">
                <a:solidFill>
                  <a:schemeClr val="tx1"/>
                </a:solidFill>
                <a:latin typeface="+mn-lt"/>
                <a:ea typeface="+mn-ea"/>
                <a:cs typeface="+mn-cs"/>
              </a:rPr>
              <a:t>Cellular </a:t>
            </a:r>
            <a:r>
              <a:rPr lang="en-US" sz="1200" i="1" kern="1200" dirty="0" err="1" smtClean="0">
                <a:solidFill>
                  <a:schemeClr val="tx1"/>
                </a:solidFill>
                <a:latin typeface="+mn-lt"/>
                <a:ea typeface="+mn-ea"/>
                <a:cs typeface="+mn-cs"/>
              </a:rPr>
              <a:t>Signalling</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2006</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[11] Nguyen et al.: </a:t>
            </a:r>
            <a:r>
              <a:rPr lang="en-US" sz="1200" b="1" kern="1200" dirty="0" smtClean="0">
                <a:solidFill>
                  <a:schemeClr val="tx1"/>
                </a:solidFill>
                <a:latin typeface="+mn-lt"/>
                <a:ea typeface="+mn-ea"/>
                <a:cs typeface="+mn-cs"/>
              </a:rPr>
              <a:t>Translation control by RGS2. </a:t>
            </a:r>
            <a:r>
              <a:rPr lang="en-US" sz="1200" i="1" kern="1200" dirty="0" smtClean="0">
                <a:solidFill>
                  <a:schemeClr val="tx1"/>
                </a:solidFill>
                <a:latin typeface="+mn-lt"/>
                <a:ea typeface="+mn-ea"/>
                <a:cs typeface="+mn-cs"/>
              </a:rPr>
              <a:t>The journal of cell biology, </a:t>
            </a:r>
            <a:r>
              <a:rPr lang="en-US" sz="1200" kern="1200" dirty="0" smtClean="0">
                <a:solidFill>
                  <a:schemeClr val="tx1"/>
                </a:solidFill>
                <a:latin typeface="+mn-lt"/>
                <a:ea typeface="+mn-ea"/>
                <a:cs typeface="+mn-cs"/>
              </a:rPr>
              <a:t>2009;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[12] </a:t>
            </a:r>
            <a:r>
              <a:rPr lang="en-US" sz="1200" kern="1200" dirty="0" err="1" smtClean="0">
                <a:solidFill>
                  <a:schemeClr val="tx1"/>
                </a:solidFill>
                <a:latin typeface="+mn-lt"/>
                <a:ea typeface="+mn-ea"/>
                <a:cs typeface="+mn-cs"/>
              </a:rPr>
              <a:t>Zheng</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RGS-PX1, a GAP for G</a:t>
            </a:r>
            <a:r>
              <a:rPr lang="it-IT" sz="1200" b="1" kern="1200" dirty="0" smtClean="0">
                <a:solidFill>
                  <a:schemeClr val="tx1"/>
                </a:solidFill>
                <a:latin typeface="+mn-lt"/>
                <a:ea typeface="+mn-ea"/>
                <a:cs typeface="+mn-cs"/>
              </a:rPr>
              <a:t>α</a:t>
            </a:r>
            <a:r>
              <a:rPr lang="en-US" sz="1200" b="1" kern="1200" dirty="0" smtClean="0">
                <a:solidFill>
                  <a:schemeClr val="tx1"/>
                </a:solidFill>
                <a:latin typeface="+mn-lt"/>
                <a:ea typeface="+mn-ea"/>
                <a:cs typeface="+mn-cs"/>
              </a:rPr>
              <a:t>s and  Sorting </a:t>
            </a:r>
            <a:r>
              <a:rPr lang="en-US" sz="1200" b="1" kern="1200" dirty="0" err="1" smtClean="0">
                <a:solidFill>
                  <a:schemeClr val="tx1"/>
                </a:solidFill>
                <a:latin typeface="+mn-lt"/>
                <a:ea typeface="+mn-ea"/>
                <a:cs typeface="+mn-cs"/>
              </a:rPr>
              <a:t>Nexin</a:t>
            </a:r>
            <a:r>
              <a:rPr lang="en-US" sz="1200" b="1" kern="1200" dirty="0" smtClean="0">
                <a:solidFill>
                  <a:schemeClr val="tx1"/>
                </a:solidFill>
                <a:latin typeface="+mn-lt"/>
                <a:ea typeface="+mn-ea"/>
                <a:cs typeface="+mn-cs"/>
              </a:rPr>
              <a:t> in Vesicular Trafficking. </a:t>
            </a:r>
            <a:r>
              <a:rPr lang="en-US" sz="1200" i="1" kern="1200" dirty="0" smtClean="0">
                <a:solidFill>
                  <a:schemeClr val="tx1"/>
                </a:solidFill>
                <a:latin typeface="+mn-lt"/>
                <a:ea typeface="+mn-ea"/>
                <a:cs typeface="+mn-cs"/>
              </a:rPr>
              <a:t>Science,</a:t>
            </a:r>
            <a:r>
              <a:rPr lang="en-US" sz="1200" kern="1200" dirty="0" smtClean="0">
                <a:solidFill>
                  <a:schemeClr val="tx1"/>
                </a:solidFill>
                <a:latin typeface="+mn-lt"/>
                <a:ea typeface="+mn-ea"/>
                <a:cs typeface="+mn-cs"/>
              </a:rPr>
              <a:t> 2001</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[13] </a:t>
            </a:r>
            <a:r>
              <a:rPr lang="en-US" sz="1200" kern="1200" dirty="0" err="1" smtClean="0">
                <a:solidFill>
                  <a:schemeClr val="tx1"/>
                </a:solidFill>
                <a:latin typeface="+mn-lt"/>
                <a:ea typeface="+mn-ea"/>
                <a:cs typeface="+mn-cs"/>
              </a:rPr>
              <a:t>Hosomi</a:t>
            </a:r>
            <a:r>
              <a:rPr lang="en-US" sz="1200" kern="1200" dirty="0" smtClean="0">
                <a:solidFill>
                  <a:schemeClr val="tx1"/>
                </a:solidFill>
                <a:latin typeface="+mn-lt"/>
                <a:ea typeface="+mn-ea"/>
                <a:cs typeface="+mn-cs"/>
              </a:rPr>
              <a:t> A et al.: </a:t>
            </a:r>
            <a:r>
              <a:rPr lang="en-US" sz="1200" b="1" kern="1200" dirty="0" smtClean="0">
                <a:solidFill>
                  <a:schemeClr val="tx1"/>
                </a:solidFill>
                <a:latin typeface="+mn-lt"/>
                <a:ea typeface="+mn-ea"/>
                <a:cs typeface="+mn-cs"/>
              </a:rPr>
              <a:t>PXA Domain-Containing Protein Pxa1 Is Required for Normal Vacuole Function and Morphology in </a:t>
            </a:r>
            <a:r>
              <a:rPr lang="en-US" sz="1200" b="1" kern="1200" dirty="0" err="1" smtClean="0">
                <a:solidFill>
                  <a:schemeClr val="tx1"/>
                </a:solidFill>
                <a:latin typeface="+mn-lt"/>
                <a:ea typeface="+mn-ea"/>
                <a:cs typeface="+mn-cs"/>
              </a:rPr>
              <a:t>Schizosaccharomyces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pombe</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Bioscence</a:t>
            </a:r>
            <a:r>
              <a:rPr lang="en-US" sz="1200" i="1" kern="1200" dirty="0" smtClean="0">
                <a:solidFill>
                  <a:schemeClr val="tx1"/>
                </a:solidFill>
                <a:latin typeface="+mn-lt"/>
                <a:ea typeface="+mn-ea"/>
                <a:cs typeface="+mn-cs"/>
              </a:rPr>
              <a:t> Biotechnology </a:t>
            </a:r>
            <a:r>
              <a:rPr lang="en-US" sz="1200" i="1" kern="1200" dirty="0" err="1" smtClean="0">
                <a:solidFill>
                  <a:schemeClr val="tx1"/>
                </a:solidFill>
                <a:latin typeface="+mn-lt"/>
                <a:ea typeface="+mn-ea"/>
                <a:cs typeface="+mn-cs"/>
              </a:rPr>
              <a:t>Biocheminstry</a:t>
            </a:r>
            <a:r>
              <a:rPr lang="en-US" sz="1200" kern="1200" dirty="0" smtClean="0">
                <a:solidFill>
                  <a:schemeClr val="tx1"/>
                </a:solidFill>
                <a:latin typeface="+mn-lt"/>
                <a:ea typeface="+mn-ea"/>
                <a:cs typeface="+mn-cs"/>
              </a:rPr>
              <a:t>, 2008;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[14] </a:t>
            </a:r>
            <a:r>
              <a:rPr lang="en-US" sz="1200" kern="1200" dirty="0" err="1" smtClean="0">
                <a:solidFill>
                  <a:schemeClr val="tx1"/>
                </a:solidFill>
                <a:latin typeface="+mn-lt"/>
                <a:ea typeface="+mn-ea"/>
                <a:cs typeface="+mn-cs"/>
              </a:rPr>
              <a:t>Zheng</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Regulation of epidermal growth factor receptor degradation by </a:t>
            </a:r>
            <a:r>
              <a:rPr lang="en-US" sz="1200" b="1" kern="1200" dirty="0" err="1" smtClean="0">
                <a:solidFill>
                  <a:schemeClr val="tx1"/>
                </a:solidFill>
                <a:latin typeface="+mn-lt"/>
                <a:ea typeface="+mn-ea"/>
                <a:cs typeface="+mn-cs"/>
              </a:rPr>
              <a:t>heterotrimeric</a:t>
            </a:r>
            <a:r>
              <a:rPr lang="en-US" sz="1200" b="1" kern="1200" dirty="0" smtClean="0">
                <a:solidFill>
                  <a:schemeClr val="tx1"/>
                </a:solidFill>
                <a:latin typeface="+mn-lt"/>
                <a:ea typeface="+mn-ea"/>
                <a:cs typeface="+mn-cs"/>
              </a:rPr>
              <a:t> Gs</a:t>
            </a:r>
            <a:r>
              <a:rPr lang="it-IT" sz="1200" b="1" kern="1200" dirty="0" smtClean="0">
                <a:solidFill>
                  <a:schemeClr val="tx1"/>
                </a:solidFill>
                <a:latin typeface="+mn-lt"/>
                <a:ea typeface="+mn-ea"/>
                <a:cs typeface="+mn-cs"/>
              </a:rPr>
              <a:t>α</a:t>
            </a:r>
            <a:r>
              <a:rPr lang="en-US" sz="1200" b="1" kern="1200" dirty="0" smtClean="0">
                <a:solidFill>
                  <a:schemeClr val="tx1"/>
                </a:solidFill>
                <a:latin typeface="+mn-lt"/>
                <a:ea typeface="+mn-ea"/>
                <a:cs typeface="+mn-cs"/>
              </a:rPr>
              <a:t> protein.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Molecular Biology of the Cell, </a:t>
            </a:r>
            <a:r>
              <a:rPr lang="en-US" sz="1200" kern="1200" dirty="0" smtClean="0">
                <a:solidFill>
                  <a:schemeClr val="tx1"/>
                </a:solidFill>
                <a:latin typeface="+mn-lt"/>
                <a:ea typeface="+mn-ea"/>
                <a:cs typeface="+mn-cs"/>
              </a:rPr>
              <a:t>2004;</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[15] </a:t>
            </a:r>
            <a:r>
              <a:rPr lang="en-US" sz="1200" kern="1200" dirty="0" err="1" smtClean="0">
                <a:solidFill>
                  <a:schemeClr val="tx1"/>
                </a:solidFill>
                <a:latin typeface="+mn-lt"/>
                <a:ea typeface="+mn-ea"/>
                <a:cs typeface="+mn-cs"/>
              </a:rPr>
              <a:t>Ellson</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The PX domain: a new </a:t>
            </a:r>
            <a:r>
              <a:rPr lang="en-US" sz="1200" b="1" kern="1200" dirty="0" err="1" smtClean="0">
                <a:solidFill>
                  <a:schemeClr val="tx1"/>
                </a:solidFill>
                <a:latin typeface="+mn-lt"/>
                <a:ea typeface="+mn-ea"/>
                <a:cs typeface="+mn-cs"/>
              </a:rPr>
              <a:t>phosphoinositide</a:t>
            </a:r>
            <a:r>
              <a:rPr lang="en-US" sz="1200" b="1" kern="1200" dirty="0" smtClean="0">
                <a:solidFill>
                  <a:schemeClr val="tx1"/>
                </a:solidFill>
                <a:latin typeface="+mn-lt"/>
                <a:ea typeface="+mn-ea"/>
                <a:cs typeface="+mn-cs"/>
              </a:rPr>
              <a:t>-binding module.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Journal of Cell Science, </a:t>
            </a:r>
            <a:r>
              <a:rPr lang="en-US" sz="1200" kern="1200" dirty="0" smtClean="0">
                <a:solidFill>
                  <a:schemeClr val="tx1"/>
                </a:solidFill>
                <a:latin typeface="+mn-lt"/>
                <a:ea typeface="+mn-ea"/>
                <a:cs typeface="+mn-cs"/>
              </a:rPr>
              <a:t>2002;</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[16] Cozier et al.: </a:t>
            </a:r>
            <a:r>
              <a:rPr lang="en-US" sz="1200" b="1" kern="1200" dirty="0" smtClean="0">
                <a:solidFill>
                  <a:schemeClr val="tx1"/>
                </a:solidFill>
                <a:latin typeface="+mn-lt"/>
                <a:ea typeface="+mn-ea"/>
                <a:cs typeface="+mn-cs"/>
              </a:rPr>
              <a:t>The </a:t>
            </a:r>
            <a:r>
              <a:rPr lang="en-US" sz="1200" b="1" kern="1200" dirty="0" err="1" smtClean="0">
                <a:solidFill>
                  <a:schemeClr val="tx1"/>
                </a:solidFill>
                <a:latin typeface="+mn-lt"/>
                <a:ea typeface="+mn-ea"/>
                <a:cs typeface="+mn-cs"/>
              </a:rPr>
              <a:t>Phox</a:t>
            </a:r>
            <a:r>
              <a:rPr lang="en-US" sz="1200" b="1" kern="1200" dirty="0" smtClean="0">
                <a:solidFill>
                  <a:schemeClr val="tx1"/>
                </a:solidFill>
                <a:latin typeface="+mn-lt"/>
                <a:ea typeface="+mn-ea"/>
                <a:cs typeface="+mn-cs"/>
              </a:rPr>
              <a:t> Homology (PX) domain-dependent, 3-Phosphoinositide-mediated association of Sorting Nexin-1 with an early sorting </a:t>
            </a:r>
            <a:r>
              <a:rPr lang="en-US" sz="1200" b="1" kern="1200" dirty="0" err="1" smtClean="0">
                <a:solidFill>
                  <a:schemeClr val="tx1"/>
                </a:solidFill>
                <a:latin typeface="+mn-lt"/>
                <a:ea typeface="+mn-ea"/>
                <a:cs typeface="+mn-cs"/>
              </a:rPr>
              <a:t>endosomal</a:t>
            </a:r>
            <a:r>
              <a:rPr lang="en-US" sz="1200" b="1" kern="1200" dirty="0" smtClean="0">
                <a:solidFill>
                  <a:schemeClr val="tx1"/>
                </a:solidFill>
                <a:latin typeface="+mn-lt"/>
                <a:ea typeface="+mn-ea"/>
                <a:cs typeface="+mn-cs"/>
              </a:rPr>
              <a:t> compartment is required for its ability to regulate epidermal growth factor receptor degradation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Journal of Biological </a:t>
            </a:r>
            <a:r>
              <a:rPr lang="en-US" sz="1200" i="1" kern="1200" dirty="0" err="1" smtClean="0">
                <a:solidFill>
                  <a:schemeClr val="tx1"/>
                </a:solidFill>
                <a:latin typeface="+mn-lt"/>
                <a:ea typeface="+mn-ea"/>
                <a:cs typeface="+mn-cs"/>
              </a:rPr>
              <a:t>Chemestry</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2002;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[17]</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Gafni</a:t>
            </a:r>
            <a:r>
              <a:rPr lang="en-US" sz="1200" kern="1200" dirty="0" smtClean="0">
                <a:solidFill>
                  <a:schemeClr val="tx1"/>
                </a:solidFill>
                <a:latin typeface="+mn-lt"/>
                <a:ea typeface="+mn-ea"/>
                <a:cs typeface="+mn-cs"/>
              </a:rPr>
              <a:t> Y et al.: </a:t>
            </a:r>
            <a:r>
              <a:rPr lang="en-US" sz="1200" b="1" kern="1200" dirty="0" smtClean="0">
                <a:solidFill>
                  <a:schemeClr val="tx1"/>
                </a:solidFill>
                <a:latin typeface="+mn-lt"/>
                <a:ea typeface="+mn-ea"/>
                <a:cs typeface="+mn-cs"/>
              </a:rPr>
              <a:t>Gene Therapy Platform for Bone Regeneration Using an Exogenously Regulated, AAV-2-Based Gene Expression</a:t>
            </a:r>
            <a:r>
              <a:rPr lang="en-US"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Gene Molecular Therapy</a:t>
            </a:r>
            <a:r>
              <a:rPr lang="en-GB" sz="1200" kern="1200" dirty="0" smtClean="0">
                <a:solidFill>
                  <a:schemeClr val="tx1"/>
                </a:solidFill>
                <a:latin typeface="+mn-lt"/>
                <a:ea typeface="+mn-ea"/>
                <a:cs typeface="+mn-cs"/>
              </a:rPr>
              <a:t>, 2009;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[18] </a:t>
            </a:r>
            <a:r>
              <a:rPr lang="en-GB" sz="1200" kern="1200" dirty="0" err="1" smtClean="0">
                <a:solidFill>
                  <a:schemeClr val="tx1"/>
                </a:solidFill>
                <a:latin typeface="+mn-lt"/>
                <a:ea typeface="+mn-ea"/>
                <a:cs typeface="+mn-cs"/>
              </a:rPr>
              <a:t>McCule</a:t>
            </a:r>
            <a:r>
              <a:rPr lang="en-GB" sz="1200" kern="1200" dirty="0" smtClean="0">
                <a:solidFill>
                  <a:schemeClr val="tx1"/>
                </a:solidFill>
                <a:latin typeface="+mn-lt"/>
                <a:ea typeface="+mn-ea"/>
                <a:cs typeface="+mn-cs"/>
              </a:rPr>
              <a:t> C. et al.: </a:t>
            </a:r>
            <a:r>
              <a:rPr lang="en-US" sz="1200" b="1" kern="1200" dirty="0" smtClean="0">
                <a:solidFill>
                  <a:schemeClr val="tx1"/>
                </a:solidFill>
                <a:latin typeface="+mn-lt"/>
                <a:ea typeface="+mn-ea"/>
                <a:cs typeface="+mn-cs"/>
              </a:rPr>
              <a:t>Production and </a:t>
            </a:r>
            <a:r>
              <a:rPr lang="en-US" sz="1200" b="1" kern="1200" dirty="0" err="1" smtClean="0">
                <a:solidFill>
                  <a:schemeClr val="tx1"/>
                </a:solidFill>
                <a:latin typeface="+mn-lt"/>
                <a:ea typeface="+mn-ea"/>
                <a:cs typeface="+mn-cs"/>
              </a:rPr>
              <a:t>Titering</a:t>
            </a:r>
            <a:r>
              <a:rPr lang="en-US" sz="1200" b="1" kern="1200" dirty="0" smtClean="0">
                <a:solidFill>
                  <a:schemeClr val="tx1"/>
                </a:solidFill>
                <a:latin typeface="+mn-lt"/>
                <a:ea typeface="+mn-ea"/>
                <a:cs typeface="+mn-cs"/>
              </a:rPr>
              <a:t> of Recombinant </a:t>
            </a:r>
            <a:r>
              <a:rPr lang="en-US" sz="1200" b="1" kern="1200" dirty="0" err="1" smtClean="0">
                <a:solidFill>
                  <a:schemeClr val="tx1"/>
                </a:solidFill>
                <a:latin typeface="+mn-lt"/>
                <a:ea typeface="+mn-ea"/>
                <a:cs typeface="+mn-cs"/>
              </a:rPr>
              <a:t>Adeno</a:t>
            </a:r>
            <a:r>
              <a:rPr lang="en-US" sz="1200" b="1" kern="1200" dirty="0" smtClean="0">
                <a:solidFill>
                  <a:schemeClr val="tx1"/>
                </a:solidFill>
                <a:latin typeface="+mn-lt"/>
                <a:ea typeface="+mn-ea"/>
                <a:cs typeface="+mn-cs"/>
              </a:rPr>
              <a:t>-associated Viral Vectors</a:t>
            </a:r>
            <a:r>
              <a:rPr lang="en-GB"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Journal of Visualized Experiments</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2011;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 Baird SD et al.: </a:t>
            </a:r>
            <a:r>
              <a:rPr lang="en-US" sz="1200" b="1" kern="1200" dirty="0" smtClean="0">
                <a:solidFill>
                  <a:schemeClr val="tx1"/>
                </a:solidFill>
                <a:latin typeface="+mn-lt"/>
                <a:ea typeface="+mn-ea"/>
                <a:cs typeface="+mn-cs"/>
              </a:rPr>
              <a:t>A search for structurally similar cellular internal ribosome entry sites. </a:t>
            </a:r>
            <a:r>
              <a:rPr lang="en-US" sz="1200" i="1" kern="1200" dirty="0" err="1" smtClean="0">
                <a:solidFill>
                  <a:schemeClr val="tx1"/>
                </a:solidFill>
                <a:latin typeface="+mn-lt"/>
                <a:ea typeface="+mn-ea"/>
                <a:cs typeface="+mn-cs"/>
              </a:rPr>
              <a:t>Nucleid</a:t>
            </a:r>
            <a:r>
              <a:rPr lang="en-US" sz="1200" i="1" kern="1200" dirty="0" smtClean="0">
                <a:solidFill>
                  <a:schemeClr val="tx1"/>
                </a:solidFill>
                <a:latin typeface="+mn-lt"/>
                <a:ea typeface="+mn-ea"/>
                <a:cs typeface="+mn-cs"/>
              </a:rPr>
              <a:t> Acid Res</a:t>
            </a:r>
            <a:r>
              <a:rPr lang="en-US" sz="1200" kern="1200" dirty="0" smtClean="0">
                <a:solidFill>
                  <a:schemeClr val="tx1"/>
                </a:solidFill>
                <a:latin typeface="+mn-lt"/>
                <a:ea typeface="+mn-ea"/>
                <a:cs typeface="+mn-cs"/>
              </a:rPr>
              <a:t>, 2007.</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[20] </a:t>
            </a:r>
            <a:r>
              <a:rPr lang="en-US" sz="1200" kern="1200" dirty="0" err="1" smtClean="0">
                <a:solidFill>
                  <a:schemeClr val="tx1"/>
                </a:solidFill>
                <a:latin typeface="+mn-lt"/>
                <a:ea typeface="+mn-ea"/>
                <a:cs typeface="+mn-cs"/>
              </a:rPr>
              <a:t>Piersanti</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Transfer, Analysis; and reversion of the fibrous dysplasia </a:t>
            </a:r>
            <a:r>
              <a:rPr lang="en-US" sz="1200" b="1" kern="1200" dirty="0" err="1" smtClean="0">
                <a:solidFill>
                  <a:schemeClr val="tx1"/>
                </a:solidFill>
                <a:latin typeface="+mn-lt"/>
                <a:ea typeface="+mn-ea"/>
                <a:cs typeface="+mn-cs"/>
              </a:rPr>
              <a:t>cellulare</a:t>
            </a:r>
            <a:r>
              <a:rPr lang="en-US" sz="1200" b="1" kern="1200" dirty="0" smtClean="0">
                <a:solidFill>
                  <a:schemeClr val="tx1"/>
                </a:solidFill>
                <a:latin typeface="+mn-lt"/>
                <a:ea typeface="+mn-ea"/>
                <a:cs typeface="+mn-cs"/>
              </a:rPr>
              <a:t> phenotype in human skeletal progenitors. </a:t>
            </a:r>
            <a:r>
              <a:rPr lang="en-US" sz="1200" i="1" kern="1200" dirty="0" smtClean="0">
                <a:solidFill>
                  <a:schemeClr val="tx1"/>
                </a:solidFill>
                <a:latin typeface="+mn-lt"/>
                <a:ea typeface="+mn-ea"/>
                <a:cs typeface="+mn-cs"/>
              </a:rPr>
              <a:t>Journal of Bone and Mineral </a:t>
            </a:r>
            <a:r>
              <a:rPr lang="en-US" sz="1200" i="1" kern="1200" dirty="0" err="1" smtClean="0">
                <a:solidFill>
                  <a:schemeClr val="tx1"/>
                </a:solidFill>
                <a:latin typeface="+mn-lt"/>
                <a:ea typeface="+mn-ea"/>
                <a:cs typeface="+mn-cs"/>
              </a:rPr>
              <a:t>Reseasch</a:t>
            </a:r>
            <a:r>
              <a:rPr lang="en-US" sz="1200" kern="1200" dirty="0" smtClean="0">
                <a:solidFill>
                  <a:schemeClr val="tx1"/>
                </a:solidFill>
                <a:latin typeface="+mn-lt"/>
                <a:ea typeface="+mn-ea"/>
                <a:cs typeface="+mn-cs"/>
              </a:rPr>
              <a:t>, 2010.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[21] Yamamoto T. et al.: </a:t>
            </a:r>
            <a:r>
              <a:rPr lang="en-US" sz="1200" b="1" kern="1200" dirty="0" smtClean="0">
                <a:solidFill>
                  <a:schemeClr val="tx1"/>
                </a:solidFill>
                <a:latin typeface="+mn-lt"/>
                <a:ea typeface="+mn-ea"/>
                <a:cs typeface="+mn-cs"/>
              </a:rPr>
              <a:t>Increased IL-6 Production by Cells Isolated from the Fibrous Bone Dysplasia Tissues in Patients with McCune-Albright Syndrome. </a:t>
            </a:r>
            <a:r>
              <a:rPr lang="it-IT" sz="1200" b="1" kern="1200" dirty="0" smtClean="0">
                <a:solidFill>
                  <a:schemeClr val="tx1"/>
                </a:solidFill>
                <a:latin typeface="+mn-lt"/>
                <a:ea typeface="+mn-ea"/>
                <a:cs typeface="+mn-cs"/>
              </a:rPr>
              <a:t>The American Society </a:t>
            </a:r>
            <a:r>
              <a:rPr lang="it-IT" sz="1200" b="1" kern="1200" dirty="0" err="1" smtClean="0">
                <a:solidFill>
                  <a:schemeClr val="tx1"/>
                </a:solidFill>
                <a:latin typeface="+mn-lt"/>
                <a:ea typeface="+mn-ea"/>
                <a:cs typeface="+mn-cs"/>
              </a:rPr>
              <a:t>for</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Clinical</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Investigation</a:t>
            </a:r>
            <a:r>
              <a:rPr lang="it-IT" sz="1200" kern="1200" dirty="0" smtClean="0">
                <a:solidFill>
                  <a:schemeClr val="tx1"/>
                </a:solidFill>
                <a:latin typeface="+mn-lt"/>
                <a:ea typeface="+mn-ea"/>
                <a:cs typeface="+mn-cs"/>
              </a:rPr>
              <a:t>, 1996. </a:t>
            </a:r>
          </a:p>
          <a:p>
            <a:r>
              <a:rPr lang="en-US" sz="1200" kern="1200" dirty="0" smtClean="0">
                <a:solidFill>
                  <a:schemeClr val="tx1"/>
                </a:solidFill>
                <a:latin typeface="+mn-lt"/>
                <a:ea typeface="+mn-ea"/>
                <a:cs typeface="+mn-cs"/>
              </a:rPr>
              <a:t>[22] </a:t>
            </a:r>
            <a:r>
              <a:rPr lang="en-US" sz="1200" kern="1200" dirty="0" err="1" smtClean="0">
                <a:solidFill>
                  <a:schemeClr val="tx1"/>
                </a:solidFill>
                <a:latin typeface="+mn-lt"/>
                <a:ea typeface="+mn-ea"/>
                <a:cs typeface="+mn-cs"/>
              </a:rPr>
              <a:t>Riminucci</a:t>
            </a:r>
            <a:r>
              <a:rPr lang="en-US" sz="1200" kern="1200" dirty="0" smtClean="0">
                <a:solidFill>
                  <a:schemeClr val="tx1"/>
                </a:solidFill>
                <a:latin typeface="+mn-lt"/>
                <a:ea typeface="+mn-ea"/>
                <a:cs typeface="+mn-cs"/>
              </a:rPr>
              <a:t> M et al.: </a:t>
            </a:r>
            <a:r>
              <a:rPr lang="en-US" sz="1200" b="1" kern="1200" dirty="0" smtClean="0">
                <a:solidFill>
                  <a:schemeClr val="tx1"/>
                </a:solidFill>
                <a:latin typeface="+mn-lt"/>
                <a:ea typeface="+mn-ea"/>
                <a:cs typeface="+mn-cs"/>
              </a:rPr>
              <a:t>FGF-23 in fibrous dysplasia of bone and its relationship to renal phosphate wasting.</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J </a:t>
            </a:r>
            <a:r>
              <a:rPr lang="en-US" sz="1200" i="1" kern="1200" dirty="0" err="1" smtClean="0">
                <a:solidFill>
                  <a:schemeClr val="tx1"/>
                </a:solidFill>
                <a:latin typeface="+mn-lt"/>
                <a:ea typeface="+mn-ea"/>
                <a:cs typeface="+mn-cs"/>
              </a:rPr>
              <a:t>Clin</a:t>
            </a:r>
            <a:r>
              <a:rPr lang="en-US" sz="1200" i="1" kern="1200" dirty="0" smtClean="0">
                <a:solidFill>
                  <a:schemeClr val="tx1"/>
                </a:solidFill>
                <a:latin typeface="+mn-lt"/>
                <a:ea typeface="+mn-ea"/>
                <a:cs typeface="+mn-cs"/>
              </a:rPr>
              <a:t> Invest, </a:t>
            </a:r>
            <a:r>
              <a:rPr lang="en-US" sz="1200" kern="1200" dirty="0" smtClean="0">
                <a:solidFill>
                  <a:schemeClr val="tx1"/>
                </a:solidFill>
                <a:latin typeface="+mn-lt"/>
                <a:ea typeface="+mn-ea"/>
                <a:cs typeface="+mn-cs"/>
              </a:rPr>
              <a:t>2003</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[23] Wang Y et al.: </a:t>
            </a:r>
            <a:r>
              <a:rPr lang="en-US" sz="1200" b="1" kern="1200" dirty="0" smtClean="0">
                <a:solidFill>
                  <a:schemeClr val="tx1"/>
                </a:solidFill>
                <a:latin typeface="+mn-lt"/>
                <a:ea typeface="+mn-ea"/>
                <a:cs typeface="+mn-cs"/>
              </a:rPr>
              <a:t>Stain induced fetal type II epithelial cells differentiation is mediated via </a:t>
            </a:r>
            <a:r>
              <a:rPr lang="en-US" sz="1200" b="1" kern="1200" dirty="0" err="1" smtClean="0">
                <a:solidFill>
                  <a:schemeClr val="tx1"/>
                </a:solidFill>
                <a:latin typeface="+mn-lt"/>
                <a:ea typeface="+mn-ea"/>
                <a:cs typeface="+mn-cs"/>
              </a:rPr>
              <a:t>cAMP</a:t>
            </a:r>
            <a:r>
              <a:rPr lang="en-US" sz="1200" b="1" kern="1200" dirty="0" smtClean="0">
                <a:solidFill>
                  <a:schemeClr val="tx1"/>
                </a:solidFill>
                <a:latin typeface="+mn-lt"/>
                <a:ea typeface="+mn-ea"/>
                <a:cs typeface="+mn-cs"/>
              </a:rPr>
              <a:t>-PKA-dependent signaling pathway. </a:t>
            </a:r>
            <a:r>
              <a:rPr lang="en-US" sz="1200" i="1" kern="1200" dirty="0" smtClean="0">
                <a:solidFill>
                  <a:schemeClr val="tx1"/>
                </a:solidFill>
                <a:latin typeface="+mn-lt"/>
                <a:ea typeface="+mn-ea"/>
                <a:cs typeface="+mn-cs"/>
              </a:rPr>
              <a:t>Journal of Physiology in lung Cell</a:t>
            </a:r>
            <a:r>
              <a:rPr lang="en-US" sz="1200" kern="1200" dirty="0" smtClean="0">
                <a:solidFill>
                  <a:schemeClr val="tx1"/>
                </a:solidFill>
                <a:latin typeface="+mn-lt"/>
                <a:ea typeface="+mn-ea"/>
                <a:cs typeface="+mn-cs"/>
              </a:rPr>
              <a:t>, 2006;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[24] Human FGF-23 (C-Term) ELISA Kit, 2nd Generation Enzyme-Linked </a:t>
            </a:r>
            <a:r>
              <a:rPr lang="en-US" sz="1200" kern="1200" dirty="0" err="1" smtClean="0">
                <a:solidFill>
                  <a:schemeClr val="tx1"/>
                </a:solidFill>
                <a:latin typeface="+mn-lt"/>
                <a:ea typeface="+mn-ea"/>
                <a:cs typeface="+mn-cs"/>
              </a:rPr>
              <a:t>ImmunoSorbent</a:t>
            </a:r>
            <a:r>
              <a:rPr lang="en-US" sz="1200" kern="1200" dirty="0" smtClean="0">
                <a:solidFill>
                  <a:schemeClr val="tx1"/>
                </a:solidFill>
                <a:latin typeface="+mn-lt"/>
                <a:ea typeface="+mn-ea"/>
                <a:cs typeface="+mn-cs"/>
              </a:rPr>
              <a:t> Assay (ELISA) for the Determination of Human Fibroblast Growth Factor 23 Levels in Plasma or Cell Culture Media</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[25] </a:t>
            </a:r>
            <a:r>
              <a:rPr lang="en-US" sz="1200" kern="1200" dirty="0" err="1" smtClean="0">
                <a:solidFill>
                  <a:schemeClr val="tx1"/>
                </a:solidFill>
                <a:latin typeface="+mn-lt"/>
                <a:ea typeface="+mn-ea"/>
                <a:cs typeface="+mn-cs"/>
              </a:rPr>
              <a:t>Bianco</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Reproduction of Human Fibrous Dysplasia of Bone in </a:t>
            </a:r>
            <a:r>
              <a:rPr lang="en-US" sz="1200" b="1" kern="1200" dirty="0" err="1" smtClean="0">
                <a:solidFill>
                  <a:schemeClr val="tx1"/>
                </a:solidFill>
                <a:latin typeface="+mn-lt"/>
                <a:ea typeface="+mn-ea"/>
                <a:cs typeface="+mn-cs"/>
              </a:rPr>
              <a:t>Immunocompromised</a:t>
            </a:r>
            <a:r>
              <a:rPr lang="en-US" sz="1200" b="1" kern="1200" dirty="0" smtClean="0">
                <a:solidFill>
                  <a:schemeClr val="tx1"/>
                </a:solidFill>
                <a:latin typeface="+mn-lt"/>
                <a:ea typeface="+mn-ea"/>
                <a:cs typeface="+mn-cs"/>
              </a:rPr>
              <a:t> Mice by Transplanted Mosaics of Normal and </a:t>
            </a:r>
            <a:r>
              <a:rPr lang="en-US" sz="1200" b="1" kern="1200" dirty="0" err="1" smtClean="0">
                <a:solidFill>
                  <a:schemeClr val="tx1"/>
                </a:solidFill>
                <a:latin typeface="+mn-lt"/>
                <a:ea typeface="+mn-ea"/>
                <a:cs typeface="+mn-cs"/>
              </a:rPr>
              <a:t>Gs</a:t>
            </a:r>
            <a:r>
              <a:rPr lang="en-US" sz="1200" b="1" i="1" kern="1200" dirty="0" err="1" smtClean="0">
                <a:solidFill>
                  <a:schemeClr val="tx1"/>
                </a:solidFill>
                <a:latin typeface="+mn-lt"/>
                <a:ea typeface="+mn-ea"/>
                <a:cs typeface="+mn-cs"/>
              </a:rPr>
              <a:t>a</a:t>
            </a:r>
            <a:r>
              <a:rPr lang="en-US" sz="1200" b="1" i="1" kern="1200" dirty="0" smtClean="0">
                <a:solidFill>
                  <a:schemeClr val="tx1"/>
                </a:solidFill>
                <a:latin typeface="+mn-lt"/>
                <a:ea typeface="+mn-ea"/>
                <a:cs typeface="+mn-cs"/>
              </a:rPr>
              <a:t>-mutated Skeletal Progenitor Cells. </a:t>
            </a:r>
            <a:r>
              <a:rPr lang="it-IT" sz="1200" i="1" kern="1200" dirty="0" smtClean="0">
                <a:solidFill>
                  <a:schemeClr val="tx1"/>
                </a:solidFill>
                <a:latin typeface="+mn-lt"/>
                <a:ea typeface="+mn-ea"/>
                <a:cs typeface="+mn-cs"/>
              </a:rPr>
              <a:t>Journal </a:t>
            </a:r>
            <a:r>
              <a:rPr lang="it-IT" sz="1200" i="1" kern="1200" dirty="0" err="1" smtClean="0">
                <a:solidFill>
                  <a:schemeClr val="tx1"/>
                </a:solidFill>
                <a:latin typeface="+mn-lt"/>
                <a:ea typeface="+mn-ea"/>
                <a:cs typeface="+mn-cs"/>
              </a:rPr>
              <a:t>of</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Clinical</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Investiment</a:t>
            </a:r>
            <a:r>
              <a:rPr lang="it-IT" sz="1200" i="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1998</a:t>
            </a:r>
            <a:r>
              <a:rPr lang="it-IT" sz="1200" i="1" kern="1200" dirty="0" smtClean="0">
                <a:solidFill>
                  <a:schemeClr val="tx1"/>
                </a:solidFill>
                <a:latin typeface="+mn-lt"/>
                <a:ea typeface="+mn-ea"/>
                <a:cs typeface="+mn-cs"/>
              </a:rPr>
              <a:t>.</a:t>
            </a:r>
            <a:r>
              <a:rPr lang="it-IT" sz="1200" kern="1200" dirty="0" smtClean="0">
                <a:solidFill>
                  <a:schemeClr val="tx1"/>
                </a:solidFill>
                <a:latin typeface="+mn-lt"/>
                <a:ea typeface="+mn-ea"/>
                <a:cs typeface="+mn-cs"/>
              </a:rPr>
              <a:t> </a:t>
            </a:r>
          </a:p>
        </p:txBody>
      </p:sp>
      <p:sp>
        <p:nvSpPr>
          <p:cNvPr id="215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5A9FF-EF98-456A-9B4E-0B57BAD67A4A}"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sz="1200" kern="1200" dirty="0" smtClean="0">
                <a:solidFill>
                  <a:schemeClr val="tx1"/>
                </a:solidFill>
                <a:latin typeface="+mn-lt"/>
                <a:ea typeface="+mn-ea"/>
                <a:cs typeface="+mn-cs"/>
              </a:rPr>
              <a:t>La sindrome di </a:t>
            </a:r>
            <a:r>
              <a:rPr lang="it-IT" sz="1200" kern="1200" dirty="0" err="1" smtClean="0">
                <a:solidFill>
                  <a:schemeClr val="tx1"/>
                </a:solidFill>
                <a:latin typeface="+mn-lt"/>
                <a:ea typeface="+mn-ea"/>
                <a:cs typeface="+mn-cs"/>
              </a:rPr>
              <a:t>McCune</a:t>
            </a:r>
            <a:r>
              <a:rPr lang="it-IT" sz="1200" kern="1200" dirty="0" smtClean="0">
                <a:solidFill>
                  <a:schemeClr val="tx1"/>
                </a:solidFill>
                <a:latin typeface="+mn-lt"/>
                <a:ea typeface="+mn-ea"/>
                <a:cs typeface="+mn-cs"/>
              </a:rPr>
              <a:t> Albright (MAS) è una patologia che presenta un triplice fenotipo: displasia fibrosa </a:t>
            </a:r>
            <a:r>
              <a:rPr lang="it-IT" sz="1200" kern="1200" dirty="0" err="1" smtClean="0">
                <a:solidFill>
                  <a:schemeClr val="tx1"/>
                </a:solidFill>
                <a:latin typeface="+mn-lt"/>
                <a:ea typeface="+mn-ea"/>
                <a:cs typeface="+mn-cs"/>
              </a:rPr>
              <a:t>poliostotica</a:t>
            </a:r>
            <a:r>
              <a:rPr lang="it-IT" sz="1200" kern="1200" dirty="0" smtClean="0">
                <a:solidFill>
                  <a:schemeClr val="tx1"/>
                </a:solidFill>
                <a:latin typeface="+mn-lt"/>
                <a:ea typeface="+mn-ea"/>
                <a:cs typeface="+mn-cs"/>
              </a:rPr>
              <a:t> (FD), macchie cutanee caffè-latte e pubertà precoce. È una malattia genetica rara con un’incidenza compresa tra 1/100000 e 1/1000000.</a:t>
            </a:r>
          </a:p>
          <a:p>
            <a:r>
              <a:rPr lang="it-IT" sz="1200" kern="1200" dirty="0" smtClean="0">
                <a:solidFill>
                  <a:schemeClr val="tx1"/>
                </a:solidFill>
                <a:latin typeface="+mn-lt"/>
                <a:ea typeface="+mn-ea"/>
                <a:cs typeface="+mn-cs"/>
              </a:rPr>
              <a:t>La malattia non può essere diagnosticata con certezza né con esami genetici pre-natali né con test di DNA leucocitario per la natura a mosaico della malattia:</a:t>
            </a:r>
            <a:r>
              <a:rPr lang="it-IT" sz="1200" kern="1200" baseline="0" dirty="0" smtClean="0">
                <a:solidFill>
                  <a:schemeClr val="tx1"/>
                </a:solidFill>
                <a:latin typeface="+mn-lt"/>
                <a:ea typeface="+mn-ea"/>
                <a:cs typeface="+mn-cs"/>
              </a:rPr>
              <a:t> essendo causata da una mutazione </a:t>
            </a:r>
            <a:r>
              <a:rPr lang="it-IT" sz="1200" kern="1200" dirty="0" smtClean="0">
                <a:solidFill>
                  <a:schemeClr val="tx1"/>
                </a:solidFill>
                <a:latin typeface="+mn-lt"/>
                <a:ea typeface="+mn-ea"/>
                <a:cs typeface="+mn-cs"/>
              </a:rPr>
              <a:t>post-zigotica che si verifica nelle prime fasi della vita embrionale, il risultato è un feto</a:t>
            </a:r>
            <a:r>
              <a:rPr lang="it-IT" sz="1200" kern="1200" baseline="0" dirty="0" smtClean="0">
                <a:solidFill>
                  <a:schemeClr val="tx1"/>
                </a:solidFill>
                <a:latin typeface="+mn-lt"/>
                <a:ea typeface="+mn-ea"/>
                <a:cs typeface="+mn-cs"/>
              </a:rPr>
              <a:t> che avrà popolazioni di cellule malate e sane, rendendo quindi molto frequenti i falsi negativi</a:t>
            </a:r>
            <a:r>
              <a:rPr lang="it-IT" sz="1200" kern="1200" dirty="0" smtClean="0">
                <a:solidFill>
                  <a:schemeClr val="tx1"/>
                </a:solidFill>
                <a:latin typeface="+mn-lt"/>
                <a:ea typeface="+mn-ea"/>
                <a:cs typeface="+mn-cs"/>
              </a:rPr>
              <a:t>. La diagnosi è effettuata tramite indagini cliniche come, ad esempio, la radiografia, la scansione isotopica delle ossa, la tomografia computerizzata (CT) una tecnica di scansioni delle lesioni del cranio, e la biopsia delle lesioni [1].</a:t>
            </a:r>
          </a:p>
          <a:p>
            <a:r>
              <a:rPr lang="it-IT" sz="1200" kern="1200" dirty="0" smtClean="0">
                <a:solidFill>
                  <a:schemeClr val="tx1"/>
                </a:solidFill>
                <a:latin typeface="+mn-lt"/>
                <a:ea typeface="+mn-ea"/>
                <a:cs typeface="+mn-cs"/>
              </a:rPr>
              <a:t>In questo progetto abbiamo deciso di dedicarci al</a:t>
            </a:r>
            <a:r>
              <a:rPr lang="it-IT" sz="1200" kern="1200" baseline="0" dirty="0" smtClean="0">
                <a:solidFill>
                  <a:schemeClr val="tx1"/>
                </a:solidFill>
                <a:latin typeface="+mn-lt"/>
                <a:ea typeface="+mn-ea"/>
                <a:cs typeface="+mn-cs"/>
              </a:rPr>
              <a:t> recupero dei tessuti ossei soggetti a </a:t>
            </a:r>
            <a:r>
              <a:rPr lang="it-IT" sz="1200" kern="1200" dirty="0" smtClean="0">
                <a:solidFill>
                  <a:schemeClr val="tx1"/>
                </a:solidFill>
                <a:latin typeface="+mn-lt"/>
                <a:ea typeface="+mn-ea"/>
                <a:cs typeface="+mn-cs"/>
              </a:rPr>
              <a:t>displasia fibrosa. Utilizzare un vettore per ovviare alle problematiche degli altre</a:t>
            </a:r>
            <a:r>
              <a:rPr lang="it-IT" sz="1200" kern="1200" baseline="0" dirty="0" smtClean="0">
                <a:solidFill>
                  <a:schemeClr val="tx1"/>
                </a:solidFill>
                <a:latin typeface="+mn-lt"/>
                <a:ea typeface="+mn-ea"/>
                <a:cs typeface="+mn-cs"/>
              </a:rPr>
              <a:t> due </a:t>
            </a:r>
            <a:r>
              <a:rPr lang="it-IT" sz="1200" kern="1200" dirty="0" smtClean="0">
                <a:solidFill>
                  <a:schemeClr val="tx1"/>
                </a:solidFill>
                <a:latin typeface="+mn-lt"/>
                <a:ea typeface="+mn-ea"/>
                <a:cs typeface="+mn-cs"/>
              </a:rPr>
              <a:t>manifestazioni patologiche non sarebbe</a:t>
            </a:r>
            <a:r>
              <a:rPr lang="it-IT" sz="1200" kern="1200" baseline="0" dirty="0" smtClean="0">
                <a:solidFill>
                  <a:schemeClr val="tx1"/>
                </a:solidFill>
                <a:latin typeface="+mn-lt"/>
                <a:ea typeface="+mn-ea"/>
                <a:cs typeface="+mn-cs"/>
              </a:rPr>
              <a:t> stato molto efficace infatti</a:t>
            </a:r>
            <a:r>
              <a:rPr lang="it-IT" sz="1200" kern="1200" dirty="0" smtClean="0">
                <a:solidFill>
                  <a:schemeClr val="tx1"/>
                </a:solidFill>
                <a:latin typeface="+mn-lt"/>
                <a:ea typeface="+mn-ea"/>
                <a:cs typeface="+mn-cs"/>
              </a:rPr>
              <a:t>: da un lato l’elevato tasso proliferativo</a:t>
            </a:r>
            <a:r>
              <a:rPr lang="it-IT" sz="1200" kern="1200" baseline="0" dirty="0" smtClean="0">
                <a:solidFill>
                  <a:schemeClr val="tx1"/>
                </a:solidFill>
                <a:latin typeface="+mn-lt"/>
                <a:ea typeface="+mn-ea"/>
                <a:cs typeface="+mn-cs"/>
              </a:rPr>
              <a:t> delle cellule epidermiche </a:t>
            </a:r>
            <a:r>
              <a:rPr lang="it-IT" sz="1200" kern="1200" baseline="0" dirty="0" err="1" smtClean="0">
                <a:solidFill>
                  <a:schemeClr val="tx1"/>
                </a:solidFill>
                <a:latin typeface="+mn-lt"/>
                <a:ea typeface="+mn-ea"/>
                <a:cs typeface="+mn-cs"/>
              </a:rPr>
              <a:t>avrebbecredo</a:t>
            </a:r>
            <a:r>
              <a:rPr lang="it-IT" sz="1200" kern="1200" baseline="0" dirty="0" smtClean="0">
                <a:solidFill>
                  <a:schemeClr val="tx1"/>
                </a:solidFill>
                <a:latin typeface="+mn-lt"/>
                <a:ea typeface="+mn-ea"/>
                <a:cs typeface="+mn-cs"/>
              </a:rPr>
              <a:t> problemi ad un qualunque vettore non integrativo, come il nostro AAV; dall’altro lato invece agire sulle gonadi per ovviare</a:t>
            </a:r>
            <a:r>
              <a:rPr lang="it-IT" sz="1200" kern="1200" dirty="0" smtClean="0">
                <a:solidFill>
                  <a:schemeClr val="tx1"/>
                </a:solidFill>
                <a:latin typeface="+mn-lt"/>
                <a:ea typeface="+mn-ea"/>
                <a:cs typeface="+mn-cs"/>
              </a:rPr>
              <a:t> alla</a:t>
            </a:r>
            <a:r>
              <a:rPr lang="it-IT" sz="1200" kern="1200" baseline="0" dirty="0" smtClean="0">
                <a:solidFill>
                  <a:schemeClr val="tx1"/>
                </a:solidFill>
                <a:latin typeface="+mn-lt"/>
                <a:ea typeface="+mn-ea"/>
                <a:cs typeface="+mn-cs"/>
              </a:rPr>
              <a:t> pubertà precoce è </a:t>
            </a:r>
            <a:r>
              <a:rPr lang="it-IT" sz="1200" kern="1200" baseline="0" dirty="0" err="1" smtClean="0">
                <a:solidFill>
                  <a:schemeClr val="tx1"/>
                </a:solidFill>
                <a:latin typeface="+mn-lt"/>
                <a:ea typeface="+mn-ea"/>
                <a:cs typeface="+mn-cs"/>
              </a:rPr>
              <a:t>inpoponibile</a:t>
            </a:r>
            <a:r>
              <a:rPr lang="it-IT" sz="1200" kern="1200" baseline="0" dirty="0" smtClean="0">
                <a:solidFill>
                  <a:schemeClr val="tx1"/>
                </a:solidFill>
                <a:latin typeface="+mn-lt"/>
                <a:ea typeface="+mn-ea"/>
                <a:cs typeface="+mn-cs"/>
              </a:rPr>
              <a:t> per evidenti problemi etici dovuti al trattare un tessuto così delicato</a:t>
            </a:r>
            <a:r>
              <a:rPr lang="it-IT" sz="1200" kern="1200" dirty="0" smtClean="0">
                <a:solidFill>
                  <a:schemeClr val="tx1"/>
                </a:solidFill>
                <a:latin typeface="+mn-lt"/>
                <a:ea typeface="+mn-ea"/>
                <a:cs typeface="+mn-cs"/>
              </a:rPr>
              <a:t>. </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La displasia fibrosa si manifesta con due diversi tipi di fenotipo osseo: </a:t>
            </a:r>
            <a:r>
              <a:rPr lang="it-IT" sz="1200" kern="1200" dirty="0" err="1" smtClean="0">
                <a:solidFill>
                  <a:schemeClr val="tx1"/>
                </a:solidFill>
                <a:latin typeface="+mn-lt"/>
                <a:ea typeface="+mn-ea"/>
                <a:cs typeface="+mn-cs"/>
              </a:rPr>
              <a:t>monostotico</a:t>
            </a:r>
            <a:r>
              <a:rPr lang="it-IT" sz="1200" kern="1200" dirty="0" smtClean="0">
                <a:solidFill>
                  <a:schemeClr val="tx1"/>
                </a:solidFill>
                <a:latin typeface="+mn-lt"/>
                <a:ea typeface="+mn-ea"/>
                <a:cs typeface="+mn-cs"/>
              </a:rPr>
              <a:t>, quando colpisce un solo segmento osseo, oppure </a:t>
            </a:r>
            <a:r>
              <a:rPr lang="it-IT" sz="1200" kern="1200" dirty="0" err="1" smtClean="0">
                <a:solidFill>
                  <a:schemeClr val="tx1"/>
                </a:solidFill>
                <a:latin typeface="+mn-lt"/>
                <a:ea typeface="+mn-ea"/>
                <a:cs typeface="+mn-cs"/>
              </a:rPr>
              <a:t>poliostotico</a:t>
            </a:r>
            <a:r>
              <a:rPr lang="it-IT" sz="1200" kern="1200" dirty="0" smtClean="0">
                <a:solidFill>
                  <a:schemeClr val="tx1"/>
                </a:solidFill>
                <a:latin typeface="+mn-lt"/>
                <a:ea typeface="+mn-ea"/>
                <a:cs typeface="+mn-cs"/>
              </a:rPr>
              <a:t>, quando interessa più segmenti ossei o l’intero scheletro. La FD provoca principalmente forti dolori ossei, fratture, deformità delle coste, ossa lunghe, ossa facciali del cranio e della zona prossimale del femore: tali lesioni si sviluppano principalmente nei primi 15 anni di vita e nel periodo di accrescimento osseo. </a:t>
            </a:r>
          </a:p>
          <a:p>
            <a:r>
              <a:rPr lang="it-IT" sz="1200" kern="1200" dirty="0" smtClean="0">
                <a:solidFill>
                  <a:schemeClr val="tx1"/>
                </a:solidFill>
                <a:latin typeface="+mn-lt"/>
                <a:ea typeface="+mn-ea"/>
                <a:cs typeface="+mn-cs"/>
              </a:rPr>
              <a:t>Nella FD si verificano un </a:t>
            </a:r>
            <a:r>
              <a:rPr lang="it-IT" sz="1200" kern="1200" dirty="0" err="1" smtClean="0">
                <a:solidFill>
                  <a:schemeClr val="tx1"/>
                </a:solidFill>
                <a:latin typeface="+mn-lt"/>
                <a:ea typeface="+mn-ea"/>
                <a:cs typeface="+mn-cs"/>
              </a:rPr>
              <a:t>iper-proliferazione</a:t>
            </a:r>
            <a:r>
              <a:rPr lang="it-IT" sz="1200" kern="1200" dirty="0" smtClean="0">
                <a:solidFill>
                  <a:schemeClr val="tx1"/>
                </a:solidFill>
                <a:latin typeface="+mn-lt"/>
                <a:ea typeface="+mn-ea"/>
                <a:cs typeface="+mn-cs"/>
              </a:rPr>
              <a:t> e un differenziamento incompleto delle cellule </a:t>
            </a:r>
            <a:r>
              <a:rPr lang="it-IT" sz="1200" kern="1200" dirty="0" err="1" smtClean="0">
                <a:solidFill>
                  <a:schemeClr val="tx1"/>
                </a:solidFill>
                <a:latin typeface="+mn-lt"/>
                <a:ea typeface="+mn-ea"/>
                <a:cs typeface="+mn-cs"/>
              </a:rPr>
              <a:t>stromali</a:t>
            </a:r>
            <a:r>
              <a:rPr lang="it-IT" sz="1200" kern="1200" dirty="0" smtClean="0">
                <a:solidFill>
                  <a:schemeClr val="tx1"/>
                </a:solidFill>
                <a:latin typeface="+mn-lt"/>
                <a:ea typeface="+mn-ea"/>
                <a:cs typeface="+mn-cs"/>
              </a:rPr>
              <a:t> del midollo in osteoblasti, in questo modo si ha una sostituzione delle cellule del tessuto osseo con le cellule del tessuto fibroso [2]. Questo processo provoca un assottigliamento della corteccia e una mancata mineralizzazione delle ossa che risultano di</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conseguenza</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morbide e deformabili [1]. </a:t>
            </a:r>
          </a:p>
          <a:p>
            <a:r>
              <a:rPr lang="it-IT" sz="1200" kern="1200" dirty="0" smtClean="0">
                <a:solidFill>
                  <a:schemeClr val="tx1"/>
                </a:solidFill>
                <a:latin typeface="+mn-lt"/>
                <a:ea typeface="+mn-ea"/>
                <a:cs typeface="+mn-cs"/>
              </a:rPr>
              <a:t>Nei bambini,</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nei quali la mutazione si è verificata già durante lo sviluppo embrionale, la FD si manifesta</a:t>
            </a:r>
            <a:r>
              <a:rPr lang="it-IT" sz="1200" kern="1200" baseline="0" dirty="0" smtClean="0">
                <a:solidFill>
                  <a:schemeClr val="tx1"/>
                </a:solidFill>
                <a:latin typeface="+mn-lt"/>
                <a:ea typeface="+mn-ea"/>
                <a:cs typeface="+mn-cs"/>
              </a:rPr>
              <a:t> in genere nella forma </a:t>
            </a:r>
            <a:r>
              <a:rPr lang="it-IT" sz="1200" kern="1200" baseline="0" dirty="0" err="1" smtClean="0">
                <a:solidFill>
                  <a:schemeClr val="tx1"/>
                </a:solidFill>
                <a:latin typeface="+mn-lt"/>
                <a:ea typeface="+mn-ea"/>
                <a:cs typeface="+mn-cs"/>
              </a:rPr>
              <a:t>poliostica</a:t>
            </a:r>
            <a:r>
              <a:rPr lang="it-IT" sz="1200" kern="1200" baseline="0" dirty="0" smtClean="0">
                <a:solidFill>
                  <a:schemeClr val="tx1"/>
                </a:solidFill>
                <a:latin typeface="+mn-lt"/>
                <a:ea typeface="+mn-ea"/>
                <a:cs typeface="+mn-cs"/>
              </a:rPr>
              <a:t> ed in particolare </a:t>
            </a:r>
            <a:r>
              <a:rPr lang="it-IT" sz="1200" kern="1200" dirty="0" smtClean="0">
                <a:solidFill>
                  <a:schemeClr val="tx1"/>
                </a:solidFill>
                <a:latin typeface="+mn-lt"/>
                <a:ea typeface="+mn-ea"/>
                <a:cs typeface="+mn-cs"/>
              </a:rPr>
              <a:t>a livello femorale con fratture, deformità ossee e lesioni omogenee.</a:t>
            </a:r>
            <a:r>
              <a:rPr lang="it-IT" sz="1200" kern="1200" baseline="0" dirty="0" smtClean="0">
                <a:solidFill>
                  <a:schemeClr val="tx1"/>
                </a:solidFill>
                <a:latin typeface="+mn-lt"/>
                <a:ea typeface="+mn-ea"/>
                <a:cs typeface="+mn-cs"/>
              </a:rPr>
              <a:t> Quando invece la mutazione si verifica nell’adulto le regioni più colpite risultano essere invece </a:t>
            </a:r>
            <a:r>
              <a:rPr lang="it-IT" sz="1200" kern="1200" dirty="0" smtClean="0">
                <a:solidFill>
                  <a:schemeClr val="tx1"/>
                </a:solidFill>
                <a:latin typeface="+mn-lt"/>
                <a:ea typeface="+mn-ea"/>
                <a:cs typeface="+mn-cs"/>
              </a:rPr>
              <a:t>le ossa lunghe ed</a:t>
            </a:r>
            <a:r>
              <a:rPr lang="it-IT" sz="1200" kern="1200" baseline="0" dirty="0" smtClean="0">
                <a:solidFill>
                  <a:schemeClr val="tx1"/>
                </a:solidFill>
                <a:latin typeface="+mn-lt"/>
                <a:ea typeface="+mn-ea"/>
                <a:cs typeface="+mn-cs"/>
              </a:rPr>
              <a:t> il </a:t>
            </a:r>
            <a:r>
              <a:rPr lang="it-IT" sz="1200" kern="1200" dirty="0" smtClean="0">
                <a:solidFill>
                  <a:schemeClr val="tx1"/>
                </a:solidFill>
                <a:latin typeface="+mn-lt"/>
                <a:ea typeface="+mn-ea"/>
                <a:cs typeface="+mn-cs"/>
              </a:rPr>
              <a:t>cranio facciale che presentano con lesioni eterogenee. Infine l’ aumento del peso corporeo porta alla rottura degli arti, prima causa di mortalità [2].</a:t>
            </a: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a:t>
            </a:r>
            <a:r>
              <a:rPr lang="en-GB" sz="1200" b="1"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Dumitrescu</a:t>
            </a:r>
            <a:r>
              <a:rPr lang="en-GB" sz="1200" kern="1200" dirty="0" smtClean="0">
                <a:solidFill>
                  <a:schemeClr val="tx1"/>
                </a:solidFill>
                <a:latin typeface="+mn-lt"/>
                <a:ea typeface="+mn-ea"/>
                <a:cs typeface="+mn-cs"/>
              </a:rPr>
              <a:t> CE and Collins M: </a:t>
            </a:r>
            <a:r>
              <a:rPr lang="en-GB" sz="1200" b="1" kern="1200" dirty="0" smtClean="0">
                <a:solidFill>
                  <a:schemeClr val="tx1"/>
                </a:solidFill>
                <a:latin typeface="+mn-lt"/>
                <a:ea typeface="+mn-ea"/>
                <a:cs typeface="+mn-cs"/>
              </a:rPr>
              <a:t>McCune-Albright syndrome.</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BioMed</a:t>
            </a:r>
            <a:r>
              <a:rPr lang="en-GB" sz="1200" i="1" kern="1200" dirty="0" smtClean="0">
                <a:solidFill>
                  <a:schemeClr val="tx1"/>
                </a:solidFill>
                <a:latin typeface="+mn-lt"/>
                <a:ea typeface="+mn-ea"/>
                <a:cs typeface="+mn-cs"/>
              </a:rPr>
              <a:t> central</a:t>
            </a:r>
            <a:r>
              <a:rPr lang="en-GB" sz="1200" kern="1200" dirty="0" smtClean="0">
                <a:solidFill>
                  <a:schemeClr val="tx1"/>
                </a:solidFill>
                <a:latin typeface="+mn-lt"/>
                <a:ea typeface="+mn-ea"/>
                <a:cs typeface="+mn-cs"/>
              </a:rPr>
              <a:t>, 2008.</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[2] Collins M and </a:t>
            </a:r>
            <a:r>
              <a:rPr lang="en-GB" sz="1200" kern="1200" dirty="0" err="1" smtClean="0">
                <a:solidFill>
                  <a:schemeClr val="tx1"/>
                </a:solidFill>
                <a:latin typeface="+mn-lt"/>
                <a:ea typeface="+mn-ea"/>
                <a:cs typeface="+mn-cs"/>
              </a:rPr>
              <a:t>Bianco</a:t>
            </a:r>
            <a:r>
              <a:rPr lang="en-GB" sz="1200" kern="1200" dirty="0" smtClean="0">
                <a:solidFill>
                  <a:schemeClr val="tx1"/>
                </a:solidFill>
                <a:latin typeface="+mn-lt"/>
                <a:ea typeface="+mn-ea"/>
                <a:cs typeface="+mn-cs"/>
              </a:rPr>
              <a:t> P: </a:t>
            </a:r>
            <a:r>
              <a:rPr lang="en-GB" sz="1200" b="1" kern="1200" dirty="0" smtClean="0">
                <a:solidFill>
                  <a:schemeClr val="tx1"/>
                </a:solidFill>
                <a:latin typeface="+mn-lt"/>
                <a:ea typeface="+mn-ea"/>
                <a:cs typeface="+mn-cs"/>
              </a:rPr>
              <a:t>Fibrous Dysplasia</a:t>
            </a:r>
            <a:r>
              <a:rPr lang="en-GB"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American Society for bone and Mineral research</a:t>
            </a:r>
            <a:r>
              <a:rPr lang="en-US" sz="1200" kern="1200" dirty="0" smtClean="0">
                <a:solidFill>
                  <a:schemeClr val="tx1"/>
                </a:solidFill>
                <a:latin typeface="+mn-lt"/>
                <a:ea typeface="+mn-ea"/>
                <a:cs typeface="+mn-cs"/>
              </a:rPr>
              <a:t>, 2003</a:t>
            </a:r>
            <a:r>
              <a:rPr lang="en-GB"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sz="1200" kern="1200" dirty="0" smtClean="0">
                <a:solidFill>
                  <a:schemeClr val="tx1"/>
                </a:solidFill>
                <a:latin typeface="+mn-lt"/>
                <a:ea typeface="+mn-ea"/>
                <a:cs typeface="+mn-cs"/>
              </a:rPr>
              <a:t>La FD è una malattia genetica rara, dovuta ad una mutazione </a:t>
            </a:r>
            <a:r>
              <a:rPr lang="it-IT" sz="1200" kern="1200" dirty="0" err="1" smtClean="0">
                <a:solidFill>
                  <a:schemeClr val="tx1"/>
                </a:solidFill>
                <a:latin typeface="+mn-lt"/>
                <a:ea typeface="+mn-ea"/>
                <a:cs typeface="+mn-cs"/>
              </a:rPr>
              <a:t>missenso</a:t>
            </a:r>
            <a:r>
              <a:rPr lang="it-IT" sz="1200" kern="1200" dirty="0" smtClean="0">
                <a:solidFill>
                  <a:schemeClr val="tx1"/>
                </a:solidFill>
                <a:latin typeface="+mn-lt"/>
                <a:ea typeface="+mn-ea"/>
                <a:cs typeface="+mn-cs"/>
              </a:rPr>
              <a:t> nel locus GNAS. Il locus GNAS, presente sul braccio lungo del cromosoma 20, codifica per la proteina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è la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di una proteina G </a:t>
            </a:r>
            <a:r>
              <a:rPr lang="it-IT" sz="1200" kern="1200" dirty="0" err="1" smtClean="0">
                <a:solidFill>
                  <a:schemeClr val="tx1"/>
                </a:solidFill>
                <a:latin typeface="+mn-lt"/>
                <a:ea typeface="+mn-ea"/>
                <a:cs typeface="+mn-cs"/>
              </a:rPr>
              <a:t>stimolatoria</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eterotrimerica</a:t>
            </a:r>
            <a:r>
              <a:rPr lang="it-IT" sz="1200" kern="1200" dirty="0" smtClean="0">
                <a:solidFill>
                  <a:schemeClr val="tx1"/>
                </a:solidFill>
                <a:latin typeface="+mn-lt"/>
                <a:ea typeface="+mn-ea"/>
                <a:cs typeface="+mn-cs"/>
              </a:rPr>
              <a:t> appartenente alla famiglia della proteine leganti i nucleotidi </a:t>
            </a:r>
            <a:r>
              <a:rPr lang="it-IT" sz="1200" kern="1200" dirty="0" err="1" smtClean="0">
                <a:solidFill>
                  <a:schemeClr val="tx1"/>
                </a:solidFill>
                <a:latin typeface="+mn-lt"/>
                <a:ea typeface="+mn-ea"/>
                <a:cs typeface="+mn-cs"/>
              </a:rPr>
              <a:t>guaninici</a:t>
            </a:r>
            <a:r>
              <a:rPr lang="it-IT" sz="1200" kern="1200" dirty="0" smtClean="0">
                <a:solidFill>
                  <a:schemeClr val="tx1"/>
                </a:solidFill>
                <a:latin typeface="+mn-lt"/>
                <a:ea typeface="+mn-ea"/>
                <a:cs typeface="+mn-cs"/>
              </a:rPr>
              <a:t>. Il </a:t>
            </a:r>
            <a:r>
              <a:rPr lang="it-IT" sz="1200" kern="1200" dirty="0" err="1" smtClean="0">
                <a:solidFill>
                  <a:schemeClr val="tx1"/>
                </a:solidFill>
                <a:latin typeface="+mn-lt"/>
                <a:ea typeface="+mn-ea"/>
                <a:cs typeface="+mn-cs"/>
              </a:rPr>
              <a:t>trimero</a:t>
            </a:r>
            <a:r>
              <a:rPr lang="it-IT" sz="1200" kern="1200" dirty="0" smtClean="0">
                <a:solidFill>
                  <a:schemeClr val="tx1"/>
                </a:solidFill>
                <a:latin typeface="+mn-lt"/>
                <a:ea typeface="+mn-ea"/>
                <a:cs typeface="+mn-cs"/>
              </a:rPr>
              <a:t> αβγ è ancorato al lato citoplasmatico della membrana ed, in questo stato inattivo</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con GS</a:t>
            </a:r>
            <a:r>
              <a:rPr lang="el-GR" sz="1200" kern="1200" dirty="0" smtClean="0">
                <a:solidFill>
                  <a:schemeClr val="tx1"/>
                </a:solidFill>
                <a:latin typeface="+mn-lt"/>
                <a:ea typeface="+mn-ea"/>
                <a:cs typeface="+mn-cs"/>
              </a:rPr>
              <a:t>α</a:t>
            </a:r>
            <a:r>
              <a:rPr lang="it-IT" sz="1200" kern="1200" dirty="0" smtClean="0">
                <a:solidFill>
                  <a:schemeClr val="tx1"/>
                </a:solidFill>
                <a:latin typeface="+mn-lt"/>
                <a:ea typeface="+mn-ea"/>
                <a:cs typeface="+mn-cs"/>
              </a:rPr>
              <a:t> complessata</a:t>
            </a:r>
            <a:r>
              <a:rPr lang="it-IT" sz="1200" kern="1200" baseline="0" dirty="0" smtClean="0">
                <a:solidFill>
                  <a:schemeClr val="tx1"/>
                </a:solidFill>
                <a:latin typeface="+mn-lt"/>
                <a:ea typeface="+mn-ea"/>
                <a:cs typeface="+mn-cs"/>
              </a:rPr>
              <a:t> al GDP, lega</a:t>
            </a:r>
            <a:r>
              <a:rPr lang="it-IT" sz="1200" kern="1200" dirty="0" smtClean="0">
                <a:solidFill>
                  <a:schemeClr val="tx1"/>
                </a:solidFill>
                <a:latin typeface="+mn-lt"/>
                <a:ea typeface="+mn-ea"/>
                <a:cs typeface="+mn-cs"/>
              </a:rPr>
              <a:t> il recettore associato.  L’interazione del </a:t>
            </a:r>
            <a:r>
              <a:rPr lang="it-IT" sz="1200" kern="1200" dirty="0" err="1" smtClean="0">
                <a:solidFill>
                  <a:schemeClr val="tx1"/>
                </a:solidFill>
                <a:latin typeface="+mn-lt"/>
                <a:ea typeface="+mn-ea"/>
                <a:cs typeface="+mn-cs"/>
              </a:rPr>
              <a:t>ligando</a:t>
            </a:r>
            <a:r>
              <a:rPr lang="it-IT" sz="1200" kern="1200" dirty="0" smtClean="0">
                <a:solidFill>
                  <a:schemeClr val="tx1"/>
                </a:solidFill>
                <a:latin typeface="+mn-lt"/>
                <a:ea typeface="+mn-ea"/>
                <a:cs typeface="+mn-cs"/>
              </a:rPr>
              <a:t> con il recettore favorisce lo scambio del GDP/ GTP provocando il distacco della proteina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dal dimero </a:t>
            </a:r>
            <a:r>
              <a:rPr lang="it-IT" sz="1200" kern="1200" dirty="0" err="1" smtClean="0">
                <a:solidFill>
                  <a:schemeClr val="tx1"/>
                </a:solidFill>
                <a:latin typeface="+mn-lt"/>
                <a:ea typeface="+mn-ea"/>
                <a:cs typeface="+mn-cs"/>
              </a:rPr>
              <a:t>βγ</a:t>
            </a:r>
            <a:r>
              <a:rPr lang="it-IT" sz="1200" kern="1200" dirty="0" smtClean="0">
                <a:solidFill>
                  <a:schemeClr val="tx1"/>
                </a:solidFill>
                <a:latin typeface="+mn-lt"/>
                <a:ea typeface="+mn-ea"/>
                <a:cs typeface="+mn-cs"/>
              </a:rPr>
              <a:t>. In questa conformazione il </a:t>
            </a:r>
            <a:r>
              <a:rPr lang="it-IT" sz="1200" kern="1200" dirty="0" err="1" smtClean="0">
                <a:solidFill>
                  <a:schemeClr val="tx1"/>
                </a:solidFill>
                <a:latin typeface="+mn-lt"/>
                <a:ea typeface="+mn-ea"/>
                <a:cs typeface="+mn-cs"/>
              </a:rPr>
              <a:t>monomero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è in grado di</a:t>
            </a:r>
            <a:r>
              <a:rPr lang="it-IT" sz="1200" kern="1200" baseline="0" dirty="0" smtClean="0">
                <a:solidFill>
                  <a:schemeClr val="tx1"/>
                </a:solidFill>
                <a:latin typeface="+mn-lt"/>
                <a:ea typeface="+mn-ea"/>
                <a:cs typeface="+mn-cs"/>
              </a:rPr>
              <a:t> spostarsi</a:t>
            </a:r>
            <a:r>
              <a:rPr lang="it-IT" sz="1200" kern="1200" dirty="0" smtClean="0">
                <a:solidFill>
                  <a:schemeClr val="tx1"/>
                </a:solidFill>
                <a:latin typeface="+mn-lt"/>
                <a:ea typeface="+mn-ea"/>
                <a:cs typeface="+mn-cs"/>
              </a:rPr>
              <a:t> lungo la membrana interna fino all’ incontro con l’</a:t>
            </a:r>
            <a:r>
              <a:rPr lang="it-IT" sz="1200" kern="1200" dirty="0" err="1" smtClean="0">
                <a:solidFill>
                  <a:schemeClr val="tx1"/>
                </a:solidFill>
                <a:latin typeface="+mn-lt"/>
                <a:ea typeface="+mn-ea"/>
                <a:cs typeface="+mn-cs"/>
              </a:rPr>
              <a:t>adenilato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ciclasi</a:t>
            </a:r>
            <a:r>
              <a:rPr lang="it-IT" sz="1200" kern="1200" dirty="0" smtClean="0">
                <a:solidFill>
                  <a:schemeClr val="tx1"/>
                </a:solidFill>
                <a:latin typeface="+mn-lt"/>
                <a:ea typeface="+mn-ea"/>
                <a:cs typeface="+mn-cs"/>
              </a:rPr>
              <a:t>, che viene</a:t>
            </a:r>
            <a:r>
              <a:rPr lang="it-IT" sz="1200" kern="1200" baseline="0" dirty="0" smtClean="0">
                <a:solidFill>
                  <a:schemeClr val="tx1"/>
                </a:solidFill>
                <a:latin typeface="+mn-lt"/>
                <a:ea typeface="+mn-ea"/>
                <a:cs typeface="+mn-cs"/>
              </a:rPr>
              <a:t> così </a:t>
            </a:r>
            <a:r>
              <a:rPr lang="it-IT" sz="1200" kern="1200" dirty="0" smtClean="0">
                <a:solidFill>
                  <a:schemeClr val="tx1"/>
                </a:solidFill>
                <a:latin typeface="+mn-lt"/>
                <a:ea typeface="+mn-ea"/>
                <a:cs typeface="+mn-cs"/>
              </a:rPr>
              <a:t>attivata e promuove la sintesi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Il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attiva la proteina chinasi A che,</a:t>
            </a:r>
            <a:r>
              <a:rPr lang="it-IT" sz="1200" kern="1200" baseline="0" dirty="0" smtClean="0">
                <a:solidFill>
                  <a:schemeClr val="tx1"/>
                </a:solidFill>
                <a:latin typeface="+mn-lt"/>
                <a:ea typeface="+mn-ea"/>
                <a:cs typeface="+mn-cs"/>
              </a:rPr>
              <a:t> attraverso</a:t>
            </a:r>
            <a:r>
              <a:rPr lang="it-IT" sz="1200" kern="1200" dirty="0" smtClean="0">
                <a:solidFill>
                  <a:schemeClr val="tx1"/>
                </a:solidFill>
                <a:latin typeface="+mn-lt"/>
                <a:ea typeface="+mn-ea"/>
                <a:cs typeface="+mn-cs"/>
              </a:rPr>
              <a:t> una cascata </a:t>
            </a:r>
            <a:r>
              <a:rPr lang="it-IT" sz="1200" kern="1200" dirty="0" err="1" smtClean="0">
                <a:solidFill>
                  <a:schemeClr val="tx1"/>
                </a:solidFill>
                <a:latin typeface="+mn-lt"/>
                <a:ea typeface="+mn-ea"/>
                <a:cs typeface="+mn-cs"/>
              </a:rPr>
              <a:t>chinasica</a:t>
            </a:r>
            <a:r>
              <a:rPr lang="it-IT" sz="1200" kern="1200" dirty="0" smtClean="0">
                <a:solidFill>
                  <a:schemeClr val="tx1"/>
                </a:solidFill>
                <a:latin typeface="+mn-lt"/>
                <a:ea typeface="+mn-ea"/>
                <a:cs typeface="+mn-cs"/>
              </a:rPr>
              <a:t>, produce varie risposte all’interno della cellula.</a:t>
            </a:r>
            <a:r>
              <a:rPr lang="it-IT" sz="1200" kern="1200" baseline="0" dirty="0" smtClean="0">
                <a:solidFill>
                  <a:schemeClr val="tx1"/>
                </a:solidFill>
                <a:latin typeface="+mn-lt"/>
                <a:ea typeface="+mn-ea"/>
                <a:cs typeface="+mn-cs"/>
              </a:rPr>
              <a:t> Il me</a:t>
            </a:r>
            <a:r>
              <a:rPr lang="it-IT" sz="1200" kern="1200" dirty="0" smtClean="0">
                <a:solidFill>
                  <a:schemeClr val="tx1"/>
                </a:solidFill>
                <a:latin typeface="+mn-lt"/>
                <a:ea typeface="+mn-ea"/>
                <a:cs typeface="+mn-cs"/>
              </a:rPr>
              <a:t>ccanismo si spegne quando</a:t>
            </a:r>
            <a:r>
              <a:rPr lang="it-IT" sz="1200" kern="1200" baseline="0" dirty="0" smtClean="0">
                <a:solidFill>
                  <a:schemeClr val="tx1"/>
                </a:solidFill>
                <a:latin typeface="+mn-lt"/>
                <a:ea typeface="+mn-ea"/>
                <a:cs typeface="+mn-cs"/>
              </a:rPr>
              <a:t> l</a:t>
            </a:r>
            <a:r>
              <a:rPr lang="it-IT" sz="1200" kern="1200" dirty="0" smtClean="0">
                <a:solidFill>
                  <a:schemeClr val="tx1"/>
                </a:solidFill>
                <a:latin typeface="+mn-lt"/>
                <a:ea typeface="+mn-ea"/>
                <a:cs typeface="+mn-cs"/>
              </a:rPr>
              <a:t>’intrinseca attività </a:t>
            </a:r>
            <a:r>
              <a:rPr lang="it-IT" sz="1200" kern="1200" dirty="0" err="1" smtClean="0">
                <a:solidFill>
                  <a:schemeClr val="tx1"/>
                </a:solidFill>
                <a:latin typeface="+mn-lt"/>
                <a:ea typeface="+mn-ea"/>
                <a:cs typeface="+mn-cs"/>
              </a:rPr>
              <a:t>GTPasica</a:t>
            </a:r>
            <a:r>
              <a:rPr lang="it-IT" sz="1200" kern="1200" dirty="0" smtClean="0">
                <a:solidFill>
                  <a:schemeClr val="tx1"/>
                </a:solidFill>
                <a:latin typeface="+mn-lt"/>
                <a:ea typeface="+mn-ea"/>
                <a:cs typeface="+mn-cs"/>
              </a:rPr>
              <a:t> della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che idrolizza</a:t>
            </a:r>
            <a:r>
              <a:rPr lang="it-IT" sz="1200" kern="1200" baseline="0" dirty="0" smtClean="0">
                <a:solidFill>
                  <a:schemeClr val="tx1"/>
                </a:solidFill>
                <a:latin typeface="+mn-lt"/>
                <a:ea typeface="+mn-ea"/>
                <a:cs typeface="+mn-cs"/>
              </a:rPr>
              <a:t> il GTP e promuove il riassociarsi di questa </a:t>
            </a:r>
            <a:r>
              <a:rPr lang="it-IT" sz="1200" kern="1200" baseline="0" dirty="0" err="1" smtClean="0">
                <a:solidFill>
                  <a:schemeClr val="tx1"/>
                </a:solidFill>
                <a:latin typeface="+mn-lt"/>
                <a:ea typeface="+mn-ea"/>
                <a:cs typeface="+mn-cs"/>
              </a:rPr>
              <a:t>subunità</a:t>
            </a:r>
            <a:r>
              <a:rPr lang="it-IT" sz="1200" kern="1200" baseline="0" dirty="0" smtClean="0">
                <a:solidFill>
                  <a:schemeClr val="tx1"/>
                </a:solidFill>
                <a:latin typeface="+mn-lt"/>
                <a:ea typeface="+mn-ea"/>
                <a:cs typeface="+mn-cs"/>
              </a:rPr>
              <a:t> al dimero </a:t>
            </a:r>
            <a:r>
              <a:rPr lang="el-GR" sz="1200" kern="1200" baseline="0" dirty="0" smtClean="0">
                <a:solidFill>
                  <a:schemeClr val="tx1"/>
                </a:solidFill>
                <a:latin typeface="+mn-lt"/>
                <a:ea typeface="+mn-ea"/>
                <a:cs typeface="+mn-cs"/>
              </a:rPr>
              <a:t>βγ</a:t>
            </a:r>
            <a:r>
              <a:rPr lang="it-IT" sz="1200" kern="1200" dirty="0" smtClean="0">
                <a:solidFill>
                  <a:schemeClr val="tx1"/>
                </a:solidFill>
                <a:latin typeface="+mn-lt"/>
                <a:ea typeface="+mn-ea"/>
                <a:cs typeface="+mn-cs"/>
              </a:rPr>
              <a:t> [3]. </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Nei casi di sindrome di </a:t>
            </a:r>
            <a:r>
              <a:rPr lang="it-IT" sz="1200" kern="1200" dirty="0" err="1" smtClean="0">
                <a:solidFill>
                  <a:schemeClr val="tx1"/>
                </a:solidFill>
                <a:latin typeface="+mn-lt"/>
                <a:ea typeface="+mn-ea"/>
                <a:cs typeface="+mn-cs"/>
              </a:rPr>
              <a:t>McCune</a:t>
            </a:r>
            <a:r>
              <a:rPr lang="it-IT" sz="1200" kern="1200" dirty="0" smtClean="0">
                <a:solidFill>
                  <a:schemeClr val="tx1"/>
                </a:solidFill>
                <a:latin typeface="+mn-lt"/>
                <a:ea typeface="+mn-ea"/>
                <a:cs typeface="+mn-cs"/>
              </a:rPr>
              <a:t> Albright (e di conseguenza di displasia fibrosa) si verifica una mutazione per sostituzione dell’Arg</a:t>
            </a:r>
            <a:r>
              <a:rPr lang="it-IT" sz="1200" kern="1200" baseline="30000" dirty="0" smtClean="0">
                <a:solidFill>
                  <a:schemeClr val="tx1"/>
                </a:solidFill>
                <a:latin typeface="+mn-lt"/>
                <a:ea typeface="+mn-ea"/>
                <a:cs typeface="+mn-cs"/>
              </a:rPr>
              <a:t>201 </a:t>
            </a:r>
            <a:r>
              <a:rPr lang="it-IT" sz="1200" kern="1200" baseline="-25000" dirty="0" smtClean="0">
                <a:solidFill>
                  <a:schemeClr val="tx1"/>
                </a:solidFill>
                <a:latin typeface="+mn-lt"/>
                <a:ea typeface="+mn-ea"/>
                <a:cs typeface="+mn-cs"/>
              </a:rPr>
              <a:t> </a:t>
            </a:r>
            <a:r>
              <a:rPr lang="it-IT" sz="1200" kern="1200" dirty="0" smtClean="0">
                <a:solidFill>
                  <a:schemeClr val="tx1"/>
                </a:solidFill>
                <a:latin typeface="+mn-lt"/>
                <a:ea typeface="+mn-ea"/>
                <a:cs typeface="+mn-cs"/>
              </a:rPr>
              <a:t>con una </a:t>
            </a:r>
            <a:r>
              <a:rPr lang="it-IT" sz="1200" kern="1200" dirty="0" err="1" smtClean="0">
                <a:solidFill>
                  <a:schemeClr val="tx1"/>
                </a:solidFill>
                <a:latin typeface="+mn-lt"/>
                <a:ea typeface="+mn-ea"/>
                <a:cs typeface="+mn-cs"/>
              </a:rPr>
              <a:t>Cys</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His</a:t>
            </a:r>
            <a:r>
              <a:rPr lang="it-IT" sz="1200" kern="1200" dirty="0" smtClean="0">
                <a:solidFill>
                  <a:schemeClr val="tx1"/>
                </a:solidFill>
                <a:latin typeface="+mn-lt"/>
                <a:ea typeface="+mn-ea"/>
                <a:cs typeface="+mn-cs"/>
              </a:rPr>
              <a:t> o </a:t>
            </a:r>
            <a:r>
              <a:rPr lang="it-IT" sz="1200" kern="1200" dirty="0" err="1" smtClean="0">
                <a:solidFill>
                  <a:schemeClr val="tx1"/>
                </a:solidFill>
                <a:latin typeface="+mn-lt"/>
                <a:ea typeface="+mn-ea"/>
                <a:cs typeface="+mn-cs"/>
              </a:rPr>
              <a:t>Ser</a:t>
            </a:r>
            <a:r>
              <a:rPr lang="it-IT" sz="1200" kern="1200" dirty="0" smtClean="0">
                <a:solidFill>
                  <a:schemeClr val="tx1"/>
                </a:solidFill>
                <a:latin typeface="+mn-lt"/>
                <a:ea typeface="+mn-ea"/>
                <a:cs typeface="+mn-cs"/>
              </a:rPr>
              <a:t> presenti nella struttura del dominio </a:t>
            </a:r>
            <a:r>
              <a:rPr lang="it-IT" sz="1200" kern="1200" dirty="0" err="1" smtClean="0">
                <a:solidFill>
                  <a:schemeClr val="tx1"/>
                </a:solidFill>
                <a:latin typeface="+mn-lt"/>
                <a:ea typeface="+mn-ea"/>
                <a:cs typeface="+mn-cs"/>
              </a:rPr>
              <a:t>GTPasico</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S</a:t>
            </a:r>
            <a:r>
              <a:rPr lang="it-IT" sz="1200" kern="1200" dirty="0" smtClean="0">
                <a:solidFill>
                  <a:schemeClr val="tx1"/>
                </a:solidFill>
                <a:latin typeface="+mn-lt"/>
                <a:ea typeface="+mn-ea"/>
                <a:cs typeface="+mn-cs"/>
              </a:rPr>
              <a:t>i è osservata inoltre un ulteriore sostituzione della Gln</a:t>
            </a:r>
            <a:r>
              <a:rPr lang="it-IT" sz="1200" kern="1200" baseline="30000" dirty="0" smtClean="0">
                <a:solidFill>
                  <a:schemeClr val="tx1"/>
                </a:solidFill>
                <a:latin typeface="+mn-lt"/>
                <a:ea typeface="+mn-ea"/>
                <a:cs typeface="+mn-cs"/>
              </a:rPr>
              <a:t>227 </a:t>
            </a:r>
            <a:r>
              <a:rPr lang="it-IT" sz="1200" kern="1200" dirty="0" smtClean="0">
                <a:solidFill>
                  <a:schemeClr val="tx1"/>
                </a:solidFill>
                <a:latin typeface="+mn-lt"/>
                <a:ea typeface="+mn-ea"/>
                <a:cs typeface="+mn-cs"/>
              </a:rPr>
              <a:t> con Arg o </a:t>
            </a:r>
            <a:r>
              <a:rPr lang="it-IT" sz="1200" kern="1200" dirty="0" err="1" smtClean="0">
                <a:solidFill>
                  <a:schemeClr val="tx1"/>
                </a:solidFill>
                <a:latin typeface="+mn-lt"/>
                <a:ea typeface="+mn-ea"/>
                <a:cs typeface="+mn-cs"/>
              </a:rPr>
              <a:t>Lys</a:t>
            </a:r>
            <a:r>
              <a:rPr lang="it-IT" sz="1200" kern="1200" dirty="0" smtClean="0">
                <a:solidFill>
                  <a:schemeClr val="tx1"/>
                </a:solidFill>
                <a:latin typeface="+mn-lt"/>
                <a:ea typeface="+mn-ea"/>
                <a:cs typeface="+mn-cs"/>
              </a:rPr>
              <a:t>, sempre nella stessa regione. La sostituzione dell’ Arg causa</a:t>
            </a:r>
            <a:r>
              <a:rPr lang="it-IT" sz="1200" kern="1200" baseline="0" dirty="0" smtClean="0">
                <a:solidFill>
                  <a:schemeClr val="tx1"/>
                </a:solidFill>
                <a:latin typeface="+mn-lt"/>
                <a:ea typeface="+mn-ea"/>
                <a:cs typeface="+mn-cs"/>
              </a:rPr>
              <a:t> una modificazione strutturale che, pur mantenendo il sito attivo funzionale, ne riduce l’efficienza di idrolisi: il risultato è una </a:t>
            </a:r>
            <a:r>
              <a:rPr lang="it-IT" sz="1200" kern="1200" baseline="0" dirty="0" err="1" smtClean="0">
                <a:solidFill>
                  <a:schemeClr val="tx1"/>
                </a:solidFill>
                <a:latin typeface="+mn-lt"/>
                <a:ea typeface="+mn-ea"/>
                <a:cs typeface="+mn-cs"/>
              </a:rPr>
              <a:t>Gs</a:t>
            </a:r>
            <a:r>
              <a:rPr lang="it-IT" sz="1200" kern="1200" dirty="0" err="1" smtClean="0">
                <a:solidFill>
                  <a:schemeClr val="tx1"/>
                </a:solidFill>
                <a:latin typeface="+mn-lt"/>
                <a:ea typeface="+mn-ea"/>
                <a:cs typeface="+mn-cs"/>
              </a:rPr>
              <a:t>α</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costitutivamente</a:t>
            </a:r>
            <a:r>
              <a:rPr lang="it-IT" sz="1200" kern="1200" dirty="0" smtClean="0">
                <a:solidFill>
                  <a:schemeClr val="tx1"/>
                </a:solidFill>
                <a:latin typeface="+mn-lt"/>
                <a:ea typeface="+mn-ea"/>
                <a:cs typeface="+mn-cs"/>
              </a:rPr>
              <a:t> attiva. In questo modo la proteina non si disattiva in assenza del </a:t>
            </a:r>
            <a:r>
              <a:rPr lang="it-IT" sz="1200" kern="1200" dirty="0" err="1" smtClean="0">
                <a:solidFill>
                  <a:schemeClr val="tx1"/>
                </a:solidFill>
                <a:latin typeface="+mn-lt"/>
                <a:ea typeface="+mn-ea"/>
                <a:cs typeface="+mn-cs"/>
              </a:rPr>
              <a:t>ligando</a:t>
            </a:r>
            <a:r>
              <a:rPr lang="it-IT" sz="1200" kern="1200" dirty="0" smtClean="0">
                <a:solidFill>
                  <a:schemeClr val="tx1"/>
                </a:solidFill>
                <a:latin typeface="+mn-lt"/>
                <a:ea typeface="+mn-ea"/>
                <a:cs typeface="+mn-cs"/>
              </a:rPr>
              <a:t> e continua ad attivare l’</a:t>
            </a:r>
            <a:r>
              <a:rPr lang="it-IT" sz="1200" kern="1200" dirty="0" err="1" smtClean="0">
                <a:solidFill>
                  <a:schemeClr val="tx1"/>
                </a:solidFill>
                <a:latin typeface="+mn-lt"/>
                <a:ea typeface="+mn-ea"/>
                <a:cs typeface="+mn-cs"/>
              </a:rPr>
              <a:t>adenilato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ciclasi</a:t>
            </a:r>
            <a:r>
              <a:rPr lang="it-IT" sz="1200" kern="1200" dirty="0" smtClean="0">
                <a:solidFill>
                  <a:schemeClr val="tx1"/>
                </a:solidFill>
                <a:latin typeface="+mn-lt"/>
                <a:ea typeface="+mn-ea"/>
                <a:cs typeface="+mn-cs"/>
              </a:rPr>
              <a:t> che porta ad una</a:t>
            </a:r>
            <a:r>
              <a:rPr lang="it-IT" sz="1200" kern="1200" baseline="0" dirty="0" smtClean="0">
                <a:solidFill>
                  <a:schemeClr val="tx1"/>
                </a:solidFill>
                <a:latin typeface="+mn-lt"/>
                <a:ea typeface="+mn-ea"/>
                <a:cs typeface="+mn-cs"/>
              </a:rPr>
              <a:t> produzione </a:t>
            </a:r>
            <a:r>
              <a:rPr lang="it-IT" sz="1200" kern="1200" dirty="0" smtClean="0">
                <a:solidFill>
                  <a:schemeClr val="tx1"/>
                </a:solidFill>
                <a:latin typeface="+mn-lt"/>
                <a:ea typeface="+mn-ea"/>
                <a:cs typeface="+mn-cs"/>
              </a:rPr>
              <a:t>eccessiva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L’aumento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attraverso la proteina chinasi A e il</a:t>
            </a:r>
            <a:r>
              <a:rPr lang="it-IT" sz="1200" kern="1200" baseline="0" dirty="0" smtClean="0">
                <a:solidFill>
                  <a:schemeClr val="tx1"/>
                </a:solidFill>
                <a:latin typeface="+mn-lt"/>
                <a:ea typeface="+mn-ea"/>
                <a:cs typeface="+mn-cs"/>
              </a:rPr>
              <a:t> fattore di trascrizione CREB</a:t>
            </a:r>
            <a:r>
              <a:rPr lang="it-IT" sz="1200" kern="1200" dirty="0" smtClean="0">
                <a:solidFill>
                  <a:schemeClr val="tx1"/>
                </a:solidFill>
                <a:latin typeface="+mn-lt"/>
                <a:ea typeface="+mn-ea"/>
                <a:cs typeface="+mn-cs"/>
              </a:rPr>
              <a:t>, porta all’attivazione </a:t>
            </a:r>
            <a:r>
              <a:rPr lang="it-IT" sz="1200" kern="1200" dirty="0" err="1" smtClean="0">
                <a:solidFill>
                  <a:schemeClr val="tx1"/>
                </a:solidFill>
                <a:latin typeface="+mn-lt"/>
                <a:ea typeface="+mn-ea"/>
                <a:cs typeface="+mn-cs"/>
              </a:rPr>
              <a:t>trascrizionale</a:t>
            </a:r>
            <a:r>
              <a:rPr lang="it-IT" sz="1200" kern="1200" dirty="0" smtClean="0">
                <a:solidFill>
                  <a:schemeClr val="tx1"/>
                </a:solidFill>
                <a:latin typeface="+mn-lt"/>
                <a:ea typeface="+mn-ea"/>
                <a:cs typeface="+mn-cs"/>
              </a:rPr>
              <a:t> del gene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cFos</a:t>
            </a:r>
            <a:r>
              <a:rPr lang="it-IT" sz="1200" kern="1200" baseline="0" dirty="0" smtClean="0">
                <a:solidFill>
                  <a:schemeClr val="tx1"/>
                </a:solidFill>
                <a:latin typeface="+mn-lt"/>
                <a:ea typeface="+mn-ea"/>
                <a:cs typeface="+mn-cs"/>
              </a:rPr>
              <a:t>: risulta quindi intuitivo l’accumulo della proteina </a:t>
            </a:r>
            <a:r>
              <a:rPr lang="it-IT" sz="1200" kern="1200" baseline="0" dirty="0" err="1" smtClean="0">
                <a:solidFill>
                  <a:schemeClr val="tx1"/>
                </a:solidFill>
                <a:latin typeface="+mn-lt"/>
                <a:ea typeface="+mn-ea"/>
                <a:cs typeface="+mn-cs"/>
              </a:rPr>
              <a:t>Fos</a:t>
            </a:r>
            <a:r>
              <a:rPr lang="it-IT" sz="1200" kern="1200" baseline="0" dirty="0" smtClean="0">
                <a:solidFill>
                  <a:schemeClr val="tx1"/>
                </a:solidFill>
                <a:latin typeface="+mn-lt"/>
                <a:ea typeface="+mn-ea"/>
                <a:cs typeface="+mn-cs"/>
              </a:rPr>
              <a:t> nei pazienti FD.</a:t>
            </a:r>
          </a:p>
          <a:p>
            <a:r>
              <a:rPr lang="it-IT" sz="1200" kern="1200" dirty="0" err="1" smtClean="0">
                <a:solidFill>
                  <a:schemeClr val="tx1"/>
                </a:solidFill>
                <a:latin typeface="+mn-lt"/>
                <a:ea typeface="+mn-ea"/>
                <a:cs typeface="+mn-cs"/>
              </a:rPr>
              <a:t>Fos</a:t>
            </a:r>
            <a:r>
              <a:rPr lang="it-IT" sz="1200" kern="1200" dirty="0" smtClean="0">
                <a:solidFill>
                  <a:schemeClr val="tx1"/>
                </a:solidFill>
                <a:latin typeface="+mn-lt"/>
                <a:ea typeface="+mn-ea"/>
                <a:cs typeface="+mn-cs"/>
              </a:rPr>
              <a:t> è un componente del complesso </a:t>
            </a:r>
            <a:r>
              <a:rPr lang="it-IT" sz="1200" kern="1200" dirty="0" err="1" smtClean="0">
                <a:solidFill>
                  <a:schemeClr val="tx1"/>
                </a:solidFill>
                <a:latin typeface="+mn-lt"/>
                <a:ea typeface="+mn-ea"/>
                <a:cs typeface="+mn-cs"/>
              </a:rPr>
              <a:t>trascrizionale</a:t>
            </a:r>
            <a:r>
              <a:rPr lang="it-IT" sz="1200" kern="1200" dirty="0" smtClean="0">
                <a:solidFill>
                  <a:schemeClr val="tx1"/>
                </a:solidFill>
                <a:latin typeface="+mn-lt"/>
                <a:ea typeface="+mn-ea"/>
                <a:cs typeface="+mn-cs"/>
              </a:rPr>
              <a:t> AP-1 [4] che favorisce la proliferazione dei progenitori  degli osteoblasti ma non il loro differenziamento. Inoltre nei tessuti strutturati da cellule mutate, l’azione congiunta di AP-1 e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su regioni del promotore dell’IL6 porta ad una sua produzione ed alla stimolazione</a:t>
            </a:r>
            <a:r>
              <a:rPr lang="it-IT" sz="1200" kern="1200" baseline="0" dirty="0" smtClean="0">
                <a:solidFill>
                  <a:schemeClr val="tx1"/>
                </a:solidFill>
                <a:latin typeface="+mn-lt"/>
                <a:ea typeface="+mn-ea"/>
                <a:cs typeface="+mn-cs"/>
              </a:rPr>
              <a:t> degli</a:t>
            </a:r>
            <a:r>
              <a:rPr lang="it-IT" sz="1200" kern="1200" dirty="0" smtClean="0">
                <a:solidFill>
                  <a:schemeClr val="tx1"/>
                </a:solidFill>
                <a:latin typeface="+mn-lt"/>
                <a:ea typeface="+mn-ea"/>
                <a:cs typeface="+mn-cs"/>
              </a:rPr>
              <a:t> osteoclasti [5].</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Si è ipotizzato che l’aumento del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comporti anche un’</a:t>
            </a:r>
            <a:r>
              <a:rPr lang="it-IT" sz="1200" kern="1200" dirty="0" err="1" smtClean="0">
                <a:solidFill>
                  <a:schemeClr val="tx1"/>
                </a:solidFill>
                <a:latin typeface="+mn-lt"/>
                <a:ea typeface="+mn-ea"/>
                <a:cs typeface="+mn-cs"/>
              </a:rPr>
              <a:t>over-espressione</a:t>
            </a:r>
            <a:r>
              <a:rPr lang="it-IT" sz="1200" kern="1200" dirty="0" smtClean="0">
                <a:solidFill>
                  <a:schemeClr val="tx1"/>
                </a:solidFill>
                <a:latin typeface="+mn-lt"/>
                <a:ea typeface="+mn-ea"/>
                <a:cs typeface="+mn-cs"/>
              </a:rPr>
              <a:t> di FGF-23 (</a:t>
            </a:r>
            <a:r>
              <a:rPr lang="it-IT" sz="1200" kern="1200" dirty="0" err="1" smtClean="0">
                <a:solidFill>
                  <a:schemeClr val="tx1"/>
                </a:solidFill>
                <a:latin typeface="+mn-lt"/>
                <a:ea typeface="+mn-ea"/>
                <a:cs typeface="+mn-cs"/>
              </a:rPr>
              <a:t>fibroblast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growth</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factor</a:t>
            </a:r>
            <a:r>
              <a:rPr lang="it-IT" sz="1200" kern="1200" dirty="0" smtClean="0">
                <a:solidFill>
                  <a:schemeClr val="tx1"/>
                </a:solidFill>
                <a:latin typeface="+mn-lt"/>
                <a:ea typeface="+mn-ea"/>
                <a:cs typeface="+mn-cs"/>
              </a:rPr>
              <a:t>), il quale regola il meccanismo di riassorbimento nei tubulare del rene e l’escrezione urinaria dei fosfati portando di conseguenza ad un ulteriore difetto nella mineralizzazione ossea a</a:t>
            </a:r>
            <a:r>
              <a:rPr lang="it-IT" sz="1200" kern="1200" baseline="0" dirty="0" smtClean="0">
                <a:solidFill>
                  <a:schemeClr val="tx1"/>
                </a:solidFill>
                <a:latin typeface="+mn-lt"/>
                <a:ea typeface="+mn-ea"/>
                <a:cs typeface="+mn-cs"/>
              </a:rPr>
              <a:t> causa</a:t>
            </a:r>
            <a:r>
              <a:rPr lang="it-IT" sz="1200" kern="1200" dirty="0" smtClean="0">
                <a:solidFill>
                  <a:schemeClr val="tx1"/>
                </a:solidFill>
                <a:latin typeface="+mn-lt"/>
                <a:ea typeface="+mn-ea"/>
                <a:cs typeface="+mn-cs"/>
              </a:rPr>
              <a:t> di una riduzione dell’assorbimento del fosfato nei pazienti FD. FGF-23 anche è coinvolto nel differenziamento </a:t>
            </a:r>
            <a:r>
              <a:rPr lang="it-IT" sz="1200" kern="1200" dirty="0" err="1" smtClean="0">
                <a:solidFill>
                  <a:schemeClr val="tx1"/>
                </a:solidFill>
                <a:latin typeface="+mn-lt"/>
                <a:ea typeface="+mn-ea"/>
                <a:cs typeface="+mn-cs"/>
              </a:rPr>
              <a:t>osteogenico</a:t>
            </a:r>
            <a:r>
              <a:rPr lang="it-IT" sz="1200" kern="1200" dirty="0" smtClean="0">
                <a:solidFill>
                  <a:schemeClr val="tx1"/>
                </a:solidFill>
                <a:latin typeface="+mn-lt"/>
                <a:ea typeface="+mn-ea"/>
                <a:cs typeface="+mn-cs"/>
              </a:rPr>
              <a:t> precoce che nei pazienti FD non termina a causa della mancanza del marcatore tardivo </a:t>
            </a:r>
            <a:r>
              <a:rPr lang="it-IT" sz="1200" kern="1200" dirty="0" err="1" smtClean="0">
                <a:solidFill>
                  <a:schemeClr val="tx1"/>
                </a:solidFill>
                <a:latin typeface="+mn-lt"/>
                <a:ea typeface="+mn-ea"/>
                <a:cs typeface="+mn-cs"/>
              </a:rPr>
              <a:t>osteocalcina</a:t>
            </a:r>
            <a:r>
              <a:rPr lang="it-IT" sz="1200" kern="1200" dirty="0" smtClean="0">
                <a:solidFill>
                  <a:schemeClr val="tx1"/>
                </a:solidFill>
                <a:latin typeface="+mn-lt"/>
                <a:ea typeface="+mn-ea"/>
                <a:cs typeface="+mn-cs"/>
              </a:rPr>
              <a:t> represso da AP-1[6 e 7].</a:t>
            </a:r>
          </a:p>
          <a:p>
            <a:r>
              <a:rPr lang="it-IT" sz="1200" kern="1200" dirty="0" smtClean="0">
                <a:solidFill>
                  <a:schemeClr val="tx1"/>
                </a:solidFill>
                <a:latin typeface="+mn-lt"/>
                <a:ea typeface="+mn-ea"/>
                <a:cs typeface="+mn-cs"/>
              </a:rPr>
              <a:t>Si nota quindi che nei pazienti FD si assiste</a:t>
            </a:r>
            <a:r>
              <a:rPr lang="it-IT" sz="1200" kern="1200" baseline="0" dirty="0" smtClean="0">
                <a:solidFill>
                  <a:schemeClr val="tx1"/>
                </a:solidFill>
                <a:latin typeface="+mn-lt"/>
                <a:ea typeface="+mn-ea"/>
                <a:cs typeface="+mn-cs"/>
              </a:rPr>
              <a:t> ad</a:t>
            </a:r>
            <a:r>
              <a:rPr lang="it-IT" sz="1200" kern="1200" dirty="0" smtClean="0">
                <a:solidFill>
                  <a:schemeClr val="tx1"/>
                </a:solidFill>
                <a:latin typeface="+mn-lt"/>
                <a:ea typeface="+mn-ea"/>
                <a:cs typeface="+mn-cs"/>
              </a:rPr>
              <a:t> aumento di IL-6 intracellulare  e un aumento dei livelli di FGF-23 nel siero; tali fattori saranno quindi utilizzati come marcatori dello stato patologico nel nostro progetto sperimentale. </a:t>
            </a:r>
          </a:p>
          <a:p>
            <a:endParaRPr lang="it-IT" dirty="0" smtClean="0"/>
          </a:p>
          <a:p>
            <a:r>
              <a:rPr lang="en-GB" sz="1200" kern="1200" dirty="0" smtClean="0">
                <a:solidFill>
                  <a:schemeClr val="tx1"/>
                </a:solidFill>
                <a:latin typeface="+mn-lt"/>
                <a:ea typeface="+mn-ea"/>
                <a:cs typeface="+mn-cs"/>
              </a:rPr>
              <a:t>[3] </a:t>
            </a:r>
            <a:r>
              <a:rPr lang="en-GB" sz="1200" kern="1200" dirty="0" err="1" smtClean="0">
                <a:solidFill>
                  <a:schemeClr val="tx1"/>
                </a:solidFill>
                <a:latin typeface="+mn-lt"/>
                <a:ea typeface="+mn-ea"/>
                <a:cs typeface="+mn-cs"/>
              </a:rPr>
              <a:t>Branden</a:t>
            </a:r>
            <a:r>
              <a:rPr lang="en-GB" sz="1200" kern="1200" dirty="0" smtClean="0">
                <a:solidFill>
                  <a:schemeClr val="tx1"/>
                </a:solidFill>
                <a:latin typeface="+mn-lt"/>
                <a:ea typeface="+mn-ea"/>
                <a:cs typeface="+mn-cs"/>
              </a:rPr>
              <a:t> C, </a:t>
            </a:r>
            <a:r>
              <a:rPr lang="en-GB" sz="1200" kern="1200" dirty="0" err="1" smtClean="0">
                <a:solidFill>
                  <a:schemeClr val="tx1"/>
                </a:solidFill>
                <a:latin typeface="+mn-lt"/>
                <a:ea typeface="+mn-ea"/>
                <a:cs typeface="+mn-cs"/>
              </a:rPr>
              <a:t>Tooze</a:t>
            </a:r>
            <a:r>
              <a:rPr lang="en-GB" sz="1200" kern="1200" dirty="0" smtClean="0">
                <a:solidFill>
                  <a:schemeClr val="tx1"/>
                </a:solidFill>
                <a:latin typeface="+mn-lt"/>
                <a:ea typeface="+mn-ea"/>
                <a:cs typeface="+mn-cs"/>
              </a:rPr>
              <a:t> J: </a:t>
            </a:r>
            <a:r>
              <a:rPr lang="en-GB" sz="1200" b="1" kern="1200" dirty="0" smtClean="0">
                <a:solidFill>
                  <a:schemeClr val="tx1"/>
                </a:solidFill>
                <a:latin typeface="+mn-lt"/>
                <a:ea typeface="+mn-ea"/>
                <a:cs typeface="+mn-cs"/>
              </a:rPr>
              <a:t>Introduction to Protein Structure</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Library of Congress </a:t>
            </a:r>
            <a:r>
              <a:rPr lang="en-GB" sz="1200" i="1" kern="1200" dirty="0" err="1" smtClean="0">
                <a:solidFill>
                  <a:schemeClr val="tx1"/>
                </a:solidFill>
                <a:latin typeface="+mn-lt"/>
                <a:ea typeface="+mn-ea"/>
                <a:cs typeface="+mn-cs"/>
              </a:rPr>
              <a:t>Cataloging</a:t>
            </a:r>
            <a:r>
              <a:rPr lang="en-GB" sz="1200" i="1" kern="1200" dirty="0" smtClean="0">
                <a:solidFill>
                  <a:schemeClr val="tx1"/>
                </a:solidFill>
                <a:latin typeface="+mn-lt"/>
                <a:ea typeface="+mn-ea"/>
                <a:cs typeface="+mn-cs"/>
              </a:rPr>
              <a:t>-in-Publication Data</a:t>
            </a:r>
            <a:r>
              <a:rPr lang="en-GB" sz="1200" kern="1200" dirty="0" smtClean="0">
                <a:solidFill>
                  <a:schemeClr val="tx1"/>
                </a:solidFill>
                <a:latin typeface="+mn-lt"/>
                <a:ea typeface="+mn-ea"/>
                <a:cs typeface="+mn-cs"/>
              </a:rPr>
              <a:t>, 1999;</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[4] Weinstein LS: </a:t>
            </a:r>
            <a:r>
              <a:rPr lang="en-GB" sz="1200" b="1" kern="1200" dirty="0" err="1" smtClean="0">
                <a:solidFill>
                  <a:schemeClr val="tx1"/>
                </a:solidFill>
                <a:latin typeface="+mn-lt"/>
                <a:ea typeface="+mn-ea"/>
                <a:cs typeface="+mn-cs"/>
              </a:rPr>
              <a:t>Gsα</a:t>
            </a:r>
            <a:r>
              <a:rPr lang="en-GB" sz="1200" b="1" kern="1200" dirty="0" smtClean="0">
                <a:solidFill>
                  <a:schemeClr val="tx1"/>
                </a:solidFill>
                <a:latin typeface="+mn-lt"/>
                <a:ea typeface="+mn-ea"/>
                <a:cs typeface="+mn-cs"/>
              </a:rPr>
              <a:t> mutations in Fibrous Dysplasia and McCune-Albright Syndrome</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Journal of Bone Mineral Research</a:t>
            </a:r>
            <a:r>
              <a:rPr lang="en-GB" sz="1200" kern="1200" dirty="0" smtClean="0">
                <a:solidFill>
                  <a:schemeClr val="tx1"/>
                </a:solidFill>
                <a:latin typeface="+mn-lt"/>
                <a:ea typeface="+mn-ea"/>
                <a:cs typeface="+mn-cs"/>
              </a:rPr>
              <a:t>, 2007;</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[5] Yamamoto T et al.:</a:t>
            </a:r>
            <a:r>
              <a:rPr lang="en-US" sz="1200" b="1" kern="1200" dirty="0" smtClean="0">
                <a:solidFill>
                  <a:schemeClr val="tx1"/>
                </a:solidFill>
                <a:latin typeface="+mn-lt"/>
                <a:ea typeface="+mn-ea"/>
                <a:cs typeface="+mn-cs"/>
              </a:rPr>
              <a:t> Increased IL-6 Production by Cells Isolated from the Fibrous Bone Dysplasia Tissues in Patients with McCune-Albright Syndrome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American Society for Clinical Investigation</a:t>
            </a:r>
            <a:r>
              <a:rPr lang="en-US" sz="1200" kern="1200" dirty="0" smtClean="0">
                <a:solidFill>
                  <a:schemeClr val="tx1"/>
                </a:solidFill>
                <a:latin typeface="+mn-lt"/>
                <a:ea typeface="+mn-ea"/>
                <a:cs typeface="+mn-cs"/>
              </a:rPr>
              <a:t>, 1996</a:t>
            </a:r>
            <a:r>
              <a:rPr lang="en-GB"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[6] </a:t>
            </a:r>
            <a:r>
              <a:rPr lang="en-GB" sz="1200" kern="1200" dirty="0" err="1" smtClean="0">
                <a:solidFill>
                  <a:schemeClr val="tx1"/>
                </a:solidFill>
                <a:latin typeface="+mn-lt"/>
                <a:ea typeface="+mn-ea"/>
                <a:cs typeface="+mn-cs"/>
              </a:rPr>
              <a:t>Riminucci</a:t>
            </a:r>
            <a:r>
              <a:rPr lang="en-GB" sz="1200" kern="1200" dirty="0" smtClean="0">
                <a:solidFill>
                  <a:schemeClr val="tx1"/>
                </a:solidFill>
                <a:latin typeface="+mn-lt"/>
                <a:ea typeface="+mn-ea"/>
                <a:cs typeface="+mn-cs"/>
              </a:rPr>
              <a:t> M et al.:</a:t>
            </a:r>
            <a:r>
              <a:rPr lang="en-GB" sz="1200" b="1" kern="1200" dirty="0" smtClean="0">
                <a:solidFill>
                  <a:schemeClr val="tx1"/>
                </a:solidFill>
                <a:latin typeface="+mn-lt"/>
                <a:ea typeface="+mn-ea"/>
                <a:cs typeface="+mn-cs"/>
              </a:rPr>
              <a:t> FGF-23 in fibrous dysplasia of bone and its relationship to renal phosphate wasting</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The Journal of Clinical Investigation</a:t>
            </a:r>
            <a:r>
              <a:rPr lang="en-GB" sz="1200" kern="1200" dirty="0" smtClean="0">
                <a:solidFill>
                  <a:schemeClr val="tx1"/>
                </a:solidFill>
                <a:latin typeface="+mn-lt"/>
                <a:ea typeface="+mn-ea"/>
                <a:cs typeface="+mn-cs"/>
              </a:rPr>
              <a:t>, 2003;</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[7] </a:t>
            </a:r>
            <a:r>
              <a:rPr lang="en-GB" sz="1200" kern="1200" dirty="0" err="1" smtClean="0">
                <a:solidFill>
                  <a:schemeClr val="tx1"/>
                </a:solidFill>
                <a:latin typeface="+mn-lt"/>
                <a:ea typeface="+mn-ea"/>
                <a:cs typeface="+mn-cs"/>
              </a:rPr>
              <a:t>Akhouayri</a:t>
            </a:r>
            <a:r>
              <a:rPr lang="en-GB" sz="1200" kern="1200" dirty="0" smtClean="0">
                <a:solidFill>
                  <a:schemeClr val="tx1"/>
                </a:solidFill>
                <a:latin typeface="+mn-lt"/>
                <a:ea typeface="+mn-ea"/>
                <a:cs typeface="+mn-cs"/>
              </a:rPr>
              <a:t> O, St-Arnaud R:</a:t>
            </a:r>
            <a:r>
              <a:rPr lang="en-GB" sz="1200" b="1"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Diﬀerential</a:t>
            </a:r>
            <a:r>
              <a:rPr lang="en-GB" sz="1200" b="1" kern="1200" dirty="0" smtClean="0">
                <a:solidFill>
                  <a:schemeClr val="tx1"/>
                </a:solidFill>
                <a:latin typeface="+mn-lt"/>
                <a:ea typeface="+mn-ea"/>
                <a:cs typeface="+mn-cs"/>
              </a:rPr>
              <a:t> Mechanisms of Transcriptional Regulation of the Mouse </a:t>
            </a:r>
            <a:r>
              <a:rPr lang="en-GB" sz="1200" b="1" kern="1200" dirty="0" err="1" smtClean="0">
                <a:solidFill>
                  <a:schemeClr val="tx1"/>
                </a:solidFill>
                <a:latin typeface="+mn-lt"/>
                <a:ea typeface="+mn-ea"/>
                <a:cs typeface="+mn-cs"/>
              </a:rPr>
              <a:t>Osteocalcin</a:t>
            </a:r>
            <a:r>
              <a:rPr lang="en-GB" sz="1200" b="1" kern="1200" dirty="0" smtClean="0">
                <a:solidFill>
                  <a:schemeClr val="tx1"/>
                </a:solidFill>
                <a:latin typeface="+mn-lt"/>
                <a:ea typeface="+mn-ea"/>
                <a:cs typeface="+mn-cs"/>
              </a:rPr>
              <a:t> Gene by Jun Family Members</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Calcif</a:t>
            </a:r>
            <a:r>
              <a:rPr lang="en-GB" sz="1200" i="1" kern="1200" dirty="0" smtClean="0">
                <a:solidFill>
                  <a:schemeClr val="tx1"/>
                </a:solidFill>
                <a:latin typeface="+mn-lt"/>
                <a:ea typeface="+mn-ea"/>
                <a:cs typeface="+mn-cs"/>
              </a:rPr>
              <a:t> Tissue </a:t>
            </a:r>
            <a:r>
              <a:rPr lang="en-GB" sz="1200" i="1" kern="1200" dirty="0" err="1" smtClean="0">
                <a:solidFill>
                  <a:schemeClr val="tx1"/>
                </a:solidFill>
                <a:latin typeface="+mn-lt"/>
                <a:ea typeface="+mn-ea"/>
                <a:cs typeface="+mn-cs"/>
              </a:rPr>
              <a:t>Int</a:t>
            </a:r>
            <a:r>
              <a:rPr lang="en-GB" sz="1200" kern="1200" dirty="0" smtClean="0">
                <a:solidFill>
                  <a:schemeClr val="tx1"/>
                </a:solidFill>
                <a:latin typeface="+mn-lt"/>
                <a:ea typeface="+mn-ea"/>
                <a:cs typeface="+mn-cs"/>
              </a:rPr>
              <a:t>, 2007;</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La sostituzione del residuo Arg201 con i residui di </a:t>
            </a:r>
            <a:r>
              <a:rPr lang="it-IT" sz="1200" kern="1200" dirty="0" err="1" smtClean="0">
                <a:solidFill>
                  <a:schemeClr val="tx1"/>
                </a:solidFill>
                <a:latin typeface="+mn-lt"/>
                <a:ea typeface="+mn-ea"/>
                <a:cs typeface="+mn-cs"/>
              </a:rPr>
              <a:t>Cys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His</a:t>
            </a:r>
            <a:r>
              <a:rPr lang="it-IT" sz="1200" kern="1200" dirty="0" smtClean="0">
                <a:solidFill>
                  <a:schemeClr val="tx1"/>
                </a:solidFill>
                <a:latin typeface="+mn-lt"/>
                <a:ea typeface="+mn-ea"/>
                <a:cs typeface="+mn-cs"/>
              </a:rPr>
              <a:t> o </a:t>
            </a:r>
            <a:r>
              <a:rPr lang="it-IT" sz="1200" kern="1200" dirty="0" err="1" smtClean="0">
                <a:solidFill>
                  <a:schemeClr val="tx1"/>
                </a:solidFill>
                <a:latin typeface="+mn-lt"/>
                <a:ea typeface="+mn-ea"/>
                <a:cs typeface="+mn-cs"/>
              </a:rPr>
              <a:t>Ser</a:t>
            </a:r>
            <a:r>
              <a:rPr lang="it-IT" sz="1200" kern="1200" dirty="0" smtClean="0">
                <a:solidFill>
                  <a:schemeClr val="tx1"/>
                </a:solidFill>
                <a:latin typeface="+mn-lt"/>
                <a:ea typeface="+mn-ea"/>
                <a:cs typeface="+mn-cs"/>
              </a:rPr>
              <a:t> comporta un allentamento dei ponti salini che stabilizzano il </a:t>
            </a:r>
            <a:r>
              <a:rPr lang="it-IT" sz="1200" kern="1200" dirty="0" err="1" smtClean="0">
                <a:solidFill>
                  <a:schemeClr val="tx1"/>
                </a:solidFill>
                <a:latin typeface="+mn-lt"/>
                <a:ea typeface="+mn-ea"/>
                <a:cs typeface="+mn-cs"/>
              </a:rPr>
              <a:t>folding</a:t>
            </a:r>
            <a:r>
              <a:rPr lang="it-IT" sz="1200" kern="1200" dirty="0" smtClean="0">
                <a:solidFill>
                  <a:schemeClr val="tx1"/>
                </a:solidFill>
                <a:latin typeface="+mn-lt"/>
                <a:ea typeface="+mn-ea"/>
                <a:cs typeface="+mn-cs"/>
              </a:rPr>
              <a:t> della proteina e ad un leggero cambio strutturale che allontana il residuo funzionale del sito attivo dal suo substrato [3]: il risultato si manifesta in una riduzione dell'attività </a:t>
            </a:r>
            <a:r>
              <a:rPr lang="it-IT" sz="1200" kern="1200" dirty="0" err="1" smtClean="0">
                <a:solidFill>
                  <a:schemeClr val="tx1"/>
                </a:solidFill>
                <a:latin typeface="+mn-lt"/>
                <a:ea typeface="+mn-ea"/>
                <a:cs typeface="+mn-cs"/>
              </a:rPr>
              <a:t>GTPasica</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della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α delle proteine Gs; alla sua attivazione costitutiva ed ad incremento globale del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cellulare.</a:t>
            </a:r>
          </a:p>
          <a:p>
            <a:r>
              <a:rPr lang="it-IT" sz="1200" kern="1200" dirty="0" smtClean="0">
                <a:solidFill>
                  <a:schemeClr val="tx1"/>
                </a:solidFill>
                <a:latin typeface="+mn-lt"/>
                <a:ea typeface="+mn-ea"/>
                <a:cs typeface="+mn-cs"/>
              </a:rPr>
              <a:t>In virtù di questo, la nostra strategia di terapia genica si basa sull’</a:t>
            </a:r>
            <a:r>
              <a:rPr lang="it-IT" sz="1200" kern="1200" dirty="0" err="1" smtClean="0">
                <a:solidFill>
                  <a:schemeClr val="tx1"/>
                </a:solidFill>
                <a:latin typeface="+mn-lt"/>
                <a:ea typeface="+mn-ea"/>
                <a:cs typeface="+mn-cs"/>
              </a:rPr>
              <a:t>overespressione</a:t>
            </a:r>
            <a:r>
              <a:rPr lang="it-IT" sz="1200" kern="1200" dirty="0" smtClean="0">
                <a:solidFill>
                  <a:schemeClr val="tx1"/>
                </a:solidFill>
                <a:latin typeface="+mn-lt"/>
                <a:ea typeface="+mn-ea"/>
                <a:cs typeface="+mn-cs"/>
              </a:rPr>
              <a:t> delle proteine RGS (</a:t>
            </a:r>
            <a:r>
              <a:rPr lang="it-IT" sz="1200" kern="1200" dirty="0" err="1" smtClean="0">
                <a:solidFill>
                  <a:schemeClr val="tx1"/>
                </a:solidFill>
                <a:latin typeface="+mn-lt"/>
                <a:ea typeface="+mn-ea"/>
                <a:cs typeface="+mn-cs"/>
              </a:rPr>
              <a:t>Regulator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of</a:t>
            </a:r>
            <a:r>
              <a:rPr lang="it-IT" sz="1200" kern="1200" dirty="0" smtClean="0">
                <a:solidFill>
                  <a:schemeClr val="tx1"/>
                </a:solidFill>
                <a:latin typeface="+mn-lt"/>
                <a:ea typeface="+mn-ea"/>
                <a:cs typeface="+mn-cs"/>
              </a:rPr>
              <a:t> G </a:t>
            </a:r>
            <a:r>
              <a:rPr lang="it-IT" sz="1200" kern="1200" dirty="0" err="1" smtClean="0">
                <a:solidFill>
                  <a:schemeClr val="tx1"/>
                </a:solidFill>
                <a:latin typeface="+mn-lt"/>
                <a:ea typeface="+mn-ea"/>
                <a:cs typeface="+mn-cs"/>
              </a:rPr>
              <a:t>protein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Signaling</a:t>
            </a:r>
            <a:r>
              <a:rPr lang="it-IT" sz="1200" kern="1200" dirty="0" smtClean="0">
                <a:solidFill>
                  <a:schemeClr val="tx1"/>
                </a:solidFill>
                <a:latin typeface="+mn-lt"/>
                <a:ea typeface="+mn-ea"/>
                <a:cs typeface="+mn-cs"/>
              </a:rPr>
              <a:t>), coinvolte nello spegnimento delle risposte cellulari mediate dalle proteine G.</a:t>
            </a:r>
          </a:p>
          <a:p>
            <a:r>
              <a:rPr lang="it-IT" sz="1200" kern="1200" dirty="0" smtClean="0">
                <a:solidFill>
                  <a:schemeClr val="tx1"/>
                </a:solidFill>
                <a:latin typeface="+mn-lt"/>
                <a:ea typeface="+mn-ea"/>
                <a:cs typeface="+mn-cs"/>
              </a:rPr>
              <a:t>Esse infatti interagiscono direttamente con la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α delle proteine G stimolando la sua attività </a:t>
            </a:r>
            <a:r>
              <a:rPr lang="it-IT" sz="1200" kern="1200" dirty="0" err="1" smtClean="0">
                <a:solidFill>
                  <a:schemeClr val="tx1"/>
                </a:solidFill>
                <a:latin typeface="+mn-lt"/>
                <a:ea typeface="+mn-ea"/>
                <a:cs typeface="+mn-cs"/>
              </a:rPr>
              <a:t>GTPasica</a:t>
            </a:r>
            <a:r>
              <a:rPr lang="it-IT" sz="1200" kern="1200" dirty="0" smtClean="0">
                <a:solidFill>
                  <a:schemeClr val="tx1"/>
                </a:solidFill>
                <a:latin typeface="+mn-lt"/>
                <a:ea typeface="+mn-ea"/>
                <a:cs typeface="+mn-cs"/>
              </a:rPr>
              <a:t>; favorendo così l'idrolisi del GTP in GDP, inattivando la proteina e promuovendo la sua </a:t>
            </a:r>
            <a:r>
              <a:rPr lang="it-IT" sz="1200" kern="1200" dirty="0" err="1" smtClean="0">
                <a:solidFill>
                  <a:schemeClr val="tx1"/>
                </a:solidFill>
                <a:latin typeface="+mn-lt"/>
                <a:ea typeface="+mn-ea"/>
                <a:cs typeface="+mn-cs"/>
              </a:rPr>
              <a:t>riassociazione</a:t>
            </a:r>
            <a:r>
              <a:rPr lang="it-IT" sz="1200" kern="1200" dirty="0" smtClean="0">
                <a:solidFill>
                  <a:schemeClr val="tx1"/>
                </a:solidFill>
                <a:latin typeface="+mn-lt"/>
                <a:ea typeface="+mn-ea"/>
                <a:cs typeface="+mn-cs"/>
              </a:rPr>
              <a:t> all’</a:t>
            </a:r>
            <a:r>
              <a:rPr lang="it-IT" sz="1200" kern="1200" dirty="0" err="1" smtClean="0">
                <a:solidFill>
                  <a:schemeClr val="tx1"/>
                </a:solidFill>
                <a:latin typeface="+mn-lt"/>
                <a:ea typeface="+mn-ea"/>
                <a:cs typeface="+mn-cs"/>
              </a:rPr>
              <a:t>eterodimero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βγ</a:t>
            </a:r>
            <a:r>
              <a:rPr lang="it-IT" sz="1200" kern="1200" dirty="0" smtClean="0">
                <a:solidFill>
                  <a:schemeClr val="tx1"/>
                </a:solidFill>
                <a:latin typeface="+mn-lt"/>
                <a:ea typeface="+mn-ea"/>
                <a:cs typeface="+mn-cs"/>
              </a:rPr>
              <a:t> per riformare il complesso </a:t>
            </a:r>
            <a:r>
              <a:rPr lang="it-IT" sz="1200" kern="1200" dirty="0" err="1" smtClean="0">
                <a:solidFill>
                  <a:schemeClr val="tx1"/>
                </a:solidFill>
                <a:latin typeface="+mn-lt"/>
                <a:ea typeface="+mn-ea"/>
                <a:cs typeface="+mn-cs"/>
              </a:rPr>
              <a:t>trimerico</a:t>
            </a:r>
            <a:r>
              <a:rPr lang="it-IT" sz="1200" kern="1200" dirty="0" smtClean="0">
                <a:solidFill>
                  <a:schemeClr val="tx1"/>
                </a:solidFill>
                <a:latin typeface="+mn-lt"/>
                <a:ea typeface="+mn-ea"/>
                <a:cs typeface="+mn-cs"/>
              </a:rPr>
              <a:t> associato al recettore.</a:t>
            </a:r>
          </a:p>
          <a:p>
            <a:r>
              <a:rPr lang="it-IT" sz="1200" kern="1200" dirty="0" smtClean="0">
                <a:solidFill>
                  <a:schemeClr val="tx1"/>
                </a:solidFill>
                <a:latin typeface="+mn-lt"/>
                <a:ea typeface="+mn-ea"/>
                <a:cs typeface="+mn-cs"/>
              </a:rPr>
              <a:t>Le proteine RGS condividono tutte un dominio RGS di 120-130 </a:t>
            </a:r>
            <a:r>
              <a:rPr lang="it-IT" sz="1200" kern="1200" dirty="0" err="1" smtClean="0">
                <a:solidFill>
                  <a:schemeClr val="tx1"/>
                </a:solidFill>
                <a:latin typeface="+mn-lt"/>
                <a:ea typeface="+mn-ea"/>
                <a:cs typeface="+mn-cs"/>
              </a:rPr>
              <a:t>aa</a:t>
            </a:r>
            <a:r>
              <a:rPr lang="it-IT" sz="1200" kern="1200" dirty="0" smtClean="0">
                <a:solidFill>
                  <a:schemeClr val="tx1"/>
                </a:solidFill>
                <a:latin typeface="+mn-lt"/>
                <a:ea typeface="+mn-ea"/>
                <a:cs typeface="+mn-cs"/>
              </a:rPr>
              <a:t> circa e possono essere suddivise in 6 sottofamiglie in base alla sequenza </a:t>
            </a:r>
            <a:r>
              <a:rPr lang="it-IT" sz="1200" kern="1200" dirty="0" err="1" smtClean="0">
                <a:solidFill>
                  <a:schemeClr val="tx1"/>
                </a:solidFill>
                <a:latin typeface="+mn-lt"/>
                <a:ea typeface="+mn-ea"/>
                <a:cs typeface="+mn-cs"/>
              </a:rPr>
              <a:t>amminoacidica</a:t>
            </a:r>
            <a:r>
              <a:rPr lang="it-IT" sz="1200" kern="1200" dirty="0" smtClean="0">
                <a:solidFill>
                  <a:schemeClr val="tx1"/>
                </a:solidFill>
                <a:latin typeface="+mn-lt"/>
                <a:ea typeface="+mn-ea"/>
                <a:cs typeface="+mn-cs"/>
              </a:rPr>
              <a:t>, la struttura proteica e la funzione specifica </a:t>
            </a:r>
            <a:r>
              <a:rPr lang="it-IT" sz="1200" b="0" kern="1200" dirty="0" smtClean="0">
                <a:solidFill>
                  <a:schemeClr val="tx1"/>
                </a:solidFill>
                <a:latin typeface="+mn-lt"/>
                <a:ea typeface="+mn-ea"/>
                <a:cs typeface="+mn-cs"/>
              </a:rPr>
              <a:t>[8]. </a:t>
            </a:r>
            <a:r>
              <a:rPr lang="it-IT" sz="1200" kern="1200" dirty="0" smtClean="0">
                <a:solidFill>
                  <a:schemeClr val="tx1"/>
                </a:solidFill>
                <a:latin typeface="+mn-lt"/>
                <a:ea typeface="+mn-ea"/>
                <a:cs typeface="+mn-cs"/>
              </a:rPr>
              <a:t>Solo recentemente sono state identificate RGS specifiche per la nostra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tra cui le due candidate da noi selezionate: RGS2 e RGS-PX1.</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La proteina RGS2, che fa parte della sottofamiglia B/R4, è </a:t>
            </a:r>
            <a:r>
              <a:rPr lang="it-IT" sz="1200" kern="1200" dirty="0" err="1" smtClean="0">
                <a:solidFill>
                  <a:schemeClr val="tx1"/>
                </a:solidFill>
                <a:latin typeface="+mn-lt"/>
                <a:ea typeface="+mn-ea"/>
                <a:cs typeface="+mn-cs"/>
              </a:rPr>
              <a:t>ubiquitariamente</a:t>
            </a:r>
            <a:r>
              <a:rPr lang="it-IT" sz="1200" kern="1200" dirty="0" smtClean="0">
                <a:solidFill>
                  <a:schemeClr val="tx1"/>
                </a:solidFill>
                <a:latin typeface="+mn-lt"/>
                <a:ea typeface="+mn-ea"/>
                <a:cs typeface="+mn-cs"/>
              </a:rPr>
              <a:t> espressa e il suo </a:t>
            </a:r>
            <a:r>
              <a:rPr lang="it-IT" sz="1200" kern="1200" dirty="0" err="1" smtClean="0">
                <a:solidFill>
                  <a:schemeClr val="tx1"/>
                </a:solidFill>
                <a:latin typeface="+mn-lt"/>
                <a:ea typeface="+mn-ea"/>
                <a:cs typeface="+mn-cs"/>
              </a:rPr>
              <a:t>mRNA</a:t>
            </a:r>
            <a:r>
              <a:rPr lang="it-IT" sz="1200" kern="1200" dirty="0" smtClean="0">
                <a:solidFill>
                  <a:schemeClr val="tx1"/>
                </a:solidFill>
                <a:latin typeface="+mn-lt"/>
                <a:ea typeface="+mn-ea"/>
                <a:cs typeface="+mn-cs"/>
              </a:rPr>
              <a:t> si trova a livelli </a:t>
            </a:r>
            <a:r>
              <a:rPr lang="it-IT" sz="1200" kern="1200" dirty="0" err="1" smtClean="0">
                <a:solidFill>
                  <a:schemeClr val="tx1"/>
                </a:solidFill>
                <a:latin typeface="+mn-lt"/>
                <a:ea typeface="+mn-ea"/>
                <a:cs typeface="+mn-cs"/>
              </a:rPr>
              <a:t>medio-alti</a:t>
            </a:r>
            <a:r>
              <a:rPr lang="it-IT" sz="1200" kern="1200" dirty="0" smtClean="0">
                <a:solidFill>
                  <a:schemeClr val="tx1"/>
                </a:solidFill>
                <a:latin typeface="+mn-lt"/>
                <a:ea typeface="+mn-ea"/>
                <a:cs typeface="+mn-cs"/>
              </a:rPr>
              <a:t> in numerosi tessuti</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[9].  </a:t>
            </a:r>
          </a:p>
          <a:p>
            <a:r>
              <a:rPr lang="it-IT" sz="1200" kern="1200" dirty="0" smtClean="0">
                <a:solidFill>
                  <a:schemeClr val="tx1"/>
                </a:solidFill>
                <a:latin typeface="+mn-lt"/>
                <a:ea typeface="+mn-ea"/>
                <a:cs typeface="+mn-cs"/>
              </a:rPr>
              <a:t>Essa è in grado di abbassare i livelli globali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intracellulare attraverso la sua funzione GAP (</a:t>
            </a:r>
            <a:r>
              <a:rPr lang="it-IT" sz="1200" kern="1200" dirty="0" err="1" smtClean="0">
                <a:solidFill>
                  <a:schemeClr val="tx1"/>
                </a:solidFill>
                <a:latin typeface="+mn-lt"/>
                <a:ea typeface="+mn-ea"/>
                <a:cs typeface="+mn-cs"/>
              </a:rPr>
              <a:t>GTP-ase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activacting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protein</a:t>
            </a:r>
            <a:r>
              <a:rPr lang="it-IT" sz="1200" kern="1200" dirty="0" smtClean="0">
                <a:solidFill>
                  <a:schemeClr val="tx1"/>
                </a:solidFill>
                <a:latin typeface="+mn-lt"/>
                <a:ea typeface="+mn-ea"/>
                <a:cs typeface="+mn-cs"/>
              </a:rPr>
              <a:t>) rivolta verso le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α delle proteine </a:t>
            </a:r>
            <a:r>
              <a:rPr lang="it-IT" sz="1200" kern="1200" dirty="0" err="1" smtClean="0">
                <a:solidFill>
                  <a:schemeClr val="tx1"/>
                </a:solidFill>
                <a:latin typeface="+mn-lt"/>
                <a:ea typeface="+mn-ea"/>
                <a:cs typeface="+mn-cs"/>
              </a:rPr>
              <a:t>Gq</a:t>
            </a:r>
            <a:r>
              <a:rPr lang="it-IT" sz="1200" kern="1200" dirty="0" smtClean="0">
                <a:solidFill>
                  <a:schemeClr val="tx1"/>
                </a:solidFill>
                <a:latin typeface="+mn-lt"/>
                <a:ea typeface="+mn-ea"/>
                <a:cs typeface="+mn-cs"/>
              </a:rPr>
              <a:t> e Gs; ed attraverso una potenziale attività inibitoria dovuta all'interazione fisica sia con l'enzima </a:t>
            </a:r>
            <a:r>
              <a:rPr lang="it-IT" sz="1200" kern="1200" dirty="0" err="1" smtClean="0">
                <a:solidFill>
                  <a:schemeClr val="tx1"/>
                </a:solidFill>
                <a:latin typeface="+mn-lt"/>
                <a:ea typeface="+mn-ea"/>
                <a:cs typeface="+mn-cs"/>
              </a:rPr>
              <a:t>Adenilato</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Ciclasi</a:t>
            </a:r>
            <a:r>
              <a:rPr lang="it-IT" sz="1200" kern="1200" dirty="0" smtClean="0">
                <a:solidFill>
                  <a:schemeClr val="tx1"/>
                </a:solidFill>
                <a:latin typeface="+mn-lt"/>
                <a:ea typeface="+mn-ea"/>
                <a:cs typeface="+mn-cs"/>
              </a:rPr>
              <a:t> che con il recettore β adrenergico. [10] Recentemente, inoltre, è stata individuata la sua capacità di inibire la traduzione cellulare; agendo da GAP verso il fattore </a:t>
            </a:r>
            <a:r>
              <a:rPr lang="it-IT" sz="1200" kern="1200" dirty="0" err="1" smtClean="0">
                <a:solidFill>
                  <a:schemeClr val="tx1"/>
                </a:solidFill>
                <a:latin typeface="+mn-lt"/>
                <a:ea typeface="+mn-ea"/>
                <a:cs typeface="+mn-cs"/>
              </a:rPr>
              <a:t>traduzionale</a:t>
            </a:r>
            <a:r>
              <a:rPr lang="it-IT" sz="1200" kern="1200" dirty="0" smtClean="0">
                <a:solidFill>
                  <a:schemeClr val="tx1"/>
                </a:solidFill>
                <a:latin typeface="+mn-lt"/>
                <a:ea typeface="+mn-ea"/>
                <a:cs typeface="+mn-cs"/>
              </a:rPr>
              <a:t> eIF2B. [11].</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Tale proteina RGS2 è stata scartata nel nostro progetto sperimentale non tanto perché coinvolta nel processo </a:t>
            </a:r>
            <a:r>
              <a:rPr lang="it-IT" sz="1200" kern="1200" dirty="0" err="1" smtClean="0">
                <a:solidFill>
                  <a:schemeClr val="tx1"/>
                </a:solidFill>
                <a:latin typeface="+mn-lt"/>
                <a:ea typeface="+mn-ea"/>
                <a:cs typeface="+mn-cs"/>
              </a:rPr>
              <a:t>traduzionale</a:t>
            </a:r>
            <a:r>
              <a:rPr lang="it-IT" sz="1200" kern="1200" dirty="0" smtClean="0">
                <a:solidFill>
                  <a:schemeClr val="tx1"/>
                </a:solidFill>
                <a:latin typeface="+mn-lt"/>
                <a:ea typeface="+mn-ea"/>
                <a:cs typeface="+mn-cs"/>
              </a:rPr>
              <a:t> (è infatti possibile utilizzarne una forma mutata che, pur </a:t>
            </a:r>
            <a:r>
              <a:rPr lang="it-IT" sz="1200" kern="1200" dirty="0" err="1" smtClean="0">
                <a:solidFill>
                  <a:schemeClr val="tx1"/>
                </a:solidFill>
                <a:latin typeface="+mn-lt"/>
                <a:ea typeface="+mn-ea"/>
                <a:cs typeface="+mn-cs"/>
              </a:rPr>
              <a:t>mantendo</a:t>
            </a:r>
            <a:r>
              <a:rPr lang="it-IT" sz="1200" kern="1200" dirty="0" smtClean="0">
                <a:solidFill>
                  <a:schemeClr val="tx1"/>
                </a:solidFill>
                <a:latin typeface="+mn-lt"/>
                <a:ea typeface="+mn-ea"/>
                <a:cs typeface="+mn-cs"/>
              </a:rPr>
              <a:t> il dominio RGS funzionale, non interagisce più con il fattore eIF2B [11]) ma perché non specifica per il bersaglio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Infatti, regolando anche la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α della proteina </a:t>
            </a:r>
            <a:r>
              <a:rPr lang="it-IT" sz="1200" kern="1200" dirty="0" err="1" smtClean="0">
                <a:solidFill>
                  <a:schemeClr val="tx1"/>
                </a:solidFill>
                <a:latin typeface="+mn-lt"/>
                <a:ea typeface="+mn-ea"/>
                <a:cs typeface="+mn-cs"/>
              </a:rPr>
              <a:t>Gq</a:t>
            </a:r>
            <a:r>
              <a:rPr lang="it-IT" sz="1200" kern="1200" dirty="0" smtClean="0">
                <a:solidFill>
                  <a:schemeClr val="tx1"/>
                </a:solidFill>
                <a:latin typeface="+mn-lt"/>
                <a:ea typeface="+mn-ea"/>
                <a:cs typeface="+mn-cs"/>
              </a:rPr>
              <a:t>, la sua eventuale </a:t>
            </a:r>
            <a:r>
              <a:rPr lang="it-IT" sz="1200" kern="1200" dirty="0" err="1" smtClean="0">
                <a:solidFill>
                  <a:schemeClr val="tx1"/>
                </a:solidFill>
                <a:latin typeface="+mn-lt"/>
                <a:ea typeface="+mn-ea"/>
                <a:cs typeface="+mn-cs"/>
              </a:rPr>
              <a:t>over-espressione</a:t>
            </a:r>
            <a:r>
              <a:rPr lang="it-IT" sz="1200" kern="1200" dirty="0" smtClean="0">
                <a:solidFill>
                  <a:schemeClr val="tx1"/>
                </a:solidFill>
                <a:latin typeface="+mn-lt"/>
                <a:ea typeface="+mn-ea"/>
                <a:cs typeface="+mn-cs"/>
              </a:rPr>
              <a:t> potrebbe alterare tutta una via di trasduzione del segnale mediata dai recettori accoppiati alle proteine </a:t>
            </a:r>
            <a:r>
              <a:rPr lang="it-IT" sz="1200" kern="1200" dirty="0" err="1" smtClean="0">
                <a:solidFill>
                  <a:schemeClr val="tx1"/>
                </a:solidFill>
                <a:latin typeface="+mn-lt"/>
                <a:ea typeface="+mn-ea"/>
                <a:cs typeface="+mn-cs"/>
              </a:rPr>
              <a:t>Gq</a:t>
            </a:r>
            <a:r>
              <a:rPr lang="it-IT" sz="1200" kern="1200" dirty="0" smtClean="0">
                <a:solidFill>
                  <a:schemeClr val="tx1"/>
                </a:solidFill>
                <a:latin typeface="+mn-lt"/>
                <a:ea typeface="+mn-ea"/>
                <a:cs typeface="+mn-cs"/>
              </a:rPr>
              <a:t> (recettori muscarinici m1,m3 e m5 e recettori adrenergici di tipo α).</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RGS-PX1, facente parte della sottofamiglia F/RL [8], è la seconda candidata, che è stata da noi preferita in quanto ne è stata dimostrata recentemente la sua interazione specifica per la </a:t>
            </a:r>
            <a:r>
              <a:rPr lang="it-IT" sz="1200" kern="1200" dirty="0" err="1" smtClean="0">
                <a:solidFill>
                  <a:schemeClr val="tx1"/>
                </a:solidFill>
                <a:latin typeface="+mn-lt"/>
                <a:ea typeface="+mn-ea"/>
                <a:cs typeface="+mn-cs"/>
              </a:rPr>
              <a:t>subunità</a:t>
            </a:r>
            <a:r>
              <a:rPr lang="it-IT" sz="1200" kern="1200" dirty="0" smtClean="0">
                <a:solidFill>
                  <a:schemeClr val="tx1"/>
                </a:solidFill>
                <a:latin typeface="+mn-lt"/>
                <a:ea typeface="+mn-ea"/>
                <a:cs typeface="+mn-cs"/>
              </a:rPr>
              <a:t> α delle sole proteine Gs. [12] La proteina RGS-PX1, oltre al dominio RGS, contiene anche il dominio PX, individuato nella famiglia delle proteine SNX coinvolte nel traffico vescicolare; e il dominio PXA, attualmente ancora poco noto e caratterizzato solo in </a:t>
            </a:r>
            <a:r>
              <a:rPr lang="it-IT" sz="1200" i="1" kern="1200" dirty="0" err="1" smtClean="0">
                <a:solidFill>
                  <a:schemeClr val="tx1"/>
                </a:solidFill>
                <a:latin typeface="+mn-lt"/>
                <a:ea typeface="+mn-ea"/>
                <a:cs typeface="+mn-cs"/>
              </a:rPr>
              <a:t>S.pombe</a:t>
            </a:r>
            <a:r>
              <a:rPr lang="it-IT" sz="1200" kern="1200" dirty="0" smtClean="0">
                <a:solidFill>
                  <a:schemeClr val="tx1"/>
                </a:solidFill>
                <a:latin typeface="+mn-lt"/>
                <a:ea typeface="+mn-ea"/>
                <a:cs typeface="+mn-cs"/>
              </a:rPr>
              <a:t>, dove è </a:t>
            </a:r>
            <a:r>
              <a:rPr lang="it-IT" sz="1200" kern="1200" dirty="0" err="1" smtClean="0">
                <a:solidFill>
                  <a:schemeClr val="tx1"/>
                </a:solidFill>
                <a:latin typeface="+mn-lt"/>
                <a:ea typeface="+mn-ea"/>
                <a:cs typeface="+mn-cs"/>
              </a:rPr>
              <a:t>conivolto</a:t>
            </a:r>
            <a:r>
              <a:rPr lang="it-IT" sz="1200" kern="1200" dirty="0" smtClean="0">
                <a:solidFill>
                  <a:schemeClr val="tx1"/>
                </a:solidFill>
                <a:latin typeface="+mn-lt"/>
                <a:ea typeface="+mn-ea"/>
                <a:cs typeface="+mn-cs"/>
              </a:rPr>
              <a:t> nella regolazione delle dimensioni del vacuolo</a:t>
            </a:r>
            <a:r>
              <a:rPr lang="it-IT" sz="1200" kern="1200" baseline="0" dirty="0" smtClean="0">
                <a:solidFill>
                  <a:schemeClr val="tx1"/>
                </a:solidFill>
                <a:latin typeface="+mn-lt"/>
                <a:ea typeface="+mn-ea"/>
                <a:cs typeface="+mn-cs"/>
              </a:rPr>
              <a:t> [13</a:t>
            </a:r>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Essendo quindi membro della famiglia delle proteine SNX, RGS-PX1 (nota anche come SNX13) regola l’endocitosi; in particolare rallenta la degradazione </a:t>
            </a:r>
            <a:r>
              <a:rPr lang="it-IT" sz="1200" kern="1200" dirty="0" err="1" smtClean="0">
                <a:solidFill>
                  <a:schemeClr val="tx1"/>
                </a:solidFill>
                <a:latin typeface="+mn-lt"/>
                <a:ea typeface="+mn-ea"/>
                <a:cs typeface="+mn-cs"/>
              </a:rPr>
              <a:t>ligando-dipendente</a:t>
            </a:r>
            <a:r>
              <a:rPr lang="it-IT" sz="1200" kern="1200" dirty="0" smtClean="0">
                <a:solidFill>
                  <a:schemeClr val="tx1"/>
                </a:solidFill>
                <a:latin typeface="+mn-lt"/>
                <a:ea typeface="+mn-ea"/>
                <a:cs typeface="+mn-cs"/>
              </a:rPr>
              <a:t> del recettore (EGFR) del</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fattore di crescita dell'epidermide (EGF) [12]. In caso di </a:t>
            </a:r>
            <a:r>
              <a:rPr lang="it-IT" sz="1200" kern="1200" dirty="0" err="1" smtClean="0">
                <a:solidFill>
                  <a:schemeClr val="tx1"/>
                </a:solidFill>
                <a:latin typeface="+mn-lt"/>
                <a:ea typeface="+mn-ea"/>
                <a:cs typeface="+mn-cs"/>
              </a:rPr>
              <a:t>iperespressione</a:t>
            </a:r>
            <a:r>
              <a:rPr lang="it-IT" sz="1200" kern="1200" dirty="0" smtClean="0">
                <a:solidFill>
                  <a:schemeClr val="tx1"/>
                </a:solidFill>
                <a:latin typeface="+mn-lt"/>
                <a:ea typeface="+mn-ea"/>
                <a:cs typeface="+mn-cs"/>
              </a:rPr>
              <a:t> di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l’effetto di “protezione” di dell’attività SNX sembra ridursi ed i livelli di EGFR calano, facendo pensare che le due attività di RGS e di regolazione di EGFR siano </a:t>
            </a:r>
            <a:r>
              <a:rPr lang="it-IT" sz="1200" kern="1200" dirty="0" err="1" smtClean="0">
                <a:solidFill>
                  <a:schemeClr val="tx1"/>
                </a:solidFill>
                <a:latin typeface="+mn-lt"/>
                <a:ea typeface="+mn-ea"/>
                <a:cs typeface="+mn-cs"/>
              </a:rPr>
              <a:t>mutulamente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escusive</a:t>
            </a:r>
            <a:r>
              <a:rPr lang="it-IT" sz="1200" kern="1200" dirty="0" smtClean="0">
                <a:solidFill>
                  <a:schemeClr val="tx1"/>
                </a:solidFill>
                <a:latin typeface="+mn-lt"/>
                <a:ea typeface="+mn-ea"/>
                <a:cs typeface="+mn-cs"/>
              </a:rPr>
              <a:t> a causa della competizione tra i due substrati per il legame di RGS-PX1 </a:t>
            </a:r>
            <a:r>
              <a:rPr lang="it-IT" sz="1200" b="0" kern="1200" dirty="0" smtClean="0">
                <a:solidFill>
                  <a:schemeClr val="tx1"/>
                </a:solidFill>
                <a:latin typeface="+mn-lt"/>
                <a:ea typeface="+mn-ea"/>
                <a:cs typeface="+mn-cs"/>
              </a:rPr>
              <a:t>[14]. </a:t>
            </a:r>
            <a:r>
              <a:rPr lang="it-IT" sz="1200" kern="1200" dirty="0" smtClean="0">
                <a:solidFill>
                  <a:schemeClr val="tx1"/>
                </a:solidFill>
                <a:latin typeface="+mn-lt"/>
                <a:ea typeface="+mn-ea"/>
                <a:cs typeface="+mn-cs"/>
              </a:rPr>
              <a:t>Sebbene nel nostro contesto cellulare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non sia in realtà </a:t>
            </a:r>
            <a:r>
              <a:rPr lang="it-IT" sz="1200" kern="1200" dirty="0" err="1" smtClean="0">
                <a:solidFill>
                  <a:schemeClr val="tx1"/>
                </a:solidFill>
                <a:latin typeface="+mn-lt"/>
                <a:ea typeface="+mn-ea"/>
                <a:cs typeface="+mn-cs"/>
              </a:rPr>
              <a:t>iperespresso</a:t>
            </a:r>
            <a:r>
              <a:rPr lang="it-IT" sz="1200" kern="1200" dirty="0" smtClean="0">
                <a:solidFill>
                  <a:schemeClr val="tx1"/>
                </a:solidFill>
                <a:latin typeface="+mn-lt"/>
                <a:ea typeface="+mn-ea"/>
                <a:cs typeface="+mn-cs"/>
              </a:rPr>
              <a:t> ma piuttosto </a:t>
            </a:r>
            <a:r>
              <a:rPr lang="it-IT" sz="1200" kern="1200" dirty="0" err="1" smtClean="0">
                <a:solidFill>
                  <a:schemeClr val="tx1"/>
                </a:solidFill>
                <a:latin typeface="+mn-lt"/>
                <a:ea typeface="+mn-ea"/>
                <a:cs typeface="+mn-cs"/>
              </a:rPr>
              <a:t>iperattivato</a:t>
            </a:r>
            <a:r>
              <a:rPr lang="it-IT" sz="1200" kern="1200" dirty="0" smtClean="0">
                <a:solidFill>
                  <a:schemeClr val="tx1"/>
                </a:solidFill>
                <a:latin typeface="+mn-lt"/>
                <a:ea typeface="+mn-ea"/>
                <a:cs typeface="+mn-cs"/>
              </a:rPr>
              <a:t>, da un punto di vista funzionale l’effetto potrebbe essere molto simile: infatti solo quando in forma attiva Gs</a:t>
            </a:r>
            <a:r>
              <a:rPr lang="el-GR" sz="1200" kern="1200" dirty="0" smtClean="0">
                <a:solidFill>
                  <a:schemeClr val="tx1"/>
                </a:solidFill>
                <a:latin typeface="+mn-lt"/>
                <a:ea typeface="+mn-ea"/>
                <a:cs typeface="+mn-cs"/>
              </a:rPr>
              <a:t>α</a:t>
            </a:r>
            <a:r>
              <a:rPr lang="it-IT" sz="1200" kern="1200" dirty="0" smtClean="0">
                <a:solidFill>
                  <a:schemeClr val="tx1"/>
                </a:solidFill>
                <a:latin typeface="+mn-lt"/>
                <a:ea typeface="+mn-ea"/>
                <a:cs typeface="+mn-cs"/>
              </a:rPr>
              <a:t> è liberamente natante e può quindi può essere considerato disponibile per il legame di terze proteine, mentre invece nella sua forma inattiva è sequestrato dagli altri due </a:t>
            </a:r>
            <a:r>
              <a:rPr lang="it-IT" sz="1200" kern="1200" dirty="0" err="1" smtClean="0">
                <a:solidFill>
                  <a:schemeClr val="tx1"/>
                </a:solidFill>
                <a:latin typeface="+mn-lt"/>
                <a:ea typeface="+mn-ea"/>
                <a:cs typeface="+mn-cs"/>
              </a:rPr>
              <a:t>eterodimeri</a:t>
            </a:r>
            <a:r>
              <a:rPr lang="it-IT" sz="1200" kern="1200" dirty="0" smtClean="0">
                <a:solidFill>
                  <a:schemeClr val="tx1"/>
                </a:solidFill>
                <a:latin typeface="+mn-lt"/>
                <a:ea typeface="+mn-ea"/>
                <a:cs typeface="+mn-cs"/>
              </a:rPr>
              <a:t>. Il nostro dominio potrebbe, piuttosto che avere un effetto</a:t>
            </a:r>
            <a:r>
              <a:rPr lang="it-IT" sz="1200" kern="1200" baseline="0" dirty="0" smtClean="0">
                <a:solidFill>
                  <a:schemeClr val="tx1"/>
                </a:solidFill>
                <a:latin typeface="+mn-lt"/>
                <a:ea typeface="+mn-ea"/>
                <a:cs typeface="+mn-cs"/>
              </a:rPr>
              <a:t> collaterale</a:t>
            </a:r>
            <a:r>
              <a:rPr lang="it-IT" sz="1200" kern="1200" dirty="0" smtClean="0">
                <a:solidFill>
                  <a:schemeClr val="tx1"/>
                </a:solidFill>
                <a:latin typeface="+mn-lt"/>
                <a:ea typeface="+mn-ea"/>
                <a:cs typeface="+mn-cs"/>
              </a:rPr>
              <a:t> indesiderato, contribuire anche lui a ripristinare il normale livello di stabilizzazione di EGFR.</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Nell’eventualità in cui il dominio PX risulti</a:t>
            </a:r>
            <a:r>
              <a:rPr lang="it-IT" sz="1200" kern="1200" baseline="0" dirty="0" smtClean="0">
                <a:solidFill>
                  <a:schemeClr val="tx1"/>
                </a:solidFill>
                <a:latin typeface="+mn-lt"/>
                <a:ea typeface="+mn-ea"/>
                <a:cs typeface="+mn-cs"/>
              </a:rPr>
              <a:t> essere un ulteriore fattore di stress per la cellula è comunque possibile ottenere</a:t>
            </a:r>
            <a:r>
              <a:rPr lang="it-IT" sz="1200" kern="1200" dirty="0" smtClean="0">
                <a:solidFill>
                  <a:schemeClr val="tx1"/>
                </a:solidFill>
                <a:latin typeface="+mn-lt"/>
                <a:ea typeface="+mn-ea"/>
                <a:cs typeface="+mn-cs"/>
              </a:rPr>
              <a:t> una proteina RGS-PX1 funzionale per l'attività di RGS ma non più funzionale per l'attività di SNX. Il piano sperimentale potrebbe quindi prevedere una fase di mutazione del dominio PX attraverso la sostituzione della Lys640 (la cui conservazione nel dominio sia di RGS-PX1 che dell'omologa SNX1 [15] è stata confermata con BLAST) con una </a:t>
            </a:r>
            <a:r>
              <a:rPr lang="it-IT" sz="1200" kern="1200" dirty="0" err="1" smtClean="0">
                <a:solidFill>
                  <a:schemeClr val="tx1"/>
                </a:solidFill>
                <a:latin typeface="+mn-lt"/>
                <a:ea typeface="+mn-ea"/>
                <a:cs typeface="+mn-cs"/>
              </a:rPr>
              <a:t>Alanina</a:t>
            </a:r>
            <a:r>
              <a:rPr lang="it-IT" sz="1200" kern="1200" dirty="0" smtClean="0">
                <a:solidFill>
                  <a:schemeClr val="tx1"/>
                </a:solidFill>
                <a:latin typeface="+mn-lt"/>
                <a:ea typeface="+mn-ea"/>
                <a:cs typeface="+mn-cs"/>
              </a:rPr>
              <a:t>. Questo ipotetico approccio è supportato da lavori precedenti in cui la mutazione </a:t>
            </a:r>
            <a:r>
              <a:rPr lang="it-IT" sz="1200" kern="1200" dirty="0" err="1" smtClean="0">
                <a:solidFill>
                  <a:schemeClr val="tx1"/>
                </a:solidFill>
                <a:latin typeface="+mn-lt"/>
                <a:ea typeface="+mn-ea"/>
                <a:cs typeface="+mn-cs"/>
              </a:rPr>
              <a:t>Lys-Ala</a:t>
            </a:r>
            <a:r>
              <a:rPr lang="it-IT" sz="1200" kern="1200" dirty="0" smtClean="0">
                <a:solidFill>
                  <a:schemeClr val="tx1"/>
                </a:solidFill>
                <a:latin typeface="+mn-lt"/>
                <a:ea typeface="+mn-ea"/>
                <a:cs typeface="+mn-cs"/>
              </a:rPr>
              <a:t> del dominio PX della SNX1 omologa [15] induce la completa inibizione dell'attività di regolatore dell’</a:t>
            </a:r>
            <a:r>
              <a:rPr lang="it-IT" sz="1200" kern="1200" baseline="0" dirty="0" smtClean="0">
                <a:solidFill>
                  <a:schemeClr val="tx1"/>
                </a:solidFill>
                <a:latin typeface="+mn-lt"/>
                <a:ea typeface="+mn-ea"/>
                <a:cs typeface="+mn-cs"/>
              </a:rPr>
              <a:t>endocitosi</a:t>
            </a:r>
            <a:r>
              <a:rPr lang="it-IT" sz="1200" kern="1200" dirty="0" smtClean="0">
                <a:solidFill>
                  <a:schemeClr val="tx1"/>
                </a:solidFill>
                <a:latin typeface="+mn-lt"/>
                <a:ea typeface="+mn-ea"/>
                <a:cs typeface="+mn-cs"/>
              </a:rPr>
              <a:t>; dovuta principalmente alla mancata interazione con il </a:t>
            </a:r>
            <a:r>
              <a:rPr lang="it-IT" sz="1200" kern="1200" dirty="0" err="1" smtClean="0">
                <a:solidFill>
                  <a:schemeClr val="tx1"/>
                </a:solidFill>
                <a:latin typeface="+mn-lt"/>
                <a:ea typeface="+mn-ea"/>
                <a:cs typeface="+mn-cs"/>
              </a:rPr>
              <a:t>fosfoinositolo</a:t>
            </a:r>
            <a:r>
              <a:rPr lang="it-IT" sz="1200" kern="1200" dirty="0" smtClean="0">
                <a:solidFill>
                  <a:schemeClr val="tx1"/>
                </a:solidFill>
                <a:latin typeface="+mn-lt"/>
                <a:ea typeface="+mn-ea"/>
                <a:cs typeface="+mn-cs"/>
              </a:rPr>
              <a:t> di membrana che consente alla proteina di localizzare su</a:t>
            </a:r>
            <a:r>
              <a:rPr lang="it-IT" sz="1200" kern="1200" baseline="0" dirty="0" smtClean="0">
                <a:solidFill>
                  <a:schemeClr val="tx1"/>
                </a:solidFill>
                <a:latin typeface="+mn-lt"/>
                <a:ea typeface="+mn-ea"/>
                <a:cs typeface="+mn-cs"/>
              </a:rPr>
              <a:t> quest’ultima </a:t>
            </a:r>
            <a:r>
              <a:rPr lang="it-IT" sz="1200" kern="1200" dirty="0" smtClean="0">
                <a:solidFill>
                  <a:schemeClr val="tx1"/>
                </a:solidFill>
                <a:latin typeface="+mn-lt"/>
                <a:ea typeface="+mn-ea"/>
                <a:cs typeface="+mn-cs"/>
              </a:rPr>
              <a:t>[16]. L'inattivazione del dominio PX della proteina RGS-PX1 con tale approccio è stato perciò scartato dal nostro piano sperimentale; poiché comporterebbe una minor localizzazione sulla membrana plasmatica del fattore e quindi una maggior difficoltà nell'individuazione ed interazione con il nostro bersaglio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Nelle fasi successive del progetto sarà posta l’attenzione sugli effetti dovuti alla prolungata persistenza del recettore EGFR.</a:t>
            </a: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[8] Ross EM and </a:t>
            </a:r>
            <a:r>
              <a:rPr lang="en-US" sz="1200" kern="1200" dirty="0" err="1" smtClean="0">
                <a:solidFill>
                  <a:schemeClr val="tx1"/>
                </a:solidFill>
                <a:latin typeface="+mn-lt"/>
                <a:ea typeface="+mn-ea"/>
                <a:cs typeface="+mn-cs"/>
              </a:rPr>
              <a:t>Wilkie</a:t>
            </a:r>
            <a:r>
              <a:rPr lang="en-US" sz="1200" kern="1200" dirty="0" smtClean="0">
                <a:solidFill>
                  <a:schemeClr val="tx1"/>
                </a:solidFill>
                <a:latin typeface="+mn-lt"/>
                <a:ea typeface="+mn-ea"/>
                <a:cs typeface="+mn-cs"/>
              </a:rPr>
              <a:t> TM: </a:t>
            </a:r>
            <a:r>
              <a:rPr lang="en-US" sz="1200" b="1" kern="1200" dirty="0" err="1" smtClean="0">
                <a:solidFill>
                  <a:schemeClr val="tx1"/>
                </a:solidFill>
                <a:latin typeface="+mn-lt"/>
                <a:ea typeface="+mn-ea"/>
                <a:cs typeface="+mn-cs"/>
              </a:rPr>
              <a:t>GTPase</a:t>
            </a:r>
            <a:r>
              <a:rPr lang="en-US" sz="1200" b="1" kern="1200" dirty="0" smtClean="0">
                <a:solidFill>
                  <a:schemeClr val="tx1"/>
                </a:solidFill>
                <a:latin typeface="+mn-lt"/>
                <a:ea typeface="+mn-ea"/>
                <a:cs typeface="+mn-cs"/>
              </a:rPr>
              <a:t>-activating proteins for </a:t>
            </a:r>
            <a:r>
              <a:rPr lang="en-US" sz="1200" b="1" kern="1200" dirty="0" err="1" smtClean="0">
                <a:solidFill>
                  <a:schemeClr val="tx1"/>
                </a:solidFill>
                <a:latin typeface="+mn-lt"/>
                <a:ea typeface="+mn-ea"/>
                <a:cs typeface="+mn-cs"/>
              </a:rPr>
              <a:t>heterotrimeric</a:t>
            </a:r>
            <a:r>
              <a:rPr lang="en-US" sz="1200" b="1" kern="1200" dirty="0" smtClean="0">
                <a:solidFill>
                  <a:schemeClr val="tx1"/>
                </a:solidFill>
                <a:latin typeface="+mn-lt"/>
                <a:ea typeface="+mn-ea"/>
                <a:cs typeface="+mn-cs"/>
              </a:rPr>
              <a:t> G proteins: regulators of G protein signaling (RGS) and RGS-like proteins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Annual Review Biochemistry,</a:t>
            </a:r>
            <a:r>
              <a:rPr lang="en-US" sz="1200" kern="1200" dirty="0" smtClean="0">
                <a:solidFill>
                  <a:schemeClr val="tx1"/>
                </a:solidFill>
                <a:latin typeface="+mn-lt"/>
                <a:ea typeface="+mn-ea"/>
                <a:cs typeface="+mn-cs"/>
              </a:rPr>
              <a:t> 2000;</a:t>
            </a:r>
            <a:endParaRPr lang="it-IT"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[9]</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Larminie</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Selective expression of regulators of G-protein signaling (RGS) in the human central nervous</a:t>
            </a:r>
            <a:r>
              <a:rPr lang="en-US" sz="1200" b="1" i="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system. </a:t>
            </a:r>
            <a:r>
              <a:rPr lang="en-US" sz="1200" i="1" kern="1200" dirty="0" smtClean="0">
                <a:solidFill>
                  <a:schemeClr val="tx1"/>
                </a:solidFill>
                <a:latin typeface="+mn-lt"/>
                <a:ea typeface="+mn-ea"/>
                <a:cs typeface="+mn-cs"/>
              </a:rPr>
              <a:t>Molecular Brain Research,</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2004;</a:t>
            </a:r>
          </a:p>
          <a:p>
            <a:r>
              <a:rPr lang="en-US" sz="1200" i="0" kern="1200" dirty="0" smtClean="0">
                <a:solidFill>
                  <a:schemeClr val="tx1"/>
                </a:solidFill>
                <a:latin typeface="+mn-lt"/>
                <a:ea typeface="+mn-ea"/>
                <a:cs typeface="+mn-cs"/>
              </a:rPr>
              <a:t>[10] </a:t>
            </a:r>
            <a:r>
              <a:rPr lang="en-US" sz="1200" kern="1200" dirty="0" smtClean="0">
                <a:solidFill>
                  <a:schemeClr val="tx1"/>
                </a:solidFill>
                <a:latin typeface="+mn-lt"/>
                <a:ea typeface="+mn-ea"/>
                <a:cs typeface="+mn-cs"/>
              </a:rPr>
              <a:t>Roy et al. </a:t>
            </a:r>
            <a:r>
              <a:rPr lang="en-US" sz="1200" b="1" kern="1200" dirty="0" smtClean="0">
                <a:solidFill>
                  <a:schemeClr val="tx1"/>
                </a:solidFill>
                <a:latin typeface="+mn-lt"/>
                <a:ea typeface="+mn-ea"/>
                <a:cs typeface="+mn-cs"/>
              </a:rPr>
              <a:t>RGS2 interacts with Gs and </a:t>
            </a:r>
            <a:r>
              <a:rPr lang="en-US" sz="1200" b="1" kern="1200" dirty="0" err="1" smtClean="0">
                <a:solidFill>
                  <a:schemeClr val="tx1"/>
                </a:solidFill>
                <a:latin typeface="+mn-lt"/>
                <a:ea typeface="+mn-ea"/>
                <a:cs typeface="+mn-cs"/>
              </a:rPr>
              <a:t>adenylyl</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cyclase</a:t>
            </a:r>
            <a:r>
              <a:rPr lang="en-US" sz="1200" b="1" kern="1200" dirty="0" smtClean="0">
                <a:solidFill>
                  <a:schemeClr val="tx1"/>
                </a:solidFill>
                <a:latin typeface="+mn-lt"/>
                <a:ea typeface="+mn-ea"/>
                <a:cs typeface="+mn-cs"/>
              </a:rPr>
              <a:t> in living cell. </a:t>
            </a:r>
            <a:r>
              <a:rPr lang="en-US" sz="1200" i="1" kern="1200" dirty="0" smtClean="0">
                <a:solidFill>
                  <a:schemeClr val="tx1"/>
                </a:solidFill>
                <a:latin typeface="+mn-lt"/>
                <a:ea typeface="+mn-ea"/>
                <a:cs typeface="+mn-cs"/>
              </a:rPr>
              <a:t>Cellular </a:t>
            </a:r>
            <a:r>
              <a:rPr lang="en-US" sz="1200" i="1" kern="1200" dirty="0" err="1" smtClean="0">
                <a:solidFill>
                  <a:schemeClr val="tx1"/>
                </a:solidFill>
                <a:latin typeface="+mn-lt"/>
                <a:ea typeface="+mn-ea"/>
                <a:cs typeface="+mn-cs"/>
              </a:rPr>
              <a:t>Signalling</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2006</a:t>
            </a:r>
            <a:r>
              <a:rPr lang="en-US" sz="1200" i="1"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[11] </a:t>
            </a:r>
            <a:r>
              <a:rPr lang="en-US" sz="1200" kern="1200" dirty="0" smtClean="0">
                <a:solidFill>
                  <a:schemeClr val="tx1"/>
                </a:solidFill>
                <a:latin typeface="+mn-lt"/>
                <a:ea typeface="+mn-ea"/>
                <a:cs typeface="+mn-cs"/>
              </a:rPr>
              <a:t>Nguyen et al.: </a:t>
            </a:r>
            <a:r>
              <a:rPr lang="en-US" sz="1200" b="1" kern="1200" dirty="0" smtClean="0">
                <a:solidFill>
                  <a:schemeClr val="tx1"/>
                </a:solidFill>
                <a:latin typeface="+mn-lt"/>
                <a:ea typeface="+mn-ea"/>
                <a:cs typeface="+mn-cs"/>
              </a:rPr>
              <a:t>Translation control by RGS2. </a:t>
            </a:r>
            <a:r>
              <a:rPr lang="en-US" sz="1200" i="1" kern="1200" dirty="0" smtClean="0">
                <a:solidFill>
                  <a:schemeClr val="tx1"/>
                </a:solidFill>
                <a:latin typeface="+mn-lt"/>
                <a:ea typeface="+mn-ea"/>
                <a:cs typeface="+mn-cs"/>
              </a:rPr>
              <a:t>The journal of cell biology,</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2</a:t>
            </a:r>
            <a:r>
              <a:rPr lang="en-US" sz="1200" i="0" kern="1200" dirty="0" smtClean="0">
                <a:solidFill>
                  <a:schemeClr val="tx1"/>
                </a:solidFill>
                <a:latin typeface="+mn-lt"/>
                <a:ea typeface="+mn-ea"/>
                <a:cs typeface="+mn-cs"/>
              </a:rPr>
              <a:t>009;</a:t>
            </a:r>
            <a:endParaRPr lang="it-IT" sz="1200" i="0" kern="1200" dirty="0" smtClean="0">
              <a:solidFill>
                <a:schemeClr val="tx1"/>
              </a:solidFill>
              <a:latin typeface="+mn-lt"/>
              <a:ea typeface="+mn-ea"/>
              <a:cs typeface="+mn-cs"/>
            </a:endParaRPr>
          </a:p>
          <a:p>
            <a:r>
              <a:rPr lang="it-IT" sz="1200" i="0" kern="1200" dirty="0" smtClean="0">
                <a:solidFill>
                  <a:schemeClr val="tx1"/>
                </a:solidFill>
                <a:latin typeface="+mn-lt"/>
                <a:ea typeface="+mn-ea"/>
                <a:cs typeface="+mn-cs"/>
              </a:rPr>
              <a:t>[12] </a:t>
            </a:r>
            <a:r>
              <a:rPr lang="en-US" sz="1200" kern="1200" dirty="0" err="1" smtClean="0">
                <a:solidFill>
                  <a:schemeClr val="tx1"/>
                </a:solidFill>
                <a:latin typeface="+mn-lt"/>
                <a:ea typeface="+mn-ea"/>
                <a:cs typeface="+mn-cs"/>
              </a:rPr>
              <a:t>Zheng</a:t>
            </a:r>
            <a:r>
              <a:rPr lang="en-US" sz="1200" kern="1200" baseline="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RGS-PX1, a GAP for G</a:t>
            </a:r>
            <a:r>
              <a:rPr lang="it-IT" sz="1200" b="1" kern="1200" dirty="0" smtClean="0">
                <a:solidFill>
                  <a:schemeClr val="tx1"/>
                </a:solidFill>
                <a:latin typeface="+mn-lt"/>
                <a:ea typeface="+mn-ea"/>
                <a:cs typeface="+mn-cs"/>
              </a:rPr>
              <a:t>α</a:t>
            </a:r>
            <a:r>
              <a:rPr lang="en-US" sz="1200" b="1" kern="1200" dirty="0" smtClean="0">
                <a:solidFill>
                  <a:schemeClr val="tx1"/>
                </a:solidFill>
                <a:latin typeface="+mn-lt"/>
                <a:ea typeface="+mn-ea"/>
                <a:cs typeface="+mn-cs"/>
              </a:rPr>
              <a:t>s and  Sorting </a:t>
            </a:r>
            <a:r>
              <a:rPr lang="en-US" sz="1200" b="1" kern="1200" dirty="0" err="1" smtClean="0">
                <a:solidFill>
                  <a:schemeClr val="tx1"/>
                </a:solidFill>
                <a:latin typeface="+mn-lt"/>
                <a:ea typeface="+mn-ea"/>
                <a:cs typeface="+mn-cs"/>
              </a:rPr>
              <a:t>Nexin</a:t>
            </a:r>
            <a:r>
              <a:rPr lang="en-US" sz="1200" b="1" kern="1200" dirty="0" smtClean="0">
                <a:solidFill>
                  <a:schemeClr val="tx1"/>
                </a:solidFill>
                <a:latin typeface="+mn-lt"/>
                <a:ea typeface="+mn-ea"/>
                <a:cs typeface="+mn-cs"/>
              </a:rPr>
              <a:t> in Vesicular Trafficking. </a:t>
            </a:r>
            <a:r>
              <a:rPr lang="en-US" sz="1200" i="1" kern="1200" dirty="0" smtClean="0">
                <a:solidFill>
                  <a:schemeClr val="tx1"/>
                </a:solidFill>
                <a:latin typeface="+mn-lt"/>
                <a:ea typeface="+mn-ea"/>
                <a:cs typeface="+mn-cs"/>
              </a:rPr>
              <a:t>Science,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2001</a:t>
            </a:r>
            <a:r>
              <a:rPr lang="en-US" sz="1200" i="1"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[13] </a:t>
            </a:r>
            <a:r>
              <a:rPr lang="en-US" sz="1200" kern="1200" dirty="0" err="1" smtClean="0">
                <a:solidFill>
                  <a:schemeClr val="tx1"/>
                </a:solidFill>
                <a:latin typeface="+mn-lt"/>
                <a:ea typeface="+mn-ea"/>
                <a:cs typeface="+mn-cs"/>
              </a:rPr>
              <a:t>Hosomi</a:t>
            </a:r>
            <a:r>
              <a:rPr lang="en-US" sz="1200" kern="1200" dirty="0" smtClean="0">
                <a:solidFill>
                  <a:schemeClr val="tx1"/>
                </a:solidFill>
                <a:latin typeface="+mn-lt"/>
                <a:ea typeface="+mn-ea"/>
                <a:cs typeface="+mn-cs"/>
              </a:rPr>
              <a:t> A et al.: </a:t>
            </a:r>
            <a:r>
              <a:rPr lang="en-US" sz="1200" b="1" kern="1200" dirty="0" smtClean="0">
                <a:solidFill>
                  <a:schemeClr val="tx1"/>
                </a:solidFill>
                <a:latin typeface="+mn-lt"/>
                <a:ea typeface="+mn-ea"/>
                <a:cs typeface="+mn-cs"/>
              </a:rPr>
              <a:t>PXA Domain-Containing Protein Pxa1 Is Required for Normal Vacuole Function and Morphology in </a:t>
            </a:r>
            <a:r>
              <a:rPr lang="en-US" sz="1200" b="1" kern="1200" dirty="0" err="1" smtClean="0">
                <a:solidFill>
                  <a:schemeClr val="tx1"/>
                </a:solidFill>
                <a:latin typeface="+mn-lt"/>
                <a:ea typeface="+mn-ea"/>
                <a:cs typeface="+mn-cs"/>
              </a:rPr>
              <a:t>Schizosaccharomyces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pombe</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Bioscence</a:t>
            </a:r>
            <a:r>
              <a:rPr lang="en-US" sz="1200" i="1" kern="1200" dirty="0" smtClean="0">
                <a:solidFill>
                  <a:schemeClr val="tx1"/>
                </a:solidFill>
                <a:latin typeface="+mn-lt"/>
                <a:ea typeface="+mn-ea"/>
                <a:cs typeface="+mn-cs"/>
              </a:rPr>
              <a:t> Biotechnology </a:t>
            </a:r>
            <a:r>
              <a:rPr lang="en-US" sz="1200" i="1" kern="1200" dirty="0" err="1" smtClean="0">
                <a:solidFill>
                  <a:schemeClr val="tx1"/>
                </a:solidFill>
                <a:latin typeface="+mn-lt"/>
                <a:ea typeface="+mn-ea"/>
                <a:cs typeface="+mn-cs"/>
              </a:rPr>
              <a:t>Biocheminstry</a:t>
            </a:r>
            <a:r>
              <a:rPr lang="en-US" sz="1200" kern="1200" dirty="0" smtClean="0">
                <a:solidFill>
                  <a:schemeClr val="tx1"/>
                </a:solidFill>
                <a:latin typeface="+mn-lt"/>
                <a:ea typeface="+mn-ea"/>
                <a:cs typeface="+mn-cs"/>
              </a:rPr>
              <a:t>, 2008;</a:t>
            </a:r>
            <a:endParaRPr lang="it-IT" sz="1200" kern="1200" dirty="0" smtClean="0">
              <a:solidFill>
                <a:schemeClr val="tx1"/>
              </a:solidFill>
              <a:latin typeface="+mn-lt"/>
              <a:ea typeface="+mn-ea"/>
              <a:cs typeface="+mn-cs"/>
            </a:endParaRPr>
          </a:p>
          <a:p>
            <a:r>
              <a:rPr lang="it-IT" sz="1200" i="0" kern="1200" dirty="0" smtClean="0">
                <a:solidFill>
                  <a:schemeClr val="tx1"/>
                </a:solidFill>
                <a:latin typeface="+mn-lt"/>
                <a:ea typeface="+mn-ea"/>
                <a:cs typeface="+mn-cs"/>
              </a:rPr>
              <a:t>[14] </a:t>
            </a:r>
            <a:r>
              <a:rPr lang="en-US" sz="1200" kern="1200" dirty="0" err="1" smtClean="0">
                <a:solidFill>
                  <a:schemeClr val="tx1"/>
                </a:solidFill>
                <a:latin typeface="+mn-lt"/>
                <a:ea typeface="+mn-ea"/>
                <a:cs typeface="+mn-cs"/>
              </a:rPr>
              <a:t>Zheng</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Regulation of epidermal growth factor receptor degradation by </a:t>
            </a:r>
            <a:r>
              <a:rPr lang="en-US" sz="1200" b="1" kern="1200" dirty="0" err="1" smtClean="0">
                <a:solidFill>
                  <a:schemeClr val="tx1"/>
                </a:solidFill>
                <a:latin typeface="+mn-lt"/>
                <a:ea typeface="+mn-ea"/>
                <a:cs typeface="+mn-cs"/>
              </a:rPr>
              <a:t>heterotrimeric</a:t>
            </a:r>
            <a:r>
              <a:rPr lang="en-US" sz="1200" b="1" kern="1200" dirty="0" smtClean="0">
                <a:solidFill>
                  <a:schemeClr val="tx1"/>
                </a:solidFill>
                <a:latin typeface="+mn-lt"/>
                <a:ea typeface="+mn-ea"/>
                <a:cs typeface="+mn-cs"/>
              </a:rPr>
              <a:t> Gs</a:t>
            </a:r>
            <a:r>
              <a:rPr lang="it-IT" sz="1200" b="1" kern="1200" dirty="0" smtClean="0">
                <a:solidFill>
                  <a:schemeClr val="tx1"/>
                </a:solidFill>
                <a:latin typeface="+mn-lt"/>
                <a:ea typeface="+mn-ea"/>
                <a:cs typeface="+mn-cs"/>
              </a:rPr>
              <a:t>α</a:t>
            </a:r>
            <a:r>
              <a:rPr lang="en-US" sz="1200" b="1" kern="1200" dirty="0" smtClean="0">
                <a:solidFill>
                  <a:schemeClr val="tx1"/>
                </a:solidFill>
                <a:latin typeface="+mn-lt"/>
                <a:ea typeface="+mn-ea"/>
                <a:cs typeface="+mn-cs"/>
              </a:rPr>
              <a:t> protein.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Molecular Biology of the Cell, </a:t>
            </a:r>
            <a:r>
              <a:rPr lang="en-US" sz="1200" i="0" kern="1200" dirty="0" smtClean="0">
                <a:solidFill>
                  <a:schemeClr val="tx1"/>
                </a:solidFill>
                <a:latin typeface="+mn-lt"/>
                <a:ea typeface="+mn-ea"/>
                <a:cs typeface="+mn-cs"/>
              </a:rPr>
              <a:t>2004;</a:t>
            </a:r>
          </a:p>
          <a:p>
            <a:r>
              <a:rPr lang="en-US" sz="1200" kern="1200" dirty="0" smtClean="0">
                <a:solidFill>
                  <a:schemeClr val="tx1"/>
                </a:solidFill>
                <a:latin typeface="+mn-lt"/>
                <a:ea typeface="+mn-ea"/>
                <a:cs typeface="+mn-cs"/>
              </a:rPr>
              <a:t>[15] </a:t>
            </a:r>
            <a:r>
              <a:rPr lang="en-US" sz="1200" kern="1200" dirty="0" err="1" smtClean="0">
                <a:solidFill>
                  <a:schemeClr val="tx1"/>
                </a:solidFill>
                <a:latin typeface="+mn-lt"/>
                <a:ea typeface="+mn-ea"/>
                <a:cs typeface="+mn-cs"/>
              </a:rPr>
              <a:t>Ellson</a:t>
            </a:r>
            <a:r>
              <a:rPr lang="en-US" sz="1200" kern="1200" baseline="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The PX domain: a new </a:t>
            </a:r>
            <a:r>
              <a:rPr lang="en-US" sz="1200" b="1" kern="1200" dirty="0" err="1" smtClean="0">
                <a:solidFill>
                  <a:schemeClr val="tx1"/>
                </a:solidFill>
                <a:latin typeface="+mn-lt"/>
                <a:ea typeface="+mn-ea"/>
                <a:cs typeface="+mn-cs"/>
              </a:rPr>
              <a:t>phosphoinositide</a:t>
            </a:r>
            <a:r>
              <a:rPr lang="en-US" sz="1200" b="1" kern="1200" dirty="0" smtClean="0">
                <a:solidFill>
                  <a:schemeClr val="tx1"/>
                </a:solidFill>
                <a:latin typeface="+mn-lt"/>
                <a:ea typeface="+mn-ea"/>
                <a:cs typeface="+mn-cs"/>
              </a:rPr>
              <a:t>-binding module.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Journal of Cell Science, </a:t>
            </a:r>
            <a:r>
              <a:rPr lang="en-US" sz="1200" i="0" kern="1200" dirty="0" smtClean="0">
                <a:solidFill>
                  <a:schemeClr val="tx1"/>
                </a:solidFill>
                <a:latin typeface="+mn-lt"/>
                <a:ea typeface="+mn-ea"/>
                <a:cs typeface="+mn-cs"/>
              </a:rPr>
              <a:t>2002;</a:t>
            </a:r>
          </a:p>
          <a:p>
            <a:r>
              <a:rPr lang="en-US" sz="1200" kern="1200" dirty="0" smtClean="0">
                <a:solidFill>
                  <a:schemeClr val="tx1"/>
                </a:solidFill>
                <a:latin typeface="+mn-lt"/>
                <a:ea typeface="+mn-ea"/>
                <a:cs typeface="+mn-cs"/>
              </a:rPr>
              <a:t>[16] Cozier et al.: </a:t>
            </a:r>
            <a:r>
              <a:rPr lang="en-US" sz="1200" b="1" kern="1200" dirty="0" smtClean="0">
                <a:solidFill>
                  <a:schemeClr val="tx1"/>
                </a:solidFill>
                <a:latin typeface="+mn-lt"/>
                <a:ea typeface="+mn-ea"/>
                <a:cs typeface="+mn-cs"/>
              </a:rPr>
              <a:t>The </a:t>
            </a:r>
            <a:r>
              <a:rPr lang="en-US" sz="1200" b="1" kern="1200" dirty="0" err="1" smtClean="0">
                <a:solidFill>
                  <a:schemeClr val="tx1"/>
                </a:solidFill>
                <a:latin typeface="+mn-lt"/>
                <a:ea typeface="+mn-ea"/>
                <a:cs typeface="+mn-cs"/>
              </a:rPr>
              <a:t>Phox</a:t>
            </a:r>
            <a:r>
              <a:rPr lang="en-US" sz="1200" b="1" kern="1200" dirty="0" smtClean="0">
                <a:solidFill>
                  <a:schemeClr val="tx1"/>
                </a:solidFill>
                <a:latin typeface="+mn-lt"/>
                <a:ea typeface="+mn-ea"/>
                <a:cs typeface="+mn-cs"/>
              </a:rPr>
              <a:t> Homology (PX) domain-dependent, 3-Phosphoinositide-mediated association of Sorting Nexin-1 with an early sorting </a:t>
            </a:r>
            <a:r>
              <a:rPr lang="en-US" sz="1200" b="1" kern="1200" dirty="0" err="1" smtClean="0">
                <a:solidFill>
                  <a:schemeClr val="tx1"/>
                </a:solidFill>
                <a:latin typeface="+mn-lt"/>
                <a:ea typeface="+mn-ea"/>
                <a:cs typeface="+mn-cs"/>
              </a:rPr>
              <a:t>endosomal</a:t>
            </a:r>
            <a:r>
              <a:rPr lang="en-US" sz="1200" b="1" kern="1200" dirty="0" smtClean="0">
                <a:solidFill>
                  <a:schemeClr val="tx1"/>
                </a:solidFill>
                <a:latin typeface="+mn-lt"/>
                <a:ea typeface="+mn-ea"/>
                <a:cs typeface="+mn-cs"/>
              </a:rPr>
              <a:t> compartment is required for its ability to regulate epidermal growth factor receptor degradation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Journal of Biological </a:t>
            </a:r>
            <a:r>
              <a:rPr lang="en-US" sz="1200" i="1" kern="1200" dirty="0" err="1" smtClean="0">
                <a:solidFill>
                  <a:schemeClr val="tx1"/>
                </a:solidFill>
                <a:latin typeface="+mn-lt"/>
                <a:ea typeface="+mn-ea"/>
                <a:cs typeface="+mn-cs"/>
              </a:rPr>
              <a:t>Chemestry</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2002;</a:t>
            </a:r>
            <a:endParaRPr lang="it-IT" sz="1200" i="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4</a:t>
            </a:fld>
            <a:endParaRPr lang="it-IT"/>
          </a:p>
        </p:txBody>
      </p:sp>
    </p:spTree>
    <p:extLst>
      <p:ext uri="{BB962C8B-B14F-4D97-AF65-F5344CB8AC3E}">
        <p14:creationId xmlns:p14="http://schemas.microsoft.com/office/powerpoint/2010/main" xmlns="" val="262014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Per l’espressione del</a:t>
            </a:r>
            <a:r>
              <a:rPr lang="it-IT" sz="1200" kern="1200" baseline="0" dirty="0" smtClean="0">
                <a:solidFill>
                  <a:schemeClr val="tx1"/>
                </a:solidFill>
                <a:latin typeface="+mn-lt"/>
                <a:ea typeface="+mn-ea"/>
                <a:cs typeface="+mn-cs"/>
              </a:rPr>
              <a:t> nostro </a:t>
            </a:r>
            <a:r>
              <a:rPr lang="it-IT" sz="1200" kern="1200" baseline="0" dirty="0" err="1" smtClean="0">
                <a:solidFill>
                  <a:schemeClr val="tx1"/>
                </a:solidFill>
                <a:latin typeface="+mn-lt"/>
                <a:ea typeface="+mn-ea"/>
                <a:cs typeface="+mn-cs"/>
              </a:rPr>
              <a:t>transgene</a:t>
            </a:r>
            <a:r>
              <a:rPr lang="it-IT" sz="1200" kern="1200" baseline="0" dirty="0" smtClean="0">
                <a:solidFill>
                  <a:schemeClr val="tx1"/>
                </a:solidFill>
                <a:latin typeface="+mn-lt"/>
                <a:ea typeface="+mn-ea"/>
                <a:cs typeface="+mn-cs"/>
              </a:rPr>
              <a:t> utilizzeremo un vettore </a:t>
            </a:r>
            <a:r>
              <a:rPr lang="it-IT" sz="1200" kern="1200" baseline="0" dirty="0" err="1" smtClean="0">
                <a:solidFill>
                  <a:schemeClr val="tx1"/>
                </a:solidFill>
                <a:latin typeface="+mn-lt"/>
                <a:ea typeface="+mn-ea"/>
                <a:cs typeface="+mn-cs"/>
              </a:rPr>
              <a:t>adeno-associato</a:t>
            </a:r>
            <a:r>
              <a:rPr lang="it-IT" sz="1200" kern="1200" baseline="0" dirty="0" smtClean="0">
                <a:solidFill>
                  <a:schemeClr val="tx1"/>
                </a:solidFill>
                <a:latin typeface="+mn-lt"/>
                <a:ea typeface="+mn-ea"/>
                <a:cs typeface="+mn-cs"/>
              </a:rPr>
              <a:t> di </a:t>
            </a:r>
            <a:r>
              <a:rPr lang="it-IT" sz="1200" kern="1200" baseline="0" dirty="0" err="1" smtClean="0">
                <a:solidFill>
                  <a:schemeClr val="tx1"/>
                </a:solidFill>
                <a:latin typeface="+mn-lt"/>
                <a:ea typeface="+mn-ea"/>
                <a:cs typeface="+mn-cs"/>
              </a:rPr>
              <a:t>serotipo</a:t>
            </a:r>
            <a:r>
              <a:rPr lang="it-IT" sz="1200" kern="1200" baseline="0" dirty="0" smtClean="0">
                <a:solidFill>
                  <a:schemeClr val="tx1"/>
                </a:solidFill>
                <a:latin typeface="+mn-lt"/>
                <a:ea typeface="+mn-ea"/>
                <a:cs typeface="+mn-cs"/>
              </a:rPr>
              <a:t> 2 (AAV2). Questo vettore, come tutti gli </a:t>
            </a:r>
            <a:r>
              <a:rPr lang="it-IT" sz="1200" kern="1200" baseline="0" dirty="0" err="1" smtClean="0">
                <a:solidFill>
                  <a:schemeClr val="tx1"/>
                </a:solidFill>
                <a:latin typeface="+mn-lt"/>
                <a:ea typeface="+mn-ea"/>
                <a:cs typeface="+mn-cs"/>
              </a:rPr>
              <a:t>adeno</a:t>
            </a:r>
            <a:r>
              <a:rPr lang="it-IT" sz="1200" kern="1200" baseline="0" dirty="0" smtClean="0">
                <a:solidFill>
                  <a:schemeClr val="tx1"/>
                </a:solidFill>
                <a:latin typeface="+mn-lt"/>
                <a:ea typeface="+mn-ea"/>
                <a:cs typeface="+mn-cs"/>
              </a:rPr>
              <a:t> associati gode della </a:t>
            </a:r>
            <a:br>
              <a:rPr lang="it-IT" sz="1200" kern="1200" baseline="0" dirty="0" smtClean="0">
                <a:solidFill>
                  <a:schemeClr val="tx1"/>
                </a:solidFill>
                <a:latin typeface="+mn-lt"/>
                <a:ea typeface="+mn-ea"/>
                <a:cs typeface="+mn-cs"/>
              </a:rPr>
            </a:br>
            <a:r>
              <a:rPr lang="it-IT" sz="1200" kern="1200" dirty="0" smtClean="0">
                <a:solidFill>
                  <a:schemeClr val="tx1"/>
                </a:solidFill>
                <a:latin typeface="+mn-lt"/>
                <a:ea typeface="+mn-ea"/>
                <a:cs typeface="+mn-cs"/>
              </a:rPr>
              <a:t>stabilità e della durata tipica nell’espressione del </a:t>
            </a:r>
            <a:r>
              <a:rPr lang="it-IT" sz="1200" kern="1200" dirty="0" err="1" smtClean="0">
                <a:solidFill>
                  <a:schemeClr val="tx1"/>
                </a:solidFill>
                <a:latin typeface="+mn-lt"/>
                <a:ea typeface="+mn-ea"/>
                <a:cs typeface="+mn-cs"/>
              </a:rPr>
              <a:t>transgene</a:t>
            </a:r>
            <a:r>
              <a:rPr lang="it-IT" sz="1200" kern="1200" dirty="0" smtClean="0">
                <a:solidFill>
                  <a:schemeClr val="tx1"/>
                </a:solidFill>
                <a:latin typeface="+mn-lt"/>
                <a:ea typeface="+mn-ea"/>
                <a:cs typeface="+mn-cs"/>
              </a:rPr>
              <a:t>, l’assenza di tossicità </a:t>
            </a:r>
            <a:r>
              <a:rPr lang="it-IT" sz="1200" kern="1200" baseline="0" dirty="0" smtClean="0">
                <a:solidFill>
                  <a:schemeClr val="tx1"/>
                </a:solidFill>
                <a:latin typeface="+mn-lt"/>
                <a:ea typeface="+mn-ea"/>
                <a:cs typeface="+mn-cs"/>
              </a:rPr>
              <a:t> e </a:t>
            </a:r>
            <a:r>
              <a:rPr lang="it-IT" sz="1200" kern="1200" dirty="0" smtClean="0">
                <a:solidFill>
                  <a:schemeClr val="tx1"/>
                </a:solidFill>
                <a:latin typeface="+mn-lt"/>
                <a:ea typeface="+mn-ea"/>
                <a:cs typeface="+mn-cs"/>
              </a:rPr>
              <a:t>risposta immune</a:t>
            </a:r>
            <a:r>
              <a:rPr lang="it-IT" sz="1200" kern="1200" baseline="0" dirty="0" smtClean="0">
                <a:solidFill>
                  <a:schemeClr val="tx1"/>
                </a:solidFill>
                <a:latin typeface="+mn-lt"/>
                <a:ea typeface="+mn-ea"/>
                <a:cs typeface="+mn-cs"/>
              </a:rPr>
              <a:t> non sig</a:t>
            </a:r>
            <a:r>
              <a:rPr lang="it-IT" sz="1200" kern="1200" dirty="0" smtClean="0">
                <a:solidFill>
                  <a:schemeClr val="tx1"/>
                </a:solidFill>
                <a:latin typeface="+mn-lt"/>
                <a:ea typeface="+mn-ea"/>
                <a:cs typeface="+mn-cs"/>
              </a:rPr>
              <a:t>nificativa, l’efficienza di trasduzione in diversi tessuti tra cui proprio</a:t>
            </a:r>
            <a:r>
              <a:rPr lang="it-IT" sz="1200" kern="1200" baseline="0" dirty="0" smtClean="0">
                <a:solidFill>
                  <a:schemeClr val="tx1"/>
                </a:solidFill>
                <a:latin typeface="+mn-lt"/>
                <a:ea typeface="+mn-ea"/>
                <a:cs typeface="+mn-cs"/>
              </a:rPr>
              <a:t> le cellule del tessuto osseo [17]</a:t>
            </a:r>
            <a:r>
              <a:rPr lang="it-IT" sz="1200" kern="1200" dirty="0" smtClean="0">
                <a:solidFill>
                  <a:schemeClr val="tx1"/>
                </a:solidFill>
                <a:latin typeface="+mn-lt"/>
                <a:ea typeface="+mn-ea"/>
                <a:cs typeface="+mn-cs"/>
              </a:rPr>
              <a:t>, nonché la capacità di </a:t>
            </a:r>
            <a:r>
              <a:rPr lang="it-IT" sz="1200" kern="1200" dirty="0" err="1" smtClean="0">
                <a:solidFill>
                  <a:schemeClr val="tx1"/>
                </a:solidFill>
                <a:latin typeface="+mn-lt"/>
                <a:ea typeface="+mn-ea"/>
                <a:cs typeface="+mn-cs"/>
              </a:rPr>
              <a:t>transfettare</a:t>
            </a:r>
            <a:r>
              <a:rPr lang="it-IT" sz="1200" kern="1200" dirty="0" smtClean="0">
                <a:solidFill>
                  <a:schemeClr val="tx1"/>
                </a:solidFill>
                <a:latin typeface="+mn-lt"/>
                <a:ea typeface="+mn-ea"/>
                <a:cs typeface="+mn-cs"/>
              </a:rPr>
              <a:t> tanto</a:t>
            </a:r>
            <a:r>
              <a:rPr lang="it-IT" sz="1200" kern="1200" baseline="0" dirty="0" smtClean="0">
                <a:solidFill>
                  <a:schemeClr val="tx1"/>
                </a:solidFill>
                <a:latin typeface="+mn-lt"/>
                <a:ea typeface="+mn-ea"/>
                <a:cs typeface="+mn-cs"/>
              </a:rPr>
              <a:t> cellule </a:t>
            </a:r>
            <a:r>
              <a:rPr lang="it-IT" sz="1200" kern="1200" baseline="0" dirty="0" err="1" smtClean="0">
                <a:solidFill>
                  <a:schemeClr val="tx1"/>
                </a:solidFill>
                <a:latin typeface="+mn-lt"/>
                <a:ea typeface="+mn-ea"/>
                <a:cs typeface="+mn-cs"/>
              </a:rPr>
              <a:t>ciclanti</a:t>
            </a:r>
            <a:r>
              <a:rPr lang="it-IT" sz="1200" kern="1200" baseline="0" dirty="0" smtClean="0">
                <a:solidFill>
                  <a:schemeClr val="tx1"/>
                </a:solidFill>
                <a:latin typeface="+mn-lt"/>
                <a:ea typeface="+mn-ea"/>
                <a:cs typeface="+mn-cs"/>
              </a:rPr>
              <a:t> quanto cellule in fase stazionaria</a:t>
            </a:r>
            <a:r>
              <a:rPr lang="it-IT" sz="1200" kern="1200" dirty="0" smtClean="0">
                <a:solidFill>
                  <a:schemeClr val="tx1"/>
                </a:solidFill>
                <a:latin typeface="+mn-lt"/>
                <a:ea typeface="+mn-ea"/>
                <a:cs typeface="+mn-cs"/>
              </a:rPr>
              <a:t>. Queste caratteristiche, in particolar modo la stabilità, saranno</a:t>
            </a:r>
            <a:r>
              <a:rPr lang="it-IT" sz="1200" kern="1200" baseline="0" dirty="0" smtClean="0">
                <a:solidFill>
                  <a:schemeClr val="tx1"/>
                </a:solidFill>
                <a:latin typeface="+mn-lt"/>
                <a:ea typeface="+mn-ea"/>
                <a:cs typeface="+mn-cs"/>
              </a:rPr>
              <a:t> essenziali per il mantenimento stabile del nostro vettore che si troverà a dover mantenere l’espressione nonostante l’alto tasso proliferativo delle </a:t>
            </a:r>
            <a:r>
              <a:rPr lang="it-IT" sz="1200" kern="1200" baseline="0" dirty="0" err="1" smtClean="0">
                <a:solidFill>
                  <a:schemeClr val="tx1"/>
                </a:solidFill>
                <a:latin typeface="+mn-lt"/>
                <a:ea typeface="+mn-ea"/>
                <a:cs typeface="+mn-cs"/>
              </a:rPr>
              <a:t>BMSCs</a:t>
            </a:r>
            <a:endParaRPr lang="it-IT" sz="1200" kern="1200" baseline="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 </a:t>
            </a:r>
          </a:p>
          <a:p>
            <a:r>
              <a:rPr lang="it-IT" sz="1200" kern="1200" dirty="0" smtClean="0">
                <a:solidFill>
                  <a:schemeClr val="tx1"/>
                </a:solidFill>
                <a:latin typeface="+mn-lt"/>
                <a:ea typeface="+mn-ea"/>
                <a:cs typeface="+mn-cs"/>
              </a:rPr>
              <a:t>Per la produzione si utilizza un sistema a tre costrutti: un</a:t>
            </a:r>
            <a:r>
              <a:rPr lang="it-IT" sz="1200" kern="1200" baseline="0" dirty="0" smtClean="0">
                <a:solidFill>
                  <a:schemeClr val="tx1"/>
                </a:solidFill>
                <a:latin typeface="+mn-lt"/>
                <a:ea typeface="+mn-ea"/>
                <a:cs typeface="+mn-cs"/>
              </a:rPr>
              <a:t> primo plasmide</a:t>
            </a:r>
            <a:r>
              <a:rPr lang="it-IT" sz="1200" kern="1200" dirty="0" smtClean="0">
                <a:solidFill>
                  <a:schemeClr val="tx1"/>
                </a:solidFill>
                <a:latin typeface="+mn-lt"/>
                <a:ea typeface="+mn-ea"/>
                <a:cs typeface="+mn-cs"/>
              </a:rPr>
              <a:t> contiene le sequenze </a:t>
            </a:r>
            <a:r>
              <a:rPr lang="it-IT" sz="1200" kern="1200" dirty="0" err="1" smtClean="0">
                <a:solidFill>
                  <a:schemeClr val="tx1"/>
                </a:solidFill>
                <a:latin typeface="+mn-lt"/>
                <a:ea typeface="+mn-ea"/>
                <a:cs typeface="+mn-cs"/>
              </a:rPr>
              <a:t>Rep</a:t>
            </a:r>
            <a:r>
              <a:rPr lang="it-IT" sz="1200" kern="1200" dirty="0" smtClean="0">
                <a:solidFill>
                  <a:schemeClr val="tx1"/>
                </a:solidFill>
                <a:latin typeface="+mn-lt"/>
                <a:ea typeface="+mn-ea"/>
                <a:cs typeface="+mn-cs"/>
              </a:rPr>
              <a:t> e </a:t>
            </a:r>
            <a:r>
              <a:rPr lang="it-IT" sz="1200" kern="1200" dirty="0" err="1" smtClean="0">
                <a:solidFill>
                  <a:schemeClr val="tx1"/>
                </a:solidFill>
                <a:latin typeface="+mn-lt"/>
                <a:ea typeface="+mn-ea"/>
                <a:cs typeface="+mn-cs"/>
              </a:rPr>
              <a:t>Cap</a:t>
            </a:r>
            <a:r>
              <a:rPr lang="it-IT" sz="1200" kern="1200" dirty="0" smtClean="0">
                <a:solidFill>
                  <a:schemeClr val="tx1"/>
                </a:solidFill>
                <a:latin typeface="+mn-lt"/>
                <a:ea typeface="+mn-ea"/>
                <a:cs typeface="+mn-cs"/>
              </a:rPr>
              <a:t> di AAV2,  il secondo contiene i geni di </a:t>
            </a:r>
            <a:r>
              <a:rPr lang="it-IT" sz="1200" kern="1200" dirty="0" err="1" smtClean="0">
                <a:solidFill>
                  <a:schemeClr val="tx1"/>
                </a:solidFill>
                <a:latin typeface="+mn-lt"/>
                <a:ea typeface="+mn-ea"/>
                <a:cs typeface="+mn-cs"/>
              </a:rPr>
              <a:t>adenovirus</a:t>
            </a:r>
            <a:r>
              <a:rPr lang="it-IT" sz="1200" kern="1200" dirty="0" smtClean="0">
                <a:solidFill>
                  <a:schemeClr val="tx1"/>
                </a:solidFill>
                <a:latin typeface="+mn-lt"/>
                <a:ea typeface="+mn-ea"/>
                <a:cs typeface="+mn-cs"/>
              </a:rPr>
              <a:t> necessari per l’attivazione del ciclo </a:t>
            </a:r>
            <a:r>
              <a:rPr lang="it-IT" sz="1200" kern="1200" dirty="0" err="1" smtClean="0">
                <a:solidFill>
                  <a:schemeClr val="tx1"/>
                </a:solidFill>
                <a:latin typeface="+mn-lt"/>
                <a:ea typeface="+mn-ea"/>
                <a:cs typeface="+mn-cs"/>
              </a:rPr>
              <a:t>replicativo</a:t>
            </a:r>
            <a:r>
              <a:rPr lang="it-IT" sz="1200" kern="1200" dirty="0" smtClean="0">
                <a:solidFill>
                  <a:schemeClr val="tx1"/>
                </a:solidFill>
                <a:latin typeface="+mn-lt"/>
                <a:ea typeface="+mn-ea"/>
                <a:cs typeface="+mn-cs"/>
              </a:rPr>
              <a:t> di AAV2 e l’ultimo è</a:t>
            </a:r>
            <a:r>
              <a:rPr lang="it-IT" sz="1200" kern="1200" baseline="0" dirty="0" smtClean="0">
                <a:solidFill>
                  <a:schemeClr val="tx1"/>
                </a:solidFill>
                <a:latin typeface="+mn-lt"/>
                <a:ea typeface="+mn-ea"/>
                <a:cs typeface="+mn-cs"/>
              </a:rPr>
              <a:t> costituito proprio dal</a:t>
            </a:r>
            <a:r>
              <a:rPr lang="it-IT" sz="1200" kern="1200" dirty="0" smtClean="0">
                <a:solidFill>
                  <a:schemeClr val="tx1"/>
                </a:solidFill>
                <a:latin typeface="+mn-lt"/>
                <a:ea typeface="+mn-ea"/>
                <a:cs typeface="+mn-cs"/>
              </a:rPr>
              <a:t> nostro costrutto d’espressione. I plasmidi sono </a:t>
            </a:r>
            <a:r>
              <a:rPr lang="it-IT" sz="1200" kern="1200" dirty="0" err="1" smtClean="0">
                <a:solidFill>
                  <a:schemeClr val="tx1"/>
                </a:solidFill>
                <a:latin typeface="+mn-lt"/>
                <a:ea typeface="+mn-ea"/>
                <a:cs typeface="+mn-cs"/>
              </a:rPr>
              <a:t>transfettati</a:t>
            </a:r>
            <a:r>
              <a:rPr lang="it-IT" sz="1200" kern="1200" dirty="0" smtClean="0">
                <a:solidFill>
                  <a:schemeClr val="tx1"/>
                </a:solidFill>
                <a:latin typeface="+mn-lt"/>
                <a:ea typeface="+mn-ea"/>
                <a:cs typeface="+mn-cs"/>
              </a:rPr>
              <a:t> contemporaneamente in una</a:t>
            </a:r>
            <a:r>
              <a:rPr lang="it-IT" sz="1200" kern="1200" baseline="0" dirty="0" smtClean="0">
                <a:solidFill>
                  <a:schemeClr val="tx1"/>
                </a:solidFill>
                <a:latin typeface="+mn-lt"/>
                <a:ea typeface="+mn-ea"/>
                <a:cs typeface="+mn-cs"/>
              </a:rPr>
              <a:t> linea cellulare HEK293 e, dopo l’incubazione, sono estratti attraverso centrifugazione e </a:t>
            </a:r>
            <a:r>
              <a:rPr lang="it-IT" sz="1200" kern="1200" dirty="0" smtClean="0">
                <a:solidFill>
                  <a:schemeClr val="tx1"/>
                </a:solidFill>
                <a:latin typeface="+mn-lt"/>
                <a:ea typeface="+mn-ea"/>
                <a:cs typeface="+mn-cs"/>
              </a:rPr>
              <a:t>purifica su colonne di eparina e pompe peristaltiche. Per titolare lo stock si utilizza la GFP presente all’interno del</a:t>
            </a:r>
            <a:r>
              <a:rPr lang="it-IT" sz="1200" kern="1200" baseline="0" dirty="0" smtClean="0">
                <a:solidFill>
                  <a:schemeClr val="tx1"/>
                </a:solidFill>
                <a:latin typeface="+mn-lt"/>
                <a:ea typeface="+mn-ea"/>
                <a:cs typeface="+mn-cs"/>
              </a:rPr>
              <a:t> costrutto</a:t>
            </a:r>
            <a:r>
              <a:rPr lang="it-IT" sz="1200" kern="1200" dirty="0" smtClean="0">
                <a:solidFill>
                  <a:schemeClr val="tx1"/>
                </a:solidFill>
                <a:latin typeface="+mn-lt"/>
                <a:ea typeface="+mn-ea"/>
                <a:cs typeface="+mn-cs"/>
              </a:rPr>
              <a:t> [10].</a:t>
            </a:r>
          </a:p>
          <a:p>
            <a:r>
              <a:rPr lang="it-IT"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[17]</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Gafni</a:t>
            </a:r>
            <a:r>
              <a:rPr lang="en-US" sz="1200" kern="1200" dirty="0" smtClean="0">
                <a:solidFill>
                  <a:schemeClr val="tx1"/>
                </a:solidFill>
                <a:latin typeface="+mn-lt"/>
                <a:ea typeface="+mn-ea"/>
                <a:cs typeface="+mn-cs"/>
              </a:rPr>
              <a:t> Y et al.: </a:t>
            </a:r>
            <a:r>
              <a:rPr lang="en-US" sz="1200" b="1" kern="1200" dirty="0" smtClean="0">
                <a:solidFill>
                  <a:schemeClr val="tx1"/>
                </a:solidFill>
                <a:latin typeface="+mn-lt"/>
                <a:ea typeface="+mn-ea"/>
                <a:cs typeface="+mn-cs"/>
              </a:rPr>
              <a:t>Gene Therapy Platform for Bone Regeneration Using an Exogenously Regulated, AAV-2-Based Gene Expression</a:t>
            </a:r>
            <a:r>
              <a:rPr lang="en-US"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Gene Molecular Therapy</a:t>
            </a:r>
            <a:r>
              <a:rPr lang="en-GB" sz="1200" kern="1200" dirty="0" smtClean="0">
                <a:solidFill>
                  <a:schemeClr val="tx1"/>
                </a:solidFill>
                <a:latin typeface="+mn-lt"/>
                <a:ea typeface="+mn-ea"/>
                <a:cs typeface="+mn-cs"/>
              </a:rPr>
              <a:t>, 2009;</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[18] </a:t>
            </a:r>
            <a:r>
              <a:rPr lang="en-GB" sz="1200" kern="1200" dirty="0" err="1" smtClean="0">
                <a:solidFill>
                  <a:schemeClr val="tx1"/>
                </a:solidFill>
                <a:latin typeface="+mn-lt"/>
                <a:ea typeface="+mn-ea"/>
                <a:cs typeface="+mn-cs"/>
              </a:rPr>
              <a:t>McCule</a:t>
            </a:r>
            <a:r>
              <a:rPr lang="en-GB" sz="1200" kern="1200" dirty="0" smtClean="0">
                <a:solidFill>
                  <a:schemeClr val="tx1"/>
                </a:solidFill>
                <a:latin typeface="+mn-lt"/>
                <a:ea typeface="+mn-ea"/>
                <a:cs typeface="+mn-cs"/>
              </a:rPr>
              <a:t> C. et al.: </a:t>
            </a:r>
            <a:r>
              <a:rPr lang="en-US" sz="1200" b="1" kern="1200" dirty="0" smtClean="0">
                <a:solidFill>
                  <a:schemeClr val="tx1"/>
                </a:solidFill>
                <a:latin typeface="+mn-lt"/>
                <a:ea typeface="+mn-ea"/>
                <a:cs typeface="+mn-cs"/>
              </a:rPr>
              <a:t>Production and </a:t>
            </a:r>
            <a:r>
              <a:rPr lang="en-US" sz="1200" b="1" kern="1200" dirty="0" err="1" smtClean="0">
                <a:solidFill>
                  <a:schemeClr val="tx1"/>
                </a:solidFill>
                <a:latin typeface="+mn-lt"/>
                <a:ea typeface="+mn-ea"/>
                <a:cs typeface="+mn-cs"/>
              </a:rPr>
              <a:t>Titering</a:t>
            </a:r>
            <a:r>
              <a:rPr lang="en-US" sz="1200" b="1" kern="1200" dirty="0" smtClean="0">
                <a:solidFill>
                  <a:schemeClr val="tx1"/>
                </a:solidFill>
                <a:latin typeface="+mn-lt"/>
                <a:ea typeface="+mn-ea"/>
                <a:cs typeface="+mn-cs"/>
              </a:rPr>
              <a:t> of Recombinant </a:t>
            </a:r>
            <a:r>
              <a:rPr lang="en-US" sz="1200" b="1" kern="1200" dirty="0" err="1" smtClean="0">
                <a:solidFill>
                  <a:schemeClr val="tx1"/>
                </a:solidFill>
                <a:latin typeface="+mn-lt"/>
                <a:ea typeface="+mn-ea"/>
                <a:cs typeface="+mn-cs"/>
              </a:rPr>
              <a:t>Adeno</a:t>
            </a:r>
            <a:r>
              <a:rPr lang="en-US" sz="1200" b="1" kern="1200" dirty="0" smtClean="0">
                <a:solidFill>
                  <a:schemeClr val="tx1"/>
                </a:solidFill>
                <a:latin typeface="+mn-lt"/>
                <a:ea typeface="+mn-ea"/>
                <a:cs typeface="+mn-cs"/>
              </a:rPr>
              <a:t>-associated Viral Vectors</a:t>
            </a:r>
            <a:r>
              <a:rPr lang="en-GB"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Journal of Visualized Experiments</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2011;</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5</a:t>
            </a:fld>
            <a:endParaRPr lang="it-IT"/>
          </a:p>
        </p:txBody>
      </p:sp>
    </p:spTree>
    <p:extLst>
      <p:ext uri="{BB962C8B-B14F-4D97-AF65-F5344CB8AC3E}">
        <p14:creationId xmlns:p14="http://schemas.microsoft.com/office/powerpoint/2010/main" xmlns="" val="82671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Nel </a:t>
            </a:r>
            <a:r>
              <a:rPr lang="it-IT" sz="1200" kern="1200" dirty="0" smtClean="0">
                <a:solidFill>
                  <a:schemeClr val="tx1"/>
                </a:solidFill>
                <a:latin typeface="+mn-lt"/>
                <a:ea typeface="+mn-ea"/>
                <a:cs typeface="+mn-cs"/>
              </a:rPr>
              <a:t>nostro studio utilizziamo un vettore contenente due diversi</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geni, trascritti però</a:t>
            </a:r>
            <a:r>
              <a:rPr lang="it-IT" sz="1200" kern="1200" baseline="0" dirty="0" smtClean="0">
                <a:solidFill>
                  <a:schemeClr val="tx1"/>
                </a:solidFill>
                <a:latin typeface="+mn-lt"/>
                <a:ea typeface="+mn-ea"/>
                <a:cs typeface="+mn-cs"/>
              </a:rPr>
              <a:t> a partire da un unico promotore</a:t>
            </a:r>
            <a:r>
              <a:rPr lang="it-IT" sz="1200" kern="1200" dirty="0" smtClean="0">
                <a:solidFill>
                  <a:schemeClr val="tx1"/>
                </a:solidFill>
                <a:latin typeface="+mn-lt"/>
                <a:ea typeface="+mn-ea"/>
                <a:cs typeface="+mn-cs"/>
              </a:rPr>
              <a:t>: oltre alla GFP, necessaria per visualizzare rapidamente la trasduzione avvenuta ed effettuare il SORT delle nostre cellule, come gene terapeutico utilizziamo </a:t>
            </a:r>
            <a:r>
              <a:rPr lang="it-IT" sz="1200" kern="1200" dirty="0" smtClean="0">
                <a:solidFill>
                  <a:schemeClr val="tx1"/>
                </a:solidFill>
                <a:latin typeface="+mn-lt"/>
                <a:ea typeface="+mn-ea"/>
                <a:cs typeface="+mn-cs"/>
              </a:rPr>
              <a:t>RGS-PX1</a:t>
            </a:r>
            <a:r>
              <a:rPr lang="it-IT" sz="1200" kern="1200" dirty="0" smtClean="0">
                <a:solidFill>
                  <a:schemeClr val="tx1"/>
                </a:solidFill>
                <a:latin typeface="+mn-lt"/>
                <a:ea typeface="+mn-ea"/>
                <a:cs typeface="+mn-cs"/>
              </a:rPr>
              <a:t>. Il </a:t>
            </a:r>
            <a:r>
              <a:rPr lang="it-IT" sz="1200" kern="1200" dirty="0" err="1" smtClean="0">
                <a:solidFill>
                  <a:schemeClr val="tx1"/>
                </a:solidFill>
                <a:latin typeface="+mn-lt"/>
                <a:ea typeface="+mn-ea"/>
                <a:cs typeface="+mn-cs"/>
              </a:rPr>
              <a:t>transgene</a:t>
            </a:r>
            <a:r>
              <a:rPr lang="it-IT" sz="1200" kern="1200" dirty="0" smtClean="0">
                <a:solidFill>
                  <a:schemeClr val="tx1"/>
                </a:solidFill>
                <a:latin typeface="+mn-lt"/>
                <a:ea typeface="+mn-ea"/>
                <a:cs typeface="+mn-cs"/>
              </a:rPr>
              <a:t> è espresso a partire da un promotore costitutivo (eIF1α) in un RNA reso </a:t>
            </a:r>
            <a:r>
              <a:rPr lang="it-IT" sz="1200" kern="1200" dirty="0" err="1" smtClean="0">
                <a:solidFill>
                  <a:schemeClr val="tx1"/>
                </a:solidFill>
                <a:latin typeface="+mn-lt"/>
                <a:ea typeface="+mn-ea"/>
                <a:cs typeface="+mn-cs"/>
              </a:rPr>
              <a:t>policistronico</a:t>
            </a:r>
            <a:r>
              <a:rPr lang="it-IT" sz="1200" kern="1200" dirty="0" smtClean="0">
                <a:solidFill>
                  <a:schemeClr val="tx1"/>
                </a:solidFill>
                <a:latin typeface="+mn-lt"/>
                <a:ea typeface="+mn-ea"/>
                <a:cs typeface="+mn-cs"/>
              </a:rPr>
              <a:t> da un IRES che consente la traduzione del messaggero per GFP. L’IRES che abbiamo scelto è AQP4</a:t>
            </a:r>
            <a:r>
              <a:rPr lang="it-IT" sz="1200" kern="1200" baseline="0" dirty="0" smtClean="0">
                <a:solidFill>
                  <a:schemeClr val="tx1"/>
                </a:solidFill>
                <a:latin typeface="+mn-lt"/>
                <a:ea typeface="+mn-ea"/>
                <a:cs typeface="+mn-cs"/>
              </a:rPr>
              <a:t> (da www.iresite.org e </a:t>
            </a:r>
            <a:r>
              <a:rPr lang="it-IT" sz="1200" kern="1200" baseline="0" dirty="0" smtClean="0">
                <a:solidFill>
                  <a:schemeClr val="tx1"/>
                </a:solidFill>
                <a:latin typeface="+mn-lt"/>
                <a:ea typeface="+mn-ea"/>
                <a:cs typeface="+mn-cs"/>
              </a:rPr>
              <a:t>[19]). </a:t>
            </a:r>
            <a:endParaRPr lang="it-IT" sz="1200" kern="1200" baseline="0" dirty="0" smtClean="0">
              <a:solidFill>
                <a:schemeClr val="tx1"/>
              </a:solidFill>
              <a:latin typeface="+mn-lt"/>
              <a:ea typeface="+mn-ea"/>
              <a:cs typeface="+mn-cs"/>
            </a:endParaRPr>
          </a:p>
          <a:p>
            <a:endParaRPr lang="it-IT"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Come </a:t>
            </a:r>
            <a:r>
              <a:rPr lang="it-IT" sz="1200" kern="1200" dirty="0" smtClean="0">
                <a:solidFill>
                  <a:schemeClr val="tx1"/>
                </a:solidFill>
                <a:latin typeface="+mn-lt"/>
                <a:ea typeface="+mn-ea"/>
                <a:cs typeface="+mn-cs"/>
              </a:rPr>
              <a:t>modello della patologia in vitro utilizzeremo delle cellule </a:t>
            </a:r>
            <a:r>
              <a:rPr lang="it-IT" sz="1200" kern="1200" dirty="0" err="1" smtClean="0">
                <a:solidFill>
                  <a:schemeClr val="tx1"/>
                </a:solidFill>
                <a:latin typeface="+mn-lt"/>
                <a:ea typeface="+mn-ea"/>
                <a:cs typeface="+mn-cs"/>
              </a:rPr>
              <a:t>stromali</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del midollo osseo (BMSC</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prelevate da</a:t>
            </a:r>
            <a:r>
              <a:rPr lang="it-IT" sz="1200" kern="1200" baseline="0" dirty="0" smtClean="0">
                <a:solidFill>
                  <a:schemeClr val="tx1"/>
                </a:solidFill>
                <a:latin typeface="+mn-lt"/>
                <a:ea typeface="+mn-ea"/>
                <a:cs typeface="+mn-cs"/>
              </a:rPr>
              <a:t> un soggetto sano e</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indotte attraverso un </a:t>
            </a:r>
            <a:r>
              <a:rPr lang="it-IT" sz="1200" kern="1200" dirty="0" err="1" smtClean="0">
                <a:solidFill>
                  <a:schemeClr val="tx1"/>
                </a:solidFill>
                <a:latin typeface="+mn-lt"/>
                <a:ea typeface="+mn-ea"/>
                <a:cs typeface="+mn-cs"/>
              </a:rPr>
              <a:t>lentivettore</a:t>
            </a:r>
            <a:r>
              <a:rPr lang="it-IT" sz="1200" kern="1200" dirty="0" smtClean="0">
                <a:solidFill>
                  <a:schemeClr val="tx1"/>
                </a:solidFill>
                <a:latin typeface="+mn-lt"/>
                <a:ea typeface="+mn-ea"/>
                <a:cs typeface="+mn-cs"/>
              </a:rPr>
              <a:t> esprimente Gs</a:t>
            </a:r>
            <a:r>
              <a:rPr lang="el-GR" sz="1200" kern="1200" dirty="0" smtClean="0">
                <a:solidFill>
                  <a:schemeClr val="tx1"/>
                </a:solidFill>
                <a:latin typeface="+mn-lt"/>
                <a:ea typeface="+mn-ea"/>
                <a:cs typeface="+mn-cs"/>
              </a:rPr>
              <a:t>α</a:t>
            </a:r>
            <a:r>
              <a:rPr lang="it-IT" sz="1200" kern="1200" baseline="30000" dirty="0" smtClean="0">
                <a:solidFill>
                  <a:schemeClr val="tx1"/>
                </a:solidFill>
                <a:latin typeface="+mn-lt"/>
                <a:ea typeface="+mn-ea"/>
                <a:cs typeface="+mn-cs"/>
              </a:rPr>
              <a:t>R201C</a:t>
            </a:r>
            <a:r>
              <a:rPr lang="it-IT" sz="1200" kern="120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 a manifestarsi di un fenotipo molto simile a quello di una naturale cellula FD </a:t>
            </a:r>
            <a:r>
              <a:rPr lang="it-IT" sz="1200" kern="1200" baseline="0" dirty="0" smtClean="0">
                <a:solidFill>
                  <a:schemeClr val="tx1"/>
                </a:solidFill>
                <a:latin typeface="+mn-lt"/>
                <a:ea typeface="+mn-ea"/>
                <a:cs typeface="+mn-cs"/>
              </a:rPr>
              <a:t>[20]</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Questo modello, di più facile accesso, potrebbe però risultare non valido in quanto l’</a:t>
            </a:r>
            <a:r>
              <a:rPr lang="it-IT" sz="1200" kern="1200" dirty="0" err="1" smtClean="0">
                <a:solidFill>
                  <a:schemeClr val="tx1"/>
                </a:solidFill>
                <a:latin typeface="+mn-lt"/>
                <a:ea typeface="+mn-ea"/>
                <a:cs typeface="+mn-cs"/>
              </a:rPr>
              <a:t>iperespressione</a:t>
            </a:r>
            <a:r>
              <a:rPr lang="it-IT" sz="1200" kern="1200" dirty="0" smtClean="0">
                <a:solidFill>
                  <a:schemeClr val="tx1"/>
                </a:solidFill>
                <a:latin typeface="+mn-lt"/>
                <a:ea typeface="+mn-ea"/>
                <a:cs typeface="+mn-cs"/>
              </a:rPr>
              <a:t> Gs</a:t>
            </a:r>
            <a:r>
              <a:rPr lang="el-GR" sz="1200" kern="1200" dirty="0" smtClean="0">
                <a:solidFill>
                  <a:schemeClr val="tx1"/>
                </a:solidFill>
                <a:latin typeface="+mn-lt"/>
                <a:ea typeface="+mn-ea"/>
                <a:cs typeface="+mn-cs"/>
              </a:rPr>
              <a:t>α</a:t>
            </a:r>
            <a:r>
              <a:rPr lang="it-IT" sz="1200" kern="1200" baseline="30000" dirty="0" smtClean="0">
                <a:solidFill>
                  <a:schemeClr val="tx1"/>
                </a:solidFill>
                <a:latin typeface="+mn-lt"/>
                <a:ea typeface="+mn-ea"/>
                <a:cs typeface="+mn-cs"/>
              </a:rPr>
              <a:t>R201C</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porta alla presenza di un quantitativo di </a:t>
            </a:r>
            <a:r>
              <a:rPr lang="it-IT" sz="1200" kern="1200" dirty="0" err="1" smtClean="0">
                <a:solidFill>
                  <a:schemeClr val="tx1"/>
                </a:solidFill>
                <a:latin typeface="+mn-lt"/>
                <a:ea typeface="+mn-ea"/>
                <a:cs typeface="+mn-cs"/>
              </a:rPr>
              <a:t>Gsα</a:t>
            </a:r>
            <a:r>
              <a:rPr lang="it-IT" sz="1200" kern="1200" dirty="0" smtClean="0">
                <a:solidFill>
                  <a:schemeClr val="tx1"/>
                </a:solidFill>
                <a:latin typeface="+mn-lt"/>
                <a:ea typeface="+mn-ea"/>
                <a:cs typeface="+mn-cs"/>
              </a:rPr>
              <a:t> superiore rispetto ad una naturale cellula FD</a:t>
            </a:r>
            <a:r>
              <a:rPr lang="it-IT" sz="1200" kern="1200" baseline="0" dirty="0" smtClean="0">
                <a:solidFill>
                  <a:schemeClr val="tx1"/>
                </a:solidFill>
                <a:latin typeface="+mn-lt"/>
                <a:ea typeface="+mn-ea"/>
                <a:cs typeface="+mn-cs"/>
              </a:rPr>
              <a:t> e che pertanto </a:t>
            </a:r>
            <a:r>
              <a:rPr lang="it-IT" sz="1200" kern="1200" dirty="0" smtClean="0">
                <a:solidFill>
                  <a:schemeClr val="tx1"/>
                </a:solidFill>
                <a:latin typeface="+mn-lt"/>
                <a:ea typeface="+mn-ea"/>
                <a:cs typeface="+mn-cs"/>
              </a:rPr>
              <a:t>potrebbe </a:t>
            </a:r>
            <a:r>
              <a:rPr lang="it-IT" sz="1200" kern="1200" dirty="0" smtClean="0">
                <a:solidFill>
                  <a:schemeClr val="tx1"/>
                </a:solidFill>
                <a:latin typeface="+mn-lt"/>
                <a:ea typeface="+mn-ea"/>
                <a:cs typeface="+mn-cs"/>
              </a:rPr>
              <a:t>ridurre l’efficacia di RGS-PX1 che avrebbe un numero maggiore di interattori da inibire per ottenere un effettivo calo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In questa eventualità è possibile passare all’utilizzo di un campione di BMSC prelevate direttamente da un paziente</a:t>
            </a:r>
            <a:r>
              <a:rPr lang="it-IT" sz="1200" kern="1200" baseline="0" dirty="0" smtClean="0">
                <a:solidFill>
                  <a:schemeClr val="tx1"/>
                </a:solidFill>
                <a:latin typeface="+mn-lt"/>
                <a:ea typeface="+mn-ea"/>
                <a:cs typeface="+mn-cs"/>
              </a:rPr>
              <a:t> FD dopo il suo consenso informato: questo però porterebbe ad un effettivo aumento dei</a:t>
            </a:r>
            <a:r>
              <a:rPr lang="it-IT" sz="1200" kern="1200" dirty="0" smtClean="0">
                <a:solidFill>
                  <a:schemeClr val="tx1"/>
                </a:solidFill>
                <a:latin typeface="+mn-lt"/>
                <a:ea typeface="+mn-ea"/>
                <a:cs typeface="+mn-cs"/>
              </a:rPr>
              <a:t> costi sperimentali a causa della difficoltà</a:t>
            </a:r>
            <a:r>
              <a:rPr lang="it-IT" sz="1200" kern="1200" baseline="0" dirty="0" smtClean="0">
                <a:solidFill>
                  <a:schemeClr val="tx1"/>
                </a:solidFill>
                <a:latin typeface="+mn-lt"/>
                <a:ea typeface="+mn-ea"/>
                <a:cs typeface="+mn-cs"/>
              </a:rPr>
              <a:t> di purificazione di queste cellule.</a:t>
            </a:r>
            <a:br>
              <a:rPr lang="it-IT" sz="1200" kern="1200" baseline="0" dirty="0" smtClean="0">
                <a:solidFill>
                  <a:schemeClr val="tx1"/>
                </a:solidFill>
                <a:latin typeface="+mn-lt"/>
                <a:ea typeface="+mn-ea"/>
                <a:cs typeface="+mn-cs"/>
              </a:rPr>
            </a:br>
            <a:r>
              <a:rPr lang="it-IT" sz="1200" kern="1200" dirty="0" smtClean="0">
                <a:solidFill>
                  <a:schemeClr val="tx1"/>
                </a:solidFill>
                <a:latin typeface="+mn-lt"/>
                <a:ea typeface="+mn-ea"/>
                <a:cs typeface="+mn-cs"/>
              </a:rPr>
              <a:t>Le BMSC provenienti da ossa FD così come quelle indotte da Gs</a:t>
            </a:r>
            <a:r>
              <a:rPr lang="el-GR" sz="1200" kern="1200" dirty="0" smtClean="0">
                <a:solidFill>
                  <a:schemeClr val="tx1"/>
                </a:solidFill>
                <a:latin typeface="+mn-lt"/>
                <a:ea typeface="+mn-ea"/>
                <a:cs typeface="+mn-cs"/>
              </a:rPr>
              <a:t>α</a:t>
            </a:r>
            <a:r>
              <a:rPr lang="it-IT" sz="1200" kern="1200" baseline="30000" dirty="0" smtClean="0">
                <a:solidFill>
                  <a:schemeClr val="tx1"/>
                </a:solidFill>
                <a:latin typeface="+mn-lt"/>
                <a:ea typeface="+mn-ea"/>
                <a:cs typeface="+mn-cs"/>
              </a:rPr>
              <a:t>R201C</a:t>
            </a:r>
            <a:r>
              <a:rPr lang="it-IT" sz="1200" kern="1200" dirty="0" smtClean="0">
                <a:solidFill>
                  <a:schemeClr val="tx1"/>
                </a:solidFill>
                <a:latin typeface="+mn-lt"/>
                <a:ea typeface="+mn-ea"/>
                <a:cs typeface="+mn-cs"/>
              </a:rPr>
              <a:t>  sono già state ben caratterizzate per la loro incapacità a differenziare correttamente ad osteoblasti, oltre che per livelli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IL-6 e </a:t>
            </a:r>
            <a:r>
              <a:rPr lang="it-IT" sz="1200" kern="1200" dirty="0" smtClean="0">
                <a:solidFill>
                  <a:schemeClr val="tx1"/>
                </a:solidFill>
                <a:latin typeface="+mn-lt"/>
                <a:ea typeface="+mn-ea"/>
                <a:cs typeface="+mn-cs"/>
              </a:rPr>
              <a:t>FGF-23 </a:t>
            </a:r>
            <a:r>
              <a:rPr lang="it-IT" sz="1200" kern="1200" dirty="0" smtClean="0">
                <a:solidFill>
                  <a:schemeClr val="tx1"/>
                </a:solidFill>
                <a:latin typeface="+mn-lt"/>
                <a:ea typeface="+mn-ea"/>
                <a:cs typeface="+mn-cs"/>
              </a:rPr>
              <a:t>alterati rispetto a normale </a:t>
            </a:r>
            <a:r>
              <a:rPr lang="it-IT" sz="1200" kern="1200" dirty="0" smtClean="0">
                <a:solidFill>
                  <a:schemeClr val="tx1"/>
                </a:solidFill>
                <a:latin typeface="+mn-lt"/>
                <a:ea typeface="+mn-ea"/>
                <a:cs typeface="+mn-cs"/>
              </a:rPr>
              <a:t>[21</a:t>
            </a:r>
            <a:r>
              <a:rPr lang="it-IT" sz="1200" kern="1200" baseline="0" dirty="0" smtClean="0">
                <a:solidFill>
                  <a:schemeClr val="tx1"/>
                </a:solidFill>
                <a:latin typeface="+mn-lt"/>
                <a:ea typeface="+mn-ea"/>
                <a:cs typeface="+mn-cs"/>
              </a:rPr>
              <a:t> e 22] </a:t>
            </a:r>
            <a:r>
              <a:rPr lang="it-IT" sz="1200" kern="1200" dirty="0" smtClean="0">
                <a:solidFill>
                  <a:schemeClr val="tx1"/>
                </a:solidFill>
                <a:latin typeface="+mn-lt"/>
                <a:ea typeface="+mn-ea"/>
                <a:cs typeface="+mn-cs"/>
              </a:rPr>
              <a:t>e </a:t>
            </a:r>
            <a:r>
              <a:rPr lang="it-IT" sz="1200" kern="1200" dirty="0" smtClean="0">
                <a:solidFill>
                  <a:schemeClr val="tx1"/>
                </a:solidFill>
                <a:latin typeface="+mn-lt"/>
                <a:ea typeface="+mn-ea"/>
                <a:cs typeface="+mn-cs"/>
              </a:rPr>
              <a:t>pertanto il ripristino di livelli fisiologici di questi marcatori sarà considerato il primo check-point del nostro protocollo. </a:t>
            </a:r>
          </a:p>
          <a:p>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Una volta prodotte e messe in coltura le due linee cellulari (BMSC</a:t>
            </a:r>
            <a:r>
              <a:rPr lang="it-IT" sz="1200" kern="1200" baseline="0" dirty="0" smtClean="0">
                <a:solidFill>
                  <a:schemeClr val="tx1"/>
                </a:solidFill>
                <a:latin typeface="+mn-lt"/>
                <a:ea typeface="+mn-ea"/>
                <a:cs typeface="+mn-cs"/>
              </a:rPr>
              <a:t> e modello di FD)</a:t>
            </a:r>
            <a:r>
              <a:rPr lang="it-IT" sz="1200" kern="1200" dirty="0" smtClean="0">
                <a:solidFill>
                  <a:schemeClr val="tx1"/>
                </a:solidFill>
                <a:latin typeface="+mn-lt"/>
                <a:ea typeface="+mn-ea"/>
                <a:cs typeface="+mn-cs"/>
              </a:rPr>
              <a:t>, tanto</a:t>
            </a:r>
            <a:r>
              <a:rPr lang="it-IT" sz="1200" kern="1200" baseline="0" dirty="0" smtClean="0">
                <a:solidFill>
                  <a:schemeClr val="tx1"/>
                </a:solidFill>
                <a:latin typeface="+mn-lt"/>
                <a:ea typeface="+mn-ea"/>
                <a:cs typeface="+mn-cs"/>
              </a:rPr>
              <a:t> le cellule malate quanto quelle sane</a:t>
            </a:r>
            <a:r>
              <a:rPr lang="it-IT" sz="1200" kern="1200" dirty="0" smtClean="0">
                <a:solidFill>
                  <a:schemeClr val="tx1"/>
                </a:solidFill>
                <a:latin typeface="+mn-lt"/>
                <a:ea typeface="+mn-ea"/>
                <a:cs typeface="+mn-cs"/>
              </a:rPr>
              <a:t> sono </a:t>
            </a:r>
            <a:r>
              <a:rPr lang="it-IT" sz="1200" kern="1200" dirty="0" err="1" smtClean="0">
                <a:solidFill>
                  <a:schemeClr val="tx1"/>
                </a:solidFill>
                <a:latin typeface="+mn-lt"/>
                <a:ea typeface="+mn-ea"/>
                <a:cs typeface="+mn-cs"/>
              </a:rPr>
              <a:t>tranfettate</a:t>
            </a:r>
            <a:r>
              <a:rPr lang="it-IT" sz="1200" kern="1200" dirty="0" smtClean="0">
                <a:solidFill>
                  <a:schemeClr val="tx1"/>
                </a:solidFill>
                <a:latin typeface="+mn-lt"/>
                <a:ea typeface="+mn-ea"/>
                <a:cs typeface="+mn-cs"/>
              </a:rPr>
              <a:t> con due diversi costrutti: il nostro vettore terapeutico contenente FLAG-RGS-PXA e GFP ed un vettore di controllo contenente solo GFP. Attraverso FACS-SORT la fluorescenza delle cellule </a:t>
            </a:r>
            <a:r>
              <a:rPr lang="it-IT" sz="1200" kern="1200" dirty="0" err="1" smtClean="0">
                <a:solidFill>
                  <a:schemeClr val="tx1"/>
                </a:solidFill>
                <a:latin typeface="+mn-lt"/>
                <a:ea typeface="+mn-ea"/>
                <a:cs typeface="+mn-cs"/>
              </a:rPr>
              <a:t>transfettate</a:t>
            </a:r>
            <a:r>
              <a:rPr lang="it-IT" sz="1200" kern="1200" dirty="0" smtClean="0">
                <a:solidFill>
                  <a:schemeClr val="tx1"/>
                </a:solidFill>
                <a:latin typeface="+mn-lt"/>
                <a:ea typeface="+mn-ea"/>
                <a:cs typeface="+mn-cs"/>
              </a:rPr>
              <a:t> è utilizzata come indicatore per la separazione delle cellule efficacemente trasdotte e non: è possibile così verificare la frequenza di trasduzione del vettore. Le cellule positive alla GFP sono poi messe nuovamente in coltura per le analisi successive.</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solidFill>
                <a:schemeClr val="bg1"/>
              </a:solidFill>
            </a:endParaRPr>
          </a:p>
          <a:p>
            <a:pPr eaLnBrk="1" hangingPunct="1">
              <a:spcBef>
                <a:spcPct val="0"/>
              </a:spcBef>
            </a:pPr>
            <a:r>
              <a:rPr lang="en-US" dirty="0" smtClean="0">
                <a:solidFill>
                  <a:srgbClr val="000000"/>
                </a:solidFill>
                <a:latin typeface="Arial" charset="0"/>
              </a:rPr>
              <a:t>[19] Baird SD et al.: </a:t>
            </a:r>
            <a:r>
              <a:rPr lang="en-US" b="1" dirty="0" smtClean="0">
                <a:solidFill>
                  <a:srgbClr val="000000"/>
                </a:solidFill>
                <a:latin typeface="Arial" charset="0"/>
              </a:rPr>
              <a:t>A search for structurally similar cellular internal ribosome entry sites. </a:t>
            </a:r>
            <a:r>
              <a:rPr lang="en-US" i="1" dirty="0" err="1" smtClean="0">
                <a:solidFill>
                  <a:srgbClr val="000000"/>
                </a:solidFill>
                <a:latin typeface="Arial" charset="0"/>
              </a:rPr>
              <a:t>Nucleid</a:t>
            </a:r>
            <a:r>
              <a:rPr lang="en-US" i="1" dirty="0" smtClean="0">
                <a:solidFill>
                  <a:srgbClr val="000000"/>
                </a:solidFill>
                <a:latin typeface="Arial" charset="0"/>
              </a:rPr>
              <a:t> Acid Res</a:t>
            </a:r>
            <a:r>
              <a:rPr lang="en-US" dirty="0" smtClean="0">
                <a:solidFill>
                  <a:srgbClr val="000000"/>
                </a:solidFill>
                <a:latin typeface="Arial" charset="0"/>
              </a:rPr>
              <a:t>, 2007.</a:t>
            </a:r>
          </a:p>
          <a:p>
            <a:pPr eaLnBrk="1" hangingPunct="1">
              <a:spcBef>
                <a:spcPct val="0"/>
              </a:spcBef>
            </a:pPr>
            <a:r>
              <a:rPr lang="it-IT" dirty="0" smtClean="0"/>
              <a:t>[20] </a:t>
            </a:r>
            <a:r>
              <a:rPr lang="it-IT" dirty="0" err="1" smtClean="0"/>
              <a:t>Piersanti</a:t>
            </a:r>
            <a:r>
              <a:rPr lang="it-IT" dirty="0" smtClean="0"/>
              <a:t> </a:t>
            </a:r>
            <a:r>
              <a:rPr lang="it-IT" dirty="0" err="1" smtClean="0"/>
              <a:t>et</a:t>
            </a:r>
            <a:r>
              <a:rPr lang="it-IT" dirty="0" smtClean="0"/>
              <a:t> al.: </a:t>
            </a:r>
            <a:r>
              <a:rPr lang="it-IT" b="1" dirty="0" smtClean="0"/>
              <a:t>Transfer, </a:t>
            </a:r>
            <a:r>
              <a:rPr lang="it-IT" b="1" dirty="0" err="1" smtClean="0"/>
              <a:t>Analysis</a:t>
            </a:r>
            <a:r>
              <a:rPr lang="it-IT" b="1" dirty="0" smtClean="0"/>
              <a:t>; and </a:t>
            </a:r>
            <a:r>
              <a:rPr lang="it-IT" b="1" dirty="0" err="1" smtClean="0"/>
              <a:t>reversion</a:t>
            </a:r>
            <a:r>
              <a:rPr lang="it-IT" b="1" dirty="0" smtClean="0"/>
              <a:t> </a:t>
            </a:r>
            <a:r>
              <a:rPr lang="it-IT" b="1" dirty="0" err="1" smtClean="0"/>
              <a:t>of</a:t>
            </a:r>
            <a:r>
              <a:rPr lang="it-IT" b="1" dirty="0" smtClean="0"/>
              <a:t> the </a:t>
            </a:r>
            <a:r>
              <a:rPr lang="it-IT" b="1" dirty="0" err="1" smtClean="0"/>
              <a:t>fibrous</a:t>
            </a:r>
            <a:r>
              <a:rPr lang="it-IT" b="1" dirty="0" smtClean="0"/>
              <a:t> </a:t>
            </a:r>
            <a:r>
              <a:rPr lang="it-IT" b="1" dirty="0" err="1" smtClean="0"/>
              <a:t>dysplasia</a:t>
            </a:r>
            <a:r>
              <a:rPr lang="it-IT" b="1" dirty="0" smtClean="0"/>
              <a:t> cellulare </a:t>
            </a:r>
            <a:r>
              <a:rPr lang="it-IT" b="1" dirty="0" err="1" smtClean="0"/>
              <a:t>phenotype</a:t>
            </a:r>
            <a:r>
              <a:rPr lang="it-IT" b="1" dirty="0" smtClean="0"/>
              <a:t> in </a:t>
            </a:r>
            <a:r>
              <a:rPr lang="it-IT" b="1" dirty="0" err="1" smtClean="0"/>
              <a:t>human</a:t>
            </a:r>
            <a:r>
              <a:rPr lang="it-IT" b="1" dirty="0" smtClean="0"/>
              <a:t> </a:t>
            </a:r>
            <a:r>
              <a:rPr lang="it-IT" b="1" dirty="0" err="1" smtClean="0"/>
              <a:t>skeletal</a:t>
            </a:r>
            <a:r>
              <a:rPr lang="it-IT" b="1" dirty="0" smtClean="0"/>
              <a:t> </a:t>
            </a:r>
            <a:r>
              <a:rPr lang="it-IT" b="1" dirty="0" err="1" smtClean="0"/>
              <a:t>progenitors</a:t>
            </a:r>
            <a:r>
              <a:rPr lang="it-IT" b="1" dirty="0" smtClean="0"/>
              <a:t>. </a:t>
            </a:r>
            <a:r>
              <a:rPr lang="it-IT" i="1" dirty="0" smtClean="0"/>
              <a:t>Journal </a:t>
            </a:r>
            <a:r>
              <a:rPr lang="it-IT" i="1" dirty="0" err="1" smtClean="0"/>
              <a:t>of</a:t>
            </a:r>
            <a:r>
              <a:rPr lang="it-IT" i="1" dirty="0" smtClean="0"/>
              <a:t> </a:t>
            </a:r>
            <a:r>
              <a:rPr lang="it-IT" i="1" dirty="0" err="1" smtClean="0"/>
              <a:t>Bone</a:t>
            </a:r>
            <a:r>
              <a:rPr lang="it-IT" i="1" dirty="0" smtClean="0"/>
              <a:t> and </a:t>
            </a:r>
            <a:r>
              <a:rPr lang="it-IT" i="1" dirty="0" err="1" smtClean="0"/>
              <a:t>Mineral</a:t>
            </a:r>
            <a:r>
              <a:rPr lang="it-IT" i="1" dirty="0" smtClean="0"/>
              <a:t> </a:t>
            </a:r>
            <a:r>
              <a:rPr lang="it-IT" i="1" dirty="0" err="1" smtClean="0"/>
              <a:t>Reseasch</a:t>
            </a:r>
            <a:r>
              <a:rPr lang="it-IT" dirty="0" smtClean="0"/>
              <a:t>, 2009.</a:t>
            </a:r>
            <a:endParaRPr lang="en-US" dirty="0" smtClean="0">
              <a:solidFill>
                <a:srgbClr val="000000"/>
              </a:solidFill>
              <a:latin typeface="Arial" charset="0"/>
            </a:endParaRPr>
          </a:p>
          <a:p>
            <a:pPr eaLnBrk="1" hangingPunct="1">
              <a:spcBef>
                <a:spcPct val="0"/>
              </a:spcBef>
            </a:pPr>
            <a:r>
              <a:rPr lang="it-IT" dirty="0" smtClean="0"/>
              <a:t>[21] </a:t>
            </a:r>
            <a:r>
              <a:rPr lang="it-IT" dirty="0" err="1" smtClean="0"/>
              <a:t>Yamamoto</a:t>
            </a:r>
            <a:r>
              <a:rPr lang="it-IT" dirty="0" smtClean="0"/>
              <a:t> T. </a:t>
            </a:r>
            <a:r>
              <a:rPr lang="it-IT" dirty="0" err="1" smtClean="0"/>
              <a:t>et</a:t>
            </a:r>
            <a:r>
              <a:rPr lang="it-IT" dirty="0" smtClean="0"/>
              <a:t> al.: </a:t>
            </a:r>
            <a:r>
              <a:rPr lang="it-IT" b="1" dirty="0" err="1" smtClean="0"/>
              <a:t>Increased</a:t>
            </a:r>
            <a:r>
              <a:rPr lang="it-IT" b="1" dirty="0" smtClean="0"/>
              <a:t> IL-6 Production </a:t>
            </a:r>
            <a:r>
              <a:rPr lang="it-IT" b="1" dirty="0" err="1" smtClean="0"/>
              <a:t>by</a:t>
            </a:r>
            <a:r>
              <a:rPr lang="it-IT" b="1" dirty="0" smtClean="0"/>
              <a:t> </a:t>
            </a:r>
            <a:r>
              <a:rPr lang="it-IT" b="1" dirty="0" err="1" smtClean="0"/>
              <a:t>Cells</a:t>
            </a:r>
            <a:r>
              <a:rPr lang="it-IT" b="1" dirty="0" smtClean="0"/>
              <a:t> </a:t>
            </a:r>
            <a:r>
              <a:rPr lang="it-IT" b="1" dirty="0" err="1" smtClean="0"/>
              <a:t>Isolated</a:t>
            </a:r>
            <a:r>
              <a:rPr lang="it-IT" b="1" dirty="0" smtClean="0"/>
              <a:t> </a:t>
            </a:r>
            <a:r>
              <a:rPr lang="it-IT" b="1" dirty="0" err="1" smtClean="0"/>
              <a:t>from</a:t>
            </a:r>
            <a:r>
              <a:rPr lang="it-IT" b="1" dirty="0" smtClean="0"/>
              <a:t> the </a:t>
            </a:r>
            <a:r>
              <a:rPr lang="it-IT" b="1" dirty="0" err="1" smtClean="0"/>
              <a:t>Fibrous</a:t>
            </a:r>
            <a:r>
              <a:rPr lang="it-IT" b="1" dirty="0" smtClean="0"/>
              <a:t> </a:t>
            </a:r>
            <a:r>
              <a:rPr lang="it-IT" b="1" dirty="0" err="1" smtClean="0"/>
              <a:t>Bone</a:t>
            </a:r>
            <a:r>
              <a:rPr lang="it-IT" b="1" dirty="0" smtClean="0"/>
              <a:t> </a:t>
            </a:r>
            <a:r>
              <a:rPr lang="it-IT" b="1" dirty="0" err="1" smtClean="0"/>
              <a:t>Dysplasia</a:t>
            </a:r>
            <a:r>
              <a:rPr lang="it-IT" b="1" dirty="0" smtClean="0"/>
              <a:t> </a:t>
            </a:r>
            <a:r>
              <a:rPr lang="it-IT" b="1" dirty="0" err="1" smtClean="0"/>
              <a:t>Tissues</a:t>
            </a:r>
            <a:r>
              <a:rPr lang="it-IT" b="1" dirty="0" smtClean="0"/>
              <a:t> in </a:t>
            </a:r>
            <a:r>
              <a:rPr lang="it-IT" b="1" dirty="0" err="1" smtClean="0"/>
              <a:t>Patients</a:t>
            </a:r>
            <a:r>
              <a:rPr lang="it-IT" b="1" dirty="0" smtClean="0"/>
              <a:t> </a:t>
            </a:r>
            <a:r>
              <a:rPr lang="it-IT" b="1" dirty="0" err="1" smtClean="0"/>
              <a:t>with</a:t>
            </a:r>
            <a:r>
              <a:rPr lang="it-IT" b="1" dirty="0" smtClean="0"/>
              <a:t> </a:t>
            </a:r>
            <a:r>
              <a:rPr lang="it-IT" b="1" dirty="0" err="1" smtClean="0"/>
              <a:t>McCune-Albright</a:t>
            </a:r>
            <a:r>
              <a:rPr lang="it-IT" b="1" dirty="0" smtClean="0"/>
              <a:t> </a:t>
            </a:r>
            <a:r>
              <a:rPr lang="it-IT" b="1" dirty="0" err="1" smtClean="0"/>
              <a:t>Syndrome</a:t>
            </a:r>
            <a:r>
              <a:rPr lang="it-IT" b="1" dirty="0" smtClean="0"/>
              <a:t>. The American Society </a:t>
            </a:r>
            <a:r>
              <a:rPr lang="it-IT" b="1" dirty="0" err="1" smtClean="0"/>
              <a:t>for</a:t>
            </a:r>
            <a:r>
              <a:rPr lang="it-IT" b="1" dirty="0" smtClean="0"/>
              <a:t> </a:t>
            </a:r>
            <a:r>
              <a:rPr lang="it-IT" b="1" dirty="0" err="1" smtClean="0"/>
              <a:t>Clinical</a:t>
            </a:r>
            <a:r>
              <a:rPr lang="it-IT" b="1" dirty="0" smtClean="0"/>
              <a:t> </a:t>
            </a:r>
            <a:r>
              <a:rPr lang="it-IT" b="1" dirty="0" err="1" smtClean="0"/>
              <a:t>Investigation</a:t>
            </a:r>
            <a:r>
              <a:rPr lang="it-IT" dirty="0" smtClean="0"/>
              <a:t>, 1996.</a:t>
            </a:r>
            <a:endParaRPr lang="en-US" dirty="0" smtClean="0">
              <a:solidFill>
                <a:schemeClr val="bg1"/>
              </a:solidFill>
            </a:endParaRPr>
          </a:p>
          <a:p>
            <a:pPr eaLnBrk="1" hangingPunct="1">
              <a:spcBef>
                <a:spcPct val="0"/>
              </a:spcBef>
            </a:pPr>
            <a:r>
              <a:rPr lang="en-US" dirty="0" smtClean="0">
                <a:solidFill>
                  <a:schemeClr val="bg1"/>
                </a:solidFill>
              </a:rPr>
              <a:t>[22] </a:t>
            </a:r>
            <a:r>
              <a:rPr lang="en-US" dirty="0" err="1" smtClean="0">
                <a:solidFill>
                  <a:schemeClr val="bg1"/>
                </a:solidFill>
              </a:rPr>
              <a:t>Riminucci</a:t>
            </a:r>
            <a:r>
              <a:rPr lang="en-US" dirty="0" smtClean="0">
                <a:solidFill>
                  <a:schemeClr val="bg1"/>
                </a:solidFill>
              </a:rPr>
              <a:t> M et al.: </a:t>
            </a:r>
            <a:r>
              <a:rPr lang="en-US" b="1" dirty="0" smtClean="0">
                <a:solidFill>
                  <a:schemeClr val="bg1"/>
                </a:solidFill>
              </a:rPr>
              <a:t>FGF-23 in fibrous dysplasia of bone and its relationship to renal phosphate wasting.</a:t>
            </a:r>
            <a:r>
              <a:rPr lang="en-US" dirty="0" smtClean="0">
                <a:solidFill>
                  <a:schemeClr val="bg1"/>
                </a:solidFill>
              </a:rPr>
              <a:t> </a:t>
            </a:r>
            <a:r>
              <a:rPr lang="en-US" i="1" dirty="0" smtClean="0">
                <a:solidFill>
                  <a:schemeClr val="bg1"/>
                </a:solidFill>
              </a:rPr>
              <a:t>J </a:t>
            </a:r>
            <a:r>
              <a:rPr lang="en-US" i="1" dirty="0" err="1" smtClean="0">
                <a:solidFill>
                  <a:schemeClr val="bg1"/>
                </a:solidFill>
              </a:rPr>
              <a:t>Clin</a:t>
            </a:r>
            <a:r>
              <a:rPr lang="en-US" i="1" dirty="0" smtClean="0">
                <a:solidFill>
                  <a:schemeClr val="bg1"/>
                </a:solidFill>
              </a:rPr>
              <a:t> Invest, </a:t>
            </a:r>
            <a:r>
              <a:rPr lang="en-US" dirty="0" smtClean="0">
                <a:solidFill>
                  <a:schemeClr val="bg1"/>
                </a:solidFill>
              </a:rPr>
              <a:t>2003</a:t>
            </a:r>
            <a:endParaRPr lang="it-IT" dirty="0">
              <a:solidFill>
                <a:schemeClr val="bg1"/>
              </a:solidFill>
            </a:endParaRPr>
          </a:p>
        </p:txBody>
      </p:sp>
      <p:sp>
        <p:nvSpPr>
          <p:cNvPr id="4" name="Segnaposto numero diapositiva 3"/>
          <p:cNvSpPr>
            <a:spLocks noGrp="1"/>
          </p:cNvSpPr>
          <p:nvPr>
            <p:ph type="sldNum" sz="quarter" idx="10"/>
          </p:nvPr>
        </p:nvSpPr>
        <p:spPr/>
        <p:txBody>
          <a:bodyPr/>
          <a:lstStyle/>
          <a:p>
            <a:fld id="{C13535E3-B53F-4DD7-9EE3-DC42DD9EF533}" type="slidenum">
              <a:rPr lang="it-IT" smtClean="0"/>
              <a:pPr/>
              <a:t>6</a:t>
            </a:fld>
            <a:endParaRPr lang="it-IT"/>
          </a:p>
        </p:txBody>
      </p:sp>
    </p:spTree>
    <p:extLst>
      <p:ext uri="{BB962C8B-B14F-4D97-AF65-F5344CB8AC3E}">
        <p14:creationId xmlns="" xmlns:p14="http://schemas.microsoft.com/office/powerpoint/2010/main" val="128756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Controlli sull’espressione del </a:t>
            </a:r>
            <a:r>
              <a:rPr lang="it-IT" sz="1200" kern="1200" dirty="0" err="1" smtClean="0">
                <a:solidFill>
                  <a:schemeClr val="tx1"/>
                </a:solidFill>
                <a:latin typeface="+mn-lt"/>
                <a:ea typeface="+mn-ea"/>
                <a:cs typeface="+mn-cs"/>
              </a:rPr>
              <a:t>transgene</a:t>
            </a:r>
            <a:r>
              <a:rPr lang="it-IT" sz="1200" kern="1200" dirty="0" smtClean="0">
                <a:solidFill>
                  <a:schemeClr val="tx1"/>
                </a:solidFill>
                <a:latin typeface="+mn-lt"/>
                <a:ea typeface="+mn-ea"/>
                <a:cs typeface="+mn-cs"/>
              </a:rPr>
              <a:t>:</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Per visualizzare e quantizzare l’espressione del </a:t>
            </a:r>
            <a:r>
              <a:rPr lang="it-IT" sz="1200" kern="1200" dirty="0" err="1" smtClean="0">
                <a:solidFill>
                  <a:schemeClr val="tx1"/>
                </a:solidFill>
                <a:latin typeface="+mn-lt"/>
                <a:ea typeface="+mn-ea"/>
                <a:cs typeface="+mn-cs"/>
              </a:rPr>
              <a:t>transgene</a:t>
            </a:r>
            <a:r>
              <a:rPr lang="it-IT" sz="1200" kern="1200" dirty="0" smtClean="0">
                <a:solidFill>
                  <a:schemeClr val="tx1"/>
                </a:solidFill>
                <a:latin typeface="+mn-lt"/>
                <a:ea typeface="+mn-ea"/>
                <a:cs typeface="+mn-cs"/>
              </a:rPr>
              <a:t> è possibile effettuare una </a:t>
            </a:r>
            <a:r>
              <a:rPr lang="it-IT" sz="1200" kern="1200" dirty="0" err="1" smtClean="0">
                <a:solidFill>
                  <a:schemeClr val="tx1"/>
                </a:solidFill>
                <a:latin typeface="+mn-lt"/>
                <a:ea typeface="+mn-ea"/>
                <a:cs typeface="+mn-cs"/>
              </a:rPr>
              <a:t>qRT-PCR</a:t>
            </a:r>
            <a:r>
              <a:rPr lang="it-IT" sz="1200" kern="1200" dirty="0" smtClean="0">
                <a:solidFill>
                  <a:schemeClr val="tx1"/>
                </a:solidFill>
                <a:latin typeface="+mn-lt"/>
                <a:ea typeface="+mn-ea"/>
                <a:cs typeface="+mn-cs"/>
              </a:rPr>
              <a:t> utilizzando </a:t>
            </a:r>
            <a:r>
              <a:rPr lang="it-IT" sz="1200" kern="1200" dirty="0" err="1" smtClean="0">
                <a:solidFill>
                  <a:schemeClr val="tx1"/>
                </a:solidFill>
                <a:latin typeface="+mn-lt"/>
                <a:ea typeface="+mn-ea"/>
                <a:cs typeface="+mn-cs"/>
              </a:rPr>
              <a:t>primer</a:t>
            </a:r>
            <a:r>
              <a:rPr lang="it-IT" sz="1200" kern="1200" dirty="0" smtClean="0">
                <a:solidFill>
                  <a:schemeClr val="tx1"/>
                </a:solidFill>
                <a:latin typeface="+mn-lt"/>
                <a:ea typeface="+mn-ea"/>
                <a:cs typeface="+mn-cs"/>
              </a:rPr>
              <a:t> specifici per il nostro </a:t>
            </a:r>
            <a:r>
              <a:rPr lang="it-IT" sz="1200" kern="1200" dirty="0" err="1" smtClean="0">
                <a:solidFill>
                  <a:schemeClr val="tx1"/>
                </a:solidFill>
                <a:latin typeface="+mn-lt"/>
                <a:ea typeface="+mn-ea"/>
                <a:cs typeface="+mn-cs"/>
              </a:rPr>
              <a:t>transgene</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a:t>
            </a:r>
            <a:r>
              <a:rPr lang="it-IT" sz="1200" kern="1200" dirty="0" smtClean="0">
                <a:solidFill>
                  <a:schemeClr val="tx1"/>
                </a:solidFill>
                <a:latin typeface="+mn-lt"/>
                <a:ea typeface="+mn-ea"/>
                <a:cs typeface="+mn-cs"/>
              </a:rPr>
              <a:t>uno dei </a:t>
            </a:r>
            <a:r>
              <a:rPr lang="it-IT" sz="1200" kern="1200" dirty="0" err="1" smtClean="0">
                <a:solidFill>
                  <a:schemeClr val="tx1"/>
                </a:solidFill>
                <a:latin typeface="+mn-lt"/>
                <a:ea typeface="+mn-ea"/>
                <a:cs typeface="+mn-cs"/>
              </a:rPr>
              <a:t>primer</a:t>
            </a:r>
            <a:r>
              <a:rPr lang="it-IT" sz="1200" kern="1200" dirty="0" smtClean="0">
                <a:solidFill>
                  <a:schemeClr val="tx1"/>
                </a:solidFill>
                <a:latin typeface="+mn-lt"/>
                <a:ea typeface="+mn-ea"/>
                <a:cs typeface="+mn-cs"/>
              </a:rPr>
              <a:t> sarebbe quindi complementare alla regione FLAG di 24nt): ci attendiamo che solo le cellule trasdotte con il vettore FLAG-RGS-PXA ci diano un amplificato. Con dei </a:t>
            </a:r>
            <a:r>
              <a:rPr lang="it-IT" sz="1200" kern="1200" dirty="0" err="1" smtClean="0">
                <a:solidFill>
                  <a:schemeClr val="tx1"/>
                </a:solidFill>
                <a:latin typeface="+mn-lt"/>
                <a:ea typeface="+mn-ea"/>
                <a:cs typeface="+mn-cs"/>
              </a:rPr>
              <a:t>primer</a:t>
            </a:r>
            <a:r>
              <a:rPr lang="it-IT" sz="1200" kern="1200" dirty="0" smtClean="0">
                <a:solidFill>
                  <a:schemeClr val="tx1"/>
                </a:solidFill>
                <a:latin typeface="+mn-lt"/>
                <a:ea typeface="+mn-ea"/>
                <a:cs typeface="+mn-cs"/>
              </a:rPr>
              <a:t> generici per RGS-PX1 (sia FLAGGATA che </a:t>
            </a:r>
            <a:r>
              <a:rPr lang="it-IT" sz="1200" kern="1200" dirty="0" err="1" smtClean="0">
                <a:solidFill>
                  <a:schemeClr val="tx1"/>
                </a:solidFill>
                <a:latin typeface="+mn-lt"/>
                <a:ea typeface="+mn-ea"/>
                <a:cs typeface="+mn-cs"/>
              </a:rPr>
              <a:t>wt</a:t>
            </a:r>
            <a:r>
              <a:rPr lang="it-IT" sz="1200" kern="1200" dirty="0" smtClean="0">
                <a:solidFill>
                  <a:schemeClr val="tx1"/>
                </a:solidFill>
                <a:latin typeface="+mn-lt"/>
                <a:ea typeface="+mn-ea"/>
                <a:cs typeface="+mn-cs"/>
              </a:rPr>
              <a:t> quindi) potremmo visualizzare e confrontare i livelli di espressione globali di RGS-PX1 nel controllo sano (livelli fisiologici), nel controllo malato (livelli fisiologici? Non è noto), nelle cellule trasdotte con la sola GFP (livelli uguali alla </a:t>
            </a:r>
            <a:r>
              <a:rPr lang="it-IT" sz="1200" kern="1200" dirty="0" err="1" smtClean="0">
                <a:solidFill>
                  <a:schemeClr val="tx1"/>
                </a:solidFill>
                <a:latin typeface="+mn-lt"/>
                <a:ea typeface="+mn-ea"/>
                <a:cs typeface="+mn-cs"/>
              </a:rPr>
              <a:t>mock</a:t>
            </a:r>
            <a:r>
              <a:rPr lang="it-IT" sz="1200" kern="1200" dirty="0" smtClean="0">
                <a:solidFill>
                  <a:schemeClr val="tx1"/>
                </a:solidFill>
                <a:latin typeface="+mn-lt"/>
                <a:ea typeface="+mn-ea"/>
                <a:cs typeface="+mn-cs"/>
              </a:rPr>
              <a:t>) e nelle cellule trasdotte con FLAG-RGS-PX1 per verificare l’</a:t>
            </a:r>
            <a:r>
              <a:rPr lang="it-IT" sz="1200" kern="1200" dirty="0" err="1" smtClean="0">
                <a:solidFill>
                  <a:schemeClr val="tx1"/>
                </a:solidFill>
                <a:latin typeface="+mn-lt"/>
                <a:ea typeface="+mn-ea"/>
                <a:cs typeface="+mn-cs"/>
              </a:rPr>
              <a:t>iperespressione</a:t>
            </a:r>
            <a:r>
              <a:rPr lang="it-IT" sz="1200" kern="1200" dirty="0" smtClean="0">
                <a:solidFill>
                  <a:schemeClr val="tx1"/>
                </a:solidFill>
                <a:latin typeface="+mn-lt"/>
                <a:ea typeface="+mn-ea"/>
                <a:cs typeface="+mn-cs"/>
              </a:rPr>
              <a:t> e valutare se i livelli fisiologici di questa proteina sono alterati nelle cellule malate o modificate dallo</a:t>
            </a:r>
            <a:r>
              <a:rPr lang="it-IT" sz="1200" kern="1200" baseline="0" dirty="0" smtClean="0">
                <a:solidFill>
                  <a:schemeClr val="tx1"/>
                </a:solidFill>
                <a:latin typeface="+mn-lt"/>
                <a:ea typeface="+mn-ea"/>
                <a:cs typeface="+mn-cs"/>
              </a:rPr>
              <a:t> stress della </a:t>
            </a:r>
            <a:r>
              <a:rPr lang="it-IT" sz="1200" kern="1200" baseline="0" dirty="0" err="1" smtClean="0">
                <a:solidFill>
                  <a:schemeClr val="tx1"/>
                </a:solidFill>
                <a:latin typeface="+mn-lt"/>
                <a:ea typeface="+mn-ea"/>
                <a:cs typeface="+mn-cs"/>
              </a:rPr>
              <a:t>transfezione</a:t>
            </a:r>
            <a:r>
              <a:rPr lang="it-IT" sz="1200" kern="1200" baseline="0" dirty="0" smtClean="0">
                <a:solidFill>
                  <a:schemeClr val="tx1"/>
                </a:solidFill>
                <a:latin typeface="+mn-lt"/>
                <a:ea typeface="+mn-ea"/>
                <a:cs typeface="+mn-cs"/>
              </a:rPr>
              <a:t> stessa. </a:t>
            </a:r>
            <a:r>
              <a:rPr lang="it-IT" sz="1200" kern="1200" dirty="0" smtClean="0">
                <a:solidFill>
                  <a:schemeClr val="tx1"/>
                </a:solidFill>
                <a:latin typeface="+mn-lt"/>
                <a:ea typeface="+mn-ea"/>
                <a:cs typeface="+mn-cs"/>
              </a:rPr>
              <a:t>(NB: per esigenze di spazio l’esito delle</a:t>
            </a:r>
            <a:r>
              <a:rPr lang="it-IT" sz="1200" kern="1200" baseline="0" dirty="0" smtClean="0">
                <a:solidFill>
                  <a:schemeClr val="tx1"/>
                </a:solidFill>
                <a:latin typeface="+mn-lt"/>
                <a:ea typeface="+mn-ea"/>
                <a:cs typeface="+mn-cs"/>
              </a:rPr>
              <a:t> quantificazioni effettuate sulle normali BMSC non sono riportate nei grafici a meno che non siano strettamente necessarie per la comprensione dell’esperimento stesso.) Come ulteriore controllo a livello proteico è possibile verificare </a:t>
            </a:r>
            <a:r>
              <a:rPr lang="it-IT" sz="1200" kern="1200" dirty="0" smtClean="0">
                <a:solidFill>
                  <a:schemeClr val="tx1"/>
                </a:solidFill>
                <a:latin typeface="+mn-lt"/>
                <a:ea typeface="+mn-ea"/>
                <a:cs typeface="+mn-cs"/>
              </a:rPr>
              <a:t>rapidamente la presenza della nostra proteina transgenica attraverso Western </a:t>
            </a:r>
            <a:r>
              <a:rPr lang="it-IT" sz="1200" kern="1200" dirty="0" err="1" smtClean="0">
                <a:solidFill>
                  <a:schemeClr val="tx1"/>
                </a:solidFill>
                <a:latin typeface="+mn-lt"/>
                <a:ea typeface="+mn-ea"/>
                <a:cs typeface="+mn-cs"/>
              </a:rPr>
              <a:t>Blot</a:t>
            </a:r>
            <a:r>
              <a:rPr lang="it-IT" sz="1200" kern="1200" dirty="0" smtClean="0">
                <a:solidFill>
                  <a:schemeClr val="tx1"/>
                </a:solidFill>
                <a:latin typeface="+mn-lt"/>
                <a:ea typeface="+mn-ea"/>
                <a:cs typeface="+mn-cs"/>
              </a:rPr>
              <a:t> e marcatura con un anticorpo </a:t>
            </a:r>
            <a:r>
              <a:rPr lang="it-IT" sz="1200" kern="1200" dirty="0" err="1" smtClean="0">
                <a:solidFill>
                  <a:schemeClr val="tx1"/>
                </a:solidFill>
                <a:latin typeface="+mn-lt"/>
                <a:ea typeface="+mn-ea"/>
                <a:cs typeface="+mn-cs"/>
              </a:rPr>
              <a:t>anti-FLAG</a:t>
            </a:r>
            <a:r>
              <a:rPr lang="it-IT"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Poiché dalla letteratura è noto l’effetto di RGS-PX1 di</a:t>
            </a:r>
            <a:r>
              <a:rPr lang="it-IT" sz="1200" kern="1200" baseline="0" dirty="0" smtClean="0">
                <a:solidFill>
                  <a:schemeClr val="tx1"/>
                </a:solidFill>
                <a:latin typeface="+mn-lt"/>
                <a:ea typeface="+mn-ea"/>
                <a:cs typeface="+mn-cs"/>
              </a:rPr>
              <a:t> legare i recettori di membrana per l’EGF e promuoverne la </a:t>
            </a:r>
            <a:r>
              <a:rPr lang="it-IT" sz="1200" kern="1200" baseline="0" dirty="0" smtClean="0">
                <a:solidFill>
                  <a:schemeClr val="tx1"/>
                </a:solidFill>
                <a:latin typeface="+mn-lt"/>
                <a:ea typeface="+mn-ea"/>
                <a:cs typeface="+mn-cs"/>
              </a:rPr>
              <a:t>protezione dall’attività </a:t>
            </a:r>
            <a:r>
              <a:rPr lang="it-IT" sz="1200" kern="1200" baseline="0" dirty="0" err="1" smtClean="0">
                <a:solidFill>
                  <a:schemeClr val="tx1"/>
                </a:solidFill>
                <a:latin typeface="+mn-lt"/>
                <a:ea typeface="+mn-ea"/>
                <a:cs typeface="+mn-cs"/>
              </a:rPr>
              <a:t>proteasica</a:t>
            </a:r>
            <a:r>
              <a:rPr lang="it-IT" sz="1200" kern="1200" baseline="0" dirty="0" smtClean="0">
                <a:solidFill>
                  <a:schemeClr val="tx1"/>
                </a:solidFill>
                <a:latin typeface="+mn-lt"/>
                <a:ea typeface="+mn-ea"/>
                <a:cs typeface="+mn-cs"/>
              </a:rPr>
              <a:t> [12 e 14] ma </a:t>
            </a:r>
            <a:r>
              <a:rPr lang="it-IT" sz="1200" kern="1200" baseline="0" dirty="0" smtClean="0">
                <a:solidFill>
                  <a:schemeClr val="tx1"/>
                </a:solidFill>
                <a:latin typeface="+mn-lt"/>
                <a:ea typeface="+mn-ea"/>
                <a:cs typeface="+mn-cs"/>
              </a:rPr>
              <a:t>non è nota la presenza o potenziale funzione di questi recettori nelle cellule staminali </a:t>
            </a:r>
            <a:r>
              <a:rPr lang="it-IT" sz="1200" kern="1200" baseline="0" dirty="0" err="1" smtClean="0">
                <a:solidFill>
                  <a:schemeClr val="tx1"/>
                </a:solidFill>
                <a:latin typeface="+mn-lt"/>
                <a:ea typeface="+mn-ea"/>
                <a:cs typeface="+mn-cs"/>
              </a:rPr>
              <a:t>stromali</a:t>
            </a:r>
            <a:r>
              <a:rPr lang="it-IT" sz="1200" kern="1200" baseline="0" dirty="0" smtClean="0">
                <a:solidFill>
                  <a:schemeClr val="tx1"/>
                </a:solidFill>
                <a:latin typeface="+mn-lt"/>
                <a:ea typeface="+mn-ea"/>
                <a:cs typeface="+mn-cs"/>
              </a:rPr>
              <a:t>, abbiamo deciso di effettuare un saggio fluorimetrico per verificare la presenza ed eventuali fluttuazioni di questi recettori durante il trattamento. Essendo dei recettori di </a:t>
            </a:r>
            <a:r>
              <a:rPr lang="it-IT" sz="1200" kern="1200" baseline="0" dirty="0" err="1" smtClean="0">
                <a:solidFill>
                  <a:schemeClr val="tx1"/>
                </a:solidFill>
                <a:latin typeface="+mn-lt"/>
                <a:ea typeface="+mn-ea"/>
                <a:cs typeface="+mn-cs"/>
              </a:rPr>
              <a:t>mebrana</a:t>
            </a:r>
            <a:r>
              <a:rPr lang="it-IT" sz="1200" kern="1200" baseline="0" dirty="0" smtClean="0">
                <a:solidFill>
                  <a:schemeClr val="tx1"/>
                </a:solidFill>
                <a:latin typeface="+mn-lt"/>
                <a:ea typeface="+mn-ea"/>
                <a:cs typeface="+mn-cs"/>
              </a:rPr>
              <a:t>, per saggiarne la presenza sulla membrana stessa abbiamo scelto di utilizzare un anticorpo specifico </a:t>
            </a:r>
            <a:r>
              <a:rPr lang="it-IT" sz="1200" kern="1200" baseline="0" dirty="0" err="1" smtClean="0">
                <a:solidFill>
                  <a:schemeClr val="tx1"/>
                </a:solidFill>
                <a:latin typeface="+mn-lt"/>
                <a:ea typeface="+mn-ea"/>
                <a:cs typeface="+mn-cs"/>
              </a:rPr>
              <a:t>anti-EGFR</a:t>
            </a:r>
            <a:r>
              <a:rPr lang="it-IT" sz="1200" kern="1200" baseline="0" dirty="0" smtClean="0">
                <a:solidFill>
                  <a:schemeClr val="tx1"/>
                </a:solidFill>
                <a:latin typeface="+mn-lt"/>
                <a:ea typeface="+mn-ea"/>
                <a:cs typeface="+mn-cs"/>
              </a:rPr>
              <a:t> che, attraverso una marcatura con </a:t>
            </a:r>
            <a:r>
              <a:rPr lang="it-IT" sz="1200" kern="1200" baseline="0" dirty="0" err="1" smtClean="0">
                <a:solidFill>
                  <a:schemeClr val="tx1"/>
                </a:solidFill>
                <a:latin typeface="+mn-lt"/>
                <a:ea typeface="+mn-ea"/>
                <a:cs typeface="+mn-cs"/>
              </a:rPr>
              <a:t>fluorocromi</a:t>
            </a:r>
            <a:r>
              <a:rPr lang="it-IT" sz="1200" kern="1200" baseline="0" dirty="0" smtClean="0">
                <a:solidFill>
                  <a:schemeClr val="tx1"/>
                </a:solidFill>
                <a:latin typeface="+mn-lt"/>
                <a:ea typeface="+mn-ea"/>
                <a:cs typeface="+mn-cs"/>
              </a:rPr>
              <a:t>, consenta di valutare la presenza ed i livelli di questa proteina attraverso </a:t>
            </a:r>
            <a:r>
              <a:rPr lang="it-IT" sz="1200" kern="1200" baseline="0" dirty="0" err="1" smtClean="0">
                <a:solidFill>
                  <a:schemeClr val="tx1"/>
                </a:solidFill>
                <a:latin typeface="+mn-lt"/>
                <a:ea typeface="+mn-ea"/>
                <a:cs typeface="+mn-cs"/>
              </a:rPr>
              <a:t>citofluorimetro</a:t>
            </a:r>
            <a:r>
              <a:rPr lang="it-IT" sz="1200" kern="1200" baseline="0" dirty="0" smtClean="0">
                <a:solidFill>
                  <a:schemeClr val="tx1"/>
                </a:solidFill>
                <a:latin typeface="+mn-lt"/>
                <a:ea typeface="+mn-ea"/>
                <a:cs typeface="+mn-cs"/>
              </a:rPr>
              <a:t>. L’attesa, come previsto dalla letteratura, è che il quantitativo di recettori complessivo </a:t>
            </a:r>
            <a:r>
              <a:rPr lang="it-IT" sz="1200" kern="1200" baseline="0" dirty="0" smtClean="0">
                <a:solidFill>
                  <a:schemeClr val="tx1"/>
                </a:solidFill>
                <a:latin typeface="+mn-lt"/>
                <a:ea typeface="+mn-ea"/>
                <a:cs typeface="+mn-cs"/>
              </a:rPr>
              <a:t>aumenti (grazie alla protezione dovuta all’</a:t>
            </a:r>
            <a:r>
              <a:rPr lang="it-IT" sz="1200" kern="1200" baseline="0" dirty="0" err="1" smtClean="0">
                <a:solidFill>
                  <a:schemeClr val="tx1"/>
                </a:solidFill>
                <a:latin typeface="+mn-lt"/>
                <a:ea typeface="+mn-ea"/>
                <a:cs typeface="+mn-cs"/>
              </a:rPr>
              <a:t>iperespressione</a:t>
            </a:r>
            <a:r>
              <a:rPr lang="it-IT" sz="1200" kern="1200" baseline="0" dirty="0" smtClean="0">
                <a:solidFill>
                  <a:schemeClr val="tx1"/>
                </a:solidFill>
                <a:latin typeface="+mn-lt"/>
                <a:ea typeface="+mn-ea"/>
                <a:cs typeface="+mn-cs"/>
              </a:rPr>
              <a:t> di RGS-PX1), </a:t>
            </a:r>
            <a:r>
              <a:rPr lang="it-IT" sz="1200" kern="1200" baseline="0" dirty="0" smtClean="0">
                <a:solidFill>
                  <a:schemeClr val="tx1"/>
                </a:solidFill>
                <a:latin typeface="+mn-lt"/>
                <a:ea typeface="+mn-ea"/>
                <a:cs typeface="+mn-cs"/>
              </a:rPr>
              <a:t>ma i recettori potrebbero anche essere espressi in un quantitativo così basso da non rendere visualizzabile la differenza. In ogni caso, anche l’eventuale </a:t>
            </a:r>
            <a:r>
              <a:rPr lang="it-IT" sz="1200" kern="1200" baseline="0" dirty="0" smtClean="0">
                <a:solidFill>
                  <a:schemeClr val="tx1"/>
                </a:solidFill>
                <a:latin typeface="+mn-lt"/>
                <a:ea typeface="+mn-ea"/>
                <a:cs typeface="+mn-cs"/>
              </a:rPr>
              <a:t>innalzamento rispetto </a:t>
            </a:r>
            <a:r>
              <a:rPr lang="it-IT" sz="1200" kern="1200" baseline="0" dirty="0" smtClean="0">
                <a:solidFill>
                  <a:schemeClr val="tx1"/>
                </a:solidFill>
                <a:latin typeface="+mn-lt"/>
                <a:ea typeface="+mn-ea"/>
                <a:cs typeface="+mn-cs"/>
              </a:rPr>
              <a:t>ai livelli delle cellule non transfettate potrebbe non essere un evento negativo e non </a:t>
            </a:r>
            <a:r>
              <a:rPr lang="it-IT" sz="1200" kern="1200" baseline="0" dirty="0" smtClean="0">
                <a:solidFill>
                  <a:schemeClr val="tx1"/>
                </a:solidFill>
                <a:latin typeface="+mn-lt"/>
                <a:ea typeface="+mn-ea"/>
                <a:cs typeface="+mn-cs"/>
              </a:rPr>
              <a:t>modificare la </a:t>
            </a:r>
            <a:r>
              <a:rPr lang="it-IT" sz="1200" kern="1200" baseline="0" dirty="0" smtClean="0">
                <a:solidFill>
                  <a:schemeClr val="tx1"/>
                </a:solidFill>
                <a:latin typeface="+mn-lt"/>
                <a:ea typeface="+mn-ea"/>
                <a:cs typeface="+mn-cs"/>
              </a:rPr>
              <a:t>capacità di proliferazione e differenziamento delle cellule </a:t>
            </a:r>
            <a:r>
              <a:rPr lang="it-IT" sz="1200" kern="1200" baseline="0" dirty="0" err="1" smtClean="0">
                <a:solidFill>
                  <a:schemeClr val="tx1"/>
                </a:solidFill>
                <a:latin typeface="+mn-lt"/>
                <a:ea typeface="+mn-ea"/>
                <a:cs typeface="+mn-cs"/>
              </a:rPr>
              <a:t>stromali</a:t>
            </a:r>
            <a:r>
              <a:rPr lang="it-IT" sz="1200" kern="1200" baseline="0" dirty="0" smtClean="0">
                <a:solidFill>
                  <a:schemeClr val="tx1"/>
                </a:solidFill>
                <a:latin typeface="+mn-lt"/>
                <a:ea typeface="+mn-ea"/>
                <a:cs typeface="+mn-cs"/>
              </a:rPr>
              <a:t>: rimandiamo quindi ad un test di differenziamento in vitro per valutare le potenzialità negative di quest’interazione non desiderata</a:t>
            </a:r>
            <a:r>
              <a:rPr lang="it-IT"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[12] </a:t>
            </a:r>
            <a:r>
              <a:rPr lang="en-US" sz="1200" kern="1200" dirty="0" err="1" smtClean="0">
                <a:solidFill>
                  <a:schemeClr val="tx1"/>
                </a:solidFill>
                <a:latin typeface="+mn-lt"/>
                <a:ea typeface="+mn-ea"/>
                <a:cs typeface="+mn-cs"/>
              </a:rPr>
              <a:t>Zheng</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RGS-PX1, a GAP for G</a:t>
            </a:r>
            <a:r>
              <a:rPr lang="it-IT" sz="1200" b="1" kern="1200" dirty="0" smtClean="0">
                <a:solidFill>
                  <a:schemeClr val="tx1"/>
                </a:solidFill>
                <a:latin typeface="+mn-lt"/>
                <a:ea typeface="+mn-ea"/>
                <a:cs typeface="+mn-cs"/>
              </a:rPr>
              <a:t>α</a:t>
            </a:r>
            <a:r>
              <a:rPr lang="en-US" sz="1200" b="1" kern="1200" dirty="0" smtClean="0">
                <a:solidFill>
                  <a:schemeClr val="tx1"/>
                </a:solidFill>
                <a:latin typeface="+mn-lt"/>
                <a:ea typeface="+mn-ea"/>
                <a:cs typeface="+mn-cs"/>
              </a:rPr>
              <a:t>s and  Sorting </a:t>
            </a:r>
            <a:r>
              <a:rPr lang="en-US" sz="1200" b="1" kern="1200" dirty="0" err="1" smtClean="0">
                <a:solidFill>
                  <a:schemeClr val="tx1"/>
                </a:solidFill>
                <a:latin typeface="+mn-lt"/>
                <a:ea typeface="+mn-ea"/>
                <a:cs typeface="+mn-cs"/>
              </a:rPr>
              <a:t>Nexin</a:t>
            </a:r>
            <a:r>
              <a:rPr lang="en-US" sz="1200" b="1" kern="1200" dirty="0" smtClean="0">
                <a:solidFill>
                  <a:schemeClr val="tx1"/>
                </a:solidFill>
                <a:latin typeface="+mn-lt"/>
                <a:ea typeface="+mn-ea"/>
                <a:cs typeface="+mn-cs"/>
              </a:rPr>
              <a:t> in Vesicular Trafficking. </a:t>
            </a:r>
            <a:r>
              <a:rPr lang="en-US" sz="1200" i="1" kern="1200" dirty="0" smtClean="0">
                <a:solidFill>
                  <a:schemeClr val="tx1"/>
                </a:solidFill>
                <a:latin typeface="+mn-lt"/>
                <a:ea typeface="+mn-ea"/>
                <a:cs typeface="+mn-cs"/>
              </a:rPr>
              <a:t>Science,</a:t>
            </a:r>
            <a:r>
              <a:rPr lang="en-US" sz="1200" kern="1200" dirty="0" smtClean="0">
                <a:solidFill>
                  <a:schemeClr val="tx1"/>
                </a:solidFill>
                <a:latin typeface="+mn-lt"/>
                <a:ea typeface="+mn-ea"/>
                <a:cs typeface="+mn-cs"/>
              </a:rPr>
              <a:t> 2001</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[14] </a:t>
            </a:r>
            <a:r>
              <a:rPr lang="en-US" sz="1200" kern="1200" dirty="0" err="1" smtClean="0">
                <a:solidFill>
                  <a:schemeClr val="tx1"/>
                </a:solidFill>
                <a:latin typeface="+mn-lt"/>
                <a:ea typeface="+mn-ea"/>
                <a:cs typeface="+mn-cs"/>
              </a:rPr>
              <a:t>Zheng</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Regulation of epidermal growth factor receptor degradation by </a:t>
            </a:r>
            <a:r>
              <a:rPr lang="en-US" sz="1200" b="1" kern="1200" dirty="0" err="1" smtClean="0">
                <a:solidFill>
                  <a:schemeClr val="tx1"/>
                </a:solidFill>
                <a:latin typeface="+mn-lt"/>
                <a:ea typeface="+mn-ea"/>
                <a:cs typeface="+mn-cs"/>
              </a:rPr>
              <a:t>heterotrimeric</a:t>
            </a:r>
            <a:r>
              <a:rPr lang="en-US" sz="1200" b="1" kern="1200" dirty="0" smtClean="0">
                <a:solidFill>
                  <a:schemeClr val="tx1"/>
                </a:solidFill>
                <a:latin typeface="+mn-lt"/>
                <a:ea typeface="+mn-ea"/>
                <a:cs typeface="+mn-cs"/>
              </a:rPr>
              <a:t> Gs</a:t>
            </a:r>
            <a:r>
              <a:rPr lang="it-IT" sz="1200" b="1" kern="1200" dirty="0" smtClean="0">
                <a:solidFill>
                  <a:schemeClr val="tx1"/>
                </a:solidFill>
                <a:latin typeface="+mn-lt"/>
                <a:ea typeface="+mn-ea"/>
                <a:cs typeface="+mn-cs"/>
              </a:rPr>
              <a:t>α</a:t>
            </a:r>
            <a:r>
              <a:rPr lang="en-US" sz="1200" b="1" kern="1200" dirty="0" smtClean="0">
                <a:solidFill>
                  <a:schemeClr val="tx1"/>
                </a:solidFill>
                <a:latin typeface="+mn-lt"/>
                <a:ea typeface="+mn-ea"/>
                <a:cs typeface="+mn-cs"/>
              </a:rPr>
              <a:t> protein.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Molecular Biology of the Cell, </a:t>
            </a:r>
            <a:r>
              <a:rPr lang="en-US" sz="1200" kern="1200" dirty="0" smtClean="0">
                <a:solidFill>
                  <a:schemeClr val="tx1"/>
                </a:solidFill>
                <a:latin typeface="+mn-lt"/>
                <a:ea typeface="+mn-ea"/>
                <a:cs typeface="+mn-cs"/>
              </a:rPr>
              <a:t>2004;</a:t>
            </a: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Come primi marcatori dell’efficacia del trattamento utilizziamo il fattore </a:t>
            </a:r>
            <a:r>
              <a:rPr lang="it-IT" sz="1200" kern="1200" dirty="0" err="1" smtClean="0">
                <a:solidFill>
                  <a:schemeClr val="tx1"/>
                </a:solidFill>
                <a:latin typeface="+mn-lt"/>
                <a:ea typeface="+mn-ea"/>
                <a:cs typeface="+mn-cs"/>
              </a:rPr>
              <a:t>trascrizionale</a:t>
            </a:r>
            <a:r>
              <a:rPr lang="it-IT" sz="1200" kern="1200" dirty="0" smtClean="0">
                <a:solidFill>
                  <a:schemeClr val="tx1"/>
                </a:solidFill>
                <a:latin typeface="+mn-lt"/>
                <a:ea typeface="+mn-ea"/>
                <a:cs typeface="+mn-cs"/>
              </a:rPr>
              <a:t> FOS che nelle cellule malate è </a:t>
            </a:r>
            <a:r>
              <a:rPr lang="it-IT" sz="1200" kern="1200" dirty="0" err="1" smtClean="0">
                <a:solidFill>
                  <a:schemeClr val="tx1"/>
                </a:solidFill>
                <a:latin typeface="+mn-lt"/>
                <a:ea typeface="+mn-ea"/>
                <a:cs typeface="+mn-cs"/>
              </a:rPr>
              <a:t>iperespresso</a:t>
            </a:r>
            <a:r>
              <a:rPr lang="it-IT" sz="1200" kern="1200" dirty="0" smtClean="0">
                <a:solidFill>
                  <a:schemeClr val="tx1"/>
                </a:solidFill>
                <a:latin typeface="+mn-lt"/>
                <a:ea typeface="+mn-ea"/>
                <a:cs typeface="+mn-cs"/>
              </a:rPr>
              <a:t> a causa all’aumento delle concentrazioni di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e l’interleuchina 6, </a:t>
            </a:r>
            <a:r>
              <a:rPr lang="it-IT" sz="1200" kern="1200" dirty="0" smtClean="0">
                <a:solidFill>
                  <a:schemeClr val="tx1"/>
                </a:solidFill>
                <a:latin typeface="+mn-lt"/>
                <a:ea typeface="+mn-ea"/>
                <a:cs typeface="+mn-cs"/>
              </a:rPr>
              <a:t>anch’essa </a:t>
            </a:r>
            <a:r>
              <a:rPr lang="it-IT" sz="1200" kern="1200" dirty="0" err="1" smtClean="0">
                <a:solidFill>
                  <a:schemeClr val="tx1"/>
                </a:solidFill>
                <a:latin typeface="+mn-lt"/>
                <a:ea typeface="+mn-ea"/>
                <a:cs typeface="+mn-cs"/>
              </a:rPr>
              <a:t>iperespressa</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a partire dallo stimolo del </a:t>
            </a:r>
            <a:r>
              <a:rPr lang="it-IT" sz="1200" kern="1200" dirty="0" err="1" smtClean="0">
                <a:solidFill>
                  <a:schemeClr val="tx1"/>
                </a:solidFill>
                <a:latin typeface="+mn-lt"/>
                <a:ea typeface="+mn-ea"/>
                <a:cs typeface="+mn-cs"/>
              </a:rPr>
              <a:t>cAMP</a:t>
            </a:r>
            <a:r>
              <a:rPr lang="it-IT" sz="1200" kern="1200" dirty="0" smtClean="0">
                <a:solidFill>
                  <a:schemeClr val="tx1"/>
                </a:solidFill>
                <a:latin typeface="+mn-lt"/>
                <a:ea typeface="+mn-ea"/>
                <a:cs typeface="+mn-cs"/>
              </a:rPr>
              <a:t>. Come per il saggio precedente, la presenza di FOS e IL6 può essere visualizzata per WB e quantizzata attraverso </a:t>
            </a:r>
            <a:r>
              <a:rPr lang="it-IT" sz="1200" kern="1200" dirty="0" err="1" smtClean="0">
                <a:solidFill>
                  <a:schemeClr val="tx1"/>
                </a:solidFill>
                <a:latin typeface="+mn-lt"/>
                <a:ea typeface="+mn-ea"/>
                <a:cs typeface="+mn-cs"/>
              </a:rPr>
              <a:t>qPCR</a:t>
            </a:r>
            <a:r>
              <a:rPr lang="it-IT" sz="1200" kern="1200" dirty="0" smtClean="0">
                <a:solidFill>
                  <a:schemeClr val="tx1"/>
                </a:solidFill>
                <a:latin typeface="+mn-lt"/>
                <a:ea typeface="+mn-ea"/>
                <a:cs typeface="+mn-cs"/>
              </a:rPr>
              <a:t>: nelle cellule trattate con FLAG-RGS-PK1</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ci aspettiamo una riduzione dei livelli di espressione di FOS e IL6 rispetto alla </a:t>
            </a:r>
            <a:r>
              <a:rPr lang="it-IT" sz="1200" kern="1200" dirty="0" err="1" smtClean="0">
                <a:solidFill>
                  <a:schemeClr val="tx1"/>
                </a:solidFill>
                <a:latin typeface="+mn-lt"/>
                <a:ea typeface="+mn-ea"/>
                <a:cs typeface="+mn-cs"/>
              </a:rPr>
              <a:t>mock</a:t>
            </a:r>
            <a:r>
              <a:rPr lang="it-IT" sz="1200" kern="1200" dirty="0" smtClean="0">
                <a:solidFill>
                  <a:schemeClr val="tx1"/>
                </a:solidFill>
                <a:latin typeface="+mn-lt"/>
                <a:ea typeface="+mn-ea"/>
                <a:cs typeface="+mn-cs"/>
              </a:rPr>
              <a:t> ed alle cellule </a:t>
            </a:r>
            <a:r>
              <a:rPr lang="it-IT" sz="1200" kern="1200" dirty="0" err="1" smtClean="0">
                <a:solidFill>
                  <a:schemeClr val="tx1"/>
                </a:solidFill>
                <a:latin typeface="+mn-lt"/>
                <a:ea typeface="+mn-ea"/>
                <a:cs typeface="+mn-cs"/>
              </a:rPr>
              <a:t>transfettate</a:t>
            </a:r>
            <a:r>
              <a:rPr lang="it-IT" sz="1200" kern="1200" dirty="0" smtClean="0">
                <a:solidFill>
                  <a:schemeClr val="tx1"/>
                </a:solidFill>
                <a:latin typeface="+mn-lt"/>
                <a:ea typeface="+mn-ea"/>
                <a:cs typeface="+mn-cs"/>
              </a:rPr>
              <a:t> col vettore GFP. Il controllo sano si</a:t>
            </a:r>
            <a:r>
              <a:rPr lang="it-IT" sz="1200" kern="1200" baseline="0" dirty="0" smtClean="0">
                <a:solidFill>
                  <a:schemeClr val="tx1"/>
                </a:solidFill>
                <a:latin typeface="+mn-lt"/>
                <a:ea typeface="+mn-ea"/>
                <a:cs typeface="+mn-cs"/>
              </a:rPr>
              <a:t> può considerare un </a:t>
            </a:r>
            <a:r>
              <a:rPr lang="it-IT" sz="1200" kern="1200" dirty="0" smtClean="0">
                <a:solidFill>
                  <a:schemeClr val="tx1"/>
                </a:solidFill>
                <a:latin typeface="+mn-lt"/>
                <a:ea typeface="+mn-ea"/>
                <a:cs typeface="+mn-cs"/>
              </a:rPr>
              <a:t>buon indicatore dei livelli di espressione di </a:t>
            </a:r>
            <a:r>
              <a:rPr lang="it-IT" sz="1200" kern="1200" dirty="0" smtClean="0">
                <a:solidFill>
                  <a:schemeClr val="tx1"/>
                </a:solidFill>
                <a:latin typeface="+mn-lt"/>
                <a:ea typeface="+mn-ea"/>
                <a:cs typeface="+mn-cs"/>
              </a:rPr>
              <a:t>FOS</a:t>
            </a:r>
            <a:r>
              <a:rPr lang="it-IT" sz="1200" kern="1200" baseline="0" dirty="0" smtClean="0">
                <a:solidFill>
                  <a:schemeClr val="tx1"/>
                </a:solidFill>
                <a:latin typeface="+mn-lt"/>
                <a:ea typeface="+mn-ea"/>
                <a:cs typeface="+mn-cs"/>
              </a:rPr>
              <a:t> e di IL6</a:t>
            </a:r>
            <a:r>
              <a:rPr lang="it-IT" sz="120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fisiologici.</a:t>
            </a:r>
          </a:p>
          <a:p>
            <a:endParaRPr lang="it-IT" sz="1200" kern="1200" dirty="0" smtClean="0">
              <a:solidFill>
                <a:schemeClr val="tx1"/>
              </a:solidFill>
              <a:latin typeface="+mn-lt"/>
              <a:ea typeface="+mn-ea"/>
              <a:cs typeface="+mn-cs"/>
            </a:endParaRPr>
          </a:p>
          <a:p>
            <a:r>
              <a:rPr lang="it-IT" dirty="0" smtClean="0"/>
              <a:t>Passando al</a:t>
            </a:r>
            <a:r>
              <a:rPr lang="it-IT" baseline="0" dirty="0" smtClean="0"/>
              <a:t> marcatore chiave della </a:t>
            </a:r>
            <a:r>
              <a:rPr lang="it-IT" baseline="0" dirty="0" err="1" smtClean="0"/>
              <a:t>misregolazione</a:t>
            </a:r>
            <a:r>
              <a:rPr lang="it-IT" baseline="0" dirty="0" smtClean="0"/>
              <a:t> delle cellule FD, l’AMP </a:t>
            </a:r>
            <a:r>
              <a:rPr lang="it-IT" baseline="0" dirty="0" smtClean="0"/>
              <a:t>ciclico</a:t>
            </a:r>
            <a:r>
              <a:rPr lang="it-IT" baseline="0" dirty="0" smtClean="0"/>
              <a:t>, è possibile determinarne i livelli attraverso un semplice test ELISA Esso è basato sulla competizione tra le molecole di AMP ciclico legato alla </a:t>
            </a:r>
            <a:r>
              <a:rPr lang="it-IT" baseline="0" dirty="0" err="1" smtClean="0"/>
              <a:t>perossidasi</a:t>
            </a:r>
            <a:r>
              <a:rPr lang="it-IT" baseline="0" dirty="0" smtClean="0"/>
              <a:t> e l’</a:t>
            </a:r>
            <a:r>
              <a:rPr lang="it-IT" baseline="0" dirty="0" err="1" smtClean="0"/>
              <a:t>cAMP</a:t>
            </a:r>
            <a:r>
              <a:rPr lang="it-IT" baseline="0" dirty="0" smtClean="0"/>
              <a:t> prodotto dalle cellule per il legame ad un anticorpo. Se l’AMP ciclico legato alla </a:t>
            </a:r>
            <a:r>
              <a:rPr lang="it-IT" baseline="0" dirty="0" err="1" smtClean="0"/>
              <a:t>perossidasi</a:t>
            </a:r>
            <a:r>
              <a:rPr lang="it-IT" baseline="0" dirty="0" smtClean="0"/>
              <a:t> interagisce con l’anticorpo verrà emessa fluorescenza; se invece la quantità di </a:t>
            </a:r>
            <a:r>
              <a:rPr lang="it-IT" baseline="0" dirty="0" err="1" smtClean="0"/>
              <a:t>cAMP</a:t>
            </a:r>
            <a:r>
              <a:rPr lang="it-IT" baseline="0" dirty="0" smtClean="0"/>
              <a:t> prodotto dalle </a:t>
            </a:r>
            <a:r>
              <a:rPr lang="it-IT" baseline="0" dirty="0" err="1" smtClean="0"/>
              <a:t>celllule</a:t>
            </a:r>
            <a:r>
              <a:rPr lang="it-IT" baseline="0" dirty="0" smtClean="0"/>
              <a:t> è maggiore sarà quest’ultimo ad interagire con l’anticorpo e la fluorescenza emessa diminuirà</a:t>
            </a:r>
            <a:r>
              <a:rPr lang="it-IT" baseline="0" dirty="0" smtClean="0"/>
              <a:t>. [23] </a:t>
            </a:r>
            <a:r>
              <a:rPr lang="it-IT" baseline="0" dirty="0" smtClean="0"/>
              <a:t>(nell’istogramma sono riportati i direttamente livelli di </a:t>
            </a:r>
            <a:r>
              <a:rPr lang="it-IT" baseline="0" dirty="0" err="1" smtClean="0"/>
              <a:t>cAMP</a:t>
            </a:r>
            <a:r>
              <a:rPr lang="it-IT" baseline="0" dirty="0" smtClean="0"/>
              <a:t> e non il calo di fluorescenza dovuto al test)</a:t>
            </a:r>
          </a:p>
          <a:p>
            <a:endParaRPr lang="it-IT" baseline="0" dirty="0" smtClean="0"/>
          </a:p>
          <a:p>
            <a:r>
              <a:rPr lang="it-IT" baseline="0" dirty="0" smtClean="0"/>
              <a:t>Anche per FGF-23 è possibile utilizzare un test ELISA. Essendo però un fattore normalmente </a:t>
            </a:r>
            <a:r>
              <a:rPr lang="it-IT" baseline="0" dirty="0" err="1" smtClean="0"/>
              <a:t>esocitato</a:t>
            </a:r>
            <a:r>
              <a:rPr lang="it-IT" baseline="0" dirty="0" smtClean="0"/>
              <a:t> nel siero, è possibile ricavarne i livelli con un semplice espediente: è sufficiente lavare bene le cellule dal vecchio liquido di coltura e sostituirle con del siero nuovo di coltura nuovo e poi calcolare i livelli di FGF-23 presenti nel liquido di coltura dopo un tempo determinato (in genere 24h) così da quantizzare la produzione di FGF-23 da parte delle cellule durante il tempo di </a:t>
            </a:r>
            <a:r>
              <a:rPr lang="it-IT" baseline="0" dirty="0" smtClean="0"/>
              <a:t>follow-up [24]</a:t>
            </a:r>
            <a:r>
              <a:rPr lang="it-IT" b="0" baseline="0" dirty="0" smtClean="0"/>
              <a:t>. </a:t>
            </a:r>
            <a:r>
              <a:rPr lang="it-IT" b="0" baseline="0" dirty="0" smtClean="0"/>
              <a:t>Dal confronto dei livelli FGF-23 prodotto dalle cellule trattate e non trattate è possibile visualizzare l’avvenuto calo dei livelli di produzione/esocitosi. Entrambi gli ELISA sono riportati nello stesso grafico per esigenze di spazio</a:t>
            </a:r>
            <a:r>
              <a:rPr lang="it-IT" b="0" baseline="0" dirty="0" smtClean="0"/>
              <a:t>.</a:t>
            </a:r>
          </a:p>
          <a:p>
            <a:endParaRPr lang="it-IT" b="0" baseline="0" dirty="0" smtClean="0"/>
          </a:p>
          <a:p>
            <a:r>
              <a:rPr lang="it-IT" sz="1200" b="0" i="0" kern="1200" dirty="0" smtClean="0">
                <a:solidFill>
                  <a:schemeClr val="tx1"/>
                </a:solidFill>
                <a:latin typeface="+mn-lt"/>
                <a:ea typeface="+mn-ea"/>
                <a:cs typeface="+mn-cs"/>
              </a:rPr>
              <a:t>[23] </a:t>
            </a:r>
            <a:r>
              <a:rPr lang="it-IT" sz="1200" b="0" i="0" kern="1200" dirty="0" err="1" smtClean="0">
                <a:solidFill>
                  <a:schemeClr val="tx1"/>
                </a:solidFill>
                <a:latin typeface="+mn-lt"/>
                <a:ea typeface="+mn-ea"/>
                <a:cs typeface="+mn-cs"/>
              </a:rPr>
              <a:t>Wang</a:t>
            </a:r>
            <a:r>
              <a:rPr lang="it-IT" sz="1200" b="0" i="0" kern="1200" dirty="0" smtClean="0">
                <a:solidFill>
                  <a:schemeClr val="tx1"/>
                </a:solidFill>
                <a:latin typeface="+mn-lt"/>
                <a:ea typeface="+mn-ea"/>
                <a:cs typeface="+mn-cs"/>
              </a:rPr>
              <a:t> Y </a:t>
            </a:r>
            <a:r>
              <a:rPr lang="it-IT" sz="1200" b="0" i="0" kern="1200" dirty="0" err="1" smtClean="0">
                <a:solidFill>
                  <a:schemeClr val="tx1"/>
                </a:solidFill>
                <a:latin typeface="+mn-lt"/>
                <a:ea typeface="+mn-ea"/>
                <a:cs typeface="+mn-cs"/>
              </a:rPr>
              <a:t>et</a:t>
            </a:r>
            <a:r>
              <a:rPr lang="it-IT" sz="1200" b="0" i="0" kern="1200" dirty="0" smtClean="0">
                <a:solidFill>
                  <a:schemeClr val="tx1"/>
                </a:solidFill>
                <a:latin typeface="+mn-lt"/>
                <a:ea typeface="+mn-ea"/>
                <a:cs typeface="+mn-cs"/>
              </a:rPr>
              <a:t> al.: </a:t>
            </a:r>
            <a:r>
              <a:rPr lang="it-IT" sz="1200" b="1" i="0" kern="1200" dirty="0" err="1" smtClean="0">
                <a:solidFill>
                  <a:schemeClr val="tx1"/>
                </a:solidFill>
                <a:latin typeface="+mn-lt"/>
                <a:ea typeface="+mn-ea"/>
                <a:cs typeface="+mn-cs"/>
              </a:rPr>
              <a:t>Stain</a:t>
            </a:r>
            <a:r>
              <a:rPr lang="it-IT" sz="1200" b="1" i="0" kern="1200" dirty="0" smtClean="0">
                <a:solidFill>
                  <a:schemeClr val="tx1"/>
                </a:solidFill>
                <a:latin typeface="+mn-lt"/>
                <a:ea typeface="+mn-ea"/>
                <a:cs typeface="+mn-cs"/>
              </a:rPr>
              <a:t> </a:t>
            </a:r>
            <a:r>
              <a:rPr lang="it-IT" sz="1200" b="1" i="0" kern="1200" dirty="0" err="1" smtClean="0">
                <a:solidFill>
                  <a:schemeClr val="tx1"/>
                </a:solidFill>
                <a:latin typeface="+mn-lt"/>
                <a:ea typeface="+mn-ea"/>
                <a:cs typeface="+mn-cs"/>
              </a:rPr>
              <a:t>induced</a:t>
            </a:r>
            <a:r>
              <a:rPr lang="it-IT" sz="1200" b="1" i="0" kern="1200" dirty="0" smtClean="0">
                <a:solidFill>
                  <a:schemeClr val="tx1"/>
                </a:solidFill>
                <a:latin typeface="+mn-lt"/>
                <a:ea typeface="+mn-ea"/>
                <a:cs typeface="+mn-cs"/>
              </a:rPr>
              <a:t> </a:t>
            </a:r>
            <a:r>
              <a:rPr lang="it-IT" sz="1200" b="1" i="0" kern="1200" dirty="0" err="1" smtClean="0">
                <a:solidFill>
                  <a:schemeClr val="tx1"/>
                </a:solidFill>
                <a:latin typeface="+mn-lt"/>
                <a:ea typeface="+mn-ea"/>
                <a:cs typeface="+mn-cs"/>
              </a:rPr>
              <a:t>fetal</a:t>
            </a:r>
            <a:r>
              <a:rPr lang="it-IT" sz="1200" b="1" i="0" kern="1200" dirty="0" smtClean="0">
                <a:solidFill>
                  <a:schemeClr val="tx1"/>
                </a:solidFill>
                <a:latin typeface="+mn-lt"/>
                <a:ea typeface="+mn-ea"/>
                <a:cs typeface="+mn-cs"/>
              </a:rPr>
              <a:t> </a:t>
            </a:r>
            <a:r>
              <a:rPr lang="it-IT" sz="1200" b="1" i="0" kern="1200" dirty="0" err="1" smtClean="0">
                <a:solidFill>
                  <a:schemeClr val="tx1"/>
                </a:solidFill>
                <a:latin typeface="+mn-lt"/>
                <a:ea typeface="+mn-ea"/>
                <a:cs typeface="+mn-cs"/>
              </a:rPr>
              <a:t>type</a:t>
            </a:r>
            <a:r>
              <a:rPr lang="it-IT" sz="1200" b="1" i="0" kern="1200" dirty="0" smtClean="0">
                <a:solidFill>
                  <a:schemeClr val="tx1"/>
                </a:solidFill>
                <a:latin typeface="+mn-lt"/>
                <a:ea typeface="+mn-ea"/>
                <a:cs typeface="+mn-cs"/>
              </a:rPr>
              <a:t> II </a:t>
            </a:r>
            <a:r>
              <a:rPr lang="it-IT" sz="1200" b="1" i="0" kern="1200" dirty="0" err="1" smtClean="0">
                <a:solidFill>
                  <a:schemeClr val="tx1"/>
                </a:solidFill>
                <a:latin typeface="+mn-lt"/>
                <a:ea typeface="+mn-ea"/>
                <a:cs typeface="+mn-cs"/>
              </a:rPr>
              <a:t>epithelial</a:t>
            </a:r>
            <a:r>
              <a:rPr lang="it-IT" sz="1200" b="1" i="0" kern="1200" dirty="0" smtClean="0">
                <a:solidFill>
                  <a:schemeClr val="tx1"/>
                </a:solidFill>
                <a:latin typeface="+mn-lt"/>
                <a:ea typeface="+mn-ea"/>
                <a:cs typeface="+mn-cs"/>
              </a:rPr>
              <a:t> </a:t>
            </a:r>
            <a:r>
              <a:rPr lang="it-IT" sz="1200" b="1" i="0" kern="1200" dirty="0" err="1" smtClean="0">
                <a:solidFill>
                  <a:schemeClr val="tx1"/>
                </a:solidFill>
                <a:latin typeface="+mn-lt"/>
                <a:ea typeface="+mn-ea"/>
                <a:cs typeface="+mn-cs"/>
              </a:rPr>
              <a:t>cells</a:t>
            </a:r>
            <a:r>
              <a:rPr lang="it-IT" sz="1200" b="1" i="0" kern="1200" dirty="0" smtClean="0">
                <a:solidFill>
                  <a:schemeClr val="tx1"/>
                </a:solidFill>
                <a:latin typeface="+mn-lt"/>
                <a:ea typeface="+mn-ea"/>
                <a:cs typeface="+mn-cs"/>
              </a:rPr>
              <a:t> </a:t>
            </a:r>
            <a:r>
              <a:rPr lang="it-IT" sz="1200" b="1" i="0" kern="1200" dirty="0" err="1" smtClean="0">
                <a:solidFill>
                  <a:schemeClr val="tx1"/>
                </a:solidFill>
                <a:latin typeface="+mn-lt"/>
                <a:ea typeface="+mn-ea"/>
                <a:cs typeface="+mn-cs"/>
              </a:rPr>
              <a:t>differentiation</a:t>
            </a:r>
            <a:r>
              <a:rPr lang="it-IT" sz="1200" b="1" i="0" kern="1200" baseline="0" dirty="0" smtClean="0">
                <a:solidFill>
                  <a:schemeClr val="tx1"/>
                </a:solidFill>
                <a:latin typeface="+mn-lt"/>
                <a:ea typeface="+mn-ea"/>
                <a:cs typeface="+mn-cs"/>
              </a:rPr>
              <a:t> </a:t>
            </a:r>
            <a:r>
              <a:rPr lang="it-IT" sz="1200" b="1" i="0" kern="1200" baseline="0" dirty="0" err="1" smtClean="0">
                <a:solidFill>
                  <a:schemeClr val="tx1"/>
                </a:solidFill>
                <a:latin typeface="+mn-lt"/>
                <a:ea typeface="+mn-ea"/>
                <a:cs typeface="+mn-cs"/>
              </a:rPr>
              <a:t>is</a:t>
            </a:r>
            <a:r>
              <a:rPr lang="it-IT" sz="1200" b="1" i="0" kern="1200" baseline="0" dirty="0" smtClean="0">
                <a:solidFill>
                  <a:schemeClr val="tx1"/>
                </a:solidFill>
                <a:latin typeface="+mn-lt"/>
                <a:ea typeface="+mn-ea"/>
                <a:cs typeface="+mn-cs"/>
              </a:rPr>
              <a:t> </a:t>
            </a:r>
            <a:r>
              <a:rPr lang="it-IT" sz="1200" b="1" i="0" kern="1200" baseline="0" dirty="0" err="1" smtClean="0">
                <a:solidFill>
                  <a:schemeClr val="tx1"/>
                </a:solidFill>
                <a:latin typeface="+mn-lt"/>
                <a:ea typeface="+mn-ea"/>
                <a:cs typeface="+mn-cs"/>
              </a:rPr>
              <a:t>mediated</a:t>
            </a:r>
            <a:r>
              <a:rPr lang="it-IT" sz="1200" b="1" i="0" kern="1200" baseline="0" dirty="0" smtClean="0">
                <a:solidFill>
                  <a:schemeClr val="tx1"/>
                </a:solidFill>
                <a:latin typeface="+mn-lt"/>
                <a:ea typeface="+mn-ea"/>
                <a:cs typeface="+mn-cs"/>
              </a:rPr>
              <a:t> via </a:t>
            </a:r>
            <a:r>
              <a:rPr lang="it-IT" sz="1200" b="1" i="0" kern="1200" baseline="0" dirty="0" err="1" smtClean="0">
                <a:solidFill>
                  <a:schemeClr val="tx1"/>
                </a:solidFill>
                <a:latin typeface="+mn-lt"/>
                <a:ea typeface="+mn-ea"/>
                <a:cs typeface="+mn-cs"/>
              </a:rPr>
              <a:t>cAMP-PKA-dependent</a:t>
            </a:r>
            <a:r>
              <a:rPr lang="it-IT" sz="1200" b="1" i="0" kern="1200" baseline="0" dirty="0" smtClean="0">
                <a:solidFill>
                  <a:schemeClr val="tx1"/>
                </a:solidFill>
                <a:latin typeface="+mn-lt"/>
                <a:ea typeface="+mn-ea"/>
                <a:cs typeface="+mn-cs"/>
              </a:rPr>
              <a:t> </a:t>
            </a:r>
            <a:r>
              <a:rPr lang="it-IT" sz="1200" b="1" i="0" kern="1200" baseline="0" dirty="0" err="1" smtClean="0">
                <a:solidFill>
                  <a:schemeClr val="tx1"/>
                </a:solidFill>
                <a:latin typeface="+mn-lt"/>
                <a:ea typeface="+mn-ea"/>
                <a:cs typeface="+mn-cs"/>
              </a:rPr>
              <a:t>signaling</a:t>
            </a:r>
            <a:r>
              <a:rPr lang="it-IT" sz="1200" b="1" i="0" kern="1200" baseline="0" dirty="0" smtClean="0">
                <a:solidFill>
                  <a:schemeClr val="tx1"/>
                </a:solidFill>
                <a:latin typeface="+mn-lt"/>
                <a:ea typeface="+mn-ea"/>
                <a:cs typeface="+mn-cs"/>
              </a:rPr>
              <a:t> </a:t>
            </a:r>
            <a:r>
              <a:rPr lang="it-IT" sz="1200" b="1" i="0" kern="1200" baseline="0" dirty="0" err="1" smtClean="0">
                <a:solidFill>
                  <a:schemeClr val="tx1"/>
                </a:solidFill>
                <a:latin typeface="+mn-lt"/>
                <a:ea typeface="+mn-ea"/>
                <a:cs typeface="+mn-cs"/>
              </a:rPr>
              <a:t>pathway</a:t>
            </a:r>
            <a:r>
              <a:rPr lang="it-IT" sz="1200" b="1" i="0" kern="1200" baseline="0" dirty="0" smtClean="0">
                <a:solidFill>
                  <a:schemeClr val="tx1"/>
                </a:solidFill>
                <a:latin typeface="+mn-lt"/>
                <a:ea typeface="+mn-ea"/>
                <a:cs typeface="+mn-cs"/>
              </a:rPr>
              <a:t>. </a:t>
            </a:r>
            <a:r>
              <a:rPr lang="it-IT" sz="1200" b="0" i="1" kern="1200" baseline="0" dirty="0" smtClean="0">
                <a:solidFill>
                  <a:schemeClr val="tx1"/>
                </a:solidFill>
                <a:latin typeface="+mn-lt"/>
                <a:ea typeface="+mn-ea"/>
                <a:cs typeface="+mn-cs"/>
              </a:rPr>
              <a:t>Journal </a:t>
            </a:r>
            <a:r>
              <a:rPr lang="it-IT" sz="1200" b="0" i="1" kern="1200" baseline="0" dirty="0" err="1" smtClean="0">
                <a:solidFill>
                  <a:schemeClr val="tx1"/>
                </a:solidFill>
                <a:latin typeface="+mn-lt"/>
                <a:ea typeface="+mn-ea"/>
                <a:cs typeface="+mn-cs"/>
              </a:rPr>
              <a:t>of</a:t>
            </a:r>
            <a:r>
              <a:rPr lang="it-IT" sz="1200" b="0" i="1" kern="1200" baseline="0" dirty="0" smtClean="0">
                <a:solidFill>
                  <a:schemeClr val="tx1"/>
                </a:solidFill>
                <a:latin typeface="+mn-lt"/>
                <a:ea typeface="+mn-ea"/>
                <a:cs typeface="+mn-cs"/>
              </a:rPr>
              <a:t> </a:t>
            </a:r>
            <a:r>
              <a:rPr lang="it-IT" sz="1200" b="0" i="1" kern="1200" baseline="0" dirty="0" err="1" smtClean="0">
                <a:solidFill>
                  <a:schemeClr val="tx1"/>
                </a:solidFill>
                <a:latin typeface="+mn-lt"/>
                <a:ea typeface="+mn-ea"/>
                <a:cs typeface="+mn-cs"/>
              </a:rPr>
              <a:t>Physiology</a:t>
            </a:r>
            <a:r>
              <a:rPr lang="it-IT" sz="1200" b="0" i="1" kern="1200" baseline="0" dirty="0" smtClean="0">
                <a:solidFill>
                  <a:schemeClr val="tx1"/>
                </a:solidFill>
                <a:latin typeface="+mn-lt"/>
                <a:ea typeface="+mn-ea"/>
                <a:cs typeface="+mn-cs"/>
              </a:rPr>
              <a:t> in </a:t>
            </a:r>
            <a:r>
              <a:rPr lang="it-IT" sz="1200" b="0" i="1" kern="1200" baseline="0" dirty="0" err="1" smtClean="0">
                <a:solidFill>
                  <a:schemeClr val="tx1"/>
                </a:solidFill>
                <a:latin typeface="+mn-lt"/>
                <a:ea typeface="+mn-ea"/>
                <a:cs typeface="+mn-cs"/>
              </a:rPr>
              <a:t>lung</a:t>
            </a:r>
            <a:r>
              <a:rPr lang="it-IT" sz="1200" b="0" i="1" kern="1200" baseline="0" dirty="0" smtClean="0">
                <a:solidFill>
                  <a:schemeClr val="tx1"/>
                </a:solidFill>
                <a:latin typeface="+mn-lt"/>
                <a:ea typeface="+mn-ea"/>
                <a:cs typeface="+mn-cs"/>
              </a:rPr>
              <a:t> </a:t>
            </a:r>
            <a:r>
              <a:rPr lang="it-IT" sz="1200" b="0" i="1" kern="1200" baseline="0" dirty="0" err="1" smtClean="0">
                <a:solidFill>
                  <a:schemeClr val="tx1"/>
                </a:solidFill>
                <a:latin typeface="+mn-lt"/>
                <a:ea typeface="+mn-ea"/>
                <a:cs typeface="+mn-cs"/>
              </a:rPr>
              <a:t>Cell</a:t>
            </a:r>
            <a:r>
              <a:rPr lang="it-IT" sz="1200" b="0" i="0" kern="1200" baseline="0" dirty="0" smtClean="0">
                <a:solidFill>
                  <a:schemeClr val="tx1"/>
                </a:solidFill>
                <a:latin typeface="+mn-lt"/>
                <a:ea typeface="+mn-ea"/>
                <a:cs typeface="+mn-cs"/>
              </a:rPr>
              <a:t>, 2006;</a:t>
            </a:r>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[24] </a:t>
            </a:r>
            <a:r>
              <a:rPr lang="it-IT" sz="1200" b="0" i="0" kern="1200" dirty="0" err="1" smtClean="0">
                <a:solidFill>
                  <a:schemeClr val="tx1"/>
                </a:solidFill>
                <a:latin typeface="+mn-lt"/>
                <a:ea typeface="+mn-ea"/>
                <a:cs typeface="+mn-cs"/>
              </a:rPr>
              <a:t>Human</a:t>
            </a:r>
            <a:r>
              <a:rPr lang="it-IT" sz="1200" b="0" i="0" kern="1200" dirty="0" smtClean="0">
                <a:solidFill>
                  <a:schemeClr val="tx1"/>
                </a:solidFill>
                <a:latin typeface="+mn-lt"/>
                <a:ea typeface="+mn-ea"/>
                <a:cs typeface="+mn-cs"/>
              </a:rPr>
              <a:t> FGF-23 (</a:t>
            </a:r>
            <a:r>
              <a:rPr lang="it-IT" sz="1200" b="0" i="0" kern="1200" dirty="0" err="1" smtClean="0">
                <a:solidFill>
                  <a:schemeClr val="tx1"/>
                </a:solidFill>
                <a:latin typeface="+mn-lt"/>
                <a:ea typeface="+mn-ea"/>
                <a:cs typeface="+mn-cs"/>
              </a:rPr>
              <a:t>C-Term</a:t>
            </a:r>
            <a:r>
              <a:rPr lang="it-IT" sz="1200" b="0" i="0" kern="1200" dirty="0" smtClean="0">
                <a:solidFill>
                  <a:schemeClr val="tx1"/>
                </a:solidFill>
                <a:latin typeface="+mn-lt"/>
                <a:ea typeface="+mn-ea"/>
                <a:cs typeface="+mn-cs"/>
              </a:rPr>
              <a:t>) ELISA Kit, 2nd Generation </a:t>
            </a:r>
            <a:r>
              <a:rPr lang="it-IT" sz="1200" b="0" i="0" kern="1200" dirty="0" err="1" smtClean="0">
                <a:solidFill>
                  <a:schemeClr val="tx1"/>
                </a:solidFill>
                <a:latin typeface="+mn-lt"/>
                <a:ea typeface="+mn-ea"/>
                <a:cs typeface="+mn-cs"/>
              </a:rPr>
              <a:t>Enzyme-Linked</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ImmunoSorbent</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Assay</a:t>
            </a:r>
            <a:r>
              <a:rPr lang="it-IT" sz="1200" b="0" i="0" kern="1200" dirty="0" smtClean="0">
                <a:solidFill>
                  <a:schemeClr val="tx1"/>
                </a:solidFill>
                <a:latin typeface="+mn-lt"/>
                <a:ea typeface="+mn-ea"/>
                <a:cs typeface="+mn-cs"/>
              </a:rPr>
              <a:t> (ELISA) </a:t>
            </a:r>
            <a:r>
              <a:rPr lang="it-IT" sz="1200" b="0" i="0" kern="1200" dirty="0" err="1" smtClean="0">
                <a:solidFill>
                  <a:schemeClr val="tx1"/>
                </a:solidFill>
                <a:latin typeface="+mn-lt"/>
                <a:ea typeface="+mn-ea"/>
                <a:cs typeface="+mn-cs"/>
              </a:rPr>
              <a:t>for</a:t>
            </a:r>
            <a:r>
              <a:rPr lang="it-IT" sz="1200" b="0" i="0" kern="1200" dirty="0" smtClean="0">
                <a:solidFill>
                  <a:schemeClr val="tx1"/>
                </a:solidFill>
                <a:latin typeface="+mn-lt"/>
                <a:ea typeface="+mn-ea"/>
                <a:cs typeface="+mn-cs"/>
              </a:rPr>
              <a:t> the </a:t>
            </a:r>
            <a:r>
              <a:rPr lang="it-IT" sz="1200" b="0" i="0" kern="1200" dirty="0" err="1" smtClean="0">
                <a:solidFill>
                  <a:schemeClr val="tx1"/>
                </a:solidFill>
                <a:latin typeface="+mn-lt"/>
                <a:ea typeface="+mn-ea"/>
                <a:cs typeface="+mn-cs"/>
              </a:rPr>
              <a:t>Determination</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of</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Human</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Fibroblast</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Growth</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Factor</a:t>
            </a:r>
            <a:r>
              <a:rPr lang="it-IT" sz="1200" b="0" i="0" kern="1200" dirty="0" smtClean="0">
                <a:solidFill>
                  <a:schemeClr val="tx1"/>
                </a:solidFill>
                <a:latin typeface="+mn-lt"/>
                <a:ea typeface="+mn-ea"/>
                <a:cs typeface="+mn-cs"/>
              </a:rPr>
              <a:t> 23 </a:t>
            </a:r>
            <a:r>
              <a:rPr lang="it-IT" sz="1200" b="0" i="0" kern="1200" dirty="0" err="1" smtClean="0">
                <a:solidFill>
                  <a:schemeClr val="tx1"/>
                </a:solidFill>
                <a:latin typeface="+mn-lt"/>
                <a:ea typeface="+mn-ea"/>
                <a:cs typeface="+mn-cs"/>
              </a:rPr>
              <a:t>Levels</a:t>
            </a:r>
            <a:r>
              <a:rPr lang="it-IT" sz="1200" b="0" i="0" kern="1200" dirty="0" smtClean="0">
                <a:solidFill>
                  <a:schemeClr val="tx1"/>
                </a:solidFill>
                <a:latin typeface="+mn-lt"/>
                <a:ea typeface="+mn-ea"/>
                <a:cs typeface="+mn-cs"/>
              </a:rPr>
              <a:t> in Plasma or </a:t>
            </a:r>
            <a:r>
              <a:rPr lang="it-IT" sz="1200" b="0" i="0" kern="1200" dirty="0" err="1" smtClean="0">
                <a:solidFill>
                  <a:schemeClr val="tx1"/>
                </a:solidFill>
                <a:latin typeface="+mn-lt"/>
                <a:ea typeface="+mn-ea"/>
                <a:cs typeface="+mn-cs"/>
              </a:rPr>
              <a:t>Cell</a:t>
            </a:r>
            <a:r>
              <a:rPr lang="it-IT" sz="1200" b="0" i="0" kern="1200" dirty="0" smtClean="0">
                <a:solidFill>
                  <a:schemeClr val="tx1"/>
                </a:solidFill>
                <a:latin typeface="+mn-lt"/>
                <a:ea typeface="+mn-ea"/>
                <a:cs typeface="+mn-cs"/>
              </a:rPr>
              <a:t> Culture Media</a:t>
            </a:r>
            <a:endParaRPr lang="it-IT" b="1" dirty="0"/>
          </a:p>
        </p:txBody>
      </p:sp>
      <p:sp>
        <p:nvSpPr>
          <p:cNvPr id="4" name="Segnaposto numero diapositiva 3"/>
          <p:cNvSpPr>
            <a:spLocks noGrp="1"/>
          </p:cNvSpPr>
          <p:nvPr>
            <p:ph type="sldNum" sz="quarter" idx="10"/>
          </p:nvPr>
        </p:nvSpPr>
        <p:spPr/>
        <p:txBody>
          <a:bodyPr/>
          <a:lstStyle/>
          <a:p>
            <a:fld id="{C13535E3-B53F-4DD7-9EE3-DC42DD9EF533}" type="slidenum">
              <a:rPr lang="it-IT" smtClean="0"/>
              <a:pPr/>
              <a:t>8</a:t>
            </a:fld>
            <a:endParaRPr lang="it-IT"/>
          </a:p>
        </p:txBody>
      </p:sp>
    </p:spTree>
    <p:extLst>
      <p:ext uri="{BB962C8B-B14F-4D97-AF65-F5344CB8AC3E}">
        <p14:creationId xmlns="" xmlns:p14="http://schemas.microsoft.com/office/powerpoint/2010/main" val="13316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Passiamo</a:t>
            </a:r>
            <a:r>
              <a:rPr lang="it-IT" baseline="0" dirty="0" smtClean="0"/>
              <a:t> adesso ad un analisi di tipo più istologico e che ci consenta di verificare se effettivamente il nostro trattamento è in grado di ripristinare la normale fisiologia di una cellula sana. Come sappiamo, le cellule FD hanno grossi deficit nel differenziamento terminale e pertanto non arrivano a mineralizzare completamente un tessuto, ma piuttosto danno origine a strutture fibrose. I passi di questo differenziamento possono essere seguiti anche in vitro sia direttamente in piastra che mediante l’osservazione di marcatori del differenziamento</a:t>
            </a:r>
            <a:r>
              <a:rPr lang="it-IT" baseline="0" dirty="0" smtClean="0"/>
              <a:t>. </a:t>
            </a:r>
            <a:r>
              <a:rPr lang="en-US" sz="1200" kern="1200" dirty="0" smtClean="0">
                <a:solidFill>
                  <a:schemeClr val="tx1"/>
                </a:solidFill>
                <a:latin typeface="+mn-lt"/>
                <a:ea typeface="+mn-ea"/>
                <a:cs typeface="+mn-cs"/>
              </a:rPr>
              <a:t>[20]</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r>
              <a:rPr lang="it-IT" dirty="0" smtClean="0"/>
              <a:t>Dopo la </a:t>
            </a:r>
            <a:r>
              <a:rPr lang="it-IT" dirty="0" err="1" smtClean="0"/>
              <a:t>transfezione</a:t>
            </a:r>
            <a:r>
              <a:rPr lang="it-IT" dirty="0" smtClean="0"/>
              <a:t> le cellule trasdotte (così</a:t>
            </a:r>
            <a:r>
              <a:rPr lang="it-IT" baseline="0" dirty="0" smtClean="0"/>
              <a:t> come quelle sane) sono messe in coltura e stimolate a differenziare attraverso l’addizione nel siero degli opportuni fattori di crescita. Al termine del differenziamento dovremmo notare una differenza notevole tra le cellule non trattate sane e FD: mentre le prime avranno dato luogo ad una mineralizzazione facilmente visibile se evidenziata con Oil Red O </a:t>
            </a:r>
            <a:r>
              <a:rPr lang="it-IT" baseline="0" dirty="0" err="1" smtClean="0"/>
              <a:t>staining</a:t>
            </a:r>
            <a:r>
              <a:rPr lang="it-IT" baseline="0" dirty="0" smtClean="0"/>
              <a:t>. Nelle cellule FD trattate con il nostro vettore ci aspettiamo un fenotipo molto simile alle cellule BMSC naturali. Gli effetti dell’</a:t>
            </a:r>
            <a:r>
              <a:rPr lang="it-IT" baseline="0" dirty="0" err="1" smtClean="0"/>
              <a:t>iperespressione</a:t>
            </a:r>
            <a:r>
              <a:rPr lang="it-IT" baseline="0" dirty="0" smtClean="0"/>
              <a:t> di RGS-PX1 in una cellula sana non sono noti ne prevedibili, ma il calo dei livelli di </a:t>
            </a:r>
            <a:r>
              <a:rPr lang="it-IT" baseline="0" dirty="0" err="1" smtClean="0"/>
              <a:t>cAMP</a:t>
            </a:r>
            <a:r>
              <a:rPr lang="it-IT" baseline="0" dirty="0" smtClean="0"/>
              <a:t> fisiologici rendono improbabile un differenziamento </a:t>
            </a:r>
            <a:r>
              <a:rPr lang="it-IT" baseline="0" dirty="0" smtClean="0"/>
              <a:t>paragonabile a quello delle </a:t>
            </a:r>
            <a:r>
              <a:rPr lang="it-IT" baseline="0" dirty="0" smtClean="0"/>
              <a:t>BMSC non trattate.</a:t>
            </a:r>
          </a:p>
          <a:p>
            <a:endParaRPr lang="it-IT" baseline="0" dirty="0" smtClean="0"/>
          </a:p>
          <a:p>
            <a:r>
              <a:rPr lang="it-IT" baseline="0" dirty="0" smtClean="0"/>
              <a:t>Oltre a quest’analisi istologica è possibile affiancare una più oggettiva ricerca dei marcatori di differenziamento degli osteoblasti maturi: APL, BSP, OPG, PPAR, LPL: gli altri marcatori non sono utilizzabili in quanto già </a:t>
            </a:r>
            <a:r>
              <a:rPr lang="it-IT" baseline="0" dirty="0" err="1" smtClean="0"/>
              <a:t>misregolati</a:t>
            </a:r>
            <a:r>
              <a:rPr lang="it-IT" baseline="0" dirty="0" smtClean="0"/>
              <a:t> nel nostro </a:t>
            </a:r>
            <a:r>
              <a:rPr lang="it-IT" baseline="0" dirty="0" smtClean="0"/>
              <a:t>modello [20]. </a:t>
            </a:r>
            <a:r>
              <a:rPr lang="it-IT" baseline="0" dirty="0" smtClean="0"/>
              <a:t>Tutti questi marcatori possono essere sia quantizzati per </a:t>
            </a:r>
            <a:r>
              <a:rPr lang="it-IT" baseline="0" dirty="0" err="1" smtClean="0"/>
              <a:t>RT-q-PCR</a:t>
            </a:r>
            <a:r>
              <a:rPr lang="it-IT" baseline="0" dirty="0" smtClean="0"/>
              <a:t> che visualizzati per Western </a:t>
            </a:r>
            <a:r>
              <a:rPr lang="it-IT" baseline="0" dirty="0" err="1" smtClean="0"/>
              <a:t>Blot</a:t>
            </a:r>
            <a:r>
              <a:rPr lang="it-IT" baseline="0" dirty="0" smtClean="0"/>
              <a:t>.</a:t>
            </a:r>
          </a:p>
          <a:p>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[20] </a:t>
            </a:r>
            <a:r>
              <a:rPr lang="en-US" sz="1200" kern="1200" dirty="0" err="1" smtClean="0">
                <a:solidFill>
                  <a:schemeClr val="tx1"/>
                </a:solidFill>
                <a:latin typeface="+mn-lt"/>
                <a:ea typeface="+mn-ea"/>
                <a:cs typeface="+mn-cs"/>
              </a:rPr>
              <a:t>Piersanti</a:t>
            </a:r>
            <a:r>
              <a:rPr lang="en-US" sz="1200" kern="1200" dirty="0" smtClean="0">
                <a:solidFill>
                  <a:schemeClr val="tx1"/>
                </a:solidFill>
                <a:latin typeface="+mn-lt"/>
                <a:ea typeface="+mn-ea"/>
                <a:cs typeface="+mn-cs"/>
              </a:rPr>
              <a:t> et al.: </a:t>
            </a:r>
            <a:r>
              <a:rPr lang="en-US" sz="1200" b="1" kern="1200" dirty="0" smtClean="0">
                <a:solidFill>
                  <a:schemeClr val="tx1"/>
                </a:solidFill>
                <a:latin typeface="+mn-lt"/>
                <a:ea typeface="+mn-ea"/>
                <a:cs typeface="+mn-cs"/>
              </a:rPr>
              <a:t>Transfer, Analysis; and reversion of the fibrous dysplasia </a:t>
            </a:r>
            <a:r>
              <a:rPr lang="en-US" sz="1200" b="1" kern="1200" dirty="0" err="1" smtClean="0">
                <a:solidFill>
                  <a:schemeClr val="tx1"/>
                </a:solidFill>
                <a:latin typeface="+mn-lt"/>
                <a:ea typeface="+mn-ea"/>
                <a:cs typeface="+mn-cs"/>
              </a:rPr>
              <a:t>cellulare</a:t>
            </a:r>
            <a:r>
              <a:rPr lang="en-US" sz="1200" b="1" kern="1200" dirty="0" smtClean="0">
                <a:solidFill>
                  <a:schemeClr val="tx1"/>
                </a:solidFill>
                <a:latin typeface="+mn-lt"/>
                <a:ea typeface="+mn-ea"/>
                <a:cs typeface="+mn-cs"/>
              </a:rPr>
              <a:t> phenotype in human skeletal progenitors. </a:t>
            </a:r>
            <a:r>
              <a:rPr lang="en-US" sz="1200" i="1" kern="1200" dirty="0" smtClean="0">
                <a:solidFill>
                  <a:schemeClr val="tx1"/>
                </a:solidFill>
                <a:latin typeface="+mn-lt"/>
                <a:ea typeface="+mn-ea"/>
                <a:cs typeface="+mn-cs"/>
              </a:rPr>
              <a:t>Journal of Bone and Mineral </a:t>
            </a:r>
            <a:r>
              <a:rPr lang="en-US" sz="1200" i="1" kern="1200" dirty="0" err="1" smtClean="0">
                <a:solidFill>
                  <a:schemeClr val="tx1"/>
                </a:solidFill>
                <a:latin typeface="+mn-lt"/>
                <a:ea typeface="+mn-ea"/>
                <a:cs typeface="+mn-cs"/>
              </a:rPr>
              <a:t>Reseasch</a:t>
            </a:r>
            <a:r>
              <a:rPr lang="en-US" sz="1200" kern="1200" dirty="0" smtClean="0">
                <a:solidFill>
                  <a:schemeClr val="tx1"/>
                </a:solidFill>
                <a:latin typeface="+mn-lt"/>
                <a:ea typeface="+mn-ea"/>
                <a:cs typeface="+mn-cs"/>
              </a:rPr>
              <a:t>, 2010. </a:t>
            </a:r>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C13535E3-B53F-4DD7-9EE3-DC42DD9EF533}"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182891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166274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285477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389054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74177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209832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221563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353549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284479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322686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84F6B12-A5CB-4E22-A3D9-1CD76A4D8D30}" type="datetimeFigureOut">
              <a:rPr lang="it-IT" smtClean="0"/>
              <a:pPr/>
              <a:t>17/04/2012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78388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F6B12-A5CB-4E22-A3D9-1CD76A4D8D30}" type="datetimeFigureOut">
              <a:rPr lang="it-IT" smtClean="0"/>
              <a:pPr/>
              <a:t>17/04/2012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98D47-EEB1-4653-B774-46220DEF5F29}" type="slidenum">
              <a:rPr lang="it-IT" smtClean="0"/>
              <a:pPr/>
              <a:t>‹N›</a:t>
            </a:fld>
            <a:endParaRPr lang="it-IT"/>
          </a:p>
        </p:txBody>
      </p:sp>
    </p:spTree>
    <p:extLst>
      <p:ext uri="{BB962C8B-B14F-4D97-AF65-F5344CB8AC3E}">
        <p14:creationId xmlns:p14="http://schemas.microsoft.com/office/powerpoint/2010/main" xmlns="" val="217428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492896"/>
            <a:ext cx="7776864" cy="2016224"/>
          </a:xfrm>
          <a:ln>
            <a:solidFill>
              <a:schemeClr val="tx1"/>
            </a:solidFill>
          </a:ln>
        </p:spPr>
        <p:style>
          <a:lnRef idx="1">
            <a:schemeClr val="accent1"/>
          </a:lnRef>
          <a:fillRef idx="3">
            <a:schemeClr val="accent1"/>
          </a:fillRef>
          <a:effectRef idx="2">
            <a:schemeClr val="accent1"/>
          </a:effectRef>
          <a:fontRef idx="minor">
            <a:schemeClr val="lt1"/>
          </a:fontRef>
        </p:style>
        <p:txBody>
          <a:bodyPr>
            <a:noAutofit/>
          </a:bodyPr>
          <a:lstStyle/>
          <a:p>
            <a:r>
              <a:rPr lang="en-US" sz="4000" dirty="0" err="1" smtClean="0">
                <a:effectLst>
                  <a:outerShdw blurRad="38100" dist="38100" dir="2700000" algn="tl">
                    <a:srgbClr val="000000">
                      <a:alpha val="43137"/>
                    </a:srgbClr>
                  </a:outerShdw>
                </a:effectLst>
                <a:latin typeface="Garamond" pitchFamily="18" charset="0"/>
              </a:rPr>
              <a:t>Gsalpha</a:t>
            </a:r>
            <a:r>
              <a:rPr lang="en-US" sz="4000" dirty="0" smtClean="0">
                <a:effectLst>
                  <a:outerShdw blurRad="38100" dist="38100" dir="2700000" algn="tl">
                    <a:srgbClr val="000000">
                      <a:alpha val="43137"/>
                    </a:srgbClr>
                  </a:outerShdw>
                </a:effectLst>
                <a:latin typeface="Garamond" pitchFamily="18" charset="0"/>
              </a:rPr>
              <a:t> receptor linked diseases</a:t>
            </a:r>
            <a:br>
              <a:rPr lang="en-US" sz="4000" dirty="0" smtClean="0">
                <a:effectLst>
                  <a:outerShdw blurRad="38100" dist="38100" dir="2700000" algn="tl">
                    <a:srgbClr val="000000">
                      <a:alpha val="43137"/>
                    </a:srgbClr>
                  </a:outerShdw>
                </a:effectLst>
                <a:latin typeface="Garamond" pitchFamily="18" charset="0"/>
              </a:rPr>
            </a:br>
            <a:r>
              <a:rPr lang="en-US" sz="4000" dirty="0" smtClean="0">
                <a:effectLst>
                  <a:outerShdw blurRad="38100" dist="38100" dir="2700000" algn="tl">
                    <a:srgbClr val="000000">
                      <a:alpha val="43137"/>
                    </a:srgbClr>
                  </a:outerShdw>
                </a:effectLst>
                <a:latin typeface="Garamond" pitchFamily="18" charset="0"/>
              </a:rPr>
              <a:t> and AAV vectors:</a:t>
            </a:r>
            <a:r>
              <a:rPr lang="en-US" sz="4000" b="1" dirty="0" smtClean="0">
                <a:effectLst>
                  <a:outerShdw blurRad="38100" dist="38100" dir="2700000" algn="tl">
                    <a:srgbClr val="000000">
                      <a:alpha val="43137"/>
                    </a:srgbClr>
                  </a:outerShdw>
                </a:effectLst>
                <a:latin typeface="Garamond" pitchFamily="18" charset="0"/>
              </a:rPr>
              <a:t/>
            </a:r>
            <a:br>
              <a:rPr lang="en-US" sz="4000" b="1" dirty="0" smtClean="0">
                <a:effectLst>
                  <a:outerShdw blurRad="38100" dist="38100" dir="2700000" algn="tl">
                    <a:srgbClr val="000000">
                      <a:alpha val="43137"/>
                    </a:srgbClr>
                  </a:outerShdw>
                </a:effectLst>
                <a:latin typeface="Garamond" pitchFamily="18" charset="0"/>
              </a:rPr>
            </a:br>
            <a:r>
              <a:rPr lang="en-US" sz="4000" b="1" dirty="0" smtClean="0">
                <a:effectLst>
                  <a:outerShdw blurRad="38100" dist="38100" dir="2700000" algn="tl">
                    <a:srgbClr val="000000">
                      <a:alpha val="43137"/>
                    </a:srgbClr>
                  </a:outerShdw>
                </a:effectLst>
                <a:latin typeface="Garamond" pitchFamily="18" charset="0"/>
              </a:rPr>
              <a:t>McCune Albright Syndrome</a:t>
            </a:r>
            <a:endParaRPr lang="it-IT" sz="4000" b="1" dirty="0">
              <a:effectLst>
                <a:outerShdw blurRad="38100" dist="38100" dir="2700000" algn="tl">
                  <a:srgbClr val="000000">
                    <a:alpha val="43137"/>
                  </a:srgbClr>
                </a:outerShdw>
              </a:effectLst>
              <a:latin typeface="Garamond" pitchFamily="18" charset="0"/>
            </a:endParaRPr>
          </a:p>
        </p:txBody>
      </p:sp>
      <p:pic>
        <p:nvPicPr>
          <p:cNvPr id="1025"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980728"/>
            <a:ext cx="3663950" cy="1139825"/>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Lst>
        </p:spPr>
      </p:pic>
      <p:sp>
        <p:nvSpPr>
          <p:cNvPr id="8" name="CasellaDiTesto 3"/>
          <p:cNvSpPr txBox="1">
            <a:spLocks noChangeArrowheads="1"/>
          </p:cNvSpPr>
          <p:nvPr/>
        </p:nvSpPr>
        <p:spPr bwMode="auto">
          <a:xfrm>
            <a:off x="214313" y="5013325"/>
            <a:ext cx="2917825"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it-IT" dirty="0"/>
              <a:t>Docenti:</a:t>
            </a:r>
            <a:br>
              <a:rPr lang="it-IT" dirty="0"/>
            </a:br>
            <a:r>
              <a:rPr lang="it-IT" dirty="0" smtClean="0"/>
              <a:t>Prof.ssa </a:t>
            </a:r>
            <a:r>
              <a:rPr lang="it-IT" dirty="0"/>
              <a:t>Isabella </a:t>
            </a:r>
            <a:r>
              <a:rPr lang="it-IT" b="1" dirty="0"/>
              <a:t>Saggio</a:t>
            </a:r>
            <a:r>
              <a:rPr lang="it-IT" dirty="0"/>
              <a:t/>
            </a:r>
            <a:br>
              <a:rPr lang="it-IT" dirty="0"/>
            </a:br>
            <a:r>
              <a:rPr lang="it-IT" dirty="0"/>
              <a:t/>
            </a:r>
            <a:br>
              <a:rPr lang="it-IT" dirty="0"/>
            </a:br>
            <a:r>
              <a:rPr lang="it-IT" dirty="0"/>
              <a:t>A.A. : 2011 / 2012</a:t>
            </a:r>
          </a:p>
        </p:txBody>
      </p:sp>
      <p:sp>
        <p:nvSpPr>
          <p:cNvPr id="9" name="CasellaDiTesto 4"/>
          <p:cNvSpPr txBox="1">
            <a:spLocks noChangeArrowheads="1"/>
          </p:cNvSpPr>
          <p:nvPr/>
        </p:nvSpPr>
        <p:spPr bwMode="auto">
          <a:xfrm>
            <a:off x="6300192" y="4826000"/>
            <a:ext cx="2519958" cy="1755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it-IT" dirty="0"/>
              <a:t>Studenti:</a:t>
            </a:r>
            <a:br>
              <a:rPr lang="it-IT" dirty="0"/>
            </a:br>
            <a:r>
              <a:rPr lang="it-IT" dirty="0" err="1"/>
              <a:t>Tanino</a:t>
            </a:r>
            <a:r>
              <a:rPr lang="it-IT" dirty="0"/>
              <a:t> </a:t>
            </a:r>
            <a:r>
              <a:rPr lang="it-IT" b="1" dirty="0"/>
              <a:t>Albanese</a:t>
            </a:r>
          </a:p>
          <a:p>
            <a:pPr algn="r"/>
            <a:r>
              <a:rPr lang="it-IT" dirty="0"/>
              <a:t>Francesca </a:t>
            </a:r>
            <a:r>
              <a:rPr lang="it-IT" b="1" dirty="0"/>
              <a:t>Ferrandino</a:t>
            </a:r>
          </a:p>
          <a:p>
            <a:pPr algn="r"/>
            <a:r>
              <a:rPr lang="it-IT" dirty="0"/>
              <a:t>Paola </a:t>
            </a:r>
            <a:r>
              <a:rPr lang="it-IT" b="1" dirty="0" err="1"/>
              <a:t>Martufi</a:t>
            </a:r>
            <a:r>
              <a:rPr lang="it-IT" b="1" dirty="0"/>
              <a:t> </a:t>
            </a:r>
          </a:p>
          <a:p>
            <a:pPr algn="r"/>
            <a:r>
              <a:rPr lang="it-IT" dirty="0"/>
              <a:t>Rosanna </a:t>
            </a:r>
            <a:r>
              <a:rPr lang="it-IT" b="1" dirty="0" err="1"/>
              <a:t>Mattera</a:t>
            </a:r>
            <a:endParaRPr lang="it-IT" b="1" dirty="0"/>
          </a:p>
          <a:p>
            <a:pPr algn="r"/>
            <a:r>
              <a:rPr lang="it-IT" dirty="0"/>
              <a:t>Valentina </a:t>
            </a:r>
            <a:r>
              <a:rPr lang="it-IT" b="1" dirty="0"/>
              <a:t>Sofia</a:t>
            </a:r>
            <a:endParaRPr lang="it-IT" dirty="0"/>
          </a:p>
        </p:txBody>
      </p:sp>
      <p:sp>
        <p:nvSpPr>
          <p:cNvPr id="11" name="CasellaDiTesto 5"/>
          <p:cNvSpPr txBox="1">
            <a:spLocks noChangeArrowheads="1"/>
          </p:cNvSpPr>
          <p:nvPr/>
        </p:nvSpPr>
        <p:spPr bwMode="auto">
          <a:xfrm>
            <a:off x="36512" y="364282"/>
            <a:ext cx="9144000" cy="584200"/>
          </a:xfrm>
          <a:prstGeom prst="rect">
            <a:avLst/>
          </a:prstGeom>
          <a:noFill/>
          <a:ln w="9525">
            <a:noFill/>
            <a:miter lim="800000"/>
            <a:headEnd/>
            <a:tailEnd/>
          </a:ln>
        </p:spPr>
        <p:txBody>
          <a:bodyPr>
            <a:spAutoFit/>
          </a:bodyPr>
          <a:lstStyle/>
          <a:p>
            <a:pPr algn="ctr"/>
            <a:r>
              <a:rPr lang="it-IT" sz="3200" dirty="0"/>
              <a:t>Terapia Genica</a:t>
            </a:r>
          </a:p>
        </p:txBody>
      </p:sp>
      <p:sp>
        <p:nvSpPr>
          <p:cNvPr id="12" name="CasellaDiTesto 6"/>
          <p:cNvSpPr txBox="1">
            <a:spLocks noChangeArrowheads="1"/>
          </p:cNvSpPr>
          <p:nvPr/>
        </p:nvSpPr>
        <p:spPr bwMode="auto">
          <a:xfrm>
            <a:off x="36512" y="116632"/>
            <a:ext cx="9144000" cy="369887"/>
          </a:xfrm>
          <a:prstGeom prst="rect">
            <a:avLst/>
          </a:prstGeom>
          <a:noFill/>
          <a:ln w="9525">
            <a:noFill/>
            <a:miter lim="800000"/>
            <a:headEnd/>
            <a:tailEnd/>
          </a:ln>
        </p:spPr>
        <p:txBody>
          <a:bodyPr>
            <a:spAutoFit/>
          </a:bodyPr>
          <a:lstStyle/>
          <a:p>
            <a:pPr algn="ctr"/>
            <a:r>
              <a:rPr lang="it-IT" dirty="0"/>
              <a:t>Corso di :</a:t>
            </a:r>
          </a:p>
        </p:txBody>
      </p:sp>
    </p:spTree>
    <p:extLst>
      <p:ext uri="{BB962C8B-B14F-4D97-AF65-F5344CB8AC3E}">
        <p14:creationId xmlns="" xmlns:p14="http://schemas.microsoft.com/office/powerpoint/2010/main" val="164107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323528" y="259131"/>
            <a:ext cx="8496944" cy="7200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In vivo </a:t>
            </a:r>
            <a:r>
              <a:rPr kumimoji="0" lang="it-IT" sz="4400" b="0" i="0" u="none" strike="noStrike" kern="1200" cap="none" spc="0" normalizeH="0" baseline="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model</a:t>
            </a:r>
            <a:r>
              <a:rPr kumimoji="0" lang="it-IT" sz="4400" b="0"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 </a:t>
            </a:r>
            <a:r>
              <a:rPr kumimoji="0" lang="it-IT" sz="4400" b="0" i="0" u="none" strike="noStrike" kern="1200" cap="none" spc="0" normalizeH="0" baseline="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Diffenziation</a:t>
            </a:r>
            <a:r>
              <a:rPr kumimoji="0" lang="it-IT" sz="4400" b="0" i="0" u="none" strike="noStrike" kern="1200" cap="none" spc="0" normalizeH="0" noProof="0" dirty="0"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 in a </a:t>
            </a:r>
            <a:r>
              <a:rPr kumimoji="0" lang="it-IT" sz="4400" b="0" i="0" u="none" strike="noStrike" kern="1200" cap="none" spc="0" normalizeH="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Xenograph</a:t>
            </a:r>
            <a:r>
              <a:rPr kumimoji="0" lang="it-IT" sz="4400" b="0" i="0" u="none" strike="noStrike" kern="1200" cap="none" spc="0" normalizeH="0" noProof="0" dirty="0"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 mouse </a:t>
            </a:r>
            <a:endParaRPr kumimoji="0" lang="it-IT" sz="4400" b="0"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4932040" y="1483267"/>
            <a:ext cx="3698141" cy="244827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932040" y="4147563"/>
            <a:ext cx="3538364" cy="2377781"/>
          </a:xfrm>
          <a:prstGeom prst="rect">
            <a:avLst/>
          </a:prstGeom>
          <a:noFill/>
          <a:ln w="9525">
            <a:noFill/>
            <a:miter lim="800000"/>
            <a:headEnd/>
            <a:tailEnd/>
          </a:ln>
        </p:spPr>
      </p:pic>
      <p:pic>
        <p:nvPicPr>
          <p:cNvPr id="2054" name="Picture 6" descr="C:\Users\Tanino\Desktop\Immagine1.png"/>
          <p:cNvPicPr>
            <a:picLocks noChangeAspect="1" noChangeArrowheads="1"/>
          </p:cNvPicPr>
          <p:nvPr/>
        </p:nvPicPr>
        <p:blipFill>
          <a:blip r:embed="rId5" cstate="print"/>
          <a:srcRect/>
          <a:stretch>
            <a:fillRect/>
          </a:stretch>
        </p:blipFill>
        <p:spPr bwMode="auto">
          <a:xfrm>
            <a:off x="107504" y="1411259"/>
            <a:ext cx="3600450" cy="5038725"/>
          </a:xfrm>
          <a:prstGeom prst="rect">
            <a:avLst/>
          </a:prstGeom>
          <a:noFill/>
        </p:spPr>
      </p:pic>
      <p:sp>
        <p:nvSpPr>
          <p:cNvPr id="8" name="CasellaDiTesto 7"/>
          <p:cNvSpPr txBox="1"/>
          <p:nvPr/>
        </p:nvSpPr>
        <p:spPr>
          <a:xfrm>
            <a:off x="4067944" y="1267243"/>
            <a:ext cx="72008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smtClean="0">
                <a:effectLst>
                  <a:outerShdw blurRad="38100" dist="38100" dir="2700000" algn="tl">
                    <a:srgbClr val="000000">
                      <a:alpha val="43137"/>
                    </a:srgbClr>
                  </a:outerShdw>
                </a:effectLst>
              </a:rPr>
              <a:t>Matrix</a:t>
            </a:r>
            <a:endParaRPr lang="it-IT" sz="1400" b="1" dirty="0">
              <a:effectLst>
                <a:outerShdw blurRad="38100" dist="38100" dir="2700000" algn="tl">
                  <a:srgbClr val="000000">
                    <a:alpha val="43137"/>
                  </a:srgbClr>
                </a:outerShdw>
              </a:effectLst>
            </a:endParaRPr>
          </a:p>
        </p:txBody>
      </p:sp>
      <p:cxnSp>
        <p:nvCxnSpPr>
          <p:cNvPr id="10" name="Connettore 2 9"/>
          <p:cNvCxnSpPr>
            <a:stCxn id="8" idx="3"/>
          </p:cNvCxnSpPr>
          <p:nvPr/>
        </p:nvCxnSpPr>
        <p:spPr>
          <a:xfrm>
            <a:off x="4788024" y="1421132"/>
            <a:ext cx="504056" cy="638199"/>
          </a:xfrm>
          <a:prstGeom prst="straightConnector1">
            <a:avLst/>
          </a:prstGeom>
          <a:ln>
            <a:tailEnd type="oval" w="lg" len="lg"/>
          </a:ln>
        </p:spPr>
        <p:style>
          <a:lnRef idx="2">
            <a:schemeClr val="dk1"/>
          </a:lnRef>
          <a:fillRef idx="0">
            <a:schemeClr val="dk1"/>
          </a:fillRef>
          <a:effectRef idx="1">
            <a:schemeClr val="dk1"/>
          </a:effectRef>
          <a:fontRef idx="minor">
            <a:schemeClr val="tx1"/>
          </a:fontRef>
        </p:style>
      </p:cxnSp>
      <p:sp>
        <p:nvSpPr>
          <p:cNvPr id="12" name="CasellaDiTesto 11"/>
          <p:cNvSpPr txBox="1"/>
          <p:nvPr/>
        </p:nvSpPr>
        <p:spPr>
          <a:xfrm>
            <a:off x="7668344" y="2779411"/>
            <a:ext cx="144016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err="1" smtClean="0">
                <a:effectLst>
                  <a:outerShdw blurRad="38100" dist="38100" dir="2700000" algn="tl">
                    <a:srgbClr val="000000">
                      <a:alpha val="43137"/>
                    </a:srgbClr>
                  </a:outerShdw>
                </a:effectLst>
              </a:rPr>
              <a:t>Hematopoietic</a:t>
            </a:r>
            <a:r>
              <a:rPr lang="it-IT" sz="1400" b="1" dirty="0" smtClean="0">
                <a:effectLst>
                  <a:outerShdw blurRad="38100" dist="38100" dir="2700000" algn="tl">
                    <a:srgbClr val="000000">
                      <a:alpha val="43137"/>
                    </a:srgbClr>
                  </a:outerShdw>
                </a:effectLst>
              </a:rPr>
              <a:t/>
            </a:r>
            <a:br>
              <a:rPr lang="it-IT" sz="1400" b="1" dirty="0" smtClean="0">
                <a:effectLst>
                  <a:outerShdw blurRad="38100" dist="38100" dir="2700000" algn="tl">
                    <a:srgbClr val="000000">
                      <a:alpha val="43137"/>
                    </a:srgbClr>
                  </a:outerShdw>
                </a:effectLst>
              </a:rPr>
            </a:br>
            <a:r>
              <a:rPr lang="it-IT" sz="1400" b="1" dirty="0" err="1" smtClean="0">
                <a:effectLst>
                  <a:outerShdw blurRad="38100" dist="38100" dir="2700000" algn="tl">
                    <a:srgbClr val="000000">
                      <a:alpha val="43137"/>
                    </a:srgbClr>
                  </a:outerShdw>
                </a:effectLst>
              </a:rPr>
              <a:t>cells</a:t>
            </a:r>
            <a:endParaRPr lang="it-IT" sz="1400" b="1" dirty="0">
              <a:effectLst>
                <a:outerShdw blurRad="38100" dist="38100" dir="2700000" algn="tl">
                  <a:srgbClr val="000000">
                    <a:alpha val="43137"/>
                  </a:srgbClr>
                </a:outerShdw>
              </a:effectLst>
            </a:endParaRPr>
          </a:p>
        </p:txBody>
      </p:sp>
      <p:cxnSp>
        <p:nvCxnSpPr>
          <p:cNvPr id="13" name="Connettore 2 12"/>
          <p:cNvCxnSpPr>
            <a:stCxn id="12" idx="1"/>
          </p:cNvCxnSpPr>
          <p:nvPr/>
        </p:nvCxnSpPr>
        <p:spPr>
          <a:xfrm flipH="1" flipV="1">
            <a:off x="7092280" y="2779411"/>
            <a:ext cx="576064" cy="261610"/>
          </a:xfrm>
          <a:prstGeom prst="straightConnector1">
            <a:avLst/>
          </a:prstGeom>
          <a:ln>
            <a:tailEnd type="oval" w="lg" len="lg"/>
          </a:ln>
        </p:spPr>
        <p:style>
          <a:lnRef idx="2">
            <a:schemeClr val="dk1"/>
          </a:lnRef>
          <a:fillRef idx="0">
            <a:schemeClr val="dk1"/>
          </a:fillRef>
          <a:effectRef idx="1">
            <a:schemeClr val="dk1"/>
          </a:effectRef>
          <a:fontRef idx="minor">
            <a:schemeClr val="tx1"/>
          </a:fontRef>
        </p:style>
      </p:cxnSp>
      <p:sp>
        <p:nvSpPr>
          <p:cNvPr id="14" name="CasellaDiTesto 13"/>
          <p:cNvSpPr txBox="1"/>
          <p:nvPr/>
        </p:nvSpPr>
        <p:spPr>
          <a:xfrm>
            <a:off x="3995936" y="2563387"/>
            <a:ext cx="1152128"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err="1" smtClean="0">
                <a:effectLst>
                  <a:outerShdw blurRad="38100" dist="38100" dir="2700000" algn="tl">
                    <a:srgbClr val="000000">
                      <a:alpha val="43137"/>
                    </a:srgbClr>
                  </a:outerShdw>
                </a:effectLst>
              </a:rPr>
              <a:t>Normal</a:t>
            </a:r>
            <a:r>
              <a:rPr lang="it-IT" sz="1400" b="1" dirty="0" smtClean="0">
                <a:effectLst>
                  <a:outerShdw blurRad="38100" dist="38100" dir="2700000" algn="tl">
                    <a:srgbClr val="000000">
                      <a:alpha val="43137"/>
                    </a:srgbClr>
                  </a:outerShdw>
                </a:effectLst>
              </a:rPr>
              <a:t> </a:t>
            </a:r>
            <a:r>
              <a:rPr lang="it-IT" sz="1400" b="1" dirty="0" err="1" smtClean="0">
                <a:effectLst>
                  <a:outerShdw blurRad="38100" dist="38100" dir="2700000" algn="tl">
                    <a:srgbClr val="000000">
                      <a:alpha val="43137"/>
                    </a:srgbClr>
                  </a:outerShdw>
                </a:effectLst>
              </a:rPr>
              <a:t>bone</a:t>
            </a:r>
            <a:endParaRPr lang="it-IT" sz="1400" b="1" dirty="0">
              <a:effectLst>
                <a:outerShdw blurRad="38100" dist="38100" dir="2700000" algn="tl">
                  <a:srgbClr val="000000">
                    <a:alpha val="43137"/>
                  </a:srgbClr>
                </a:outerShdw>
              </a:effectLst>
            </a:endParaRPr>
          </a:p>
        </p:txBody>
      </p:sp>
      <p:cxnSp>
        <p:nvCxnSpPr>
          <p:cNvPr id="15" name="Connettore 2 14"/>
          <p:cNvCxnSpPr>
            <a:stCxn id="14" idx="3"/>
          </p:cNvCxnSpPr>
          <p:nvPr/>
        </p:nvCxnSpPr>
        <p:spPr>
          <a:xfrm>
            <a:off x="5148064" y="2717276"/>
            <a:ext cx="504056" cy="62135"/>
          </a:xfrm>
          <a:prstGeom prst="straightConnector1">
            <a:avLst/>
          </a:prstGeom>
          <a:ln>
            <a:tailEnd type="oval" w="lg" len="lg"/>
          </a:ln>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7884368" y="1247498"/>
            <a:ext cx="100811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err="1" smtClean="0">
                <a:effectLst>
                  <a:outerShdw blurRad="38100" dist="38100" dir="2700000" algn="tl">
                    <a:srgbClr val="000000">
                      <a:alpha val="43137"/>
                    </a:srgbClr>
                  </a:outerShdw>
                </a:effectLst>
              </a:rPr>
              <a:t>Mastocyte</a:t>
            </a:r>
            <a:endParaRPr lang="it-IT" sz="1400" b="1" dirty="0">
              <a:effectLst>
                <a:outerShdw blurRad="38100" dist="38100" dir="2700000" algn="tl">
                  <a:srgbClr val="000000">
                    <a:alpha val="43137"/>
                  </a:srgbClr>
                </a:outerShdw>
              </a:effectLst>
            </a:endParaRPr>
          </a:p>
        </p:txBody>
      </p:sp>
      <p:cxnSp>
        <p:nvCxnSpPr>
          <p:cNvPr id="17" name="Connettore 2 16"/>
          <p:cNvCxnSpPr>
            <a:stCxn id="16" idx="1"/>
          </p:cNvCxnSpPr>
          <p:nvPr/>
        </p:nvCxnSpPr>
        <p:spPr>
          <a:xfrm flipH="1">
            <a:off x="7092280" y="1401387"/>
            <a:ext cx="792088" cy="873968"/>
          </a:xfrm>
          <a:prstGeom prst="straightConnector1">
            <a:avLst/>
          </a:prstGeom>
          <a:ln>
            <a:tailEnd type="oval" w="lg" len="lg"/>
          </a:ln>
        </p:spPr>
        <p:style>
          <a:lnRef idx="2">
            <a:schemeClr val="dk1"/>
          </a:lnRef>
          <a:fillRef idx="0">
            <a:schemeClr val="dk1"/>
          </a:fillRef>
          <a:effectRef idx="1">
            <a:schemeClr val="dk1"/>
          </a:effectRef>
          <a:fontRef idx="minor">
            <a:schemeClr val="tx1"/>
          </a:fontRef>
        </p:style>
      </p:cxnSp>
      <p:sp>
        <p:nvSpPr>
          <p:cNvPr id="42" name="CasellaDiTesto 41"/>
          <p:cNvSpPr txBox="1"/>
          <p:nvPr/>
        </p:nvSpPr>
        <p:spPr>
          <a:xfrm>
            <a:off x="7380312" y="3499491"/>
            <a:ext cx="93610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err="1" smtClean="0">
                <a:effectLst>
                  <a:outerShdw blurRad="38100" dist="38100" dir="2700000" algn="tl">
                    <a:srgbClr val="000000">
                      <a:alpha val="43137"/>
                    </a:srgbClr>
                  </a:outerShdw>
                </a:effectLst>
              </a:rPr>
              <a:t>Adipocyte</a:t>
            </a:r>
            <a:endParaRPr lang="it-IT" sz="1400" b="1" dirty="0">
              <a:effectLst>
                <a:outerShdw blurRad="38100" dist="38100" dir="2700000" algn="tl">
                  <a:srgbClr val="000000">
                    <a:alpha val="43137"/>
                  </a:srgbClr>
                </a:outerShdw>
              </a:effectLst>
            </a:endParaRPr>
          </a:p>
        </p:txBody>
      </p:sp>
      <p:cxnSp>
        <p:nvCxnSpPr>
          <p:cNvPr id="43" name="Connettore 2 42"/>
          <p:cNvCxnSpPr>
            <a:stCxn id="42" idx="1"/>
          </p:cNvCxnSpPr>
          <p:nvPr/>
        </p:nvCxnSpPr>
        <p:spPr>
          <a:xfrm flipH="1" flipV="1">
            <a:off x="6876256" y="3355475"/>
            <a:ext cx="504056" cy="297905"/>
          </a:xfrm>
          <a:prstGeom prst="straightConnector1">
            <a:avLst/>
          </a:prstGeom>
          <a:ln>
            <a:tailEnd type="none" w="lg" len="lg"/>
          </a:ln>
        </p:spPr>
        <p:style>
          <a:lnRef idx="2">
            <a:schemeClr val="dk1"/>
          </a:lnRef>
          <a:fillRef idx="0">
            <a:schemeClr val="dk1"/>
          </a:fillRef>
          <a:effectRef idx="1">
            <a:schemeClr val="dk1"/>
          </a:effectRef>
          <a:fontRef idx="minor">
            <a:schemeClr val="tx1"/>
          </a:fontRef>
        </p:style>
      </p:cxnSp>
      <p:sp>
        <p:nvSpPr>
          <p:cNvPr id="51" name="CasellaDiTesto 50"/>
          <p:cNvSpPr txBox="1"/>
          <p:nvPr/>
        </p:nvSpPr>
        <p:spPr>
          <a:xfrm>
            <a:off x="3851920" y="3211459"/>
            <a:ext cx="20162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b="1" dirty="0" err="1" smtClean="0">
                <a:effectLst>
                  <a:outerShdw blurRad="38100" dist="38100" dir="2700000" algn="tl">
                    <a:srgbClr val="000000">
                      <a:alpha val="43137"/>
                    </a:srgbClr>
                  </a:outerShdw>
                </a:effectLst>
              </a:rPr>
              <a:t>Normal</a:t>
            </a:r>
            <a:r>
              <a:rPr lang="it-IT" b="1" dirty="0" smtClean="0">
                <a:effectLst>
                  <a:outerShdw blurRad="38100" dist="38100" dir="2700000" algn="tl">
                    <a:srgbClr val="000000">
                      <a:alpha val="43137"/>
                    </a:srgbClr>
                  </a:outerShdw>
                </a:effectLst>
              </a:rPr>
              <a:t> </a:t>
            </a:r>
            <a:r>
              <a:rPr lang="it-IT" b="1" dirty="0" err="1" smtClean="0">
                <a:effectLst>
                  <a:outerShdw blurRad="38100" dist="38100" dir="2700000" algn="tl">
                    <a:srgbClr val="000000">
                      <a:alpha val="43137"/>
                    </a:srgbClr>
                  </a:outerShdw>
                </a:effectLst>
              </a:rPr>
              <a:t>BMSCs</a:t>
            </a: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and </a:t>
            </a:r>
            <a:r>
              <a:rPr lang="it-IT" b="1" dirty="0" err="1" smtClean="0">
                <a:effectLst>
                  <a:outerShdw blurRad="38100" dist="38100" dir="2700000" algn="tl">
                    <a:srgbClr val="000000">
                      <a:alpha val="43137"/>
                    </a:srgbClr>
                  </a:outerShdw>
                </a:effectLst>
              </a:rPr>
              <a:t>Transfected</a:t>
            </a:r>
            <a:r>
              <a:rPr lang="it-IT" b="1" dirty="0" smtClean="0">
                <a:effectLst>
                  <a:outerShdw blurRad="38100" dist="38100" dir="2700000" algn="tl">
                    <a:srgbClr val="000000">
                      <a:alpha val="43137"/>
                    </a:srgbClr>
                  </a:outerShdw>
                </a:effectLst>
              </a:rPr>
              <a:t> FD</a:t>
            </a:r>
            <a:endParaRPr lang="it-IT" b="1" dirty="0">
              <a:effectLst>
                <a:outerShdw blurRad="38100" dist="38100" dir="2700000" algn="tl">
                  <a:srgbClr val="000000">
                    <a:alpha val="43137"/>
                  </a:srgbClr>
                </a:outerShdw>
              </a:effectLst>
            </a:endParaRPr>
          </a:p>
        </p:txBody>
      </p:sp>
      <p:sp>
        <p:nvSpPr>
          <p:cNvPr id="52" name="CasellaDiTesto 51"/>
          <p:cNvSpPr txBox="1"/>
          <p:nvPr/>
        </p:nvSpPr>
        <p:spPr>
          <a:xfrm>
            <a:off x="3923928" y="6082487"/>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b="1" dirty="0" err="1" smtClean="0">
                <a:effectLst>
                  <a:outerShdw blurRad="38100" dist="38100" dir="2700000" algn="tl">
                    <a:srgbClr val="000000">
                      <a:alpha val="43137"/>
                    </a:srgbClr>
                  </a:outerShdw>
                </a:effectLst>
              </a:rPr>
              <a:t>Untransduced</a:t>
            </a:r>
            <a:r>
              <a:rPr lang="it-IT" b="1" dirty="0" smtClean="0">
                <a:effectLst>
                  <a:outerShdw blurRad="38100" dist="38100" dir="2700000" algn="tl">
                    <a:srgbClr val="000000">
                      <a:alpha val="43137"/>
                    </a:srgbClr>
                  </a:outerShdw>
                </a:effectLst>
              </a:rPr>
              <a:t> </a:t>
            </a:r>
            <a:r>
              <a:rPr lang="it-IT" b="1" dirty="0" err="1" smtClean="0">
                <a:effectLst>
                  <a:outerShdw blurRad="38100" dist="38100" dir="2700000" algn="tl">
                    <a:srgbClr val="000000">
                      <a:alpha val="43137"/>
                    </a:srgbClr>
                  </a:outerShdw>
                </a:effectLst>
              </a:rPr>
              <a:t>FD-BMSCs</a:t>
            </a:r>
            <a:endParaRPr lang="it-IT" b="1" dirty="0">
              <a:effectLst>
                <a:outerShdw blurRad="38100" dist="38100" dir="2700000" algn="tl">
                  <a:srgbClr val="000000">
                    <a:alpha val="43137"/>
                  </a:srgbClr>
                </a:outerShdw>
              </a:effectLst>
            </a:endParaRPr>
          </a:p>
        </p:txBody>
      </p:sp>
      <p:sp>
        <p:nvSpPr>
          <p:cNvPr id="53" name="CasellaDiTesto 52"/>
          <p:cNvSpPr txBox="1"/>
          <p:nvPr/>
        </p:nvSpPr>
        <p:spPr>
          <a:xfrm>
            <a:off x="4067944" y="5083667"/>
            <a:ext cx="72008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smtClean="0">
                <a:effectLst>
                  <a:outerShdw blurRad="38100" dist="38100" dir="2700000" algn="tl">
                    <a:srgbClr val="000000">
                      <a:alpha val="43137"/>
                    </a:srgbClr>
                  </a:outerShdw>
                </a:effectLst>
              </a:rPr>
              <a:t>Matrix</a:t>
            </a:r>
            <a:endParaRPr lang="it-IT" sz="1400" b="1" dirty="0">
              <a:effectLst>
                <a:outerShdw blurRad="38100" dist="38100" dir="2700000" algn="tl">
                  <a:srgbClr val="000000">
                    <a:alpha val="43137"/>
                  </a:srgbClr>
                </a:outerShdw>
              </a:effectLst>
            </a:endParaRPr>
          </a:p>
        </p:txBody>
      </p:sp>
      <p:cxnSp>
        <p:nvCxnSpPr>
          <p:cNvPr id="54" name="Connettore 2 53"/>
          <p:cNvCxnSpPr>
            <a:stCxn id="53" idx="3"/>
          </p:cNvCxnSpPr>
          <p:nvPr/>
        </p:nvCxnSpPr>
        <p:spPr>
          <a:xfrm>
            <a:off x="4788024" y="5237556"/>
            <a:ext cx="936104" cy="566191"/>
          </a:xfrm>
          <a:prstGeom prst="straightConnector1">
            <a:avLst/>
          </a:prstGeom>
          <a:ln>
            <a:tailEnd type="oval" w="lg" len="lg"/>
          </a:ln>
        </p:spPr>
        <p:style>
          <a:lnRef idx="2">
            <a:schemeClr val="dk1"/>
          </a:lnRef>
          <a:fillRef idx="0">
            <a:schemeClr val="dk1"/>
          </a:fillRef>
          <a:effectRef idx="1">
            <a:schemeClr val="dk1"/>
          </a:effectRef>
          <a:fontRef idx="minor">
            <a:schemeClr val="tx1"/>
          </a:fontRef>
        </p:style>
      </p:cxnSp>
      <p:sp>
        <p:nvSpPr>
          <p:cNvPr id="56" name="CasellaDiTesto 55"/>
          <p:cNvSpPr txBox="1"/>
          <p:nvPr/>
        </p:nvSpPr>
        <p:spPr>
          <a:xfrm>
            <a:off x="7812360" y="4435595"/>
            <a:ext cx="122413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400" b="1" dirty="0" err="1" smtClean="0">
                <a:effectLst>
                  <a:outerShdw blurRad="38100" dist="38100" dir="2700000" algn="tl">
                    <a:srgbClr val="000000">
                      <a:alpha val="43137"/>
                    </a:srgbClr>
                  </a:outerShdw>
                </a:effectLst>
              </a:rPr>
              <a:t>Fibrous</a:t>
            </a:r>
            <a:r>
              <a:rPr lang="it-IT" sz="1400" b="1" dirty="0" smtClean="0">
                <a:effectLst>
                  <a:outerShdw blurRad="38100" dist="38100" dir="2700000" algn="tl">
                    <a:srgbClr val="000000">
                      <a:alpha val="43137"/>
                    </a:srgbClr>
                  </a:outerShdw>
                </a:effectLst>
              </a:rPr>
              <a:t> </a:t>
            </a:r>
            <a:r>
              <a:rPr lang="it-IT" sz="1400" b="1" dirty="0" err="1" smtClean="0">
                <a:effectLst>
                  <a:outerShdw blurRad="38100" dist="38100" dir="2700000" algn="tl">
                    <a:srgbClr val="000000">
                      <a:alpha val="43137"/>
                    </a:srgbClr>
                  </a:outerShdw>
                </a:effectLst>
              </a:rPr>
              <a:t>tissue</a:t>
            </a:r>
            <a:endParaRPr lang="it-IT" sz="1400" b="1" dirty="0">
              <a:effectLst>
                <a:outerShdw blurRad="38100" dist="38100" dir="2700000" algn="tl">
                  <a:srgbClr val="000000">
                    <a:alpha val="43137"/>
                  </a:srgbClr>
                </a:outerShdw>
              </a:effectLst>
            </a:endParaRPr>
          </a:p>
        </p:txBody>
      </p:sp>
      <p:cxnSp>
        <p:nvCxnSpPr>
          <p:cNvPr id="57" name="Connettore 2 56"/>
          <p:cNvCxnSpPr>
            <a:stCxn id="56" idx="1"/>
          </p:cNvCxnSpPr>
          <p:nvPr/>
        </p:nvCxnSpPr>
        <p:spPr>
          <a:xfrm flipH="1">
            <a:off x="7020272" y="4589484"/>
            <a:ext cx="792088" cy="1070247"/>
          </a:xfrm>
          <a:prstGeom prst="straightConnector1">
            <a:avLst/>
          </a:prstGeom>
          <a:ln>
            <a:tailEnd type="oval" w="lg" len="lg"/>
          </a:ln>
        </p:spPr>
        <p:style>
          <a:lnRef idx="2">
            <a:schemeClr val="dk1"/>
          </a:lnRef>
          <a:fillRef idx="0">
            <a:schemeClr val="dk1"/>
          </a:fillRef>
          <a:effectRef idx="1">
            <a:schemeClr val="dk1"/>
          </a:effectRef>
          <a:fontRef idx="minor">
            <a:schemeClr val="tx1"/>
          </a:fontRef>
        </p:style>
      </p:cxnSp>
      <p:sp>
        <p:nvSpPr>
          <p:cNvPr id="63" name="CasellaDiTesto 62"/>
          <p:cNvSpPr txBox="1"/>
          <p:nvPr/>
        </p:nvSpPr>
        <p:spPr>
          <a:xfrm>
            <a:off x="5508104" y="1259468"/>
            <a:ext cx="158417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t-IT" b="1" dirty="0" err="1" smtClean="0">
                <a:effectLst>
                  <a:outerShdw blurRad="38100" dist="38100" dir="2700000" algn="tl">
                    <a:srgbClr val="000000">
                      <a:alpha val="43137"/>
                    </a:srgbClr>
                  </a:outerShdw>
                </a:effectLst>
              </a:rPr>
              <a:t>Proper</a:t>
            </a:r>
            <a:r>
              <a:rPr lang="it-IT" b="1" dirty="0" smtClean="0">
                <a:effectLst>
                  <a:outerShdw blurRad="38100" dist="38100" dir="2700000" algn="tl">
                    <a:srgbClr val="000000">
                      <a:alpha val="43137"/>
                    </a:srgbClr>
                  </a:outerShdw>
                </a:effectLst>
              </a:rPr>
              <a:t> </a:t>
            </a:r>
            <a:r>
              <a:rPr lang="it-IT" b="1" dirty="0" err="1" smtClean="0">
                <a:effectLst>
                  <a:outerShdw blurRad="38100" dist="38100" dir="2700000" algn="tl">
                    <a:srgbClr val="000000">
                      <a:alpha val="43137"/>
                    </a:srgbClr>
                  </a:outerShdw>
                </a:effectLst>
              </a:rPr>
              <a:t>Ossicle</a:t>
            </a:r>
            <a:endParaRPr lang="it-IT" b="1" dirty="0">
              <a:effectLst>
                <a:outerShdw blurRad="38100" dist="38100" dir="2700000" algn="tl">
                  <a:srgbClr val="000000">
                    <a:alpha val="43137"/>
                  </a:srgbClr>
                </a:outerShdw>
              </a:effectLst>
            </a:endParaRPr>
          </a:p>
        </p:txBody>
      </p:sp>
      <p:sp>
        <p:nvSpPr>
          <p:cNvPr id="64" name="CasellaDiTesto 63"/>
          <p:cNvSpPr txBox="1"/>
          <p:nvPr/>
        </p:nvSpPr>
        <p:spPr>
          <a:xfrm>
            <a:off x="5436096" y="4067780"/>
            <a:ext cx="17281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t-IT" b="1" dirty="0" err="1" smtClean="0">
                <a:effectLst>
                  <a:outerShdw blurRad="38100" dist="38100" dir="2700000" algn="tl">
                    <a:srgbClr val="000000">
                      <a:alpha val="43137"/>
                    </a:srgbClr>
                  </a:outerShdw>
                </a:effectLst>
              </a:rPr>
              <a:t>Dysplasic</a:t>
            </a:r>
            <a:r>
              <a:rPr lang="it-IT" b="1" dirty="0" smtClean="0">
                <a:effectLst>
                  <a:outerShdw blurRad="38100" dist="38100" dir="2700000" algn="tl">
                    <a:srgbClr val="000000">
                      <a:alpha val="43137"/>
                    </a:srgbClr>
                  </a:outerShdw>
                </a:effectLst>
              </a:rPr>
              <a:t> </a:t>
            </a:r>
            <a:r>
              <a:rPr lang="it-IT" b="1" dirty="0" err="1" smtClean="0">
                <a:effectLst>
                  <a:outerShdw blurRad="38100" dist="38100" dir="2700000" algn="tl">
                    <a:srgbClr val="000000">
                      <a:alpha val="43137"/>
                    </a:srgbClr>
                  </a:outerShdw>
                </a:effectLst>
              </a:rPr>
              <a:t>tissue</a:t>
            </a:r>
            <a:r>
              <a:rPr lang="it-IT" b="1" dirty="0" smtClean="0">
                <a:effectLst>
                  <a:outerShdw blurRad="38100" dist="38100" dir="2700000" algn="tl">
                    <a:srgbClr val="000000">
                      <a:alpha val="43137"/>
                    </a:srgbClr>
                  </a:outerShdw>
                </a:effectLst>
              </a:rPr>
              <a:t> </a:t>
            </a:r>
            <a:endParaRPr lang="it-IT"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683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555776" y="1683385"/>
            <a:ext cx="6336704"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3">
              <a:spcAft>
                <a:spcPts val="1200"/>
              </a:spcAft>
              <a:buFont typeface="Arial" pitchFamily="34" charset="0"/>
              <a:buChar char="•"/>
            </a:pPr>
            <a:r>
              <a:rPr lang="it-IT" sz="2000" dirty="0" smtClean="0"/>
              <a:t>Block </a:t>
            </a:r>
            <a:r>
              <a:rPr lang="it-IT" sz="2000" dirty="0" err="1" smtClean="0"/>
              <a:t>of</a:t>
            </a:r>
            <a:r>
              <a:rPr lang="it-IT" sz="2000" dirty="0" smtClean="0"/>
              <a:t> </a:t>
            </a:r>
            <a:r>
              <a:rPr lang="it-IT" sz="2000" dirty="0" err="1" smtClean="0"/>
              <a:t>activity</a:t>
            </a:r>
            <a:r>
              <a:rPr lang="it-IT" sz="2000" dirty="0" smtClean="0"/>
              <a:t> </a:t>
            </a:r>
            <a:r>
              <a:rPr lang="it-IT" sz="2000" dirty="0" err="1" smtClean="0"/>
              <a:t>thought</a:t>
            </a:r>
            <a:r>
              <a:rPr lang="it-IT" sz="2000" dirty="0" smtClean="0"/>
              <a:t> </a:t>
            </a:r>
            <a:r>
              <a:rPr lang="it-IT" sz="2000" dirty="0" err="1" smtClean="0"/>
              <a:t>mutagenenesis</a:t>
            </a:r>
            <a:r>
              <a:rPr lang="it-IT" sz="2000" dirty="0" smtClean="0"/>
              <a:t> </a:t>
            </a:r>
            <a:r>
              <a:rPr lang="it-IT" sz="2000" dirty="0" err="1" smtClean="0"/>
              <a:t>of</a:t>
            </a:r>
            <a:r>
              <a:rPr lang="it-IT" sz="2000" dirty="0" smtClean="0"/>
              <a:t> </a:t>
            </a:r>
            <a:r>
              <a:rPr lang="it-IT" sz="2000" dirty="0" err="1" smtClean="0"/>
              <a:t>PX-domain</a:t>
            </a:r>
            <a:r>
              <a:rPr lang="it-IT" sz="2000" dirty="0" smtClean="0"/>
              <a:t> : loss </a:t>
            </a:r>
            <a:r>
              <a:rPr lang="it-IT" sz="2000" dirty="0" err="1" smtClean="0"/>
              <a:t>of</a:t>
            </a:r>
            <a:r>
              <a:rPr lang="it-IT" sz="2000" dirty="0" smtClean="0"/>
              <a:t> </a:t>
            </a:r>
            <a:r>
              <a:rPr lang="it-IT" sz="2000" dirty="0" err="1" smtClean="0"/>
              <a:t>membrain</a:t>
            </a:r>
            <a:r>
              <a:rPr lang="it-IT" sz="2000" dirty="0" smtClean="0"/>
              <a:t> </a:t>
            </a:r>
            <a:r>
              <a:rPr lang="it-IT" sz="2000" dirty="0" err="1" smtClean="0"/>
              <a:t>localizzation</a:t>
            </a:r>
            <a:endParaRPr lang="it-IT" sz="2000" dirty="0" smtClean="0"/>
          </a:p>
          <a:p>
            <a:pPr lvl="3">
              <a:spcAft>
                <a:spcPts val="1200"/>
              </a:spcAft>
              <a:buFont typeface="Arial" pitchFamily="34" charset="0"/>
              <a:buChar char="•"/>
            </a:pPr>
            <a:r>
              <a:rPr lang="it-IT" sz="2000" dirty="0" err="1" smtClean="0"/>
              <a:t>Choose</a:t>
            </a:r>
            <a:r>
              <a:rPr lang="it-IT" sz="2000" dirty="0" smtClean="0"/>
              <a:t> </a:t>
            </a:r>
            <a:r>
              <a:rPr lang="it-IT" sz="2000" dirty="0" err="1" smtClean="0"/>
              <a:t>of</a:t>
            </a:r>
            <a:r>
              <a:rPr lang="it-IT" sz="2000" dirty="0" smtClean="0"/>
              <a:t> </a:t>
            </a:r>
            <a:r>
              <a:rPr lang="it-IT" sz="2000" dirty="0" err="1" smtClean="0"/>
              <a:t>another</a:t>
            </a:r>
            <a:r>
              <a:rPr lang="it-IT" sz="2000" dirty="0" smtClean="0"/>
              <a:t> RGS </a:t>
            </a:r>
            <a:r>
              <a:rPr lang="it-IT" sz="2000" dirty="0" err="1" smtClean="0"/>
              <a:t>protein</a:t>
            </a:r>
            <a:r>
              <a:rPr lang="it-IT" sz="2000" dirty="0" smtClean="0"/>
              <a:t> </a:t>
            </a:r>
            <a:endParaRPr lang="it-IT" sz="2000" dirty="0"/>
          </a:p>
        </p:txBody>
      </p:sp>
      <p:sp>
        <p:nvSpPr>
          <p:cNvPr id="6" name="Titolo 1"/>
          <p:cNvSpPr txBox="1">
            <a:spLocks/>
          </p:cNvSpPr>
          <p:nvPr/>
        </p:nvSpPr>
        <p:spPr>
          <a:xfrm>
            <a:off x="683568" y="332656"/>
            <a:ext cx="7920880" cy="7200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Pitfall</a:t>
            </a:r>
            <a:r>
              <a:rPr kumimoji="0" lang="it-IT" sz="4400" b="0"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 and </a:t>
            </a:r>
            <a:r>
              <a:rPr kumimoji="0" lang="it-IT" sz="4400" b="0" i="0" u="none" strike="noStrike" kern="1200" cap="none" spc="0" normalizeH="0" baseline="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Solution</a:t>
            </a:r>
            <a:endParaRPr kumimoji="0" lang="it-IT" sz="4400" b="0"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endParaRPr>
          </a:p>
        </p:txBody>
      </p:sp>
      <p:sp>
        <p:nvSpPr>
          <p:cNvPr id="8" name="CasellaDiTesto 7"/>
          <p:cNvSpPr txBox="1"/>
          <p:nvPr/>
        </p:nvSpPr>
        <p:spPr>
          <a:xfrm>
            <a:off x="323528" y="1467361"/>
            <a:ext cx="345638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b="1" dirty="0" err="1" smtClean="0">
                <a:effectLst>
                  <a:outerShdw blurRad="38100" dist="38100" dir="2700000" algn="tl">
                    <a:srgbClr val="000000">
                      <a:alpha val="43137"/>
                    </a:srgbClr>
                  </a:outerShdw>
                </a:effectLst>
              </a:rPr>
              <a:t>Protection</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of</a:t>
            </a:r>
            <a:r>
              <a:rPr lang="it-IT" sz="2400" b="1" dirty="0" smtClean="0">
                <a:effectLst>
                  <a:outerShdw blurRad="38100" dist="38100" dir="2700000" algn="tl">
                    <a:srgbClr val="000000">
                      <a:alpha val="43137"/>
                    </a:srgbClr>
                  </a:outerShdw>
                </a:effectLst>
              </a:rPr>
              <a:t> EGFR </a:t>
            </a:r>
            <a:r>
              <a:rPr lang="it-IT" sz="2400" b="1" dirty="0" err="1" smtClean="0">
                <a:effectLst>
                  <a:outerShdw blurRad="38100" dist="38100" dir="2700000" algn="tl">
                    <a:srgbClr val="000000">
                      <a:alpha val="43137"/>
                    </a:srgbClr>
                  </a:outerShdw>
                </a:effectLst>
              </a:rPr>
              <a:t>stimulate</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cell</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proliferation</a:t>
            </a:r>
            <a:endParaRPr lang="it-IT" sz="2400" b="1" dirty="0">
              <a:effectLst>
                <a:outerShdw blurRad="38100" dist="38100" dir="2700000" algn="tl">
                  <a:srgbClr val="000000">
                    <a:alpha val="43137"/>
                  </a:srgbClr>
                </a:outerShdw>
              </a:effectLst>
            </a:endParaRPr>
          </a:p>
        </p:txBody>
      </p:sp>
      <p:sp>
        <p:nvSpPr>
          <p:cNvPr id="10" name="CasellaDiTesto 9"/>
          <p:cNvSpPr txBox="1"/>
          <p:nvPr/>
        </p:nvSpPr>
        <p:spPr>
          <a:xfrm>
            <a:off x="3563888" y="3645024"/>
            <a:ext cx="5112568"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3">
              <a:spcAft>
                <a:spcPts val="1200"/>
              </a:spcAft>
              <a:buFont typeface="Arial" pitchFamily="34" charset="0"/>
              <a:buChar char="•"/>
            </a:pPr>
            <a:r>
              <a:rPr lang="it-IT" sz="2000" dirty="0" err="1" smtClean="0"/>
              <a:t>Use</a:t>
            </a:r>
            <a:r>
              <a:rPr lang="it-IT" sz="2000" dirty="0" smtClean="0"/>
              <a:t> a </a:t>
            </a:r>
            <a:r>
              <a:rPr lang="it-IT" sz="2000" dirty="0" err="1" smtClean="0"/>
              <a:t>leak</a:t>
            </a:r>
            <a:r>
              <a:rPr lang="it-IT" sz="2000" dirty="0" smtClean="0"/>
              <a:t> promoter </a:t>
            </a:r>
            <a:r>
              <a:rPr lang="it-IT" sz="2000" dirty="0" err="1" smtClean="0"/>
              <a:t>for</a:t>
            </a:r>
            <a:r>
              <a:rPr lang="it-IT" sz="2000" dirty="0" smtClean="0"/>
              <a:t> </a:t>
            </a:r>
            <a:r>
              <a:rPr lang="it-IT" sz="2000" dirty="0" err="1" smtClean="0"/>
              <a:t>expression</a:t>
            </a:r>
            <a:r>
              <a:rPr lang="it-IT" sz="2000" dirty="0" smtClean="0"/>
              <a:t> </a:t>
            </a:r>
            <a:r>
              <a:rPr lang="it-IT" sz="2000" dirty="0" err="1" smtClean="0"/>
              <a:t>of</a:t>
            </a:r>
            <a:r>
              <a:rPr lang="it-IT" sz="2000" dirty="0" smtClean="0"/>
              <a:t> Gs</a:t>
            </a:r>
            <a:r>
              <a:rPr lang="el-GR" sz="2000" dirty="0" smtClean="0"/>
              <a:t>α</a:t>
            </a:r>
            <a:r>
              <a:rPr lang="it-IT" sz="2000" baseline="30000" dirty="0" smtClean="0"/>
              <a:t>R201C </a:t>
            </a:r>
          </a:p>
          <a:p>
            <a:pPr lvl="3">
              <a:spcAft>
                <a:spcPts val="1200"/>
              </a:spcAft>
              <a:buFont typeface="Arial" pitchFamily="34" charset="0"/>
              <a:buChar char="•"/>
            </a:pPr>
            <a:r>
              <a:rPr lang="it-IT" sz="2000" dirty="0" err="1" smtClean="0"/>
              <a:t>Use</a:t>
            </a:r>
            <a:r>
              <a:rPr lang="it-IT" sz="2000" dirty="0" smtClean="0"/>
              <a:t> </a:t>
            </a:r>
            <a:r>
              <a:rPr lang="it-IT" sz="2000" dirty="0" err="1" smtClean="0"/>
              <a:t>expianted</a:t>
            </a:r>
            <a:r>
              <a:rPr lang="it-IT" sz="2000" dirty="0" smtClean="0"/>
              <a:t> FD </a:t>
            </a:r>
            <a:r>
              <a:rPr lang="it-IT" sz="2000" dirty="0" err="1" smtClean="0"/>
              <a:t>cells</a:t>
            </a:r>
            <a:r>
              <a:rPr lang="it-IT" sz="2000" dirty="0" smtClean="0"/>
              <a:t> </a:t>
            </a:r>
            <a:r>
              <a:rPr lang="it-IT" sz="2000" dirty="0" err="1" smtClean="0"/>
              <a:t>as</a:t>
            </a:r>
            <a:r>
              <a:rPr lang="it-IT" sz="2000" dirty="0" smtClean="0"/>
              <a:t> </a:t>
            </a:r>
            <a:r>
              <a:rPr lang="it-IT" sz="2000" dirty="0" err="1" smtClean="0"/>
              <a:t>model</a:t>
            </a:r>
            <a:endParaRPr lang="it-IT" sz="2000" dirty="0"/>
          </a:p>
        </p:txBody>
      </p:sp>
      <p:sp>
        <p:nvSpPr>
          <p:cNvPr id="11" name="CasellaDiTesto 10"/>
          <p:cNvSpPr txBox="1"/>
          <p:nvPr/>
        </p:nvSpPr>
        <p:spPr>
          <a:xfrm>
            <a:off x="251520" y="3140968"/>
            <a:ext cx="453650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b="1" dirty="0" smtClean="0">
                <a:effectLst>
                  <a:outerShdw blurRad="38100" dist="38100" dir="2700000" algn="tl">
                    <a:srgbClr val="000000">
                      <a:alpha val="43137"/>
                    </a:srgbClr>
                  </a:outerShdw>
                </a:effectLst>
              </a:rPr>
              <a:t>Gs</a:t>
            </a:r>
            <a:r>
              <a:rPr lang="el-GR" sz="2400" b="1" dirty="0" smtClean="0">
                <a:effectLst>
                  <a:outerShdw blurRad="38100" dist="38100" dir="2700000" algn="tl">
                    <a:srgbClr val="000000">
                      <a:alpha val="43137"/>
                    </a:srgbClr>
                  </a:outerShdw>
                </a:effectLst>
              </a:rPr>
              <a:t>α</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iperexpressed</a:t>
            </a:r>
            <a:r>
              <a:rPr lang="it-IT" sz="2400" b="1" dirty="0" smtClean="0">
                <a:effectLst>
                  <a:outerShdw blurRad="38100" dist="38100" dir="2700000" algn="tl">
                    <a:srgbClr val="000000">
                      <a:alpha val="43137"/>
                    </a:srgbClr>
                  </a:outerShdw>
                </a:effectLst>
              </a:rPr>
              <a:t> in </a:t>
            </a:r>
            <a:br>
              <a:rPr lang="it-IT" sz="2400" b="1" dirty="0" smtClean="0">
                <a:effectLst>
                  <a:outerShdw blurRad="38100" dist="38100" dir="2700000" algn="tl">
                    <a:srgbClr val="000000">
                      <a:alpha val="43137"/>
                    </a:srgbClr>
                  </a:outerShdw>
                </a:effectLst>
              </a:rPr>
            </a:br>
            <a:r>
              <a:rPr lang="it-IT" sz="2400" b="1" dirty="0" err="1" smtClean="0">
                <a:effectLst>
                  <a:outerShdw blurRad="38100" dist="38100" dir="2700000" algn="tl">
                    <a:srgbClr val="000000">
                      <a:alpha val="43137"/>
                    </a:srgbClr>
                  </a:outerShdw>
                </a:effectLst>
              </a:rPr>
              <a:t>LV-</a:t>
            </a:r>
            <a:r>
              <a:rPr lang="it-IT" sz="2400" b="1" dirty="0" err="1" smtClean="0">
                <a:effectLst>
                  <a:outerShdw blurRad="38100" dist="38100" dir="2700000" algn="tl">
                    <a:srgbClr val="000000">
                      <a:alpha val="43137"/>
                    </a:srgbClr>
                  </a:outerShdw>
                </a:effectLst>
                <a:latin typeface="Garamond" pitchFamily="18" charset="0"/>
              </a:rPr>
              <a:t>Gs</a:t>
            </a:r>
            <a:r>
              <a:rPr lang="el-GR" sz="2400" b="1" dirty="0" smtClean="0">
                <a:effectLst>
                  <a:outerShdw blurRad="38100" dist="38100" dir="2700000" algn="tl">
                    <a:srgbClr val="000000">
                      <a:alpha val="43137"/>
                    </a:srgbClr>
                  </a:outerShdw>
                </a:effectLst>
                <a:latin typeface="Garamond" pitchFamily="18" charset="0"/>
              </a:rPr>
              <a:t>α</a:t>
            </a:r>
            <a:r>
              <a:rPr lang="it-IT" sz="2400" b="1" baseline="30000" dirty="0" smtClean="0">
                <a:effectLst>
                  <a:outerShdw blurRad="38100" dist="38100" dir="2700000" algn="tl">
                    <a:srgbClr val="000000">
                      <a:alpha val="43137"/>
                    </a:srgbClr>
                  </a:outerShdw>
                </a:effectLst>
                <a:latin typeface="Garamond" pitchFamily="18" charset="0"/>
              </a:rPr>
              <a:t>R201C</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induced</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model</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cell</a:t>
            </a:r>
            <a:r>
              <a:rPr lang="it-IT" sz="2400" b="1" dirty="0" smtClean="0">
                <a:effectLst>
                  <a:outerShdw blurRad="38100" dist="38100" dir="2700000" algn="tl">
                    <a:srgbClr val="000000">
                      <a:alpha val="43137"/>
                    </a:srgbClr>
                  </a:outerShdw>
                </a:effectLst>
              </a:rPr>
              <a:t> interfere </a:t>
            </a:r>
            <a:r>
              <a:rPr lang="it-IT" sz="2400" b="1" dirty="0" err="1" smtClean="0">
                <a:effectLst>
                  <a:outerShdw blurRad="38100" dist="38100" dir="2700000" algn="tl">
                    <a:srgbClr val="000000">
                      <a:alpha val="43137"/>
                    </a:srgbClr>
                  </a:outerShdw>
                </a:effectLst>
              </a:rPr>
              <a:t>with</a:t>
            </a:r>
            <a:r>
              <a:rPr lang="it-IT" sz="2400" b="1" dirty="0" smtClean="0">
                <a:effectLst>
                  <a:outerShdw blurRad="38100" dist="38100" dir="2700000" algn="tl">
                    <a:srgbClr val="000000">
                      <a:alpha val="43137"/>
                    </a:srgbClr>
                  </a:outerShdw>
                </a:effectLst>
              </a:rPr>
              <a:t> RGS2-PX1 </a:t>
            </a:r>
            <a:r>
              <a:rPr lang="it-IT" sz="2400" b="1" dirty="0" err="1" smtClean="0">
                <a:effectLst>
                  <a:outerShdw blurRad="38100" dist="38100" dir="2700000" algn="tl">
                    <a:srgbClr val="000000">
                      <a:alpha val="43137"/>
                    </a:srgbClr>
                  </a:outerShdw>
                </a:effectLst>
              </a:rPr>
              <a:t>activity</a:t>
            </a:r>
            <a:endParaRPr lang="it-IT" sz="2400" b="1" dirty="0">
              <a:effectLst>
                <a:outerShdw blurRad="38100" dist="38100" dir="2700000" algn="tl">
                  <a:srgbClr val="000000">
                    <a:alpha val="43137"/>
                  </a:srgbClr>
                </a:outerShdw>
              </a:effectLst>
            </a:endParaRPr>
          </a:p>
        </p:txBody>
      </p:sp>
      <p:sp>
        <p:nvSpPr>
          <p:cNvPr id="14" name="CasellaDiTesto 13"/>
          <p:cNvSpPr txBox="1"/>
          <p:nvPr/>
        </p:nvSpPr>
        <p:spPr>
          <a:xfrm>
            <a:off x="2555776" y="5445224"/>
            <a:ext cx="6336704"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3">
              <a:spcAft>
                <a:spcPts val="1200"/>
              </a:spcAft>
              <a:buFont typeface="Arial" pitchFamily="34" charset="0"/>
              <a:buChar char="•"/>
            </a:pPr>
            <a:r>
              <a:rPr lang="it-IT" sz="2000" dirty="0" err="1" smtClean="0"/>
              <a:t>Choose</a:t>
            </a:r>
            <a:r>
              <a:rPr lang="it-IT" sz="2000" dirty="0" smtClean="0"/>
              <a:t> </a:t>
            </a:r>
            <a:r>
              <a:rPr lang="it-IT" sz="2000" dirty="0" err="1" smtClean="0"/>
              <a:t>of</a:t>
            </a:r>
            <a:r>
              <a:rPr lang="it-IT" sz="2000" dirty="0" smtClean="0"/>
              <a:t> </a:t>
            </a:r>
            <a:r>
              <a:rPr lang="it-IT" sz="2000" dirty="0" err="1" smtClean="0"/>
              <a:t>another</a:t>
            </a:r>
            <a:r>
              <a:rPr lang="it-IT" sz="2000" dirty="0" smtClean="0"/>
              <a:t> RGS </a:t>
            </a:r>
            <a:r>
              <a:rPr lang="it-IT" sz="2000" dirty="0" err="1" smtClean="0"/>
              <a:t>protein</a:t>
            </a:r>
            <a:r>
              <a:rPr lang="it-IT" sz="2000" dirty="0" smtClean="0"/>
              <a:t> </a:t>
            </a:r>
            <a:r>
              <a:rPr lang="it-IT" sz="2000" dirty="0" err="1" smtClean="0"/>
              <a:t>with</a:t>
            </a:r>
            <a:r>
              <a:rPr lang="it-IT" sz="2000" dirty="0" smtClean="0"/>
              <a:t> GAP </a:t>
            </a:r>
            <a:r>
              <a:rPr lang="it-IT" sz="2000" dirty="0" err="1" smtClean="0"/>
              <a:t>activity</a:t>
            </a:r>
            <a:r>
              <a:rPr lang="it-IT" sz="2000" dirty="0" smtClean="0"/>
              <a:t> (</a:t>
            </a:r>
            <a:r>
              <a:rPr lang="it-IT" sz="2000" dirty="0" err="1" smtClean="0"/>
              <a:t>for</a:t>
            </a:r>
            <a:r>
              <a:rPr lang="it-IT" sz="2000" dirty="0" smtClean="0"/>
              <a:t> ex. RGS2)</a:t>
            </a:r>
            <a:endParaRPr lang="it-IT" sz="2000" dirty="0"/>
          </a:p>
        </p:txBody>
      </p:sp>
      <p:sp>
        <p:nvSpPr>
          <p:cNvPr id="15" name="CasellaDiTesto 14"/>
          <p:cNvSpPr txBox="1"/>
          <p:nvPr/>
        </p:nvSpPr>
        <p:spPr>
          <a:xfrm>
            <a:off x="323528" y="5085184"/>
            <a:ext cx="3456384"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b="1" dirty="0" smtClean="0">
                <a:effectLst>
                  <a:outerShdw blurRad="38100" dist="38100" dir="2700000" algn="tl">
                    <a:srgbClr val="000000">
                      <a:alpha val="43137"/>
                    </a:srgbClr>
                  </a:outerShdw>
                </a:effectLst>
              </a:rPr>
              <a:t>RGS-PX1 do </a:t>
            </a:r>
            <a:r>
              <a:rPr lang="it-IT" sz="2400" b="1" dirty="0" err="1" smtClean="0">
                <a:effectLst>
                  <a:outerShdw blurRad="38100" dist="38100" dir="2700000" algn="tl">
                    <a:srgbClr val="000000">
                      <a:alpha val="43137"/>
                    </a:srgbClr>
                  </a:outerShdw>
                </a:effectLst>
              </a:rPr>
              <a:t>not</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give</a:t>
            </a:r>
            <a:r>
              <a:rPr lang="it-IT" sz="2400" b="1" dirty="0" smtClean="0">
                <a:effectLst>
                  <a:outerShdw blurRad="38100" dist="38100" dir="2700000" algn="tl">
                    <a:srgbClr val="000000">
                      <a:alpha val="43137"/>
                    </a:srgbClr>
                  </a:outerShdw>
                </a:effectLst>
              </a:rPr>
              <a:t> </a:t>
            </a:r>
            <a:r>
              <a:rPr lang="it-IT" sz="2400" b="1" dirty="0" err="1" smtClean="0">
                <a:effectLst>
                  <a:outerShdw blurRad="38100" dist="38100" dir="2700000" algn="tl">
                    <a:srgbClr val="000000">
                      <a:alpha val="43137"/>
                    </a:srgbClr>
                  </a:outerShdw>
                </a:effectLst>
              </a:rPr>
              <a:t>awaited</a:t>
            </a:r>
            <a:r>
              <a:rPr lang="it-IT" sz="2400" b="1" dirty="0" smtClean="0">
                <a:effectLst>
                  <a:outerShdw blurRad="38100" dist="38100" dir="2700000" algn="tl">
                    <a:srgbClr val="000000">
                      <a:alpha val="43137"/>
                    </a:srgbClr>
                  </a:outerShdw>
                </a:effectLst>
              </a:rPr>
              <a:t> rescue</a:t>
            </a:r>
            <a:endParaRPr lang="it-IT" sz="2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3495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304925"/>
            <a:ext cx="9144000" cy="442833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pic>
        <p:nvPicPr>
          <p:cNvPr id="10244" name="Picture 2" descr="C:\Users\Valentina\Downloads\logo.png"/>
          <p:cNvPicPr>
            <a:picLocks noChangeAspect="1" noChangeArrowheads="1"/>
          </p:cNvPicPr>
          <p:nvPr/>
        </p:nvPicPr>
        <p:blipFill>
          <a:blip r:embed="rId3" cstate="print"/>
          <a:srcRect/>
          <a:stretch>
            <a:fillRect/>
          </a:stretch>
        </p:blipFill>
        <p:spPr bwMode="auto">
          <a:xfrm>
            <a:off x="7236296" y="1484784"/>
            <a:ext cx="1790700" cy="381000"/>
          </a:xfrm>
          <a:prstGeom prst="rect">
            <a:avLst/>
          </a:prstGeom>
          <a:noFill/>
          <a:ln w="9525">
            <a:noFill/>
            <a:miter lim="800000"/>
            <a:headEnd/>
            <a:tailEnd/>
          </a:ln>
        </p:spPr>
      </p:pic>
      <p:sp>
        <p:nvSpPr>
          <p:cNvPr id="10245" name="Rettangolo 8"/>
          <p:cNvSpPr>
            <a:spLocks noChangeArrowheads="1"/>
          </p:cNvSpPr>
          <p:nvPr/>
        </p:nvSpPr>
        <p:spPr bwMode="auto">
          <a:xfrm>
            <a:off x="5076056" y="1427163"/>
            <a:ext cx="4572000" cy="4401205"/>
          </a:xfrm>
          <a:prstGeom prst="rect">
            <a:avLst/>
          </a:prstGeom>
          <a:noFill/>
          <a:ln w="9525">
            <a:noFill/>
            <a:miter lim="800000"/>
            <a:headEnd/>
            <a:tailEnd/>
          </a:ln>
        </p:spPr>
        <p:txBody>
          <a:bodyPr>
            <a:spAutoFit/>
          </a:bodyPr>
          <a:lstStyle/>
          <a:p>
            <a:r>
              <a:rPr lang="it-IT" sz="2000" dirty="0" err="1">
                <a:solidFill>
                  <a:srgbClr val="000099"/>
                </a:solidFill>
                <a:latin typeface="Garamond" pitchFamily="18" charset="0"/>
              </a:rPr>
              <a:t>contanct</a:t>
            </a:r>
            <a:r>
              <a:rPr lang="it-IT" sz="2000" dirty="0">
                <a:solidFill>
                  <a:srgbClr val="000099"/>
                </a:solidFill>
                <a:latin typeface="Garamond" pitchFamily="18" charset="0"/>
              </a:rPr>
              <a:t>  the </a:t>
            </a:r>
            <a:r>
              <a:rPr lang="it-IT" sz="2000" dirty="0" err="1">
                <a:solidFill>
                  <a:srgbClr val="000099"/>
                </a:solidFill>
                <a:latin typeface="Garamond" pitchFamily="18" charset="0"/>
              </a:rPr>
              <a:t>vendor</a:t>
            </a:r>
            <a:endParaRPr lang="it-IT" sz="2000" dirty="0">
              <a:solidFill>
                <a:srgbClr val="000099"/>
              </a:solidFill>
              <a:latin typeface="Garamond" pitchFamily="18" charset="0"/>
            </a:endParaRPr>
          </a:p>
          <a:p>
            <a:endParaRPr lang="it-IT" sz="2000" b="1" dirty="0">
              <a:solidFill>
                <a:srgbClr val="000099"/>
              </a:solidFill>
              <a:latin typeface="Garamond" pitchFamily="18" charset="0"/>
            </a:endParaRPr>
          </a:p>
          <a:p>
            <a:r>
              <a:rPr lang="it-IT" sz="2000" dirty="0" err="1">
                <a:solidFill>
                  <a:srgbClr val="000099"/>
                </a:solidFill>
                <a:latin typeface="Garamond" pitchFamily="18" charset="0"/>
              </a:rPr>
              <a:t>about</a:t>
            </a:r>
            <a:r>
              <a:rPr lang="it-IT" sz="2000" dirty="0">
                <a:solidFill>
                  <a:srgbClr val="000099"/>
                </a:solidFill>
                <a:latin typeface="Garamond" pitchFamily="18" charset="0"/>
              </a:rPr>
              <a:t> 75 €</a:t>
            </a:r>
          </a:p>
          <a:p>
            <a:endParaRPr lang="it-IT" sz="2000" dirty="0">
              <a:solidFill>
                <a:srgbClr val="000099"/>
              </a:solidFill>
              <a:latin typeface="Garamond" pitchFamily="18" charset="0"/>
            </a:endParaRPr>
          </a:p>
          <a:p>
            <a:r>
              <a:rPr lang="it-IT" sz="2000" dirty="0" err="1">
                <a:solidFill>
                  <a:srgbClr val="000099"/>
                </a:solidFill>
                <a:latin typeface="Garamond" pitchFamily="18" charset="0"/>
              </a:rPr>
              <a:t>about</a:t>
            </a:r>
            <a:r>
              <a:rPr lang="it-IT" sz="2000" dirty="0">
                <a:solidFill>
                  <a:srgbClr val="000099"/>
                </a:solidFill>
                <a:latin typeface="Garamond" pitchFamily="18" charset="0"/>
              </a:rPr>
              <a:t> 375 €</a:t>
            </a:r>
          </a:p>
          <a:p>
            <a:endParaRPr lang="it-IT" sz="2000" dirty="0">
              <a:solidFill>
                <a:srgbClr val="000099"/>
              </a:solidFill>
              <a:latin typeface="Garamond" pitchFamily="18" charset="0"/>
            </a:endParaRPr>
          </a:p>
          <a:p>
            <a:r>
              <a:rPr lang="it-IT" sz="2000" dirty="0" err="1">
                <a:solidFill>
                  <a:srgbClr val="000099"/>
                </a:solidFill>
                <a:latin typeface="Garamond" pitchFamily="18" charset="0"/>
              </a:rPr>
              <a:t>about</a:t>
            </a:r>
            <a:r>
              <a:rPr lang="it-IT" sz="2000" dirty="0">
                <a:solidFill>
                  <a:srgbClr val="000099"/>
                </a:solidFill>
                <a:latin typeface="Garamond" pitchFamily="18" charset="0"/>
              </a:rPr>
              <a:t> 920 €</a:t>
            </a:r>
          </a:p>
          <a:p>
            <a:endParaRPr lang="it-IT" sz="2000" dirty="0">
              <a:solidFill>
                <a:srgbClr val="000099"/>
              </a:solidFill>
              <a:latin typeface="Garamond" pitchFamily="18" charset="0"/>
            </a:endParaRPr>
          </a:p>
          <a:p>
            <a:r>
              <a:rPr lang="it-IT" sz="2000" dirty="0" err="1">
                <a:solidFill>
                  <a:srgbClr val="000099"/>
                </a:solidFill>
                <a:latin typeface="Garamond" pitchFamily="18" charset="0"/>
              </a:rPr>
              <a:t>about</a:t>
            </a:r>
            <a:r>
              <a:rPr lang="it-IT" sz="2000" dirty="0">
                <a:solidFill>
                  <a:srgbClr val="000099"/>
                </a:solidFill>
                <a:latin typeface="Garamond" pitchFamily="18" charset="0"/>
              </a:rPr>
              <a:t> 473 €</a:t>
            </a:r>
          </a:p>
          <a:p>
            <a:endParaRPr lang="it-IT" sz="2000" b="1" dirty="0">
              <a:solidFill>
                <a:srgbClr val="000099"/>
              </a:solidFill>
              <a:latin typeface="Garamond" pitchFamily="18" charset="0"/>
            </a:endParaRPr>
          </a:p>
          <a:p>
            <a:r>
              <a:rPr lang="it-IT" sz="2000" dirty="0" err="1">
                <a:solidFill>
                  <a:srgbClr val="000099"/>
                </a:solidFill>
                <a:latin typeface="Garamond" pitchFamily="18" charset="0"/>
              </a:rPr>
              <a:t>about</a:t>
            </a:r>
            <a:r>
              <a:rPr lang="it-IT" sz="2000" dirty="0">
                <a:solidFill>
                  <a:srgbClr val="000099"/>
                </a:solidFill>
                <a:latin typeface="Garamond" pitchFamily="18" charset="0"/>
              </a:rPr>
              <a:t> 280 €</a:t>
            </a:r>
          </a:p>
          <a:p>
            <a:endParaRPr lang="it-IT" sz="2000" dirty="0">
              <a:solidFill>
                <a:srgbClr val="000099"/>
              </a:solidFill>
              <a:latin typeface="Garamond" pitchFamily="18" charset="0"/>
            </a:endParaRPr>
          </a:p>
          <a:p>
            <a:r>
              <a:rPr lang="it-IT" sz="2000" dirty="0" err="1" smtClean="0">
                <a:solidFill>
                  <a:srgbClr val="000099"/>
                </a:solidFill>
                <a:latin typeface="Garamond" pitchFamily="18" charset="0"/>
              </a:rPr>
              <a:t>Contact</a:t>
            </a:r>
            <a:r>
              <a:rPr lang="it-IT" sz="2000" dirty="0" smtClean="0">
                <a:solidFill>
                  <a:srgbClr val="000099"/>
                </a:solidFill>
                <a:latin typeface="Garamond" pitchFamily="18" charset="0"/>
              </a:rPr>
              <a:t> </a:t>
            </a:r>
            <a:r>
              <a:rPr lang="it-IT" sz="2000" dirty="0">
                <a:solidFill>
                  <a:srgbClr val="000099"/>
                </a:solidFill>
                <a:latin typeface="Garamond" pitchFamily="18" charset="0"/>
              </a:rPr>
              <a:t>the </a:t>
            </a:r>
            <a:r>
              <a:rPr lang="it-IT" sz="2000" dirty="0" err="1">
                <a:solidFill>
                  <a:srgbClr val="000099"/>
                </a:solidFill>
                <a:latin typeface="Garamond" pitchFamily="18" charset="0"/>
              </a:rPr>
              <a:t>vendor</a:t>
            </a:r>
            <a:endParaRPr lang="it-IT" sz="2000" dirty="0">
              <a:solidFill>
                <a:srgbClr val="000099"/>
              </a:solidFill>
              <a:latin typeface="Garamond" pitchFamily="18" charset="0"/>
            </a:endParaRPr>
          </a:p>
          <a:p>
            <a:endParaRPr lang="it-IT" sz="2000" dirty="0">
              <a:solidFill>
                <a:srgbClr val="000099"/>
              </a:solidFill>
              <a:latin typeface="Garamond" pitchFamily="18" charset="0"/>
            </a:endParaRPr>
          </a:p>
        </p:txBody>
      </p:sp>
      <p:sp>
        <p:nvSpPr>
          <p:cNvPr id="4" name="Rettangolo 3"/>
          <p:cNvSpPr/>
          <p:nvPr/>
        </p:nvSpPr>
        <p:spPr>
          <a:xfrm>
            <a:off x="368300" y="349424"/>
            <a:ext cx="8424863" cy="7493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a:p>
        </p:txBody>
      </p:sp>
      <p:sp>
        <p:nvSpPr>
          <p:cNvPr id="2" name="Titolo 1"/>
          <p:cNvSpPr>
            <a:spLocks noGrp="1"/>
          </p:cNvSpPr>
          <p:nvPr>
            <p:ph type="title"/>
          </p:nvPr>
        </p:nvSpPr>
        <p:spPr>
          <a:xfrm>
            <a:off x="457200" y="598662"/>
            <a:ext cx="8229600" cy="858837"/>
          </a:xfrm>
        </p:spPr>
        <p:txBody>
          <a:bodyPr rtlCol="0">
            <a:noAutofit/>
          </a:bodyPr>
          <a:lstStyle/>
          <a:p>
            <a:pPr eaLnBrk="1" fontAlgn="auto" hangingPunct="1">
              <a:spcAft>
                <a:spcPts val="0"/>
              </a:spcAft>
              <a:defRPr/>
            </a:pPr>
            <a:r>
              <a:rPr lang="en-US" dirty="0">
                <a:solidFill>
                  <a:srgbClr val="000099"/>
                </a:solidFill>
                <a:effectLst>
                  <a:outerShdw blurRad="38100" dist="38100" dir="2700000" algn="tl">
                    <a:srgbClr val="000000">
                      <a:alpha val="43137"/>
                    </a:srgbClr>
                  </a:outerShdw>
                </a:effectLst>
                <a:latin typeface="Garamond" pitchFamily="18" charset="0"/>
              </a:rPr>
              <a:t>Materials and costs</a:t>
            </a:r>
            <a:br>
              <a:rPr lang="en-US" dirty="0">
                <a:solidFill>
                  <a:srgbClr val="000099"/>
                </a:solidFill>
                <a:effectLst>
                  <a:outerShdw blurRad="38100" dist="38100" dir="2700000" algn="tl">
                    <a:srgbClr val="000000">
                      <a:alpha val="43137"/>
                    </a:srgbClr>
                  </a:outerShdw>
                </a:effectLst>
                <a:latin typeface="Garamond" pitchFamily="18" charset="0"/>
              </a:rPr>
            </a:br>
            <a:endParaRPr lang="it-IT" dirty="0">
              <a:solidFill>
                <a:srgbClr val="000099"/>
              </a:solidFill>
              <a:effectLst>
                <a:outerShdw blurRad="38100" dist="38100" dir="2700000" algn="tl">
                  <a:srgbClr val="000000">
                    <a:alpha val="43137"/>
                  </a:srgbClr>
                </a:outerShdw>
              </a:effectLst>
              <a:latin typeface="Garamond" pitchFamily="18" charset="0"/>
            </a:endParaRPr>
          </a:p>
        </p:txBody>
      </p:sp>
      <p:sp>
        <p:nvSpPr>
          <p:cNvPr id="10248" name="AutoShape 4" descr="logo"/>
          <p:cNvSpPr>
            <a:spLocks noChangeAspect="1" noChangeArrowheads="1"/>
          </p:cNvSpPr>
          <p:nvPr/>
        </p:nvSpPr>
        <p:spPr bwMode="auto">
          <a:xfrm>
            <a:off x="63500" y="44624"/>
            <a:ext cx="304800" cy="304800"/>
          </a:xfrm>
          <a:prstGeom prst="rect">
            <a:avLst/>
          </a:prstGeom>
          <a:noFill/>
          <a:ln w="9525">
            <a:noFill/>
            <a:miter lim="800000"/>
            <a:headEnd/>
            <a:tailEnd/>
          </a:ln>
        </p:spPr>
        <p:txBody>
          <a:bodyPr/>
          <a:lstStyle/>
          <a:p>
            <a:endParaRPr lang="it-IT">
              <a:latin typeface="Calibri" pitchFamily="34" charset="0"/>
            </a:endParaRPr>
          </a:p>
        </p:txBody>
      </p:sp>
      <p:sp>
        <p:nvSpPr>
          <p:cNvPr id="7" name="CasellaDiTesto 6"/>
          <p:cNvSpPr txBox="1"/>
          <p:nvPr/>
        </p:nvSpPr>
        <p:spPr>
          <a:xfrm>
            <a:off x="6876926" y="2565400"/>
            <a:ext cx="2087562" cy="585788"/>
          </a:xfrm>
          <a:prstGeom prst="rect">
            <a:avLst/>
          </a:prstGeom>
          <a:noFill/>
        </p:spPr>
        <p:txBody>
          <a:bodyPr>
            <a:spAutoFit/>
          </a:bodyPr>
          <a:lstStyle/>
          <a:p>
            <a:pPr fontAlgn="auto">
              <a:spcBef>
                <a:spcPts val="0"/>
              </a:spcBef>
              <a:spcAft>
                <a:spcPts val="0"/>
              </a:spcAft>
              <a:defRPr/>
            </a:pPr>
            <a:r>
              <a:rPr lang="it-IT" sz="3200" b="1" dirty="0" err="1">
                <a:solidFill>
                  <a:schemeClr val="accent6">
                    <a:lumMod val="75000"/>
                  </a:schemeClr>
                </a:solidFill>
                <a:latin typeface="+mn-lt"/>
                <a:cs typeface="+mn-cs"/>
              </a:rPr>
              <a:t>Bio</a:t>
            </a:r>
            <a:r>
              <a:rPr lang="it-IT" sz="3200" b="1" dirty="0" err="1">
                <a:solidFill>
                  <a:srgbClr val="000099"/>
                </a:solidFill>
                <a:latin typeface="+mn-lt"/>
                <a:cs typeface="+mn-cs"/>
              </a:rPr>
              <a:t>Vision</a:t>
            </a:r>
            <a:endParaRPr lang="it-IT" sz="3200" b="1" dirty="0">
              <a:solidFill>
                <a:srgbClr val="000099"/>
              </a:solidFill>
              <a:latin typeface="+mn-lt"/>
              <a:cs typeface="+mn-cs"/>
            </a:endParaRPr>
          </a:p>
        </p:txBody>
      </p:sp>
      <p:sp>
        <p:nvSpPr>
          <p:cNvPr id="10250" name="CasellaDiTesto 7"/>
          <p:cNvSpPr txBox="1">
            <a:spLocks noChangeArrowheads="1"/>
          </p:cNvSpPr>
          <p:nvPr/>
        </p:nvSpPr>
        <p:spPr bwMode="auto">
          <a:xfrm>
            <a:off x="6875908" y="1988840"/>
            <a:ext cx="2160588" cy="523875"/>
          </a:xfrm>
          <a:prstGeom prst="rect">
            <a:avLst/>
          </a:prstGeom>
          <a:noFill/>
          <a:ln w="9525">
            <a:noFill/>
            <a:miter lim="800000"/>
            <a:headEnd/>
            <a:tailEnd/>
          </a:ln>
        </p:spPr>
        <p:txBody>
          <a:bodyPr>
            <a:spAutoFit/>
          </a:bodyPr>
          <a:lstStyle/>
          <a:p>
            <a:r>
              <a:rPr lang="it-IT" sz="2800" dirty="0" err="1">
                <a:solidFill>
                  <a:srgbClr val="000099"/>
                </a:solidFill>
                <a:latin typeface="Calibri" pitchFamily="34" charset="0"/>
              </a:rPr>
              <a:t>GenScript</a:t>
            </a:r>
            <a:endParaRPr lang="it-IT" sz="2800" dirty="0">
              <a:solidFill>
                <a:srgbClr val="000099"/>
              </a:solidFill>
              <a:latin typeface="Calibri" pitchFamily="34" charset="0"/>
            </a:endParaRPr>
          </a:p>
        </p:txBody>
      </p:sp>
      <p:sp>
        <p:nvSpPr>
          <p:cNvPr id="10251" name="CasellaDiTesto 9"/>
          <p:cNvSpPr txBox="1">
            <a:spLocks noChangeArrowheads="1"/>
          </p:cNvSpPr>
          <p:nvPr/>
        </p:nvSpPr>
        <p:spPr bwMode="auto">
          <a:xfrm>
            <a:off x="7307783" y="3182938"/>
            <a:ext cx="936625" cy="584200"/>
          </a:xfrm>
          <a:prstGeom prst="rect">
            <a:avLst/>
          </a:prstGeom>
          <a:noFill/>
          <a:ln w="9525">
            <a:noFill/>
            <a:miter lim="800000"/>
            <a:headEnd/>
            <a:tailEnd/>
          </a:ln>
        </p:spPr>
        <p:txBody>
          <a:bodyPr>
            <a:spAutoFit/>
          </a:bodyPr>
          <a:lstStyle/>
          <a:p>
            <a:r>
              <a:rPr lang="it-IT" sz="3200" b="1" dirty="0">
                <a:solidFill>
                  <a:srgbClr val="000099"/>
                </a:solidFill>
                <a:latin typeface="Calibri" pitchFamily="34" charset="0"/>
              </a:rPr>
              <a:t>ISO</a:t>
            </a:r>
          </a:p>
        </p:txBody>
      </p:sp>
      <p:sp>
        <p:nvSpPr>
          <p:cNvPr id="10252" name="CasellaDiTesto 10"/>
          <p:cNvSpPr txBox="1">
            <a:spLocks noChangeArrowheads="1"/>
          </p:cNvSpPr>
          <p:nvPr/>
        </p:nvSpPr>
        <p:spPr bwMode="auto">
          <a:xfrm>
            <a:off x="6716713" y="3933825"/>
            <a:ext cx="2087562" cy="830997"/>
          </a:xfrm>
          <a:prstGeom prst="rect">
            <a:avLst/>
          </a:prstGeom>
          <a:solidFill>
            <a:srgbClr val="000099"/>
          </a:solidFill>
          <a:ln w="9525">
            <a:noFill/>
            <a:miter lim="800000"/>
            <a:headEnd/>
            <a:tailEnd/>
          </a:ln>
        </p:spPr>
        <p:txBody>
          <a:bodyPr>
            <a:spAutoFit/>
          </a:bodyPr>
          <a:lstStyle/>
          <a:p>
            <a:pPr algn="ctr"/>
            <a:r>
              <a:rPr lang="it-IT" sz="2400" b="1" dirty="0" smtClean="0">
                <a:solidFill>
                  <a:schemeClr val="bg1"/>
                </a:solidFill>
                <a:latin typeface="Bradley Hand ITC" pitchFamily="66" charset="0"/>
              </a:rPr>
              <a:t>Life </a:t>
            </a:r>
            <a:r>
              <a:rPr lang="it-IT" sz="2400" b="1" dirty="0" err="1" smtClean="0">
                <a:solidFill>
                  <a:schemeClr val="bg1"/>
                </a:solidFill>
                <a:latin typeface="Calibri" pitchFamily="34" charset="0"/>
              </a:rPr>
              <a:t>tecnologies</a:t>
            </a:r>
            <a:r>
              <a:rPr lang="it-IT" sz="2400" b="1" dirty="0" smtClean="0">
                <a:solidFill>
                  <a:schemeClr val="bg1"/>
                </a:solidFill>
                <a:latin typeface="Bradley Hand ITC" pitchFamily="66" charset="0"/>
              </a:rPr>
              <a:t> </a:t>
            </a:r>
            <a:endParaRPr lang="it-IT" sz="2400" b="1" dirty="0">
              <a:solidFill>
                <a:schemeClr val="bg1"/>
              </a:solidFill>
              <a:latin typeface="Bradley Hand ITC" pitchFamily="66" charset="0"/>
            </a:endParaRPr>
          </a:p>
        </p:txBody>
      </p:sp>
      <p:sp>
        <p:nvSpPr>
          <p:cNvPr id="5" name="CasellaDiTesto 4"/>
          <p:cNvSpPr txBox="1"/>
          <p:nvPr/>
        </p:nvSpPr>
        <p:spPr>
          <a:xfrm>
            <a:off x="63500" y="1427163"/>
            <a:ext cx="6796088" cy="4647426"/>
          </a:xfrm>
          <a:prstGeom prst="rect">
            <a:avLst/>
          </a:prstGeom>
          <a:noFill/>
        </p:spPr>
        <p:txBody>
          <a:bodyPr>
            <a:spAutoFit/>
          </a:bodyPr>
          <a:lstStyle/>
          <a:p>
            <a:pPr marL="342900" indent="-342900">
              <a:buFont typeface="Wingdings" pitchFamily="2" charset="2"/>
              <a:buChar char="v"/>
              <a:defRPr/>
            </a:pPr>
            <a:r>
              <a:rPr lang="it-IT" sz="2000" b="1" i="1" dirty="0" err="1">
                <a:solidFill>
                  <a:srgbClr val="000099"/>
                </a:solidFill>
                <a:latin typeface="Garamond" pitchFamily="18" charset="0"/>
              </a:rPr>
              <a:t>pAAV</a:t>
            </a:r>
            <a:r>
              <a:rPr lang="it-IT" sz="2000" b="1" i="1" dirty="0">
                <a:solidFill>
                  <a:srgbClr val="000099"/>
                </a:solidFill>
                <a:latin typeface="Garamond" pitchFamily="18" charset="0"/>
              </a:rPr>
              <a:t>-IRES-GFP </a:t>
            </a:r>
            <a:r>
              <a:rPr lang="it-IT" sz="2000" b="1" i="1" dirty="0" err="1">
                <a:solidFill>
                  <a:srgbClr val="000099"/>
                </a:solidFill>
                <a:latin typeface="Garamond" pitchFamily="18" charset="0"/>
              </a:rPr>
              <a:t>Expression</a:t>
            </a:r>
            <a:r>
              <a:rPr lang="it-IT" sz="2000" b="1" i="1" dirty="0">
                <a:solidFill>
                  <a:srgbClr val="000099"/>
                </a:solidFill>
                <a:latin typeface="Garamond" pitchFamily="18" charset="0"/>
              </a:rPr>
              <a:t> </a:t>
            </a:r>
            <a:r>
              <a:rPr lang="it-IT" sz="2000" b="1" i="1" dirty="0" err="1">
                <a:solidFill>
                  <a:srgbClr val="000099"/>
                </a:solidFill>
                <a:latin typeface="Garamond" pitchFamily="18" charset="0"/>
              </a:rPr>
              <a:t>Vector</a:t>
            </a:r>
            <a:r>
              <a:rPr lang="it-IT" sz="2000" b="1" i="1" dirty="0">
                <a:solidFill>
                  <a:srgbClr val="000099"/>
                </a:solidFill>
                <a:latin typeface="Garamond" pitchFamily="18" charset="0"/>
              </a:rPr>
              <a:t>          </a:t>
            </a:r>
            <a:endParaRPr lang="it-IT" sz="2000" i="1" dirty="0">
              <a:solidFill>
                <a:srgbClr val="000099"/>
              </a:solidFill>
              <a:latin typeface="Garamond" pitchFamily="18" charset="0"/>
            </a:endParaRPr>
          </a:p>
          <a:p>
            <a:pPr>
              <a:defRPr/>
            </a:pPr>
            <a:endParaRPr lang="it-IT" sz="2000" b="1" i="1" dirty="0">
              <a:solidFill>
                <a:srgbClr val="000099"/>
              </a:solidFill>
              <a:latin typeface="Garamond" pitchFamily="18" charset="0"/>
            </a:endParaRPr>
          </a:p>
          <a:p>
            <a:pPr marL="342900" indent="-342900">
              <a:buFont typeface="Wingdings" pitchFamily="2" charset="2"/>
              <a:buChar char="v"/>
              <a:defRPr/>
            </a:pPr>
            <a:r>
              <a:rPr lang="it-IT" sz="2000" b="1" i="1" dirty="0">
                <a:solidFill>
                  <a:srgbClr val="000099"/>
                </a:solidFill>
                <a:latin typeface="Garamond" pitchFamily="18" charset="0"/>
              </a:rPr>
              <a:t>Western </a:t>
            </a:r>
            <a:r>
              <a:rPr lang="it-IT" sz="2000" b="1" i="1" dirty="0" err="1">
                <a:solidFill>
                  <a:srgbClr val="000099"/>
                </a:solidFill>
                <a:latin typeface="Garamond" pitchFamily="18" charset="0"/>
              </a:rPr>
              <a:t>blot</a:t>
            </a:r>
            <a:r>
              <a:rPr lang="it-IT" sz="2000" b="1" i="1" dirty="0">
                <a:solidFill>
                  <a:srgbClr val="000099"/>
                </a:solidFill>
                <a:latin typeface="Garamond" pitchFamily="18" charset="0"/>
              </a:rPr>
              <a:t>                                                 </a:t>
            </a:r>
            <a:endParaRPr lang="it-IT" sz="2000" i="1" dirty="0">
              <a:solidFill>
                <a:srgbClr val="000099"/>
              </a:solidFill>
              <a:latin typeface="Garamond" pitchFamily="18" charset="0"/>
            </a:endParaRPr>
          </a:p>
          <a:p>
            <a:pPr>
              <a:defRPr/>
            </a:pPr>
            <a:endParaRPr lang="it-IT" sz="2000" i="1" dirty="0">
              <a:solidFill>
                <a:srgbClr val="000099"/>
              </a:solidFill>
              <a:latin typeface="Garamond" pitchFamily="18" charset="0"/>
            </a:endParaRPr>
          </a:p>
          <a:p>
            <a:pPr marL="342900" indent="-342900">
              <a:buFont typeface="Wingdings" pitchFamily="2" charset="2"/>
              <a:buChar char="v"/>
              <a:defRPr/>
            </a:pPr>
            <a:r>
              <a:rPr lang="it-IT" sz="2000" b="1" i="1" dirty="0" err="1">
                <a:solidFill>
                  <a:srgbClr val="000099"/>
                </a:solidFill>
                <a:latin typeface="Garamond" pitchFamily="18" charset="0"/>
              </a:rPr>
              <a:t>cAMP</a:t>
            </a:r>
            <a:r>
              <a:rPr lang="it-IT" sz="2000" b="1" i="1" dirty="0">
                <a:solidFill>
                  <a:srgbClr val="000099"/>
                </a:solidFill>
                <a:latin typeface="Garamond" pitchFamily="18" charset="0"/>
              </a:rPr>
              <a:t> Activity </a:t>
            </a:r>
            <a:r>
              <a:rPr lang="it-IT" sz="2000" b="1" i="1" dirty="0" err="1">
                <a:solidFill>
                  <a:srgbClr val="000099"/>
                </a:solidFill>
                <a:latin typeface="Garamond" pitchFamily="18" charset="0"/>
              </a:rPr>
              <a:t>Assay</a:t>
            </a:r>
            <a:r>
              <a:rPr lang="it-IT" sz="2000" b="1" i="1" dirty="0">
                <a:solidFill>
                  <a:srgbClr val="000099"/>
                </a:solidFill>
                <a:latin typeface="Garamond" pitchFamily="18" charset="0"/>
              </a:rPr>
              <a:t> Kit</a:t>
            </a:r>
          </a:p>
          <a:p>
            <a:pPr>
              <a:defRPr/>
            </a:pPr>
            <a:endParaRPr lang="it-IT" sz="2000" i="1" dirty="0">
              <a:solidFill>
                <a:srgbClr val="000099"/>
              </a:solidFill>
              <a:latin typeface="Garamond" pitchFamily="18" charset="0"/>
            </a:endParaRPr>
          </a:p>
          <a:p>
            <a:pPr marL="342900" indent="-342900">
              <a:buFont typeface="Wingdings" pitchFamily="2" charset="2"/>
              <a:buChar char="v"/>
              <a:defRPr/>
            </a:pPr>
            <a:r>
              <a:rPr lang="it-IT" sz="2000" b="1" i="1" dirty="0" err="1">
                <a:solidFill>
                  <a:srgbClr val="000099"/>
                </a:solidFill>
                <a:latin typeface="Garamond" pitchFamily="18" charset="0"/>
              </a:rPr>
              <a:t>Fibroublast</a:t>
            </a:r>
            <a:r>
              <a:rPr lang="it-IT" sz="2000" b="1" i="1" dirty="0">
                <a:solidFill>
                  <a:srgbClr val="000099"/>
                </a:solidFill>
                <a:latin typeface="Garamond" pitchFamily="18" charset="0"/>
              </a:rPr>
              <a:t> </a:t>
            </a:r>
            <a:r>
              <a:rPr lang="it-IT" sz="2000" b="1" i="1" dirty="0" err="1">
                <a:solidFill>
                  <a:srgbClr val="000099"/>
                </a:solidFill>
                <a:latin typeface="Garamond" pitchFamily="18" charset="0"/>
              </a:rPr>
              <a:t>Growth</a:t>
            </a:r>
            <a:r>
              <a:rPr lang="it-IT" sz="2000" b="1" i="1" dirty="0">
                <a:solidFill>
                  <a:srgbClr val="000099"/>
                </a:solidFill>
                <a:latin typeface="Garamond" pitchFamily="18" charset="0"/>
              </a:rPr>
              <a:t> </a:t>
            </a:r>
            <a:r>
              <a:rPr lang="it-IT" sz="2000" b="1" i="1" dirty="0" err="1">
                <a:solidFill>
                  <a:srgbClr val="000099"/>
                </a:solidFill>
                <a:latin typeface="Garamond" pitchFamily="18" charset="0"/>
              </a:rPr>
              <a:t>Factor</a:t>
            </a:r>
            <a:r>
              <a:rPr lang="it-IT" sz="2000" b="1" i="1" dirty="0">
                <a:solidFill>
                  <a:srgbClr val="000099"/>
                </a:solidFill>
                <a:latin typeface="Garamond" pitchFamily="18" charset="0"/>
              </a:rPr>
              <a:t> 23 ELISA KIT</a:t>
            </a:r>
          </a:p>
          <a:p>
            <a:pPr>
              <a:defRPr/>
            </a:pPr>
            <a:endParaRPr lang="it-IT" sz="2000" i="1" dirty="0">
              <a:solidFill>
                <a:srgbClr val="000099"/>
              </a:solidFill>
              <a:latin typeface="Garamond" pitchFamily="18" charset="0"/>
            </a:endParaRPr>
          </a:p>
          <a:p>
            <a:pPr marL="342900" indent="-342900">
              <a:buFont typeface="Wingdings" pitchFamily="2" charset="2"/>
              <a:buChar char="v"/>
              <a:defRPr/>
            </a:pPr>
            <a:r>
              <a:rPr lang="it-IT" sz="2000" b="1" i="1" dirty="0" err="1">
                <a:solidFill>
                  <a:srgbClr val="000099"/>
                </a:solidFill>
                <a:latin typeface="Garamond" pitchFamily="18" charset="0"/>
              </a:rPr>
              <a:t>Antibodies</a:t>
            </a:r>
            <a:r>
              <a:rPr lang="it-IT" sz="2000" b="1" i="1" dirty="0">
                <a:solidFill>
                  <a:srgbClr val="000099"/>
                </a:solidFill>
                <a:latin typeface="Garamond" pitchFamily="18" charset="0"/>
              </a:rPr>
              <a:t> anti-FGF23</a:t>
            </a:r>
          </a:p>
          <a:p>
            <a:pPr>
              <a:defRPr/>
            </a:pPr>
            <a:endParaRPr lang="it-IT" sz="2000" b="1" i="1" dirty="0">
              <a:solidFill>
                <a:srgbClr val="000099"/>
              </a:solidFill>
              <a:latin typeface="Garamond" pitchFamily="18" charset="0"/>
            </a:endParaRPr>
          </a:p>
          <a:p>
            <a:pPr marL="342900" indent="-342900">
              <a:buFont typeface="Wingdings" pitchFamily="2" charset="2"/>
              <a:buChar char="v"/>
              <a:defRPr/>
            </a:pPr>
            <a:r>
              <a:rPr lang="it-IT" sz="2000" b="1" i="1" dirty="0" err="1">
                <a:solidFill>
                  <a:srgbClr val="000099"/>
                </a:solidFill>
                <a:latin typeface="Garamond" pitchFamily="18" charset="0"/>
              </a:rPr>
              <a:t>Antibodies</a:t>
            </a:r>
            <a:r>
              <a:rPr lang="it-IT" sz="2000" b="1" i="1" dirty="0">
                <a:solidFill>
                  <a:srgbClr val="000099"/>
                </a:solidFill>
                <a:latin typeface="Garamond" pitchFamily="18" charset="0"/>
              </a:rPr>
              <a:t> anti-</a:t>
            </a:r>
            <a:r>
              <a:rPr lang="it-IT" sz="2000" b="1" i="1" dirty="0" err="1">
                <a:solidFill>
                  <a:srgbClr val="000099"/>
                </a:solidFill>
                <a:latin typeface="Garamond" pitchFamily="18" charset="0"/>
              </a:rPr>
              <a:t>cAMP</a:t>
            </a:r>
            <a:endParaRPr lang="it-IT" sz="2000" i="1" dirty="0">
              <a:solidFill>
                <a:srgbClr val="000099"/>
              </a:solidFill>
              <a:latin typeface="Garamond" pitchFamily="18" charset="0"/>
            </a:endParaRPr>
          </a:p>
          <a:p>
            <a:pPr marL="342900" indent="-342900">
              <a:defRPr/>
            </a:pPr>
            <a:endParaRPr lang="it-IT" sz="2000" b="1" i="1" dirty="0" smtClean="0">
              <a:solidFill>
                <a:srgbClr val="000099"/>
              </a:solidFill>
              <a:latin typeface="Garamond" pitchFamily="18" charset="0"/>
            </a:endParaRPr>
          </a:p>
          <a:p>
            <a:pPr marL="342900" indent="-342900">
              <a:buFont typeface="Wingdings" pitchFamily="2" charset="2"/>
              <a:buChar char="v"/>
              <a:defRPr/>
            </a:pPr>
            <a:r>
              <a:rPr lang="it-IT" sz="2000" b="1" i="1" dirty="0" err="1" smtClean="0">
                <a:solidFill>
                  <a:srgbClr val="000099"/>
                </a:solidFill>
                <a:latin typeface="Garamond" pitchFamily="18" charset="0"/>
              </a:rPr>
              <a:t>Mice</a:t>
            </a:r>
            <a:r>
              <a:rPr lang="it-IT" sz="2000" b="1" i="1" dirty="0" smtClean="0">
                <a:solidFill>
                  <a:srgbClr val="000099"/>
                </a:solidFill>
                <a:latin typeface="Garamond" pitchFamily="18" charset="0"/>
              </a:rPr>
              <a:t> </a:t>
            </a:r>
            <a:endParaRPr lang="it-IT" sz="2000" b="1" i="1" dirty="0">
              <a:solidFill>
                <a:srgbClr val="000099"/>
              </a:solidFill>
              <a:latin typeface="Garamond" pitchFamily="18" charset="0"/>
            </a:endParaRPr>
          </a:p>
          <a:p>
            <a:pPr marL="342900" indent="-342900">
              <a:defRPr/>
            </a:pPr>
            <a:endParaRPr lang="it-IT" sz="2000" i="1" dirty="0">
              <a:solidFill>
                <a:srgbClr val="000099"/>
              </a:solidFill>
              <a:latin typeface="Garamond" pitchFamily="18" charset="0"/>
            </a:endParaRPr>
          </a:p>
          <a:p>
            <a:pPr>
              <a:defRPr/>
            </a:pPr>
            <a:endParaRPr lang="it-IT"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630" y="188640"/>
            <a:ext cx="8289833" cy="704421"/>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it-IT" dirty="0" err="1" smtClean="0">
                <a:solidFill>
                  <a:srgbClr val="000099"/>
                </a:solidFill>
                <a:effectLst>
                  <a:outerShdw blurRad="38100" dist="38100" dir="2700000" algn="tl">
                    <a:srgbClr val="000000">
                      <a:alpha val="43137"/>
                    </a:srgbClr>
                  </a:outerShdw>
                </a:effectLst>
                <a:latin typeface="Garamond" pitchFamily="18" charset="0"/>
              </a:rPr>
              <a:t>Desease</a:t>
            </a:r>
            <a:r>
              <a:rPr lang="it-IT" dirty="0" smtClean="0">
                <a:solidFill>
                  <a:srgbClr val="000099"/>
                </a:solidFill>
                <a:effectLst>
                  <a:outerShdw blurRad="38100" dist="38100" dir="2700000" algn="tl">
                    <a:srgbClr val="000000">
                      <a:alpha val="43137"/>
                    </a:srgbClr>
                  </a:outerShdw>
                </a:effectLst>
                <a:latin typeface="Garamond" pitchFamily="18" charset="0"/>
              </a:rPr>
              <a:t>: </a:t>
            </a:r>
            <a:r>
              <a:rPr lang="it-IT" dirty="0" err="1" smtClean="0">
                <a:solidFill>
                  <a:srgbClr val="000099"/>
                </a:solidFill>
                <a:effectLst>
                  <a:outerShdw blurRad="38100" dist="38100" dir="2700000" algn="tl">
                    <a:srgbClr val="000000">
                      <a:alpha val="43137"/>
                    </a:srgbClr>
                  </a:outerShdw>
                </a:effectLst>
                <a:latin typeface="Garamond" pitchFamily="18" charset="0"/>
              </a:rPr>
              <a:t>McCune</a:t>
            </a:r>
            <a:r>
              <a:rPr lang="it-IT" dirty="0" smtClean="0">
                <a:solidFill>
                  <a:srgbClr val="000099"/>
                </a:solidFill>
                <a:effectLst>
                  <a:outerShdw blurRad="38100" dist="38100" dir="2700000" algn="tl">
                    <a:srgbClr val="000000">
                      <a:alpha val="43137"/>
                    </a:srgbClr>
                  </a:outerShdw>
                </a:effectLst>
                <a:latin typeface="Garamond" pitchFamily="18" charset="0"/>
              </a:rPr>
              <a:t> Albright </a:t>
            </a:r>
            <a:r>
              <a:rPr lang="it-IT" dirty="0" err="1" smtClean="0">
                <a:solidFill>
                  <a:srgbClr val="000099"/>
                </a:solidFill>
                <a:effectLst>
                  <a:outerShdw blurRad="38100" dist="38100" dir="2700000" algn="tl">
                    <a:srgbClr val="000000">
                      <a:alpha val="43137"/>
                    </a:srgbClr>
                  </a:outerShdw>
                </a:effectLst>
                <a:latin typeface="Garamond" pitchFamily="18" charset="0"/>
              </a:rPr>
              <a:t>syndrome</a:t>
            </a:r>
            <a:endParaRPr lang="it-IT" dirty="0">
              <a:solidFill>
                <a:srgbClr val="000099"/>
              </a:solidFill>
              <a:effectLst>
                <a:outerShdw blurRad="38100" dist="38100" dir="2700000" algn="tl">
                  <a:srgbClr val="000000">
                    <a:alpha val="43137"/>
                  </a:srgbClr>
                </a:outerShdw>
              </a:effectLst>
              <a:latin typeface="Garamond" pitchFamily="18" charset="0"/>
            </a:endParaRPr>
          </a:p>
        </p:txBody>
      </p:sp>
      <p:sp>
        <p:nvSpPr>
          <p:cNvPr id="10" name="CasellaDiTesto 9"/>
          <p:cNvSpPr txBox="1"/>
          <p:nvPr/>
        </p:nvSpPr>
        <p:spPr>
          <a:xfrm>
            <a:off x="251520" y="3888918"/>
            <a:ext cx="5328592" cy="270843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400" b="1" dirty="0" err="1" smtClean="0">
                <a:latin typeface="Garamond" pitchFamily="18" charset="0"/>
              </a:rPr>
              <a:t>Clinical</a:t>
            </a:r>
            <a:r>
              <a:rPr lang="it-IT" sz="2400" b="1" dirty="0" smtClean="0">
                <a:latin typeface="Garamond" pitchFamily="18" charset="0"/>
              </a:rPr>
              <a:t> </a:t>
            </a:r>
            <a:r>
              <a:rPr lang="it-IT" sz="2400" b="1" dirty="0" err="1" smtClean="0">
                <a:latin typeface="Garamond" pitchFamily="18" charset="0"/>
              </a:rPr>
              <a:t>features</a:t>
            </a:r>
            <a:r>
              <a:rPr lang="it-IT" sz="2400" b="1" dirty="0" smtClean="0">
                <a:latin typeface="Garamond" pitchFamily="18" charset="0"/>
              </a:rPr>
              <a:t>:</a:t>
            </a:r>
          </a:p>
          <a:p>
            <a:pPr marL="342900" indent="-342900">
              <a:buFont typeface="Wingdings" pitchFamily="2" charset="2"/>
              <a:buChar char="§"/>
            </a:pPr>
            <a:r>
              <a:rPr lang="en-US" sz="2200" dirty="0" smtClean="0">
                <a:latin typeface="Garamond" pitchFamily="18" charset="0"/>
              </a:rPr>
              <a:t>café-au-</a:t>
            </a:r>
            <a:r>
              <a:rPr lang="en-US" sz="2200" dirty="0" err="1" smtClean="0">
                <a:latin typeface="Garamond" pitchFamily="18" charset="0"/>
              </a:rPr>
              <a:t>lait</a:t>
            </a:r>
            <a:r>
              <a:rPr lang="en-US" sz="2200" dirty="0" smtClean="0">
                <a:latin typeface="Garamond" pitchFamily="18" charset="0"/>
              </a:rPr>
              <a:t> skin pigmentation</a:t>
            </a:r>
          </a:p>
          <a:p>
            <a:pPr marL="342900" indent="-342900">
              <a:buFont typeface="Wingdings" pitchFamily="2" charset="2"/>
              <a:buChar char="§"/>
            </a:pPr>
            <a:r>
              <a:rPr lang="en-US" sz="2200" dirty="0" smtClean="0">
                <a:latin typeface="Garamond" pitchFamily="18" charset="0"/>
              </a:rPr>
              <a:t>precocious puberty </a:t>
            </a:r>
          </a:p>
          <a:p>
            <a:pPr marL="342900" indent="-342900">
              <a:buFont typeface="Wingdings" pitchFamily="2" charset="2"/>
              <a:buChar char="§"/>
            </a:pPr>
            <a:r>
              <a:rPr lang="en-US" sz="2200" dirty="0" err="1" smtClean="0">
                <a:latin typeface="Garamond" pitchFamily="18" charset="0"/>
              </a:rPr>
              <a:t>polyostotic</a:t>
            </a:r>
            <a:r>
              <a:rPr lang="en-US" sz="2200" dirty="0" smtClean="0">
                <a:latin typeface="Garamond" pitchFamily="18" charset="0"/>
              </a:rPr>
              <a:t> fibrous dysplasia of bone (FD):</a:t>
            </a:r>
          </a:p>
          <a:p>
            <a:pPr lvl="1">
              <a:buFont typeface="Arial" pitchFamily="34" charset="0"/>
              <a:buChar char="•"/>
            </a:pP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Normal</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bone</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replaced</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by</a:t>
            </a:r>
            <a:r>
              <a:rPr lang="it-IT" sz="2000" dirty="0" smtClean="0">
                <a:solidFill>
                  <a:schemeClr val="tx1"/>
                </a:solidFill>
                <a:latin typeface="Garamond" pitchFamily="18" charset="0"/>
              </a:rPr>
              <a:t> </a:t>
            </a:r>
            <a:br>
              <a:rPr lang="it-IT" sz="2000" dirty="0" smtClean="0">
                <a:solidFill>
                  <a:schemeClr val="tx1"/>
                </a:solidFill>
                <a:latin typeface="Garamond" pitchFamily="18" charset="0"/>
              </a:rPr>
            </a:br>
            <a:r>
              <a:rPr lang="it-IT" sz="2000" dirty="0" err="1" smtClean="0">
                <a:solidFill>
                  <a:schemeClr val="tx1"/>
                </a:solidFill>
                <a:latin typeface="Garamond" pitchFamily="18" charset="0"/>
              </a:rPr>
              <a:t>fibrous</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tissue</a:t>
            </a:r>
            <a:endParaRPr lang="it-IT" sz="2000" dirty="0" smtClean="0">
              <a:solidFill>
                <a:schemeClr val="tx1"/>
              </a:solidFill>
              <a:latin typeface="Garamond" pitchFamily="18" charset="0"/>
            </a:endParaRPr>
          </a:p>
          <a:p>
            <a:pPr lvl="1">
              <a:buFont typeface="Arial" pitchFamily="34" charset="0"/>
              <a:buChar char="•"/>
            </a:pP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Pain</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fracture</a:t>
            </a:r>
            <a:r>
              <a:rPr lang="it-IT" sz="2000" dirty="0" smtClean="0">
                <a:solidFill>
                  <a:schemeClr val="tx1"/>
                </a:solidFill>
                <a:latin typeface="Garamond" pitchFamily="18" charset="0"/>
              </a:rPr>
              <a:t> </a:t>
            </a:r>
          </a:p>
          <a:p>
            <a:pPr lvl="1">
              <a:buFont typeface="Arial" pitchFamily="34" charset="0"/>
              <a:buChar char="•"/>
            </a:pP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Deformity</a:t>
            </a:r>
            <a:r>
              <a:rPr lang="en-US" sz="2000" dirty="0" smtClean="0">
                <a:solidFill>
                  <a:schemeClr val="tx1"/>
                </a:solidFill>
                <a:latin typeface="Garamond" pitchFamily="18" charset="0"/>
              </a:rPr>
              <a:t> </a:t>
            </a:r>
            <a:r>
              <a:rPr lang="it-IT" sz="2000" dirty="0" smtClean="0">
                <a:solidFill>
                  <a:schemeClr val="tx1"/>
                </a:solidFill>
                <a:latin typeface="Garamond" pitchFamily="18" charset="0"/>
              </a:rPr>
              <a:t>in: </a:t>
            </a:r>
            <a:r>
              <a:rPr lang="it-IT" sz="2000" dirty="0" err="1" smtClean="0">
                <a:solidFill>
                  <a:schemeClr val="tx1"/>
                </a:solidFill>
                <a:latin typeface="Garamond" pitchFamily="18" charset="0"/>
              </a:rPr>
              <a:t>ribs</a:t>
            </a:r>
            <a:r>
              <a:rPr lang="it-IT" sz="2000" dirty="0" smtClean="0">
                <a:solidFill>
                  <a:schemeClr val="tx1"/>
                </a:solidFill>
                <a:latin typeface="Garamond" pitchFamily="18" charset="0"/>
              </a:rPr>
              <a:t>, long </a:t>
            </a:r>
            <a:r>
              <a:rPr lang="it-IT" sz="2000" dirty="0" err="1" smtClean="0">
                <a:solidFill>
                  <a:schemeClr val="tx1"/>
                </a:solidFill>
                <a:latin typeface="Garamond" pitchFamily="18" charset="0"/>
              </a:rPr>
              <a:t>bones</a:t>
            </a:r>
            <a:r>
              <a:rPr lang="it-IT" sz="2000" dirty="0" smtClean="0">
                <a:solidFill>
                  <a:schemeClr val="tx1"/>
                </a:solidFill>
                <a:latin typeface="Garamond" pitchFamily="18" charset="0"/>
              </a:rPr>
              <a:t>, and cranio</a:t>
            </a:r>
            <a:r>
              <a:rPr lang="it-IT" sz="2000" dirty="0" smtClean="0">
                <a:solidFill>
                  <a:srgbClr val="FF0000"/>
                </a:solidFill>
                <a:latin typeface="Garamond" pitchFamily="18" charset="0"/>
              </a:rPr>
              <a:t>. </a:t>
            </a:r>
          </a:p>
        </p:txBody>
      </p:sp>
      <p:sp>
        <p:nvSpPr>
          <p:cNvPr id="11" name="CasellaDiTesto 10"/>
          <p:cNvSpPr txBox="1"/>
          <p:nvPr/>
        </p:nvSpPr>
        <p:spPr>
          <a:xfrm>
            <a:off x="4139952" y="5395863"/>
            <a:ext cx="3851920" cy="76944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200" dirty="0" smtClean="0">
                <a:latin typeface="Garamond" pitchFamily="18" charset="0"/>
              </a:rPr>
              <a:t>Estimated prevalence range:</a:t>
            </a:r>
          </a:p>
          <a:p>
            <a:pPr algn="ctr"/>
            <a:r>
              <a:rPr lang="en-US" sz="2200" dirty="0" smtClean="0">
                <a:latin typeface="Garamond" pitchFamily="18" charset="0"/>
              </a:rPr>
              <a:t>1/100,000 and 1/1,000,000</a:t>
            </a:r>
            <a:endParaRPr lang="it-IT" sz="2200" dirty="0">
              <a:latin typeface="Garamond" pitchFamily="18" charset="0"/>
            </a:endParaRPr>
          </a:p>
        </p:txBody>
      </p:sp>
      <p:pic>
        <p:nvPicPr>
          <p:cNvPr id="12" name="Picture 5"/>
          <p:cNvPicPr>
            <a:picLocks noChangeAspect="1" noChangeArrowheads="1"/>
          </p:cNvPicPr>
          <p:nvPr/>
        </p:nvPicPr>
        <p:blipFill>
          <a:blip r:embed="rId3" cstate="print"/>
          <a:srcRect r="46013"/>
          <a:stretch>
            <a:fillRect/>
          </a:stretch>
        </p:blipFill>
        <p:spPr bwMode="auto">
          <a:xfrm>
            <a:off x="5026025" y="1087438"/>
            <a:ext cx="1903413" cy="2808287"/>
          </a:xfrm>
          <a:prstGeom prst="rect">
            <a:avLst/>
          </a:prstGeom>
          <a:noFill/>
          <a:ln w="9525">
            <a:noFill/>
            <a:miter lim="800000"/>
            <a:headEnd/>
            <a:tailEnd/>
          </a:ln>
          <a:effectLst/>
        </p:spPr>
      </p:pic>
      <p:sp>
        <p:nvSpPr>
          <p:cNvPr id="14" name="CasellaDiTesto 7"/>
          <p:cNvSpPr txBox="1">
            <a:spLocks noChangeArrowheads="1"/>
          </p:cNvSpPr>
          <p:nvPr/>
        </p:nvSpPr>
        <p:spPr bwMode="auto">
          <a:xfrm>
            <a:off x="1116013" y="3819525"/>
            <a:ext cx="3455987" cy="369888"/>
          </a:xfrm>
          <a:prstGeom prst="rect">
            <a:avLst/>
          </a:prstGeom>
          <a:noFill/>
          <a:ln w="9525">
            <a:noFill/>
            <a:miter lim="800000"/>
            <a:headEnd/>
            <a:tailEnd/>
          </a:ln>
        </p:spPr>
        <p:txBody>
          <a:bodyPr>
            <a:spAutoFit/>
          </a:bodyPr>
          <a:lstStyle/>
          <a:p>
            <a:endParaRPr lang="it-IT"/>
          </a:p>
        </p:txBody>
      </p:sp>
      <p:sp>
        <p:nvSpPr>
          <p:cNvPr id="15" name="CasellaDiTesto 8"/>
          <p:cNvSpPr txBox="1">
            <a:spLocks noChangeArrowheads="1"/>
          </p:cNvSpPr>
          <p:nvPr/>
        </p:nvSpPr>
        <p:spPr bwMode="auto">
          <a:xfrm>
            <a:off x="530225" y="3429000"/>
            <a:ext cx="3816350" cy="369888"/>
          </a:xfrm>
          <a:prstGeom prst="rect">
            <a:avLst/>
          </a:prstGeom>
          <a:noFill/>
          <a:ln w="9525">
            <a:noFill/>
            <a:miter lim="800000"/>
            <a:headEnd/>
            <a:tailEnd/>
          </a:ln>
        </p:spPr>
        <p:txBody>
          <a:bodyPr>
            <a:spAutoFit/>
          </a:bodyPr>
          <a:lstStyle/>
          <a:p>
            <a:endParaRPr lang="it-IT"/>
          </a:p>
        </p:txBody>
      </p:sp>
      <p:pic>
        <p:nvPicPr>
          <p:cNvPr id="17" name="Picture 2"/>
          <p:cNvPicPr>
            <a:picLocks noChangeAspect="1" noChangeArrowheads="1"/>
          </p:cNvPicPr>
          <p:nvPr/>
        </p:nvPicPr>
        <p:blipFill>
          <a:blip r:embed="rId4" cstate="print"/>
          <a:srcRect/>
          <a:stretch>
            <a:fillRect/>
          </a:stretch>
        </p:blipFill>
        <p:spPr bwMode="auto">
          <a:xfrm>
            <a:off x="250825" y="982911"/>
            <a:ext cx="4765675" cy="2878137"/>
          </a:xfrm>
          <a:prstGeom prst="rect">
            <a:avLst/>
          </a:prstGeom>
          <a:noFill/>
          <a:ln w="9525">
            <a:noFill/>
            <a:miter lim="800000"/>
            <a:headEnd/>
            <a:tailEnd/>
          </a:ln>
          <a:effectLst/>
        </p:spPr>
      </p:pic>
      <p:pic>
        <p:nvPicPr>
          <p:cNvPr id="18" name="Picture 3" descr="Precocious_Puberty-1"/>
          <p:cNvPicPr>
            <a:picLocks noChangeAspect="1" noChangeArrowheads="1"/>
          </p:cNvPicPr>
          <p:nvPr/>
        </p:nvPicPr>
        <p:blipFill>
          <a:blip r:embed="rId5" cstate="print"/>
          <a:srcRect/>
          <a:stretch>
            <a:fillRect/>
          </a:stretch>
        </p:blipFill>
        <p:spPr bwMode="auto">
          <a:xfrm>
            <a:off x="6962775" y="1087438"/>
            <a:ext cx="2089150" cy="3770312"/>
          </a:xfrm>
          <a:prstGeom prst="rect">
            <a:avLst/>
          </a:prstGeom>
          <a:noFill/>
          <a:ln w="9525">
            <a:noFill/>
            <a:miter lim="800000"/>
            <a:headEnd/>
            <a:tailEnd/>
          </a:ln>
        </p:spPr>
      </p:pic>
    </p:spTree>
    <p:extLst>
      <p:ext uri="{BB962C8B-B14F-4D97-AF65-F5344CB8AC3E}">
        <p14:creationId xmlns:p14="http://schemas.microsoft.com/office/powerpoint/2010/main" xmlns="" val="26002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ttangolo 76"/>
          <p:cNvSpPr/>
          <p:nvPr/>
        </p:nvSpPr>
        <p:spPr>
          <a:xfrm>
            <a:off x="1331640" y="1268760"/>
            <a:ext cx="7643327" cy="1455745"/>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467544" y="172158"/>
            <a:ext cx="8280920" cy="664554"/>
          </a:xfrm>
        </p:spPr>
        <p:style>
          <a:lnRef idx="2">
            <a:schemeClr val="accent1"/>
          </a:lnRef>
          <a:fillRef idx="1">
            <a:schemeClr val="lt1"/>
          </a:fillRef>
          <a:effectRef idx="0">
            <a:schemeClr val="accent1"/>
          </a:effectRef>
          <a:fontRef idx="minor">
            <a:schemeClr val="dk1"/>
          </a:fontRef>
        </p:style>
        <p:txBody>
          <a:bodyPr>
            <a:noAutofit/>
          </a:bodyPr>
          <a:lstStyle/>
          <a:p>
            <a:r>
              <a:rPr lang="it-IT" sz="4000" dirty="0" err="1" smtClean="0">
                <a:solidFill>
                  <a:srgbClr val="000099"/>
                </a:solidFill>
                <a:effectLst>
                  <a:outerShdw blurRad="38100" dist="38100" dir="2700000" algn="tl">
                    <a:srgbClr val="000000">
                      <a:alpha val="43137"/>
                    </a:srgbClr>
                  </a:outerShdw>
                </a:effectLst>
                <a:latin typeface="Garamond" pitchFamily="18" charset="0"/>
              </a:rPr>
              <a:t>Molecular</a:t>
            </a:r>
            <a:r>
              <a:rPr lang="it-IT" sz="4000" dirty="0" smtClean="0">
                <a:solidFill>
                  <a:srgbClr val="000099"/>
                </a:solidFill>
                <a:effectLst>
                  <a:outerShdw blurRad="38100" dist="38100" dir="2700000" algn="tl">
                    <a:srgbClr val="000000">
                      <a:alpha val="43137"/>
                    </a:srgbClr>
                  </a:outerShdw>
                </a:effectLst>
                <a:latin typeface="Garamond" pitchFamily="18" charset="0"/>
              </a:rPr>
              <a:t> </a:t>
            </a:r>
            <a:r>
              <a:rPr lang="it-IT" sz="4000" dirty="0" err="1" smtClean="0">
                <a:solidFill>
                  <a:srgbClr val="000099"/>
                </a:solidFill>
                <a:effectLst>
                  <a:outerShdw blurRad="38100" dist="38100" dir="2700000" algn="tl">
                    <a:srgbClr val="000000">
                      <a:alpha val="43137"/>
                    </a:srgbClr>
                  </a:outerShdw>
                </a:effectLst>
                <a:latin typeface="Garamond" pitchFamily="18" charset="0"/>
              </a:rPr>
              <a:t>causes</a:t>
            </a:r>
            <a:endParaRPr lang="it-IT" sz="4000" dirty="0">
              <a:solidFill>
                <a:srgbClr val="000099"/>
              </a:solidFill>
              <a:effectLst>
                <a:outerShdw blurRad="38100" dist="38100" dir="2700000" algn="tl">
                  <a:srgbClr val="000000">
                    <a:alpha val="43137"/>
                  </a:srgbClr>
                </a:outerShdw>
              </a:effectLst>
              <a:latin typeface="Garamond" pitchFamily="18" charset="0"/>
            </a:endParaRPr>
          </a:p>
        </p:txBody>
      </p:sp>
      <p:sp>
        <p:nvSpPr>
          <p:cNvPr id="42" name="Ovale 41"/>
          <p:cNvSpPr/>
          <p:nvPr/>
        </p:nvSpPr>
        <p:spPr>
          <a:xfrm>
            <a:off x="4431726" y="5871702"/>
            <a:ext cx="1099380" cy="748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000" dirty="0" smtClean="0">
                <a:latin typeface="Garamond" pitchFamily="18" charset="0"/>
              </a:rPr>
              <a:t>IL-6</a:t>
            </a:r>
            <a:endParaRPr lang="it-IT" sz="1600" dirty="0">
              <a:latin typeface="Garamond" pitchFamily="18" charset="0"/>
            </a:endParaRPr>
          </a:p>
        </p:txBody>
      </p:sp>
      <p:sp>
        <p:nvSpPr>
          <p:cNvPr id="40" name="CasellaDiTesto 39"/>
          <p:cNvSpPr txBox="1"/>
          <p:nvPr/>
        </p:nvSpPr>
        <p:spPr>
          <a:xfrm>
            <a:off x="4950426" y="5471592"/>
            <a:ext cx="589735" cy="400110"/>
          </a:xfrm>
          <a:prstGeom prst="rect">
            <a:avLst/>
          </a:prstGeom>
          <a:noFill/>
        </p:spPr>
        <p:txBody>
          <a:bodyPr wrap="square" rtlCol="0">
            <a:spAutoFit/>
          </a:bodyPr>
          <a:lstStyle/>
          <a:p>
            <a:r>
              <a:rPr lang="it-IT" sz="2000" dirty="0" smtClean="0">
                <a:solidFill>
                  <a:schemeClr val="bg1"/>
                </a:solidFill>
                <a:latin typeface="Garamond" pitchFamily="18" charset="0"/>
              </a:rPr>
              <a:t>IL6</a:t>
            </a:r>
            <a:endParaRPr lang="it-IT" dirty="0">
              <a:solidFill>
                <a:schemeClr val="bg1"/>
              </a:solidFill>
              <a:latin typeface="Garamond" pitchFamily="18" charset="0"/>
            </a:endParaRPr>
          </a:p>
        </p:txBody>
      </p:sp>
      <p:grpSp>
        <p:nvGrpSpPr>
          <p:cNvPr id="93" name="Gruppo 92"/>
          <p:cNvGrpSpPr/>
          <p:nvPr/>
        </p:nvGrpSpPr>
        <p:grpSpPr>
          <a:xfrm>
            <a:off x="3325519" y="3073346"/>
            <a:ext cx="2990590" cy="3302669"/>
            <a:chOff x="662833" y="3020068"/>
            <a:chExt cx="2990590" cy="3302669"/>
          </a:xfrm>
        </p:grpSpPr>
        <p:sp>
          <p:nvSpPr>
            <p:cNvPr id="39" name="Ovale 38"/>
            <p:cNvSpPr/>
            <p:nvPr/>
          </p:nvSpPr>
          <p:spPr>
            <a:xfrm>
              <a:off x="853390" y="5069664"/>
              <a:ext cx="990600" cy="748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400" dirty="0" err="1" smtClean="0">
                  <a:latin typeface="Garamond" pitchFamily="18" charset="0"/>
                </a:rPr>
                <a:t>Fos</a:t>
              </a:r>
              <a:endParaRPr lang="it-IT" dirty="0">
                <a:latin typeface="Garamond" pitchFamily="18" charset="0"/>
              </a:endParaRPr>
            </a:p>
          </p:txBody>
        </p:sp>
        <p:sp>
          <p:nvSpPr>
            <p:cNvPr id="3" name="Freccia in giù 2"/>
            <p:cNvSpPr/>
            <p:nvPr/>
          </p:nvSpPr>
          <p:spPr>
            <a:xfrm>
              <a:off x="1222274" y="4554863"/>
              <a:ext cx="199607" cy="481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Freccia angolare in su 36"/>
            <p:cNvSpPr/>
            <p:nvPr/>
          </p:nvSpPr>
          <p:spPr>
            <a:xfrm rot="5400000">
              <a:off x="1254375" y="5831123"/>
              <a:ext cx="504312" cy="4789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2414948" y="3836573"/>
              <a:ext cx="1238475" cy="748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smtClean="0">
                  <a:latin typeface="Garamond" pitchFamily="18" charset="0"/>
                </a:rPr>
                <a:t>FGF-23</a:t>
              </a:r>
              <a:endParaRPr lang="it-IT" sz="1600" dirty="0">
                <a:latin typeface="Garamond" pitchFamily="18" charset="0"/>
              </a:endParaRPr>
            </a:p>
          </p:txBody>
        </p:sp>
        <p:sp>
          <p:nvSpPr>
            <p:cNvPr id="67" name="Rettangolo 66"/>
            <p:cNvSpPr/>
            <p:nvPr/>
          </p:nvSpPr>
          <p:spPr>
            <a:xfrm>
              <a:off x="662833" y="3020068"/>
              <a:ext cx="1318489" cy="60909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000" dirty="0" err="1" smtClean="0">
                  <a:latin typeface="Garamond" pitchFamily="18" charset="0"/>
                </a:rPr>
                <a:t>Gs</a:t>
              </a:r>
              <a:r>
                <a:rPr lang="el-GR" sz="2000" dirty="0" smtClean="0">
                  <a:latin typeface="Garamond" pitchFamily="18" charset="0"/>
                </a:rPr>
                <a:t>α</a:t>
              </a:r>
              <a:r>
                <a:rPr lang="it-IT" sz="2000" dirty="0" smtClean="0">
                  <a:latin typeface="Garamond" pitchFamily="18" charset="0"/>
                </a:rPr>
                <a:t>-GTP</a:t>
              </a:r>
              <a:endParaRPr lang="it-IT" sz="2000" dirty="0">
                <a:latin typeface="Garamond" pitchFamily="18" charset="0"/>
              </a:endParaRPr>
            </a:p>
          </p:txBody>
        </p:sp>
        <p:sp>
          <p:nvSpPr>
            <p:cNvPr id="69" name="Rettangolo 68"/>
            <p:cNvSpPr/>
            <p:nvPr/>
          </p:nvSpPr>
          <p:spPr>
            <a:xfrm>
              <a:off x="813623" y="3903826"/>
              <a:ext cx="1008112" cy="60909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400" dirty="0" err="1" smtClean="0">
                  <a:latin typeface="Garamond" pitchFamily="18" charset="0"/>
                </a:rPr>
                <a:t>cAMP</a:t>
              </a:r>
              <a:endParaRPr lang="it-IT" sz="2400" dirty="0">
                <a:latin typeface="Garamond" pitchFamily="18" charset="0"/>
              </a:endParaRPr>
            </a:p>
          </p:txBody>
        </p:sp>
      </p:grpSp>
      <p:sp>
        <p:nvSpPr>
          <p:cNvPr id="3073" name="Rettangolo 3072"/>
          <p:cNvSpPr/>
          <p:nvPr/>
        </p:nvSpPr>
        <p:spPr>
          <a:xfrm>
            <a:off x="290295" y="4436147"/>
            <a:ext cx="1330652" cy="686795"/>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err="1" smtClean="0"/>
              <a:t>Gs</a:t>
            </a:r>
            <a:r>
              <a:rPr lang="el-GR" dirty="0" smtClean="0">
                <a:latin typeface="Garamond"/>
              </a:rPr>
              <a:t>αβγ</a:t>
            </a:r>
            <a:r>
              <a:rPr lang="it-IT" dirty="0" smtClean="0">
                <a:latin typeface="Garamond"/>
              </a:rPr>
              <a:t>-GDP</a:t>
            </a:r>
            <a:endParaRPr lang="it-IT" dirty="0"/>
          </a:p>
        </p:txBody>
      </p:sp>
      <p:sp>
        <p:nvSpPr>
          <p:cNvPr id="3089" name="CasellaDiTesto 3088"/>
          <p:cNvSpPr txBox="1"/>
          <p:nvPr/>
        </p:nvSpPr>
        <p:spPr>
          <a:xfrm>
            <a:off x="5795749" y="5625906"/>
            <a:ext cx="2592675"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000" dirty="0">
                <a:latin typeface="Garamond" pitchFamily="18" charset="0"/>
              </a:rPr>
              <a:t>I</a:t>
            </a:r>
            <a:r>
              <a:rPr lang="en-US" sz="2000" dirty="0" smtClean="0">
                <a:latin typeface="Garamond" pitchFamily="18" charset="0"/>
              </a:rPr>
              <a:t>s </a:t>
            </a:r>
            <a:r>
              <a:rPr lang="en-US" sz="2000" dirty="0">
                <a:latin typeface="Garamond" pitchFamily="18" charset="0"/>
              </a:rPr>
              <a:t>a cytokine involved in the differentiation of osteoclasts</a:t>
            </a:r>
            <a:endParaRPr lang="it-IT" sz="2000" dirty="0">
              <a:latin typeface="Garamond" pitchFamily="18" charset="0"/>
            </a:endParaRPr>
          </a:p>
        </p:txBody>
      </p:sp>
      <p:sp>
        <p:nvSpPr>
          <p:cNvPr id="6" name="? 5">
            <a:hlinkClick r:id="" action="ppaction://noaction" highlightClick="1"/>
          </p:cNvPr>
          <p:cNvSpPr/>
          <p:nvPr/>
        </p:nvSpPr>
        <p:spPr>
          <a:xfrm>
            <a:off x="4542861" y="3875902"/>
            <a:ext cx="264367" cy="311384"/>
          </a:xfrm>
          <a:prstGeom prst="actionButtonHel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9" name="CasellaDiTesto 8"/>
          <p:cNvSpPr txBox="1"/>
          <p:nvPr/>
        </p:nvSpPr>
        <p:spPr>
          <a:xfrm>
            <a:off x="6608754" y="3525567"/>
            <a:ext cx="2366213"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000" dirty="0" err="1" smtClean="0">
                <a:latin typeface="Garamond" pitchFamily="18" charset="0"/>
              </a:rPr>
              <a:t>Is</a:t>
            </a:r>
            <a:r>
              <a:rPr lang="it-IT" sz="2000" dirty="0" smtClean="0">
                <a:latin typeface="Garamond" pitchFamily="18" charset="0"/>
              </a:rPr>
              <a:t> a </a:t>
            </a:r>
            <a:r>
              <a:rPr lang="it-IT" sz="2000" dirty="0" err="1" smtClean="0">
                <a:latin typeface="Garamond" pitchFamily="18" charset="0"/>
              </a:rPr>
              <a:t>growth</a:t>
            </a:r>
            <a:r>
              <a:rPr lang="it-IT" sz="2000" dirty="0" smtClean="0">
                <a:latin typeface="Garamond" pitchFamily="18" charset="0"/>
              </a:rPr>
              <a:t> </a:t>
            </a:r>
            <a:r>
              <a:rPr lang="it-IT" sz="2000" dirty="0" err="1" smtClean="0">
                <a:latin typeface="Garamond" pitchFamily="18" charset="0"/>
              </a:rPr>
              <a:t>factor</a:t>
            </a:r>
            <a:r>
              <a:rPr lang="it-IT" sz="2000" dirty="0" smtClean="0">
                <a:latin typeface="Garamond" pitchFamily="18" charset="0"/>
              </a:rPr>
              <a:t> </a:t>
            </a:r>
            <a:r>
              <a:rPr lang="it-IT" sz="2000" dirty="0" err="1" smtClean="0">
                <a:latin typeface="Garamond" pitchFamily="18" charset="0"/>
              </a:rPr>
              <a:t>that</a:t>
            </a:r>
            <a:r>
              <a:rPr lang="it-IT" sz="2000" dirty="0" smtClean="0">
                <a:latin typeface="Garamond" pitchFamily="18" charset="0"/>
              </a:rPr>
              <a:t> </a:t>
            </a:r>
            <a:r>
              <a:rPr lang="it-IT" sz="2000" dirty="0" err="1" smtClean="0">
                <a:latin typeface="Garamond" pitchFamily="18" charset="0"/>
              </a:rPr>
              <a:t>is</a:t>
            </a:r>
            <a:r>
              <a:rPr lang="it-IT" sz="2000" dirty="0" smtClean="0">
                <a:latin typeface="Garamond" pitchFamily="18" charset="0"/>
              </a:rPr>
              <a:t> </a:t>
            </a:r>
            <a:r>
              <a:rPr lang="it-IT" sz="2000" dirty="0" err="1" smtClean="0">
                <a:latin typeface="Garamond" pitchFamily="18" charset="0"/>
              </a:rPr>
              <a:t>involved</a:t>
            </a:r>
            <a:r>
              <a:rPr lang="it-IT" sz="2000" dirty="0" smtClean="0">
                <a:latin typeface="Garamond" pitchFamily="18" charset="0"/>
              </a:rPr>
              <a:t>  in </a:t>
            </a:r>
            <a:r>
              <a:rPr lang="it-IT" sz="2000" dirty="0" err="1" smtClean="0">
                <a:latin typeface="Garamond" pitchFamily="18" charset="0"/>
              </a:rPr>
              <a:t>early</a:t>
            </a:r>
            <a:r>
              <a:rPr lang="it-IT" sz="2000" dirty="0" smtClean="0">
                <a:latin typeface="Garamond" pitchFamily="18" charset="0"/>
              </a:rPr>
              <a:t> </a:t>
            </a:r>
            <a:r>
              <a:rPr lang="it-IT" sz="2000" dirty="0" err="1" smtClean="0">
                <a:latin typeface="Garamond" pitchFamily="18" charset="0"/>
              </a:rPr>
              <a:t>osteogenic</a:t>
            </a:r>
            <a:r>
              <a:rPr lang="it-IT" sz="2000" dirty="0" smtClean="0">
                <a:latin typeface="Garamond" pitchFamily="18" charset="0"/>
              </a:rPr>
              <a:t> </a:t>
            </a:r>
            <a:r>
              <a:rPr lang="it-IT" sz="2000" dirty="0" err="1" smtClean="0">
                <a:latin typeface="Garamond" pitchFamily="18" charset="0"/>
              </a:rPr>
              <a:t>differentation</a:t>
            </a:r>
            <a:r>
              <a:rPr lang="it-IT" sz="2000" dirty="0" smtClean="0">
                <a:latin typeface="Garamond" pitchFamily="18" charset="0"/>
              </a:rPr>
              <a:t> </a:t>
            </a:r>
            <a:endParaRPr lang="it-IT" sz="2000" dirty="0">
              <a:latin typeface="Garamond" pitchFamily="18" charset="0"/>
            </a:endParaRPr>
          </a:p>
        </p:txBody>
      </p:sp>
      <p:cxnSp>
        <p:nvCxnSpPr>
          <p:cNvPr id="19" name="Connettore 2 18"/>
          <p:cNvCxnSpPr/>
          <p:nvPr/>
        </p:nvCxnSpPr>
        <p:spPr>
          <a:xfrm>
            <a:off x="6285343" y="4261303"/>
            <a:ext cx="359949" cy="150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5540161" y="6246082"/>
            <a:ext cx="2555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76" name="Gruppo 75"/>
          <p:cNvGrpSpPr/>
          <p:nvPr/>
        </p:nvGrpSpPr>
        <p:grpSpPr>
          <a:xfrm>
            <a:off x="1404332" y="1350052"/>
            <a:ext cx="7416140" cy="1286860"/>
            <a:chOff x="1404332" y="1350052"/>
            <a:chExt cx="7416140" cy="1286860"/>
          </a:xfrm>
        </p:grpSpPr>
        <p:grpSp>
          <p:nvGrpSpPr>
            <p:cNvPr id="61" name="Gruppo 60"/>
            <p:cNvGrpSpPr/>
            <p:nvPr/>
          </p:nvGrpSpPr>
          <p:grpSpPr>
            <a:xfrm>
              <a:off x="1404332" y="1350052"/>
              <a:ext cx="7416140" cy="1286860"/>
              <a:chOff x="515850" y="1170799"/>
              <a:chExt cx="7416140" cy="1286860"/>
            </a:xfrm>
          </p:grpSpPr>
          <p:sp>
            <p:nvSpPr>
              <p:cNvPr id="17" name="Text Box 27"/>
              <p:cNvSpPr txBox="1">
                <a:spLocks noChangeArrowheads="1"/>
              </p:cNvSpPr>
              <p:nvPr/>
            </p:nvSpPr>
            <p:spPr bwMode="auto">
              <a:xfrm>
                <a:off x="4791083" y="1200888"/>
                <a:ext cx="448197"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sz="2200" dirty="0" smtClean="0">
                    <a:solidFill>
                      <a:srgbClr val="C00000"/>
                    </a:solidFill>
                  </a:rPr>
                  <a:t>*</a:t>
                </a:r>
                <a:endParaRPr lang="it-IT" sz="2200" dirty="0">
                  <a:solidFill>
                    <a:srgbClr val="C00000"/>
                  </a:solidFill>
                </a:endParaRPr>
              </a:p>
            </p:txBody>
          </p:sp>
          <p:sp>
            <p:nvSpPr>
              <p:cNvPr id="18" name="Rectangle 28"/>
              <p:cNvSpPr>
                <a:spLocks noChangeArrowheads="1"/>
              </p:cNvSpPr>
              <p:nvPr/>
            </p:nvSpPr>
            <p:spPr bwMode="auto">
              <a:xfrm>
                <a:off x="5214431" y="1200887"/>
                <a:ext cx="32573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sz="2200" dirty="0">
                    <a:solidFill>
                      <a:srgbClr val="C00000"/>
                    </a:solidFill>
                  </a:rPr>
                  <a:t>*</a:t>
                </a:r>
              </a:p>
            </p:txBody>
          </p:sp>
          <p:sp>
            <p:nvSpPr>
              <p:cNvPr id="35" name="CasellaDiTesto 34"/>
              <p:cNvSpPr txBox="1"/>
              <p:nvPr/>
            </p:nvSpPr>
            <p:spPr>
              <a:xfrm>
                <a:off x="6441055" y="1572703"/>
                <a:ext cx="758540" cy="338554"/>
              </a:xfrm>
              <a:prstGeom prst="rect">
                <a:avLst/>
              </a:prstGeom>
              <a:noFill/>
            </p:spPr>
            <p:txBody>
              <a:bodyPr wrap="square" rtlCol="0">
                <a:spAutoFit/>
              </a:bodyPr>
              <a:lstStyle/>
              <a:p>
                <a:r>
                  <a:rPr lang="it-IT" sz="1600" dirty="0" smtClean="0">
                    <a:latin typeface="Garamond" pitchFamily="18" charset="0"/>
                  </a:rPr>
                  <a:t>384 aa</a:t>
                </a:r>
                <a:endParaRPr lang="it-IT" sz="1600" dirty="0">
                  <a:latin typeface="Garamond" pitchFamily="18" charset="0"/>
                </a:endParaRPr>
              </a:p>
            </p:txBody>
          </p:sp>
          <p:sp>
            <p:nvSpPr>
              <p:cNvPr id="11" name="Rectangle 5"/>
              <p:cNvSpPr>
                <a:spLocks noChangeArrowheads="1"/>
              </p:cNvSpPr>
              <p:nvPr/>
            </p:nvSpPr>
            <p:spPr bwMode="auto">
              <a:xfrm>
                <a:off x="953624" y="1557314"/>
                <a:ext cx="1969663" cy="365615"/>
              </a:xfrm>
              <a:prstGeom prst="rect">
                <a:avLst/>
              </a:prstGeom>
              <a:ln>
                <a:headEnd/>
                <a:tailEnd/>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p>
                <a:endParaRPr lang="it-IT"/>
              </a:p>
            </p:txBody>
          </p:sp>
          <p:sp>
            <p:nvSpPr>
              <p:cNvPr id="15" name="Text Box 23"/>
              <p:cNvSpPr txBox="1">
                <a:spLocks noChangeArrowheads="1"/>
              </p:cNvSpPr>
              <p:nvPr/>
            </p:nvSpPr>
            <p:spPr bwMode="auto">
              <a:xfrm>
                <a:off x="962662" y="1557314"/>
                <a:ext cx="21602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it-IT" dirty="0" smtClean="0">
                    <a:solidFill>
                      <a:schemeClr val="bg1"/>
                    </a:solidFill>
                    <a:latin typeface="Garamond" pitchFamily="18" charset="0"/>
                  </a:rPr>
                  <a:t>GTP </a:t>
                </a:r>
                <a:r>
                  <a:rPr lang="it-IT" dirty="0" err="1" smtClean="0">
                    <a:solidFill>
                      <a:schemeClr val="bg1"/>
                    </a:solidFill>
                    <a:latin typeface="Garamond" pitchFamily="18" charset="0"/>
                  </a:rPr>
                  <a:t>biding</a:t>
                </a:r>
                <a:r>
                  <a:rPr lang="it-IT" dirty="0" smtClean="0">
                    <a:solidFill>
                      <a:schemeClr val="bg1"/>
                    </a:solidFill>
                    <a:latin typeface="Garamond" pitchFamily="18" charset="0"/>
                  </a:rPr>
                  <a:t> domain</a:t>
                </a:r>
                <a:endParaRPr lang="it-IT" dirty="0">
                  <a:solidFill>
                    <a:schemeClr val="bg1"/>
                  </a:solidFill>
                  <a:latin typeface="Garamond" pitchFamily="18" charset="0"/>
                </a:endParaRPr>
              </a:p>
            </p:txBody>
          </p:sp>
          <p:sp>
            <p:nvSpPr>
              <p:cNvPr id="21" name="Text Box 31"/>
              <p:cNvSpPr txBox="1">
                <a:spLocks noChangeArrowheads="1"/>
              </p:cNvSpPr>
              <p:nvPr/>
            </p:nvSpPr>
            <p:spPr bwMode="auto">
              <a:xfrm>
                <a:off x="5756810" y="2101158"/>
                <a:ext cx="743711" cy="351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22" name="Text Box 32"/>
              <p:cNvSpPr txBox="1">
                <a:spLocks noChangeArrowheads="1"/>
              </p:cNvSpPr>
              <p:nvPr/>
            </p:nvSpPr>
            <p:spPr bwMode="auto">
              <a:xfrm>
                <a:off x="2009960" y="2052339"/>
                <a:ext cx="302046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it-IT" sz="2000" dirty="0">
                    <a:latin typeface="Garamond" pitchFamily="18" charset="0"/>
                  </a:rPr>
                  <a:t>R</a:t>
                </a:r>
                <a:r>
                  <a:rPr lang="it-IT" sz="2000" dirty="0" smtClean="0">
                    <a:latin typeface="Garamond" pitchFamily="18" charset="0"/>
                  </a:rPr>
                  <a:t>201C; R201H; R201S.</a:t>
                </a:r>
                <a:endParaRPr lang="it-IT" sz="2000" dirty="0">
                  <a:latin typeface="Garamond" pitchFamily="18" charset="0"/>
                </a:endParaRPr>
              </a:p>
            </p:txBody>
          </p:sp>
          <p:sp>
            <p:nvSpPr>
              <p:cNvPr id="31" name="Text Box 41"/>
              <p:cNvSpPr txBox="1">
                <a:spLocks noChangeArrowheads="1"/>
              </p:cNvSpPr>
              <p:nvPr/>
            </p:nvSpPr>
            <p:spPr bwMode="auto">
              <a:xfrm>
                <a:off x="5980087" y="2057549"/>
                <a:ext cx="195190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it-IT" sz="2000" dirty="0" smtClean="0">
                    <a:latin typeface="Garamond" pitchFamily="18" charset="0"/>
                  </a:rPr>
                  <a:t>Q227K; Q227R.</a:t>
                </a:r>
                <a:endParaRPr lang="it-IT" sz="2000" dirty="0">
                  <a:latin typeface="Garamond" pitchFamily="18" charset="0"/>
                </a:endParaRPr>
              </a:p>
            </p:txBody>
          </p:sp>
          <p:sp>
            <p:nvSpPr>
              <p:cNvPr id="8" name="CasellaDiTesto 7"/>
              <p:cNvSpPr txBox="1"/>
              <p:nvPr/>
            </p:nvSpPr>
            <p:spPr>
              <a:xfrm>
                <a:off x="515850" y="1557314"/>
                <a:ext cx="893624" cy="338554"/>
              </a:xfrm>
              <a:prstGeom prst="rect">
                <a:avLst/>
              </a:prstGeom>
              <a:noFill/>
            </p:spPr>
            <p:txBody>
              <a:bodyPr wrap="square" rtlCol="0">
                <a:spAutoFit/>
              </a:bodyPr>
              <a:lstStyle/>
              <a:p>
                <a:r>
                  <a:rPr lang="it-IT" sz="1600" dirty="0" smtClean="0">
                    <a:latin typeface="Garamond" pitchFamily="18" charset="0"/>
                  </a:rPr>
                  <a:t>1aa</a:t>
                </a:r>
                <a:endParaRPr lang="it-IT" sz="1600" dirty="0">
                  <a:latin typeface="Garamond" pitchFamily="18" charset="0"/>
                </a:endParaRPr>
              </a:p>
            </p:txBody>
          </p:sp>
          <p:sp>
            <p:nvSpPr>
              <p:cNvPr id="55" name="Freccia angolare in su 54"/>
              <p:cNvSpPr/>
              <p:nvPr/>
            </p:nvSpPr>
            <p:spPr>
              <a:xfrm rot="5400000">
                <a:off x="5427328" y="1813243"/>
                <a:ext cx="443073" cy="662445"/>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6" name="CasellaDiTesto 35"/>
              <p:cNvSpPr txBox="1"/>
              <p:nvPr/>
            </p:nvSpPr>
            <p:spPr>
              <a:xfrm>
                <a:off x="2089739" y="1170799"/>
                <a:ext cx="2341987" cy="338554"/>
              </a:xfrm>
              <a:prstGeom prst="rect">
                <a:avLst/>
              </a:prstGeom>
              <a:noFill/>
            </p:spPr>
            <p:txBody>
              <a:bodyPr wrap="square" rtlCol="0">
                <a:spAutoFit/>
              </a:bodyPr>
              <a:lstStyle/>
              <a:p>
                <a:r>
                  <a:rPr lang="it-IT" sz="1600" dirty="0" smtClean="0">
                    <a:solidFill>
                      <a:srgbClr val="C00000"/>
                    </a:solidFill>
                    <a:latin typeface="Garamond" pitchFamily="18" charset="0"/>
                  </a:rPr>
                  <a:t>POSSIBLE MUTATION</a:t>
                </a:r>
                <a:endParaRPr lang="it-IT" sz="1600" dirty="0">
                  <a:solidFill>
                    <a:srgbClr val="C00000"/>
                  </a:solidFill>
                  <a:latin typeface="Garamond" pitchFamily="18" charset="0"/>
                </a:endParaRPr>
              </a:p>
            </p:txBody>
          </p:sp>
          <p:cxnSp>
            <p:nvCxnSpPr>
              <p:cNvPr id="48" name="Connettore 2 47"/>
              <p:cNvCxnSpPr/>
              <p:nvPr/>
            </p:nvCxnSpPr>
            <p:spPr>
              <a:xfrm>
                <a:off x="4385471" y="1340473"/>
                <a:ext cx="359130" cy="1"/>
              </a:xfrm>
              <a:prstGeom prst="straightConnector1">
                <a:avLst/>
              </a:prstGeom>
              <a:ln w="34925">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50" name="CasellaDiTesto 49"/>
              <p:cNvSpPr txBox="1"/>
              <p:nvPr/>
            </p:nvSpPr>
            <p:spPr>
              <a:xfrm>
                <a:off x="2923287" y="1553597"/>
                <a:ext cx="146218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dirty="0" err="1" smtClean="0">
                    <a:solidFill>
                      <a:schemeClr val="bg1"/>
                    </a:solidFill>
                  </a:rPr>
                  <a:t>Helix</a:t>
                </a:r>
                <a:r>
                  <a:rPr lang="it-IT" dirty="0" smtClean="0">
                    <a:solidFill>
                      <a:schemeClr val="bg1"/>
                    </a:solidFill>
                  </a:rPr>
                  <a:t> domain</a:t>
                </a:r>
                <a:endParaRPr lang="it-IT" dirty="0">
                  <a:solidFill>
                    <a:schemeClr val="bg1"/>
                  </a:solidFill>
                </a:endParaRPr>
              </a:p>
            </p:txBody>
          </p:sp>
          <p:sp>
            <p:nvSpPr>
              <p:cNvPr id="52" name="CasellaDiTesto 51"/>
              <p:cNvSpPr txBox="1"/>
              <p:nvPr/>
            </p:nvSpPr>
            <p:spPr>
              <a:xfrm>
                <a:off x="4385471" y="1553597"/>
                <a:ext cx="20555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smtClean="0">
                    <a:solidFill>
                      <a:schemeClr val="bg1"/>
                    </a:solidFill>
                    <a:latin typeface="Garamond" pitchFamily="18" charset="0"/>
                  </a:rPr>
                  <a:t>GTP </a:t>
                </a:r>
                <a:r>
                  <a:rPr lang="it-IT" dirty="0" err="1" smtClean="0">
                    <a:solidFill>
                      <a:schemeClr val="bg1"/>
                    </a:solidFill>
                    <a:latin typeface="Garamond" pitchFamily="18" charset="0"/>
                  </a:rPr>
                  <a:t>biding</a:t>
                </a:r>
                <a:r>
                  <a:rPr lang="it-IT" dirty="0" smtClean="0">
                    <a:solidFill>
                      <a:schemeClr val="bg1"/>
                    </a:solidFill>
                    <a:latin typeface="Garamond" pitchFamily="18" charset="0"/>
                  </a:rPr>
                  <a:t> domain</a:t>
                </a:r>
                <a:endParaRPr lang="it-IT" dirty="0">
                  <a:solidFill>
                    <a:schemeClr val="bg1"/>
                  </a:solidFill>
                  <a:latin typeface="Garamond" pitchFamily="18" charset="0"/>
                </a:endParaRPr>
              </a:p>
            </p:txBody>
          </p:sp>
        </p:grpSp>
        <p:sp>
          <p:nvSpPr>
            <p:cNvPr id="83" name="Freccia angolare in su 82"/>
            <p:cNvSpPr/>
            <p:nvPr/>
          </p:nvSpPr>
          <p:spPr>
            <a:xfrm rot="16200000" flipH="1">
              <a:off x="5434262" y="1992496"/>
              <a:ext cx="443073" cy="662445"/>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grpSp>
      <p:sp>
        <p:nvSpPr>
          <p:cNvPr id="78" name="CasellaDiTesto 77"/>
          <p:cNvSpPr txBox="1"/>
          <p:nvPr/>
        </p:nvSpPr>
        <p:spPr>
          <a:xfrm>
            <a:off x="107504" y="1023119"/>
            <a:ext cx="2870717"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it-IT" sz="2400" dirty="0" err="1" smtClean="0">
                <a:latin typeface="Garamond" pitchFamily="18" charset="0"/>
              </a:rPr>
              <a:t>Gs</a:t>
            </a:r>
            <a:r>
              <a:rPr lang="el-GR" sz="2400" dirty="0" smtClean="0">
                <a:latin typeface="Garamond" pitchFamily="18" charset="0"/>
              </a:rPr>
              <a:t>α</a:t>
            </a:r>
            <a:r>
              <a:rPr lang="it-IT" sz="2400" dirty="0" smtClean="0">
                <a:latin typeface="Garamond" pitchFamily="18" charset="0"/>
              </a:rPr>
              <a:t> </a:t>
            </a:r>
            <a:r>
              <a:rPr lang="it-IT" sz="2400" dirty="0" err="1" smtClean="0">
                <a:latin typeface="Garamond" pitchFamily="18" charset="0"/>
              </a:rPr>
              <a:t>protein</a:t>
            </a:r>
            <a:r>
              <a:rPr lang="it-IT" sz="2400" dirty="0" smtClean="0">
                <a:latin typeface="Garamond" pitchFamily="18" charset="0"/>
              </a:rPr>
              <a:t> </a:t>
            </a:r>
            <a:r>
              <a:rPr lang="it-IT" sz="2400" dirty="0" err="1" smtClean="0">
                <a:latin typeface="Garamond" pitchFamily="18" charset="0"/>
              </a:rPr>
              <a:t>structure</a:t>
            </a:r>
            <a:endParaRPr lang="it-IT" sz="2400" dirty="0">
              <a:latin typeface="Garamond" pitchFamily="18" charset="0"/>
            </a:endParaRPr>
          </a:p>
        </p:txBody>
      </p:sp>
      <p:sp>
        <p:nvSpPr>
          <p:cNvPr id="51" name="Freccia in giù 50"/>
          <p:cNvSpPr/>
          <p:nvPr/>
        </p:nvSpPr>
        <p:spPr>
          <a:xfrm>
            <a:off x="3880561" y="3661996"/>
            <a:ext cx="199607" cy="295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4506676" y="4187286"/>
            <a:ext cx="570958" cy="24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1 43"/>
          <p:cNvCxnSpPr/>
          <p:nvPr/>
        </p:nvCxnSpPr>
        <p:spPr>
          <a:xfrm>
            <a:off x="1979712" y="3468973"/>
            <a:ext cx="1147189" cy="11305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flipH="1">
            <a:off x="2123728" y="3377895"/>
            <a:ext cx="757964" cy="12752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flipH="1">
            <a:off x="1620947" y="3377895"/>
            <a:ext cx="1704572" cy="14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1727320" y="3068960"/>
            <a:ext cx="1476528" cy="646331"/>
          </a:xfrm>
          <a:prstGeom prst="rect">
            <a:avLst/>
          </a:prstGeom>
          <a:noFill/>
        </p:spPr>
        <p:txBody>
          <a:bodyPr wrap="square" rtlCol="0">
            <a:spAutoFit/>
          </a:bodyPr>
          <a:lstStyle/>
          <a:p>
            <a:pPr algn="ctr"/>
            <a:r>
              <a:rPr lang="it-IT" dirty="0" err="1" smtClean="0">
                <a:latin typeface="Garamond" pitchFamily="18" charset="0"/>
              </a:rPr>
              <a:t>Hydrolysis</a:t>
            </a:r>
            <a:r>
              <a:rPr lang="it-IT" dirty="0" smtClean="0">
                <a:latin typeface="Garamond" pitchFamily="18" charset="0"/>
              </a:rPr>
              <a:t> of GTP</a:t>
            </a:r>
            <a:endParaRPr lang="it-IT" dirty="0">
              <a:latin typeface="Garamond" pitchFamily="18" charset="0"/>
            </a:endParaRPr>
          </a:p>
        </p:txBody>
      </p:sp>
      <p:sp>
        <p:nvSpPr>
          <p:cNvPr id="53" name="CasellaDiTesto 52"/>
          <p:cNvSpPr txBox="1"/>
          <p:nvPr/>
        </p:nvSpPr>
        <p:spPr>
          <a:xfrm>
            <a:off x="1835696" y="4294837"/>
            <a:ext cx="1622059" cy="646331"/>
          </a:xfrm>
          <a:prstGeom prst="rect">
            <a:avLst/>
          </a:prstGeom>
          <a:noFill/>
        </p:spPr>
        <p:txBody>
          <a:bodyPr wrap="square" rtlCol="0">
            <a:spAutoFit/>
          </a:bodyPr>
          <a:lstStyle/>
          <a:p>
            <a:pPr algn="ctr"/>
            <a:r>
              <a:rPr lang="it-IT" dirty="0" smtClean="0">
                <a:latin typeface="Garamond" pitchFamily="18" charset="0"/>
              </a:rPr>
              <a:t>Auto </a:t>
            </a:r>
            <a:r>
              <a:rPr lang="it-IT" dirty="0" err="1" smtClean="0">
                <a:latin typeface="Garamond" pitchFamily="18" charset="0"/>
              </a:rPr>
              <a:t>inactivation</a:t>
            </a:r>
            <a:endParaRPr lang="it-IT" dirty="0">
              <a:latin typeface="Garamond" pitchFamily="18" charset="0"/>
            </a:endParaRPr>
          </a:p>
        </p:txBody>
      </p:sp>
    </p:spTree>
    <p:extLst>
      <p:ext uri="{BB962C8B-B14F-4D97-AF65-F5344CB8AC3E}">
        <p14:creationId xmlns:p14="http://schemas.microsoft.com/office/powerpoint/2010/main" xmlns="" val="346030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560" y="1772816"/>
            <a:ext cx="3816424" cy="124649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RGS protein:</a:t>
            </a:r>
            <a:br>
              <a:rPr lang="en-US"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br>
            <a:r>
              <a:rPr lang="en-US" sz="2500" dirty="0" err="1" smtClean="0">
                <a:solidFill>
                  <a:schemeClr val="bg1"/>
                </a:solidFill>
                <a:effectLst>
                  <a:outerShdw blurRad="38100" dist="38100" dir="2700000" algn="tl">
                    <a:srgbClr val="000000">
                      <a:alpha val="43137"/>
                    </a:srgbClr>
                  </a:outerShdw>
                </a:effectLst>
                <a:latin typeface="Garamond" pitchFamily="18" charset="0"/>
                <a:ea typeface="+mj-ea"/>
                <a:cs typeface="+mj-cs"/>
              </a:rPr>
              <a:t>inibihition</a:t>
            </a:r>
            <a:r>
              <a:rPr lang="en-US"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 of </a:t>
            </a:r>
            <a:r>
              <a:rPr lang="it-IT"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Gs</a:t>
            </a:r>
            <a:r>
              <a:rPr lang="el-GR"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α</a:t>
            </a:r>
            <a:r>
              <a:rPr lang="it-IT"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 </a:t>
            </a:r>
            <a:r>
              <a:rPr lang="en-US"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thought </a:t>
            </a:r>
            <a:r>
              <a:rPr lang="en-US" sz="2500" dirty="0" err="1" smtClean="0">
                <a:solidFill>
                  <a:schemeClr val="bg1"/>
                </a:solidFill>
                <a:effectLst>
                  <a:outerShdw blurRad="38100" dist="38100" dir="2700000" algn="tl">
                    <a:srgbClr val="000000">
                      <a:alpha val="43137"/>
                    </a:srgbClr>
                  </a:outerShdw>
                </a:effectLst>
                <a:latin typeface="Garamond" pitchFamily="18" charset="0"/>
                <a:ea typeface="+mj-ea"/>
                <a:cs typeface="+mj-cs"/>
              </a:rPr>
              <a:t>GTPase</a:t>
            </a:r>
            <a:r>
              <a:rPr lang="en-US" sz="2500" dirty="0" smtClean="0">
                <a:solidFill>
                  <a:schemeClr val="bg1"/>
                </a:solidFill>
                <a:effectLst>
                  <a:outerShdw blurRad="38100" dist="38100" dir="2700000" algn="tl">
                    <a:srgbClr val="000000">
                      <a:alpha val="43137"/>
                    </a:srgbClr>
                  </a:outerShdw>
                </a:effectLst>
                <a:latin typeface="Garamond" pitchFamily="18" charset="0"/>
                <a:ea typeface="+mj-ea"/>
                <a:cs typeface="+mj-cs"/>
              </a:rPr>
              <a:t> stimulation</a:t>
            </a:r>
            <a:r>
              <a:rPr lang="en-US" sz="2500" dirty="0" smtClean="0">
                <a:solidFill>
                  <a:srgbClr val="C0504D"/>
                </a:solidFill>
                <a:effectLst>
                  <a:outerShdw blurRad="38100" dist="38100" dir="2700000" algn="tl">
                    <a:srgbClr val="000000">
                      <a:alpha val="43137"/>
                    </a:srgbClr>
                  </a:outerShdw>
                </a:effectLst>
                <a:ea typeface="+mj-ea"/>
                <a:cs typeface="+mj-cs"/>
              </a:rPr>
              <a:t>.</a:t>
            </a:r>
            <a:r>
              <a:rPr lang="it-IT" sz="2500" dirty="0" smtClean="0">
                <a:solidFill>
                  <a:srgbClr val="C0504D"/>
                </a:solidFill>
                <a:effectLst>
                  <a:outerShdw blurRad="38100" dist="38100" dir="2700000" algn="tl">
                    <a:srgbClr val="000000">
                      <a:alpha val="43137"/>
                    </a:srgbClr>
                  </a:outerShdw>
                </a:effectLst>
                <a:ea typeface="+mj-ea"/>
                <a:cs typeface="+mj-cs"/>
              </a:rPr>
              <a:t> </a:t>
            </a:r>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5076056" y="188640"/>
            <a:ext cx="3393265" cy="3020379"/>
          </a:xfrm>
          <a:prstGeom prst="rect">
            <a:avLst/>
          </a:prstGeom>
          <a:noFill/>
          <a:ln w="9525">
            <a:noFill/>
            <a:miter lim="800000"/>
            <a:headEnd/>
            <a:tailEnd/>
          </a:ln>
        </p:spPr>
      </p:pic>
      <p:sp>
        <p:nvSpPr>
          <p:cNvPr id="2" name="Titolo 1"/>
          <p:cNvSpPr>
            <a:spLocks noGrp="1"/>
          </p:cNvSpPr>
          <p:nvPr>
            <p:ph type="title"/>
          </p:nvPr>
        </p:nvSpPr>
        <p:spPr>
          <a:xfrm>
            <a:off x="179512" y="260648"/>
            <a:ext cx="4896544" cy="1143000"/>
          </a:xfrm>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solidFill>
                  <a:srgbClr val="000099"/>
                </a:solidFill>
                <a:effectLst>
                  <a:outerShdw blurRad="38100" dist="38100" dir="2700000" algn="tl">
                    <a:srgbClr val="000000">
                      <a:alpha val="43137"/>
                    </a:srgbClr>
                  </a:outerShdw>
                </a:effectLst>
                <a:latin typeface="Garamond" pitchFamily="18" charset="0"/>
              </a:rPr>
              <a:t>Regulator</a:t>
            </a:r>
            <a:r>
              <a:rPr lang="it-IT" sz="3600" dirty="0" smtClean="0">
                <a:solidFill>
                  <a:srgbClr val="000099"/>
                </a:solidFill>
                <a:effectLst>
                  <a:outerShdw blurRad="38100" dist="38100" dir="2700000" algn="tl">
                    <a:srgbClr val="000000">
                      <a:alpha val="43137"/>
                    </a:srgbClr>
                  </a:outerShdw>
                </a:effectLst>
                <a:latin typeface="Garamond" pitchFamily="18" charset="0"/>
              </a:rPr>
              <a:t> </a:t>
            </a:r>
            <a:r>
              <a:rPr lang="it-IT" sz="3600" dirty="0" err="1" smtClean="0">
                <a:solidFill>
                  <a:srgbClr val="000099"/>
                </a:solidFill>
                <a:effectLst>
                  <a:outerShdw blurRad="38100" dist="38100" dir="2700000" algn="tl">
                    <a:srgbClr val="000000">
                      <a:alpha val="43137"/>
                    </a:srgbClr>
                  </a:outerShdw>
                </a:effectLst>
                <a:latin typeface="Garamond" pitchFamily="18" charset="0"/>
              </a:rPr>
              <a:t>of</a:t>
            </a:r>
            <a:r>
              <a:rPr lang="it-IT" sz="3600" dirty="0" smtClean="0">
                <a:solidFill>
                  <a:srgbClr val="000099"/>
                </a:solidFill>
                <a:effectLst>
                  <a:outerShdw blurRad="38100" dist="38100" dir="2700000" algn="tl">
                    <a:srgbClr val="000000">
                      <a:alpha val="43137"/>
                    </a:srgbClr>
                  </a:outerShdw>
                </a:effectLst>
                <a:latin typeface="Garamond" pitchFamily="18" charset="0"/>
              </a:rPr>
              <a:t> G-protein </a:t>
            </a:r>
            <a:br>
              <a:rPr lang="it-IT" sz="3600" dirty="0" smtClean="0">
                <a:solidFill>
                  <a:srgbClr val="000099"/>
                </a:solidFill>
                <a:effectLst>
                  <a:outerShdw blurRad="38100" dist="38100" dir="2700000" algn="tl">
                    <a:srgbClr val="000000">
                      <a:alpha val="43137"/>
                    </a:srgbClr>
                  </a:outerShdw>
                </a:effectLst>
                <a:latin typeface="Garamond" pitchFamily="18" charset="0"/>
              </a:rPr>
            </a:br>
            <a:r>
              <a:rPr lang="it-IT" sz="3600" dirty="0" err="1" smtClean="0">
                <a:solidFill>
                  <a:srgbClr val="000099"/>
                </a:solidFill>
                <a:effectLst>
                  <a:outerShdw blurRad="38100" dist="38100" dir="2700000" algn="tl">
                    <a:srgbClr val="000000">
                      <a:alpha val="43137"/>
                    </a:srgbClr>
                  </a:outerShdw>
                </a:effectLst>
                <a:latin typeface="Garamond" pitchFamily="18" charset="0"/>
              </a:rPr>
              <a:t>Signaling</a:t>
            </a:r>
            <a:r>
              <a:rPr lang="it-IT" sz="3600" dirty="0" smtClean="0">
                <a:solidFill>
                  <a:srgbClr val="000099"/>
                </a:solidFill>
                <a:effectLst>
                  <a:outerShdw blurRad="38100" dist="38100" dir="2700000" algn="tl">
                    <a:srgbClr val="000000">
                      <a:alpha val="43137"/>
                    </a:srgbClr>
                  </a:outerShdw>
                </a:effectLst>
                <a:latin typeface="Garamond" pitchFamily="18" charset="0"/>
              </a:rPr>
              <a:t> (RGS </a:t>
            </a:r>
            <a:r>
              <a:rPr lang="it-IT" sz="3600" dirty="0" err="1" smtClean="0">
                <a:solidFill>
                  <a:srgbClr val="000099"/>
                </a:solidFill>
                <a:effectLst>
                  <a:outerShdw blurRad="38100" dist="38100" dir="2700000" algn="tl">
                    <a:srgbClr val="000000">
                      <a:alpha val="43137"/>
                    </a:srgbClr>
                  </a:outerShdw>
                </a:effectLst>
                <a:latin typeface="Garamond" pitchFamily="18" charset="0"/>
              </a:rPr>
              <a:t>proteins</a:t>
            </a:r>
            <a:r>
              <a:rPr lang="it-IT" sz="3600" dirty="0" smtClean="0">
                <a:solidFill>
                  <a:srgbClr val="000099"/>
                </a:solidFill>
                <a:effectLst>
                  <a:outerShdw blurRad="38100" dist="38100" dir="2700000" algn="tl">
                    <a:srgbClr val="000000">
                      <a:alpha val="43137"/>
                    </a:srgbClr>
                  </a:outerShdw>
                </a:effectLst>
                <a:latin typeface="Garamond" pitchFamily="18" charset="0"/>
              </a:rPr>
              <a:t>)</a:t>
            </a:r>
            <a:endParaRPr lang="it-IT" sz="2800" dirty="0">
              <a:solidFill>
                <a:srgbClr val="000099"/>
              </a:solidFill>
              <a:effectLst>
                <a:outerShdw blurRad="38100" dist="38100" dir="2700000" algn="tl">
                  <a:srgbClr val="000000">
                    <a:alpha val="43137"/>
                  </a:srgbClr>
                </a:outerShdw>
              </a:effectLst>
              <a:latin typeface="Garamond" pitchFamily="18" charset="0"/>
            </a:endParaRPr>
          </a:p>
        </p:txBody>
      </p:sp>
      <p:sp>
        <p:nvSpPr>
          <p:cNvPr id="7" name="CasellaDiTesto 6"/>
          <p:cNvSpPr txBox="1"/>
          <p:nvPr/>
        </p:nvSpPr>
        <p:spPr>
          <a:xfrm>
            <a:off x="179512" y="4365104"/>
            <a:ext cx="4320480" cy="2323713"/>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500" dirty="0" smtClean="0">
                <a:solidFill>
                  <a:schemeClr val="tx1"/>
                </a:solidFill>
                <a:effectLst>
                  <a:outerShdw blurRad="38100" dist="38100" dir="2700000" algn="tl">
                    <a:srgbClr val="000000">
                      <a:alpha val="43137"/>
                    </a:srgbClr>
                  </a:outerShdw>
                </a:effectLst>
                <a:latin typeface="Garamond" pitchFamily="18" charset="0"/>
                <a:ea typeface="+mj-ea"/>
                <a:cs typeface="+mj-cs"/>
              </a:rPr>
              <a:t>SNX13 (RGS-PX1):</a:t>
            </a:r>
          </a:p>
          <a:p>
            <a:pPr algn="ctr">
              <a:buFont typeface="Arial" pitchFamily="34" charset="0"/>
              <a:buChar char="•"/>
            </a:pPr>
            <a:r>
              <a:rPr lang="it-IT" sz="2000" dirty="0" err="1" smtClean="0">
                <a:solidFill>
                  <a:schemeClr val="tx1"/>
                </a:solidFill>
                <a:latin typeface="Garamond" pitchFamily="18" charset="0"/>
              </a:rPr>
              <a:t>Stimulate</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GTPase</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activity</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p>
          <a:p>
            <a:pPr algn="ctr">
              <a:buFont typeface="Arial" pitchFamily="34" charset="0"/>
              <a:buChar char="•"/>
            </a:pPr>
            <a:r>
              <a:rPr lang="en-US" sz="2000" dirty="0" smtClean="0">
                <a:solidFill>
                  <a:schemeClr val="tx1"/>
                </a:solidFill>
                <a:latin typeface="Garamond" pitchFamily="18" charset="0"/>
                <a:ea typeface="+mj-ea"/>
                <a:cs typeface="+mj-cs"/>
              </a:rPr>
              <a:t>Specific interaction with Gs</a:t>
            </a:r>
            <a:r>
              <a:rPr lang="el-GR" sz="2000" dirty="0" smtClean="0">
                <a:solidFill>
                  <a:schemeClr val="tx1"/>
                </a:solidFill>
                <a:latin typeface="Garamond" pitchFamily="18" charset="0"/>
              </a:rPr>
              <a:t>α</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p>
          <a:p>
            <a:pPr algn="ctr">
              <a:buFont typeface="Arial" pitchFamily="34" charset="0"/>
              <a:buChar char="•"/>
            </a:pPr>
            <a:r>
              <a:rPr lang="it-IT" sz="2000" dirty="0" err="1" smtClean="0">
                <a:solidFill>
                  <a:schemeClr val="tx1"/>
                </a:solidFill>
                <a:latin typeface="Garamond" pitchFamily="18" charset="0"/>
              </a:rPr>
              <a:t>Multidomain</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is</a:t>
            </a:r>
            <a:r>
              <a:rPr lang="it-IT" sz="2000" dirty="0" smtClean="0">
                <a:solidFill>
                  <a:schemeClr val="tx1"/>
                </a:solidFill>
                <a:latin typeface="Garamond" pitchFamily="18" charset="0"/>
              </a:rPr>
              <a:t> a </a:t>
            </a:r>
            <a:r>
              <a:rPr lang="it-IT" sz="2000" dirty="0" err="1" smtClean="0">
                <a:solidFill>
                  <a:schemeClr val="tx1"/>
                </a:solidFill>
                <a:latin typeface="Garamond" pitchFamily="18" charset="0"/>
              </a:rPr>
              <a:t>vescicular</a:t>
            </a:r>
            <a:r>
              <a:rPr lang="it-IT" sz="2000" dirty="0" smtClean="0">
                <a:solidFill>
                  <a:schemeClr val="tx1"/>
                </a:solidFill>
                <a:latin typeface="Garamond" pitchFamily="18" charset="0"/>
              </a:rPr>
              <a:t> </a:t>
            </a:r>
            <a:br>
              <a:rPr lang="it-IT" sz="2000" dirty="0" smtClean="0">
                <a:solidFill>
                  <a:schemeClr val="tx1"/>
                </a:solidFill>
                <a:latin typeface="Garamond" pitchFamily="18" charset="0"/>
              </a:rPr>
            </a:br>
            <a:r>
              <a:rPr lang="it-IT" sz="2000" dirty="0" err="1" smtClean="0">
                <a:solidFill>
                  <a:schemeClr val="tx1"/>
                </a:solidFill>
                <a:latin typeface="Garamond" pitchFamily="18" charset="0"/>
              </a:rPr>
              <a:t>traffic</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stimulator</a:t>
            </a:r>
            <a:r>
              <a:rPr lang="it-IT" sz="2000" dirty="0" smtClean="0">
                <a:solidFill>
                  <a:schemeClr val="tx1"/>
                </a:solidFill>
                <a:latin typeface="Garamond" pitchFamily="18" charset="0"/>
              </a:rPr>
              <a:t>  </a:t>
            </a:r>
            <a:r>
              <a:rPr lang="it-IT" sz="2000" b="1" dirty="0" smtClean="0">
                <a:solidFill>
                  <a:srgbClr val="FF0000"/>
                </a:solidFill>
                <a:effectLst>
                  <a:outerShdw blurRad="38100" dist="38100" dir="2700000" algn="tl">
                    <a:srgbClr val="000000">
                      <a:alpha val="43137"/>
                    </a:srgbClr>
                  </a:outerShdw>
                </a:effectLst>
                <a:latin typeface="Garamond" pitchFamily="18" charset="0"/>
              </a:rPr>
              <a:t>-</a:t>
            </a:r>
            <a:r>
              <a:rPr lang="it-IT" sz="2000" dirty="0" smtClean="0">
                <a:solidFill>
                  <a:schemeClr val="tx1"/>
                </a:solidFill>
                <a:latin typeface="Garamond" pitchFamily="18" charset="0"/>
              </a:rPr>
              <a:t/>
            </a:r>
            <a:br>
              <a:rPr lang="it-IT" sz="2000" dirty="0" smtClean="0">
                <a:solidFill>
                  <a:schemeClr val="tx1"/>
                </a:solidFill>
                <a:latin typeface="Garamond" pitchFamily="18" charset="0"/>
              </a:rPr>
            </a:br>
            <a:r>
              <a:rPr lang="it-IT" sz="2000" dirty="0" smtClean="0">
                <a:solidFill>
                  <a:schemeClr val="tx1"/>
                </a:solidFill>
                <a:latin typeface="Garamond" pitchFamily="18" charset="0"/>
              </a:rPr>
              <a:t>(</a:t>
            </a:r>
            <a:r>
              <a:rPr lang="it-IT" sz="2000" dirty="0" err="1" smtClean="0">
                <a:solidFill>
                  <a:schemeClr val="tx1"/>
                </a:solidFill>
                <a:latin typeface="Garamond" pitchFamily="18" charset="0"/>
              </a:rPr>
              <a:t>function</a:t>
            </a:r>
            <a:r>
              <a:rPr lang="it-IT" sz="2000" dirty="0" smtClean="0">
                <a:solidFill>
                  <a:schemeClr val="tx1"/>
                </a:solidFill>
                <a:latin typeface="Garamond" pitchFamily="18" charset="0"/>
              </a:rPr>
              <a:t> loss by </a:t>
            </a:r>
            <a:r>
              <a:rPr lang="it-IT" sz="2000" dirty="0" err="1" smtClean="0">
                <a:solidFill>
                  <a:schemeClr val="tx1"/>
                </a:solidFill>
                <a:latin typeface="Garamond" pitchFamily="18" charset="0"/>
              </a:rPr>
              <a:t>mutation</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p>
          <a:p>
            <a:pPr algn="ctr">
              <a:buFont typeface="Arial" pitchFamily="34" charset="0"/>
              <a:buChar char="•"/>
            </a:pPr>
            <a:r>
              <a:rPr lang="it-IT" sz="2000" dirty="0" err="1" smtClean="0">
                <a:solidFill>
                  <a:schemeClr val="tx1"/>
                </a:solidFill>
                <a:latin typeface="Garamond" pitchFamily="18" charset="0"/>
              </a:rPr>
              <a:t>Size</a:t>
            </a:r>
            <a:r>
              <a:rPr lang="it-IT" sz="2000" dirty="0" smtClean="0">
                <a:solidFill>
                  <a:schemeClr val="tx1"/>
                </a:solidFill>
                <a:latin typeface="Garamond" pitchFamily="18" charset="0"/>
              </a:rPr>
              <a:t> </a:t>
            </a:r>
            <a:r>
              <a:rPr lang="it-IT" sz="2000" dirty="0">
                <a:latin typeface="Garamond" pitchFamily="18" charset="0"/>
              </a:rPr>
              <a:t>3,474 </a:t>
            </a:r>
            <a:r>
              <a:rPr lang="it-IT" sz="2000" dirty="0" err="1" smtClean="0">
                <a:latin typeface="Garamond" pitchFamily="18" charset="0"/>
              </a:rPr>
              <a:t>bp</a:t>
            </a:r>
            <a:r>
              <a:rPr lang="it-IT" sz="2000" dirty="0" smtClean="0">
                <a:latin typeface="Garamond" pitchFamily="18" charset="0"/>
              </a:rPr>
              <a:t> </a:t>
            </a:r>
            <a:r>
              <a:rPr lang="it-IT" sz="2000" b="1" dirty="0">
                <a:solidFill>
                  <a:srgbClr val="00B050"/>
                </a:solidFill>
                <a:effectLst>
                  <a:outerShdw blurRad="38100" dist="38100" dir="2700000" algn="tl">
                    <a:srgbClr val="000000">
                      <a:alpha val="43137"/>
                    </a:srgbClr>
                  </a:outerShdw>
                </a:effectLst>
                <a:latin typeface="Garamond" pitchFamily="18" charset="0"/>
              </a:rPr>
              <a:t>+</a:t>
            </a:r>
            <a:endParaRPr lang="it-IT" sz="2000" dirty="0">
              <a:solidFill>
                <a:srgbClr val="FF0000"/>
              </a:solidFill>
              <a:effectLst>
                <a:outerShdw blurRad="38100" dist="38100" dir="2700000" algn="tl">
                  <a:srgbClr val="000000">
                    <a:alpha val="43137"/>
                  </a:srgbClr>
                </a:outerShdw>
              </a:effectLst>
              <a:latin typeface="Garamond" pitchFamily="18" charset="0"/>
            </a:endParaRPr>
          </a:p>
        </p:txBody>
      </p:sp>
      <p:sp>
        <p:nvSpPr>
          <p:cNvPr id="8" name="CasellaDiTesto 7"/>
          <p:cNvSpPr txBox="1"/>
          <p:nvPr/>
        </p:nvSpPr>
        <p:spPr>
          <a:xfrm>
            <a:off x="5004048" y="3605822"/>
            <a:ext cx="3816424" cy="2631490"/>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500" dirty="0" smtClean="0">
                <a:solidFill>
                  <a:schemeClr val="tx1"/>
                </a:solidFill>
                <a:effectLst>
                  <a:outerShdw blurRad="38100" dist="38100" dir="2700000" algn="tl">
                    <a:srgbClr val="000000">
                      <a:alpha val="43137"/>
                    </a:srgbClr>
                  </a:outerShdw>
                </a:effectLst>
                <a:latin typeface="Garamond" pitchFamily="18" charset="0"/>
                <a:ea typeface="+mj-ea"/>
                <a:cs typeface="+mj-cs"/>
              </a:rPr>
              <a:t>RGS-2:</a:t>
            </a:r>
          </a:p>
          <a:p>
            <a:pPr algn="ctr">
              <a:buFont typeface="Arial" pitchFamily="34" charset="0"/>
              <a:buChar char="•"/>
            </a:pPr>
            <a:r>
              <a:rPr lang="it-IT" sz="2000" dirty="0" err="1" smtClean="0">
                <a:solidFill>
                  <a:schemeClr val="tx1"/>
                </a:solidFill>
                <a:latin typeface="Garamond" pitchFamily="18" charset="0"/>
              </a:rPr>
              <a:t>Stimulate</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GTPase</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activity</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endParaRPr lang="it-IT" sz="2000" dirty="0" smtClean="0">
              <a:solidFill>
                <a:schemeClr val="tx1"/>
              </a:solidFill>
              <a:latin typeface="Garamond" pitchFamily="18" charset="0"/>
            </a:endParaRPr>
          </a:p>
          <a:p>
            <a:pPr algn="ctr">
              <a:buFont typeface="Arial" pitchFamily="34" charset="0"/>
              <a:buChar char="•"/>
            </a:pPr>
            <a:r>
              <a:rPr lang="en-US" sz="2000" dirty="0" smtClean="0">
                <a:solidFill>
                  <a:schemeClr val="tx1"/>
                </a:solidFill>
                <a:latin typeface="Garamond" pitchFamily="18" charset="0"/>
                <a:ea typeface="+mj-ea"/>
                <a:cs typeface="+mj-cs"/>
              </a:rPr>
              <a:t>Interact also with </a:t>
            </a:r>
            <a:r>
              <a:rPr lang="en-US" sz="2000" dirty="0" err="1" smtClean="0">
                <a:solidFill>
                  <a:schemeClr val="tx1"/>
                </a:solidFill>
                <a:latin typeface="Garamond" pitchFamily="18" charset="0"/>
                <a:ea typeface="+mj-ea"/>
                <a:cs typeface="+mj-cs"/>
              </a:rPr>
              <a:t>Gq</a:t>
            </a:r>
            <a:r>
              <a:rPr lang="el-GR" sz="2000" dirty="0" smtClean="0">
                <a:solidFill>
                  <a:schemeClr val="tx1"/>
                </a:solidFill>
                <a:latin typeface="Garamond" pitchFamily="18" charset="0"/>
              </a:rPr>
              <a:t>α</a:t>
            </a:r>
            <a:r>
              <a:rPr lang="it-IT" sz="2000" dirty="0" smtClean="0">
                <a:solidFill>
                  <a:schemeClr val="tx1"/>
                </a:solidFill>
                <a:latin typeface="Garamond" pitchFamily="18" charset="0"/>
              </a:rPr>
              <a:t> </a:t>
            </a:r>
            <a:r>
              <a:rPr lang="it-IT" sz="2000" b="1" dirty="0" smtClean="0">
                <a:solidFill>
                  <a:srgbClr val="FF0000"/>
                </a:solidFill>
                <a:effectLst>
                  <a:outerShdw blurRad="38100" dist="38100" dir="2700000" algn="tl">
                    <a:srgbClr val="000000">
                      <a:alpha val="43137"/>
                    </a:srgbClr>
                  </a:outerShdw>
                </a:effectLst>
                <a:latin typeface="Garamond" pitchFamily="18" charset="0"/>
              </a:rPr>
              <a:t>-</a:t>
            </a:r>
            <a:endParaRPr lang="it-IT" sz="2000" dirty="0" smtClean="0">
              <a:solidFill>
                <a:schemeClr val="tx1"/>
              </a:solidFill>
              <a:latin typeface="Garamond" pitchFamily="18" charset="0"/>
            </a:endParaRPr>
          </a:p>
          <a:p>
            <a:pPr algn="ctr">
              <a:buFont typeface="Arial" pitchFamily="34" charset="0"/>
              <a:buChar char="•"/>
            </a:pPr>
            <a:r>
              <a:rPr lang="it-IT" sz="2000" dirty="0" smtClean="0">
                <a:solidFill>
                  <a:schemeClr val="tx1"/>
                </a:solidFill>
                <a:latin typeface="Garamond" pitchFamily="18" charset="0"/>
              </a:rPr>
              <a:t>Able to </a:t>
            </a:r>
            <a:r>
              <a:rPr lang="it-IT" sz="2000" dirty="0" err="1" smtClean="0">
                <a:solidFill>
                  <a:schemeClr val="tx1"/>
                </a:solidFill>
                <a:latin typeface="Garamond" pitchFamily="18" charset="0"/>
              </a:rPr>
              <a:t>bind</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Adenilate</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Cyclase</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endParaRPr lang="it-IT" sz="2000" dirty="0" smtClean="0">
              <a:solidFill>
                <a:schemeClr val="tx1"/>
              </a:solidFill>
              <a:latin typeface="Garamond" pitchFamily="18" charset="0"/>
            </a:endParaRPr>
          </a:p>
          <a:p>
            <a:pPr algn="ctr">
              <a:buFont typeface="Arial" pitchFamily="34" charset="0"/>
              <a:buChar char="•"/>
            </a:pPr>
            <a:r>
              <a:rPr lang="it-IT" sz="2000" dirty="0" err="1" smtClean="0">
                <a:solidFill>
                  <a:schemeClr val="tx1"/>
                </a:solidFill>
                <a:latin typeface="Garamond" pitchFamily="18" charset="0"/>
              </a:rPr>
              <a:t>Multiactivity</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translation</a:t>
            </a:r>
            <a:r>
              <a:rPr lang="it-IT" sz="2000" dirty="0" smtClean="0">
                <a:solidFill>
                  <a:schemeClr val="tx1"/>
                </a:solidFill>
                <a:latin typeface="Garamond" pitchFamily="18" charset="0"/>
              </a:rPr>
              <a:t> </a:t>
            </a:r>
            <a:r>
              <a:rPr lang="it-IT" sz="2000" dirty="0" err="1" smtClean="0">
                <a:solidFill>
                  <a:schemeClr val="tx1"/>
                </a:solidFill>
                <a:latin typeface="Garamond" pitchFamily="18" charset="0"/>
              </a:rPr>
              <a:t>regulation</a:t>
            </a:r>
            <a:r>
              <a:rPr lang="it-IT" sz="2000" dirty="0" smtClean="0">
                <a:solidFill>
                  <a:schemeClr val="tx1"/>
                </a:solidFill>
                <a:latin typeface="Garamond" pitchFamily="18" charset="0"/>
              </a:rPr>
              <a:t> by </a:t>
            </a:r>
            <a:r>
              <a:rPr lang="it-IT" sz="2000" dirty="0" err="1" smtClean="0">
                <a:solidFill>
                  <a:schemeClr val="tx1"/>
                </a:solidFill>
                <a:latin typeface="Garamond" pitchFamily="18" charset="0"/>
              </a:rPr>
              <a:t>bind</a:t>
            </a:r>
            <a:r>
              <a:rPr lang="it-IT" sz="2000" dirty="0" smtClean="0">
                <a:solidFill>
                  <a:schemeClr val="tx1"/>
                </a:solidFill>
                <a:latin typeface="Garamond" pitchFamily="18" charset="0"/>
              </a:rPr>
              <a:t> of eIF2B </a:t>
            </a:r>
            <a:r>
              <a:rPr lang="it-IT" sz="2000" b="1" dirty="0" smtClean="0">
                <a:solidFill>
                  <a:srgbClr val="FF0000"/>
                </a:solidFill>
                <a:effectLst>
                  <a:outerShdw blurRad="38100" dist="38100" dir="2700000" algn="tl">
                    <a:srgbClr val="000000">
                      <a:alpha val="43137"/>
                    </a:srgbClr>
                  </a:outerShdw>
                </a:effectLst>
                <a:latin typeface="Garamond" pitchFamily="18" charset="0"/>
              </a:rPr>
              <a:t>-</a:t>
            </a:r>
            <a:r>
              <a:rPr lang="it-IT" sz="2000" dirty="0" smtClean="0">
                <a:solidFill>
                  <a:schemeClr val="tx1"/>
                </a:solidFill>
                <a:latin typeface="Garamond" pitchFamily="18" charset="0"/>
              </a:rPr>
              <a:t/>
            </a:r>
            <a:br>
              <a:rPr lang="it-IT" sz="2000" dirty="0" smtClean="0">
                <a:solidFill>
                  <a:schemeClr val="tx1"/>
                </a:solidFill>
                <a:latin typeface="Garamond" pitchFamily="18" charset="0"/>
              </a:rPr>
            </a:br>
            <a:r>
              <a:rPr lang="it-IT" sz="2000" dirty="0" smtClean="0">
                <a:solidFill>
                  <a:schemeClr val="tx1"/>
                </a:solidFill>
                <a:latin typeface="Garamond" pitchFamily="18" charset="0"/>
              </a:rPr>
              <a:t>(</a:t>
            </a:r>
            <a:r>
              <a:rPr lang="it-IT" sz="2000" dirty="0" err="1" smtClean="0">
                <a:solidFill>
                  <a:schemeClr val="tx1"/>
                </a:solidFill>
                <a:latin typeface="Garamond" pitchFamily="18" charset="0"/>
              </a:rPr>
              <a:t>function</a:t>
            </a:r>
            <a:r>
              <a:rPr lang="it-IT" sz="2000" dirty="0" smtClean="0">
                <a:solidFill>
                  <a:schemeClr val="tx1"/>
                </a:solidFill>
                <a:latin typeface="Garamond" pitchFamily="18" charset="0"/>
              </a:rPr>
              <a:t> loss by </a:t>
            </a:r>
            <a:r>
              <a:rPr lang="it-IT" sz="2000" dirty="0" err="1" smtClean="0">
                <a:solidFill>
                  <a:schemeClr val="tx1"/>
                </a:solidFill>
                <a:latin typeface="Garamond" pitchFamily="18" charset="0"/>
              </a:rPr>
              <a:t>mutation</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endParaRPr lang="it-IT" sz="2000" dirty="0" smtClean="0">
              <a:solidFill>
                <a:schemeClr val="tx1"/>
              </a:solidFill>
              <a:latin typeface="Garamond" pitchFamily="18" charset="0"/>
            </a:endParaRPr>
          </a:p>
          <a:p>
            <a:pPr algn="ctr">
              <a:buFont typeface="Arial" pitchFamily="34" charset="0"/>
              <a:buChar char="•"/>
            </a:pPr>
            <a:r>
              <a:rPr lang="it-IT" sz="2000" dirty="0" smtClean="0">
                <a:solidFill>
                  <a:schemeClr val="tx1"/>
                </a:solidFill>
                <a:latin typeface="Garamond" pitchFamily="18" charset="0"/>
              </a:rPr>
              <a:t>Little </a:t>
            </a:r>
            <a:r>
              <a:rPr lang="it-IT" sz="2000" dirty="0" err="1" smtClean="0">
                <a:solidFill>
                  <a:schemeClr val="tx1"/>
                </a:solidFill>
                <a:latin typeface="Garamond" pitchFamily="18" charset="0"/>
              </a:rPr>
              <a:t>size</a:t>
            </a:r>
            <a:r>
              <a:rPr lang="it-IT" sz="2000" dirty="0" smtClean="0">
                <a:solidFill>
                  <a:schemeClr val="tx1"/>
                </a:solidFill>
                <a:latin typeface="Garamond" pitchFamily="18" charset="0"/>
              </a:rPr>
              <a:t> (1,3 </a:t>
            </a:r>
            <a:r>
              <a:rPr lang="it-IT" sz="2000" dirty="0" err="1" smtClean="0">
                <a:solidFill>
                  <a:schemeClr val="tx1"/>
                </a:solidFill>
                <a:latin typeface="Garamond" pitchFamily="18" charset="0"/>
              </a:rPr>
              <a:t>kb</a:t>
            </a:r>
            <a:r>
              <a:rPr lang="it-IT" sz="2000" dirty="0" smtClean="0">
                <a:solidFill>
                  <a:schemeClr val="tx1"/>
                </a:solidFill>
                <a:latin typeface="Garamond" pitchFamily="18" charset="0"/>
              </a:rPr>
              <a:t>) </a:t>
            </a:r>
            <a:r>
              <a:rPr lang="it-IT" sz="2000" b="1" dirty="0" smtClean="0">
                <a:solidFill>
                  <a:srgbClr val="00B050"/>
                </a:solidFill>
                <a:effectLst>
                  <a:outerShdw blurRad="38100" dist="38100" dir="2700000" algn="tl">
                    <a:srgbClr val="000000">
                      <a:alpha val="43137"/>
                    </a:srgbClr>
                  </a:outerShdw>
                </a:effectLst>
                <a:latin typeface="Garamond" pitchFamily="18" charset="0"/>
              </a:rPr>
              <a:t>++</a:t>
            </a:r>
            <a:endParaRPr lang="it-IT" sz="2000" dirty="0">
              <a:solidFill>
                <a:schemeClr val="tx1"/>
              </a:solidFill>
              <a:latin typeface="Garamond" pitchFamily="18" charset="0"/>
            </a:endParaRPr>
          </a:p>
        </p:txBody>
      </p:sp>
      <p:sp>
        <p:nvSpPr>
          <p:cNvPr id="10" name="CasellaDiTesto 9"/>
          <p:cNvSpPr txBox="1"/>
          <p:nvPr/>
        </p:nvSpPr>
        <p:spPr>
          <a:xfrm>
            <a:off x="827584" y="3284984"/>
            <a:ext cx="2088232" cy="578882"/>
          </a:xfrm>
          <a:prstGeom prst="flowChartAlternateProcess">
            <a:avLst/>
          </a:prstGeom>
          <a:noFill/>
          <a:ln>
            <a:solidFill>
              <a:schemeClr val="tx1"/>
            </a:solidFill>
          </a:ln>
        </p:spPr>
        <p:txBody>
          <a:bodyPr wrap="square" rtlCol="0">
            <a:spAutoFit/>
          </a:bodyPr>
          <a:lstStyle/>
          <a:p>
            <a:pPr algn="ctr"/>
            <a:r>
              <a:rPr lang="it-IT" sz="2800" dirty="0" err="1" smtClean="0">
                <a:effectLst>
                  <a:outerShdw blurRad="38100" dist="38100" dir="2700000" algn="tl">
                    <a:srgbClr val="000000">
                      <a:alpha val="43137"/>
                    </a:srgbClr>
                  </a:outerShdw>
                </a:effectLst>
                <a:latin typeface="Garamond" pitchFamily="18" charset="0"/>
              </a:rPr>
              <a:t>Candidates</a:t>
            </a:r>
            <a:r>
              <a:rPr lang="it-IT" sz="2800" dirty="0" smtClean="0">
                <a:effectLst>
                  <a:outerShdw blurRad="38100" dist="38100" dir="2700000" algn="tl">
                    <a:srgbClr val="000000">
                      <a:alpha val="43137"/>
                    </a:srgbClr>
                  </a:outerShdw>
                </a:effectLst>
                <a:latin typeface="Garamond" pitchFamily="18" charset="0"/>
              </a:rPr>
              <a:t>:</a:t>
            </a:r>
          </a:p>
        </p:txBody>
      </p:sp>
      <p:cxnSp>
        <p:nvCxnSpPr>
          <p:cNvPr id="12" name="Connettore 2 11"/>
          <p:cNvCxnSpPr>
            <a:endCxn id="7" idx="0"/>
          </p:cNvCxnSpPr>
          <p:nvPr/>
        </p:nvCxnSpPr>
        <p:spPr>
          <a:xfrm>
            <a:off x="1871700" y="3863866"/>
            <a:ext cx="468052" cy="501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onnettore 2 12"/>
          <p:cNvCxnSpPr/>
          <p:nvPr/>
        </p:nvCxnSpPr>
        <p:spPr>
          <a:xfrm>
            <a:off x="2915816" y="3574425"/>
            <a:ext cx="1944216" cy="4306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663735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3079982" y="2228868"/>
            <a:ext cx="2698682" cy="7558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67544" y="116632"/>
            <a:ext cx="8280920" cy="864096"/>
          </a:xfrm>
        </p:spPr>
        <p:style>
          <a:lnRef idx="2">
            <a:schemeClr val="accent1"/>
          </a:lnRef>
          <a:fillRef idx="1">
            <a:schemeClr val="lt1"/>
          </a:fillRef>
          <a:effectRef idx="0">
            <a:schemeClr val="accent1"/>
          </a:effectRef>
          <a:fontRef idx="minor">
            <a:schemeClr val="dk1"/>
          </a:fontRef>
        </p:style>
        <p:txBody>
          <a:bodyPr/>
          <a:lstStyle/>
          <a:p>
            <a:r>
              <a:rPr lang="it-IT" dirty="0" err="1" smtClean="0">
                <a:solidFill>
                  <a:srgbClr val="000099"/>
                </a:solidFill>
                <a:effectLst>
                  <a:outerShdw blurRad="38100" dist="38100" dir="2700000" algn="tl">
                    <a:srgbClr val="000000">
                      <a:alpha val="43137"/>
                    </a:srgbClr>
                  </a:outerShdw>
                </a:effectLst>
                <a:latin typeface="Garamond" pitchFamily="18" charset="0"/>
              </a:rPr>
              <a:t>Objectives</a:t>
            </a:r>
            <a:endParaRPr lang="it-IT" dirty="0">
              <a:solidFill>
                <a:srgbClr val="000099"/>
              </a:solidFill>
              <a:effectLst>
                <a:outerShdw blurRad="38100" dist="38100" dir="2700000" algn="tl">
                  <a:srgbClr val="000000">
                    <a:alpha val="43137"/>
                  </a:srgbClr>
                </a:outerShdw>
              </a:effectLst>
              <a:latin typeface="Garamond" pitchFamily="18" charset="0"/>
            </a:endParaRPr>
          </a:p>
        </p:txBody>
      </p:sp>
      <p:sp>
        <p:nvSpPr>
          <p:cNvPr id="11" name="Segnaposto contenuto 10"/>
          <p:cNvSpPr>
            <a:spLocks noGrp="1"/>
          </p:cNvSpPr>
          <p:nvPr>
            <p:ph idx="1"/>
          </p:nvPr>
        </p:nvSpPr>
        <p:spPr>
          <a:xfrm>
            <a:off x="0" y="1196752"/>
            <a:ext cx="9144000" cy="2262982"/>
          </a:xfrm>
        </p:spPr>
        <p:txBody>
          <a:bodyPr/>
          <a:lstStyle/>
          <a:p>
            <a:pPr marL="0" indent="0" algn="ctr">
              <a:buNone/>
            </a:pPr>
            <a:r>
              <a:rPr lang="it-IT" sz="2800" dirty="0" err="1" smtClean="0">
                <a:effectLst>
                  <a:outerShdw blurRad="38100" dist="38100" dir="2700000" algn="tl">
                    <a:srgbClr val="000000">
                      <a:alpha val="43137"/>
                    </a:srgbClr>
                  </a:outerShdw>
                </a:effectLst>
                <a:latin typeface="Garamond" pitchFamily="18" charset="0"/>
              </a:rPr>
              <a:t>Overexpression</a:t>
            </a:r>
            <a:r>
              <a:rPr lang="it-IT" sz="2800" dirty="0" smtClean="0">
                <a:effectLst>
                  <a:outerShdw blurRad="38100" dist="38100" dir="2700000" algn="tl">
                    <a:srgbClr val="000000">
                      <a:alpha val="43137"/>
                    </a:srgbClr>
                  </a:outerShdw>
                </a:effectLst>
                <a:latin typeface="Garamond" pitchFamily="18" charset="0"/>
              </a:rPr>
              <a:t> </a:t>
            </a:r>
            <a:r>
              <a:rPr lang="it-IT" sz="2800" dirty="0" err="1" smtClean="0">
                <a:effectLst>
                  <a:outerShdw blurRad="38100" dist="38100" dir="2700000" algn="tl">
                    <a:srgbClr val="000000">
                      <a:alpha val="43137"/>
                    </a:srgbClr>
                  </a:outerShdw>
                </a:effectLst>
                <a:latin typeface="Garamond" pitchFamily="18" charset="0"/>
              </a:rPr>
              <a:t>of</a:t>
            </a:r>
            <a:r>
              <a:rPr lang="it-IT" sz="2800" dirty="0" smtClean="0">
                <a:effectLst>
                  <a:outerShdw blurRad="38100" dist="38100" dir="2700000" algn="tl">
                    <a:srgbClr val="000000">
                      <a:alpha val="43137"/>
                    </a:srgbClr>
                  </a:outerShdw>
                </a:effectLst>
                <a:latin typeface="Garamond" pitchFamily="18" charset="0"/>
              </a:rPr>
              <a:t> RGS-PX1 </a:t>
            </a:r>
            <a:r>
              <a:rPr lang="it-IT" sz="2800" dirty="0" err="1" smtClean="0">
                <a:effectLst>
                  <a:outerShdw blurRad="38100" dist="38100" dir="2700000" algn="tl">
                    <a:srgbClr val="000000">
                      <a:alpha val="43137"/>
                    </a:srgbClr>
                  </a:outerShdw>
                </a:effectLst>
                <a:latin typeface="Garamond" pitchFamily="18" charset="0"/>
              </a:rPr>
              <a:t>to</a:t>
            </a:r>
            <a:r>
              <a:rPr lang="it-IT" sz="2800" dirty="0" smtClean="0">
                <a:effectLst>
                  <a:outerShdw blurRad="38100" dist="38100" dir="2700000" algn="tl">
                    <a:srgbClr val="000000">
                      <a:alpha val="43137"/>
                    </a:srgbClr>
                  </a:outerShdw>
                </a:effectLst>
                <a:latin typeface="Garamond" pitchFamily="18" charset="0"/>
              </a:rPr>
              <a:t> rescue Gs</a:t>
            </a:r>
            <a:r>
              <a:rPr lang="el-GR" sz="2800" dirty="0" smtClean="0">
                <a:effectLst>
                  <a:outerShdw blurRad="38100" dist="38100" dir="2700000" algn="tl">
                    <a:srgbClr val="000000">
                      <a:alpha val="43137"/>
                    </a:srgbClr>
                  </a:outerShdw>
                </a:effectLst>
                <a:latin typeface="Garamond" pitchFamily="18" charset="0"/>
              </a:rPr>
              <a:t>α</a:t>
            </a:r>
            <a:r>
              <a:rPr lang="it-IT" sz="2800" dirty="0" smtClean="0">
                <a:effectLst>
                  <a:outerShdw blurRad="38100" dist="38100" dir="2700000" algn="tl">
                    <a:srgbClr val="000000">
                      <a:alpha val="43137"/>
                    </a:srgbClr>
                  </a:outerShdw>
                </a:effectLst>
                <a:latin typeface="Garamond" pitchFamily="18" charset="0"/>
              </a:rPr>
              <a:t> turn-off </a:t>
            </a:r>
            <a:r>
              <a:rPr lang="it-IT" sz="2800" dirty="0" err="1" smtClean="0">
                <a:effectLst>
                  <a:outerShdw blurRad="38100" dist="38100" dir="2700000" algn="tl">
                    <a:srgbClr val="000000">
                      <a:alpha val="43137"/>
                    </a:srgbClr>
                  </a:outerShdw>
                </a:effectLst>
                <a:latin typeface="Garamond" pitchFamily="18" charset="0"/>
              </a:rPr>
              <a:t>mechanism</a:t>
            </a:r>
            <a:endParaRPr lang="it-IT" sz="2800" dirty="0" smtClean="0"/>
          </a:p>
          <a:p>
            <a:pPr marL="0" indent="0">
              <a:buNone/>
            </a:pPr>
            <a:r>
              <a:rPr lang="it-IT" dirty="0" smtClean="0"/>
              <a:t>                                       </a:t>
            </a:r>
            <a:endParaRPr lang="it-IT" dirty="0"/>
          </a:p>
        </p:txBody>
      </p:sp>
      <p:sp>
        <p:nvSpPr>
          <p:cNvPr id="12" name="CasellaDiTesto 11"/>
          <p:cNvSpPr txBox="1"/>
          <p:nvPr/>
        </p:nvSpPr>
        <p:spPr>
          <a:xfrm>
            <a:off x="209790" y="3205395"/>
            <a:ext cx="334524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dirty="0" smtClean="0"/>
              <a:t>       ADVANTAGES :</a:t>
            </a:r>
          </a:p>
          <a:p>
            <a:pPr marL="285750" indent="-285750">
              <a:buFont typeface="Wingdings" pitchFamily="2" charset="2"/>
              <a:buChar char="v"/>
            </a:pPr>
            <a:r>
              <a:rPr lang="it-IT" dirty="0" smtClean="0"/>
              <a:t>No </a:t>
            </a:r>
            <a:r>
              <a:rPr lang="it-IT" dirty="0" err="1" smtClean="0"/>
              <a:t>cytotoxicity</a:t>
            </a:r>
            <a:r>
              <a:rPr lang="it-IT" dirty="0" smtClean="0"/>
              <a:t> </a:t>
            </a:r>
          </a:p>
          <a:p>
            <a:pPr marL="285750" indent="-285750">
              <a:buFont typeface="Wingdings" pitchFamily="2" charset="2"/>
              <a:buChar char="v"/>
            </a:pPr>
            <a:r>
              <a:rPr lang="it-IT" dirty="0" err="1" smtClean="0"/>
              <a:t>Infection</a:t>
            </a:r>
            <a:r>
              <a:rPr lang="it-IT" dirty="0" smtClean="0"/>
              <a:t> of </a:t>
            </a:r>
            <a:r>
              <a:rPr lang="it-IT" dirty="0" err="1" smtClean="0"/>
              <a:t>both</a:t>
            </a:r>
            <a:r>
              <a:rPr lang="it-IT" dirty="0" smtClean="0"/>
              <a:t> </a:t>
            </a:r>
            <a:r>
              <a:rPr lang="it-IT" dirty="0" err="1" smtClean="0"/>
              <a:t>dividing</a:t>
            </a:r>
            <a:r>
              <a:rPr lang="it-IT" dirty="0" smtClean="0"/>
              <a:t> and non </a:t>
            </a:r>
            <a:r>
              <a:rPr lang="it-IT" dirty="0" err="1" smtClean="0"/>
              <a:t>dividing</a:t>
            </a:r>
            <a:r>
              <a:rPr lang="it-IT" dirty="0" smtClean="0"/>
              <a:t> </a:t>
            </a:r>
            <a:r>
              <a:rPr lang="it-IT" dirty="0" err="1" smtClean="0"/>
              <a:t>cells</a:t>
            </a:r>
            <a:endParaRPr lang="it-IT" dirty="0" smtClean="0"/>
          </a:p>
          <a:p>
            <a:pPr marL="285750" indent="-285750">
              <a:buFont typeface="Wingdings" pitchFamily="2" charset="2"/>
              <a:buChar char="v"/>
            </a:pPr>
            <a:r>
              <a:rPr lang="it-IT" dirty="0" err="1" smtClean="0"/>
              <a:t>Low</a:t>
            </a:r>
            <a:r>
              <a:rPr lang="it-IT" dirty="0" smtClean="0"/>
              <a:t> immune </a:t>
            </a:r>
            <a:r>
              <a:rPr lang="it-IT" dirty="0" err="1" smtClean="0"/>
              <a:t>responces</a:t>
            </a:r>
            <a:endParaRPr lang="it-IT" dirty="0" smtClean="0"/>
          </a:p>
          <a:p>
            <a:pPr marL="285750" indent="-285750">
              <a:buFont typeface="Wingdings" pitchFamily="2" charset="2"/>
              <a:buChar char="v"/>
            </a:pPr>
            <a:r>
              <a:rPr lang="it-IT" dirty="0" smtClean="0"/>
              <a:t>Long-</a:t>
            </a:r>
            <a:r>
              <a:rPr lang="it-IT" dirty="0" err="1" smtClean="0"/>
              <a:t>term</a:t>
            </a:r>
            <a:r>
              <a:rPr lang="it-IT" dirty="0" smtClean="0"/>
              <a:t> </a:t>
            </a:r>
            <a:r>
              <a:rPr lang="it-IT" dirty="0" err="1" smtClean="0"/>
              <a:t>transgene</a:t>
            </a:r>
            <a:r>
              <a:rPr lang="it-IT" dirty="0" smtClean="0"/>
              <a:t> </a:t>
            </a:r>
            <a:r>
              <a:rPr lang="it-IT" dirty="0" err="1" smtClean="0"/>
              <a:t>expression</a:t>
            </a:r>
            <a:r>
              <a:rPr lang="it-IT" dirty="0" smtClean="0"/>
              <a:t>  </a:t>
            </a:r>
            <a:endParaRPr lang="it-IT" dirty="0"/>
          </a:p>
        </p:txBody>
      </p:sp>
      <p:sp>
        <p:nvSpPr>
          <p:cNvPr id="21" name="CasellaDiTesto 20"/>
          <p:cNvSpPr txBox="1"/>
          <p:nvPr/>
        </p:nvSpPr>
        <p:spPr>
          <a:xfrm>
            <a:off x="5827802" y="3188149"/>
            <a:ext cx="3168352"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dirty="0" smtClean="0"/>
              <a:t>      DISAVANTAGES:</a:t>
            </a:r>
          </a:p>
          <a:p>
            <a:pPr marL="285750" indent="-285750">
              <a:buFont typeface="Wingdings" pitchFamily="2" charset="2"/>
              <a:buChar char="q"/>
            </a:pPr>
            <a:r>
              <a:rPr lang="it-IT" dirty="0" smtClean="0"/>
              <a:t>Small </a:t>
            </a:r>
            <a:r>
              <a:rPr lang="it-IT" dirty="0" err="1" smtClean="0"/>
              <a:t>size</a:t>
            </a:r>
            <a:r>
              <a:rPr lang="it-IT" dirty="0" smtClean="0"/>
              <a:t> </a:t>
            </a:r>
          </a:p>
          <a:p>
            <a:pPr marL="285750" indent="-285750">
              <a:buFont typeface="Wingdings" pitchFamily="2" charset="2"/>
              <a:buChar char="q"/>
            </a:pPr>
            <a:r>
              <a:rPr lang="it-IT" dirty="0" err="1" smtClean="0"/>
              <a:t>Inefficiency</a:t>
            </a:r>
            <a:r>
              <a:rPr lang="it-IT" dirty="0" smtClean="0"/>
              <a:t> of </a:t>
            </a:r>
            <a:r>
              <a:rPr lang="it-IT" dirty="0" err="1" smtClean="0"/>
              <a:t>purified</a:t>
            </a:r>
            <a:r>
              <a:rPr lang="it-IT" dirty="0" smtClean="0"/>
              <a:t> AAV</a:t>
            </a:r>
          </a:p>
          <a:p>
            <a:pPr marL="285750" indent="-285750">
              <a:buFont typeface="Wingdings" pitchFamily="2" charset="2"/>
              <a:buChar char="q"/>
            </a:pPr>
            <a:r>
              <a:rPr lang="it-IT" dirty="0" err="1" smtClean="0"/>
              <a:t>Variable</a:t>
            </a:r>
            <a:r>
              <a:rPr lang="it-IT" dirty="0" smtClean="0"/>
              <a:t> </a:t>
            </a:r>
            <a:r>
              <a:rPr lang="it-IT" dirty="0" err="1" smtClean="0"/>
              <a:t>transduction</a:t>
            </a:r>
            <a:r>
              <a:rPr lang="it-IT" dirty="0" smtClean="0"/>
              <a:t> </a:t>
            </a:r>
            <a:r>
              <a:rPr lang="it-IT" dirty="0" err="1" smtClean="0"/>
              <a:t>efficiency</a:t>
            </a:r>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8103" y="4343984"/>
            <a:ext cx="1039762" cy="1006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Connettore 2 6"/>
          <p:cNvCxnSpPr/>
          <p:nvPr/>
        </p:nvCxnSpPr>
        <p:spPr>
          <a:xfrm>
            <a:off x="4429323" y="1628800"/>
            <a:ext cx="0" cy="576064"/>
          </a:xfrm>
          <a:prstGeom prst="straightConnector1">
            <a:avLst/>
          </a:prstGeom>
          <a:ln w="44450" cmpd="sng">
            <a:tailEnd type="arrow"/>
          </a:ln>
        </p:spPr>
        <p:style>
          <a:lnRef idx="1">
            <a:schemeClr val="accent1"/>
          </a:lnRef>
          <a:fillRef idx="0">
            <a:schemeClr val="accent1"/>
          </a:fillRef>
          <a:effectRef idx="0">
            <a:schemeClr val="accent1"/>
          </a:effectRef>
          <a:fontRef idx="minor">
            <a:schemeClr val="tx1"/>
          </a:fontRef>
        </p:style>
      </p:cxnSp>
      <p:grpSp>
        <p:nvGrpSpPr>
          <p:cNvPr id="10" name="Gruppo 9"/>
          <p:cNvGrpSpPr/>
          <p:nvPr/>
        </p:nvGrpSpPr>
        <p:grpSpPr>
          <a:xfrm>
            <a:off x="560012" y="5673039"/>
            <a:ext cx="8208168" cy="719138"/>
            <a:chOff x="216694" y="5229200"/>
            <a:chExt cx="8710612" cy="792163"/>
          </a:xfrm>
        </p:grpSpPr>
        <p:sp>
          <p:nvSpPr>
            <p:cNvPr id="15" name="Rectangle 4"/>
            <p:cNvSpPr>
              <a:spLocks noChangeArrowheads="1"/>
            </p:cNvSpPr>
            <p:nvPr/>
          </p:nvSpPr>
          <p:spPr bwMode="auto">
            <a:xfrm>
              <a:off x="216694" y="5229200"/>
              <a:ext cx="1042987" cy="792163"/>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sp>
          <p:nvSpPr>
            <p:cNvPr id="16" name="Text Box 9"/>
            <p:cNvSpPr txBox="1">
              <a:spLocks noChangeArrowheads="1"/>
            </p:cNvSpPr>
            <p:nvPr/>
          </p:nvSpPr>
          <p:spPr bwMode="auto">
            <a:xfrm>
              <a:off x="324644" y="5438750"/>
              <a:ext cx="7921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it-IT" b="1" dirty="0">
                  <a:solidFill>
                    <a:schemeClr val="bg1"/>
                  </a:solidFill>
                  <a:latin typeface="Garamond" pitchFamily="18" charset="0"/>
                </a:rPr>
                <a:t>ITR</a:t>
              </a:r>
            </a:p>
          </p:txBody>
        </p:sp>
        <p:sp>
          <p:nvSpPr>
            <p:cNvPr id="18" name="Line 20"/>
            <p:cNvSpPr>
              <a:spLocks noChangeShapeType="1"/>
            </p:cNvSpPr>
            <p:nvPr/>
          </p:nvSpPr>
          <p:spPr bwMode="auto">
            <a:xfrm>
              <a:off x="1259681" y="5589563"/>
              <a:ext cx="360363"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9" name="Line 22"/>
            <p:cNvSpPr>
              <a:spLocks noChangeShapeType="1"/>
            </p:cNvSpPr>
            <p:nvPr/>
          </p:nvSpPr>
          <p:spPr bwMode="auto">
            <a:xfrm>
              <a:off x="4934744" y="5589563"/>
              <a:ext cx="215900" cy="1587"/>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31" name="Rectangle 18"/>
            <p:cNvSpPr>
              <a:spLocks noChangeArrowheads="1"/>
            </p:cNvSpPr>
            <p:nvPr/>
          </p:nvSpPr>
          <p:spPr bwMode="auto">
            <a:xfrm>
              <a:off x="5941219" y="5302225"/>
              <a:ext cx="1655763" cy="647700"/>
            </a:xfrm>
            <a:prstGeom prst="rect">
              <a:avLst/>
            </a:prstGeom>
            <a:solidFill>
              <a:srgbClr val="009900"/>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sp>
          <p:nvSpPr>
            <p:cNvPr id="32" name="Text Box 19"/>
            <p:cNvSpPr txBox="1">
              <a:spLocks noChangeArrowheads="1"/>
            </p:cNvSpPr>
            <p:nvPr/>
          </p:nvSpPr>
          <p:spPr bwMode="auto">
            <a:xfrm>
              <a:off x="6444457" y="5438750"/>
              <a:ext cx="12239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b="1" dirty="0">
                  <a:solidFill>
                    <a:schemeClr val="bg1"/>
                  </a:solidFill>
                  <a:latin typeface="Garamond" pitchFamily="18" charset="0"/>
                </a:rPr>
                <a:t>GFP</a:t>
              </a:r>
            </a:p>
          </p:txBody>
        </p:sp>
        <p:grpSp>
          <p:nvGrpSpPr>
            <p:cNvPr id="22" name="Group 28"/>
            <p:cNvGrpSpPr>
              <a:grpSpLocks/>
            </p:cNvGrpSpPr>
            <p:nvPr/>
          </p:nvGrpSpPr>
          <p:grpSpPr bwMode="auto">
            <a:xfrm>
              <a:off x="1621631" y="5302225"/>
              <a:ext cx="3382963" cy="647700"/>
              <a:chOff x="658" y="1616"/>
              <a:chExt cx="2131" cy="408"/>
            </a:xfrm>
          </p:grpSpPr>
          <p:sp>
            <p:nvSpPr>
              <p:cNvPr id="27" name="Rectangle 7"/>
              <p:cNvSpPr>
                <a:spLocks noChangeArrowheads="1"/>
              </p:cNvSpPr>
              <p:nvPr/>
            </p:nvSpPr>
            <p:spPr bwMode="auto">
              <a:xfrm>
                <a:off x="1156" y="1616"/>
                <a:ext cx="1633" cy="408"/>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sp>
            <p:nvSpPr>
              <p:cNvPr id="28" name="Text Box 15"/>
              <p:cNvSpPr txBox="1">
                <a:spLocks noChangeArrowheads="1"/>
              </p:cNvSpPr>
              <p:nvPr/>
            </p:nvSpPr>
            <p:spPr bwMode="auto">
              <a:xfrm>
                <a:off x="1383" y="1706"/>
                <a:ext cx="136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it-IT" b="1" dirty="0" smtClean="0">
                    <a:solidFill>
                      <a:schemeClr val="bg1"/>
                    </a:solidFill>
                    <a:latin typeface="Garamond" pitchFamily="18" charset="0"/>
                  </a:rPr>
                  <a:t>FLAG-RGS-PX1</a:t>
                </a:r>
                <a:endParaRPr lang="it-IT" b="1" dirty="0">
                  <a:solidFill>
                    <a:schemeClr val="bg1"/>
                  </a:solidFill>
                  <a:latin typeface="Garamond" pitchFamily="18" charset="0"/>
                </a:endParaRPr>
              </a:p>
            </p:txBody>
          </p:sp>
          <p:sp>
            <p:nvSpPr>
              <p:cNvPr id="29" name="AutoShape 21"/>
              <p:cNvSpPr>
                <a:spLocks noChangeArrowheads="1"/>
              </p:cNvSpPr>
              <p:nvPr/>
            </p:nvSpPr>
            <p:spPr bwMode="auto">
              <a:xfrm>
                <a:off x="658" y="1616"/>
                <a:ext cx="680" cy="408"/>
              </a:xfrm>
              <a:prstGeom prst="homePlate">
                <a:avLst>
                  <a:gd name="adj" fmla="val 41667"/>
                </a:avLst>
              </a:prstGeom>
              <a:solidFill>
                <a:srgbClr val="CC0066"/>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sp>
            <p:nvSpPr>
              <p:cNvPr id="30" name="Text Box 26"/>
              <p:cNvSpPr txBox="1">
                <a:spLocks noChangeArrowheads="1"/>
              </p:cNvSpPr>
              <p:nvPr/>
            </p:nvSpPr>
            <p:spPr bwMode="auto">
              <a:xfrm>
                <a:off x="703" y="1702"/>
                <a:ext cx="49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it-IT" b="1" dirty="0">
                    <a:solidFill>
                      <a:schemeClr val="bg1"/>
                    </a:solidFill>
                    <a:latin typeface="Garamond" pitchFamily="18" charset="0"/>
                  </a:rPr>
                  <a:t>EF1α</a:t>
                </a:r>
              </a:p>
            </p:txBody>
          </p:sp>
        </p:grpSp>
        <p:sp>
          <p:nvSpPr>
            <p:cNvPr id="24" name="Line 27"/>
            <p:cNvSpPr>
              <a:spLocks noChangeShapeType="1"/>
            </p:cNvSpPr>
            <p:nvPr/>
          </p:nvSpPr>
          <p:spPr bwMode="auto">
            <a:xfrm>
              <a:off x="7596981" y="5589563"/>
              <a:ext cx="288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25" name="Rectangle 29"/>
            <p:cNvSpPr>
              <a:spLocks noChangeArrowheads="1"/>
            </p:cNvSpPr>
            <p:nvPr/>
          </p:nvSpPr>
          <p:spPr bwMode="auto">
            <a:xfrm>
              <a:off x="7884319" y="5229200"/>
              <a:ext cx="1042987" cy="792163"/>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sp>
          <p:nvSpPr>
            <p:cNvPr id="26" name="Text Box 30"/>
            <p:cNvSpPr txBox="1">
              <a:spLocks noChangeArrowheads="1"/>
            </p:cNvSpPr>
            <p:nvPr/>
          </p:nvSpPr>
          <p:spPr bwMode="auto">
            <a:xfrm>
              <a:off x="8028781" y="5438750"/>
              <a:ext cx="7921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it-IT" b="1" dirty="0">
                  <a:solidFill>
                    <a:schemeClr val="bg1"/>
                  </a:solidFill>
                  <a:latin typeface="Garamond" pitchFamily="18" charset="0"/>
                </a:rPr>
                <a:t>ITR</a:t>
              </a:r>
            </a:p>
          </p:txBody>
        </p:sp>
        <p:sp>
          <p:nvSpPr>
            <p:cNvPr id="33" name="Rectangle 18"/>
            <p:cNvSpPr>
              <a:spLocks noChangeArrowheads="1"/>
            </p:cNvSpPr>
            <p:nvPr/>
          </p:nvSpPr>
          <p:spPr bwMode="auto">
            <a:xfrm>
              <a:off x="5004005" y="5298256"/>
              <a:ext cx="937214" cy="647700"/>
            </a:xfrm>
            <a:prstGeom prst="rect">
              <a:avLst/>
            </a:prstGeom>
            <a:solidFill>
              <a:srgbClr val="FFFF00"/>
            </a:solidFill>
            <a:ln w="38100">
              <a:solidFill>
                <a:schemeClr val="tx1"/>
              </a:solidFill>
              <a:miter lim="800000"/>
              <a:headEnd/>
              <a:tailEnd/>
            </a:ln>
            <a:effectLst/>
            <a:extLst/>
          </p:spPr>
          <p:txBody>
            <a:bodyPr wrap="none" anchor="ctr"/>
            <a:lstStyle/>
            <a:p>
              <a:r>
                <a:rPr lang="it-IT" dirty="0" smtClean="0">
                  <a:solidFill>
                    <a:schemeClr val="bg1"/>
                  </a:solidFill>
                </a:rPr>
                <a:t> </a:t>
              </a:r>
              <a:r>
                <a:rPr lang="it-IT" b="1" dirty="0" smtClean="0">
                  <a:solidFill>
                    <a:schemeClr val="bg1"/>
                  </a:solidFill>
                  <a:latin typeface="Garamond" pitchFamily="18" charset="0"/>
                </a:rPr>
                <a:t>IRES</a:t>
              </a:r>
              <a:endParaRPr lang="it-IT" b="1" dirty="0">
                <a:solidFill>
                  <a:schemeClr val="bg1"/>
                </a:solidFill>
                <a:latin typeface="Garamond" pitchFamily="18" charset="0"/>
              </a:endParaRPr>
            </a:p>
          </p:txBody>
        </p:sp>
      </p:grpSp>
      <p:sp>
        <p:nvSpPr>
          <p:cNvPr id="14" name="CasellaDiTesto 13"/>
          <p:cNvSpPr txBox="1"/>
          <p:nvPr/>
        </p:nvSpPr>
        <p:spPr>
          <a:xfrm>
            <a:off x="3293196" y="2275954"/>
            <a:ext cx="2286915" cy="707886"/>
          </a:xfrm>
          <a:prstGeom prst="rect">
            <a:avLst/>
          </a:prstGeom>
          <a:noFill/>
        </p:spPr>
        <p:txBody>
          <a:bodyPr wrap="square" rtlCol="0">
            <a:spAutoFit/>
          </a:bodyPr>
          <a:lstStyle/>
          <a:p>
            <a:pPr algn="ctr"/>
            <a:r>
              <a:rPr lang="it-IT" sz="2000" dirty="0" smtClean="0">
                <a:solidFill>
                  <a:schemeClr val="bg1"/>
                </a:solidFill>
                <a:latin typeface="Garamond" pitchFamily="18" charset="0"/>
              </a:rPr>
              <a:t>AAV2 TRANSDUCTION</a:t>
            </a:r>
            <a:endParaRPr lang="it-IT" sz="2000" dirty="0">
              <a:solidFill>
                <a:schemeClr val="bg1"/>
              </a:solidFill>
              <a:latin typeface="Garamond" pitchFamily="18" charset="0"/>
            </a:endParaRPr>
          </a:p>
        </p:txBody>
      </p:sp>
      <p:cxnSp>
        <p:nvCxnSpPr>
          <p:cNvPr id="23" name="Connettore 2 22"/>
          <p:cNvCxnSpPr/>
          <p:nvPr/>
        </p:nvCxnSpPr>
        <p:spPr>
          <a:xfrm flipH="1">
            <a:off x="2508358" y="2965847"/>
            <a:ext cx="520598" cy="2033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5827802" y="2959307"/>
            <a:ext cx="433279" cy="2033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1" name="Parentesi graffa chiusa 40"/>
          <p:cNvSpPr/>
          <p:nvPr/>
        </p:nvSpPr>
        <p:spPr>
          <a:xfrm rot="16200000">
            <a:off x="4403646" y="1152435"/>
            <a:ext cx="504056" cy="8672626"/>
          </a:xfrm>
          <a:prstGeom prst="righ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2" name="CasellaDiTesto 41"/>
          <p:cNvSpPr txBox="1"/>
          <p:nvPr/>
        </p:nvSpPr>
        <p:spPr>
          <a:xfrm>
            <a:off x="525979" y="6450412"/>
            <a:ext cx="1050891" cy="369332"/>
          </a:xfrm>
          <a:prstGeom prst="rect">
            <a:avLst/>
          </a:prstGeom>
          <a:noFill/>
        </p:spPr>
        <p:txBody>
          <a:bodyPr wrap="square" rtlCol="0">
            <a:spAutoFit/>
          </a:bodyPr>
          <a:lstStyle/>
          <a:p>
            <a:pPr algn="ctr"/>
            <a:r>
              <a:rPr lang="it-IT" dirty="0" smtClean="0">
                <a:latin typeface="Garamond" pitchFamily="18" charset="0"/>
              </a:rPr>
              <a:t>167 </a:t>
            </a:r>
            <a:r>
              <a:rPr lang="it-IT" dirty="0" err="1" smtClean="0">
                <a:latin typeface="Garamond" pitchFamily="18" charset="0"/>
              </a:rPr>
              <a:t>pb</a:t>
            </a:r>
            <a:endParaRPr lang="it-IT" dirty="0">
              <a:latin typeface="Garamond" pitchFamily="18" charset="0"/>
            </a:endParaRPr>
          </a:p>
        </p:txBody>
      </p:sp>
      <p:sp>
        <p:nvSpPr>
          <p:cNvPr id="43" name="CasellaDiTesto 42"/>
          <p:cNvSpPr txBox="1"/>
          <p:nvPr/>
        </p:nvSpPr>
        <p:spPr>
          <a:xfrm>
            <a:off x="7803306" y="6443687"/>
            <a:ext cx="982826" cy="369332"/>
          </a:xfrm>
          <a:prstGeom prst="rect">
            <a:avLst/>
          </a:prstGeom>
          <a:noFill/>
        </p:spPr>
        <p:txBody>
          <a:bodyPr wrap="square" rtlCol="0">
            <a:spAutoFit/>
          </a:bodyPr>
          <a:lstStyle/>
          <a:p>
            <a:r>
              <a:rPr lang="it-IT" dirty="0" smtClean="0">
                <a:latin typeface="Garamond" pitchFamily="18" charset="0"/>
              </a:rPr>
              <a:t>172 </a:t>
            </a:r>
            <a:r>
              <a:rPr lang="it-IT" dirty="0" err="1" smtClean="0">
                <a:latin typeface="Garamond" pitchFamily="18" charset="0"/>
              </a:rPr>
              <a:t>pb</a:t>
            </a:r>
            <a:endParaRPr lang="it-IT" dirty="0">
              <a:latin typeface="Garamond" pitchFamily="18" charset="0"/>
            </a:endParaRPr>
          </a:p>
        </p:txBody>
      </p:sp>
      <p:sp>
        <p:nvSpPr>
          <p:cNvPr id="44" name="CasellaDiTesto 43"/>
          <p:cNvSpPr txBox="1"/>
          <p:nvPr/>
        </p:nvSpPr>
        <p:spPr>
          <a:xfrm>
            <a:off x="3049473" y="6383554"/>
            <a:ext cx="2237260" cy="369332"/>
          </a:xfrm>
          <a:prstGeom prst="rect">
            <a:avLst/>
          </a:prstGeom>
          <a:noFill/>
        </p:spPr>
        <p:txBody>
          <a:bodyPr wrap="square" rtlCol="0">
            <a:spAutoFit/>
          </a:bodyPr>
          <a:lstStyle/>
          <a:p>
            <a:r>
              <a:rPr lang="it-IT" dirty="0" smtClean="0">
                <a:latin typeface="Garamond" pitchFamily="18" charset="0"/>
              </a:rPr>
              <a:t>24+3474pb</a:t>
            </a:r>
            <a:endParaRPr lang="it-IT" dirty="0">
              <a:latin typeface="Garamond" pitchFamily="18" charset="0"/>
            </a:endParaRPr>
          </a:p>
        </p:txBody>
      </p:sp>
      <p:sp>
        <p:nvSpPr>
          <p:cNvPr id="45" name="CasellaDiTesto 44"/>
          <p:cNvSpPr txBox="1"/>
          <p:nvPr/>
        </p:nvSpPr>
        <p:spPr>
          <a:xfrm>
            <a:off x="6241714" y="6392177"/>
            <a:ext cx="1470150" cy="369332"/>
          </a:xfrm>
          <a:prstGeom prst="rect">
            <a:avLst/>
          </a:prstGeom>
          <a:noFill/>
        </p:spPr>
        <p:txBody>
          <a:bodyPr wrap="square" rtlCol="0">
            <a:spAutoFit/>
          </a:bodyPr>
          <a:lstStyle/>
          <a:p>
            <a:r>
              <a:rPr lang="it-IT" dirty="0" smtClean="0">
                <a:latin typeface="Garamond" pitchFamily="18" charset="0"/>
              </a:rPr>
              <a:t>714pb</a:t>
            </a:r>
            <a:endParaRPr lang="it-IT" dirty="0">
              <a:latin typeface="Garamond" pitchFamily="18" charset="0"/>
            </a:endParaRPr>
          </a:p>
        </p:txBody>
      </p:sp>
      <p:sp>
        <p:nvSpPr>
          <p:cNvPr id="46" name="CasellaDiTesto 45"/>
          <p:cNvSpPr txBox="1"/>
          <p:nvPr/>
        </p:nvSpPr>
        <p:spPr>
          <a:xfrm>
            <a:off x="1971322" y="6383554"/>
            <a:ext cx="886244" cy="369332"/>
          </a:xfrm>
          <a:prstGeom prst="rect">
            <a:avLst/>
          </a:prstGeom>
          <a:noFill/>
        </p:spPr>
        <p:txBody>
          <a:bodyPr wrap="square" rtlCol="0">
            <a:spAutoFit/>
          </a:bodyPr>
          <a:lstStyle/>
          <a:p>
            <a:r>
              <a:rPr lang="it-IT" dirty="0" smtClean="0">
                <a:latin typeface="Garamond" pitchFamily="18" charset="0"/>
              </a:rPr>
              <a:t>79pb</a:t>
            </a:r>
            <a:endParaRPr lang="it-IT" dirty="0">
              <a:latin typeface="Garamond" pitchFamily="18" charset="0"/>
            </a:endParaRPr>
          </a:p>
        </p:txBody>
      </p:sp>
    </p:spTree>
    <p:extLst>
      <p:ext uri="{BB962C8B-B14F-4D97-AF65-F5344CB8AC3E}">
        <p14:creationId xmlns:p14="http://schemas.microsoft.com/office/powerpoint/2010/main" xmlns="" val="130006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640" y="188640"/>
            <a:ext cx="8229600" cy="720080"/>
          </a:xfrm>
        </p:spPr>
        <p:style>
          <a:lnRef idx="2">
            <a:schemeClr val="accent1"/>
          </a:lnRef>
          <a:fillRef idx="1">
            <a:schemeClr val="lt1"/>
          </a:fillRef>
          <a:effectRef idx="0">
            <a:schemeClr val="accent1"/>
          </a:effectRef>
          <a:fontRef idx="minor">
            <a:schemeClr val="dk1"/>
          </a:fontRef>
        </p:style>
        <p:txBody>
          <a:bodyPr>
            <a:noAutofit/>
          </a:bodyPr>
          <a:lstStyle/>
          <a:p>
            <a:r>
              <a:rPr lang="en-US" dirty="0">
                <a:solidFill>
                  <a:srgbClr val="000099"/>
                </a:solidFill>
                <a:effectLst>
                  <a:outerShdw blurRad="38100" dist="38100" dir="2700000" algn="tl">
                    <a:srgbClr val="000000">
                      <a:alpha val="43137"/>
                    </a:srgbClr>
                  </a:outerShdw>
                </a:effectLst>
                <a:latin typeface="Garamond" pitchFamily="18" charset="0"/>
              </a:rPr>
              <a:t>Detailed experimental </a:t>
            </a:r>
            <a:r>
              <a:rPr lang="en-US" dirty="0" smtClean="0">
                <a:solidFill>
                  <a:srgbClr val="000099"/>
                </a:solidFill>
                <a:effectLst>
                  <a:outerShdw blurRad="38100" dist="38100" dir="2700000" algn="tl">
                    <a:srgbClr val="000000">
                      <a:alpha val="43137"/>
                    </a:srgbClr>
                  </a:outerShdw>
                </a:effectLst>
                <a:latin typeface="Garamond" pitchFamily="18" charset="0"/>
              </a:rPr>
              <a:t>plan</a:t>
            </a:r>
            <a:endParaRPr lang="it-IT" dirty="0">
              <a:solidFill>
                <a:srgbClr val="000099"/>
              </a:solidFill>
              <a:effectLst>
                <a:outerShdw blurRad="38100" dist="38100" dir="2700000" algn="tl">
                  <a:srgbClr val="000000">
                    <a:alpha val="43137"/>
                  </a:srgbClr>
                </a:outerShdw>
              </a:effectLst>
              <a:latin typeface="Garamond" pitchFamily="18" charset="0"/>
            </a:endParaRPr>
          </a:p>
        </p:txBody>
      </p:sp>
      <p:sp>
        <p:nvSpPr>
          <p:cNvPr id="3" name="Segnaposto contenuto 2"/>
          <p:cNvSpPr>
            <a:spLocks noGrp="1"/>
          </p:cNvSpPr>
          <p:nvPr>
            <p:ph idx="1"/>
          </p:nvPr>
        </p:nvSpPr>
        <p:spPr>
          <a:xfrm>
            <a:off x="2915816" y="1124744"/>
            <a:ext cx="5832648" cy="1008112"/>
          </a:xfrm>
          <a:ln w="28575"/>
        </p:spPr>
        <p:style>
          <a:lnRef idx="2">
            <a:schemeClr val="accent4"/>
          </a:lnRef>
          <a:fillRef idx="1">
            <a:schemeClr val="lt1"/>
          </a:fillRef>
          <a:effectRef idx="0">
            <a:schemeClr val="accent4"/>
          </a:effectRef>
          <a:fontRef idx="minor">
            <a:schemeClr val="dk1"/>
          </a:fontRef>
        </p:style>
        <p:txBody>
          <a:bodyPr>
            <a:normAutofit/>
          </a:bodyPr>
          <a:lstStyle/>
          <a:p>
            <a:pPr marL="0" indent="0" algn="ctr">
              <a:buNone/>
            </a:pPr>
            <a:r>
              <a:rPr lang="it-IT" sz="2400" b="1" dirty="0" err="1" smtClean="0">
                <a:effectLst>
                  <a:outerShdw blurRad="38100" dist="38100" dir="2700000" algn="tl">
                    <a:srgbClr val="000000">
                      <a:alpha val="43137"/>
                    </a:srgbClr>
                  </a:outerShdw>
                </a:effectLst>
                <a:latin typeface="Garamond" pitchFamily="18" charset="0"/>
              </a:rPr>
              <a:t>Bone</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Marrow</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Stromal</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Cells</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BMSCs</a:t>
            </a:r>
            <a:r>
              <a:rPr lang="it-IT" sz="2400" b="1" dirty="0" smtClean="0">
                <a:effectLst>
                  <a:outerShdw blurRad="38100" dist="38100" dir="2700000" algn="tl">
                    <a:srgbClr val="000000">
                      <a:alpha val="43137"/>
                    </a:srgbClr>
                  </a:outerShdw>
                </a:effectLst>
                <a:latin typeface="Garamond" pitchFamily="18" charset="0"/>
              </a:rPr>
              <a:t>) </a:t>
            </a:r>
          </a:p>
          <a:p>
            <a:pPr marL="0" indent="0" algn="ctr">
              <a:buNone/>
            </a:pPr>
            <a:r>
              <a:rPr lang="it-IT" sz="2400" dirty="0" err="1" smtClean="0">
                <a:effectLst>
                  <a:outerShdw blurRad="38100" dist="38100" dir="2700000" algn="tl">
                    <a:srgbClr val="000000">
                      <a:alpha val="43137"/>
                    </a:srgbClr>
                  </a:outerShdw>
                </a:effectLst>
                <a:latin typeface="Garamond" pitchFamily="18" charset="0"/>
              </a:rPr>
              <a:t>trasduced</a:t>
            </a:r>
            <a:r>
              <a:rPr lang="it-IT" sz="2400" dirty="0" smtClean="0">
                <a:effectLst>
                  <a:outerShdw blurRad="38100" dist="38100" dir="2700000" algn="tl">
                    <a:srgbClr val="000000">
                      <a:alpha val="43137"/>
                    </a:srgbClr>
                  </a:outerShdw>
                </a:effectLst>
                <a:latin typeface="Garamond" pitchFamily="18" charset="0"/>
              </a:rPr>
              <a:t> </a:t>
            </a:r>
            <a:r>
              <a:rPr lang="it-IT" sz="2400" dirty="0" err="1" smtClean="0">
                <a:effectLst>
                  <a:outerShdw blurRad="38100" dist="38100" dir="2700000" algn="tl">
                    <a:srgbClr val="000000">
                      <a:alpha val="43137"/>
                    </a:srgbClr>
                  </a:outerShdw>
                </a:effectLst>
                <a:latin typeface="Garamond" pitchFamily="18" charset="0"/>
              </a:rPr>
              <a:t>with</a:t>
            </a:r>
            <a:r>
              <a:rPr lang="it-IT" sz="2400" dirty="0" smtClean="0">
                <a:effectLst>
                  <a:outerShdw blurRad="38100" dist="38100" dir="2700000" algn="tl">
                    <a:srgbClr val="000000">
                      <a:alpha val="43137"/>
                    </a:srgbClr>
                  </a:outerShdw>
                </a:effectLst>
                <a:latin typeface="Garamond" pitchFamily="18" charset="0"/>
              </a:rPr>
              <a:t> </a:t>
            </a:r>
            <a:r>
              <a:rPr lang="it-IT" sz="2400" b="1" dirty="0" smtClean="0">
                <a:effectLst>
                  <a:outerShdw blurRad="38100" dist="38100" dir="2700000" algn="tl">
                    <a:srgbClr val="000000">
                      <a:alpha val="43137"/>
                    </a:srgbClr>
                  </a:outerShdw>
                </a:effectLst>
                <a:latin typeface="Garamond" pitchFamily="18" charset="0"/>
              </a:rPr>
              <a:t>Gs</a:t>
            </a:r>
            <a:r>
              <a:rPr lang="el-GR" sz="2400" b="1" dirty="0" smtClean="0">
                <a:effectLst>
                  <a:outerShdw blurRad="38100" dist="38100" dir="2700000" algn="tl">
                    <a:srgbClr val="000000">
                      <a:alpha val="43137"/>
                    </a:srgbClr>
                  </a:outerShdw>
                </a:effectLst>
                <a:latin typeface="Garamond" pitchFamily="18" charset="0"/>
              </a:rPr>
              <a:t>α</a:t>
            </a:r>
            <a:r>
              <a:rPr lang="it-IT" sz="2400" b="1" baseline="30000" dirty="0" smtClean="0">
                <a:effectLst>
                  <a:outerShdw blurRad="38100" dist="38100" dir="2700000" algn="tl">
                    <a:srgbClr val="000000">
                      <a:alpha val="43137"/>
                    </a:srgbClr>
                  </a:outerShdw>
                </a:effectLst>
                <a:latin typeface="Garamond" pitchFamily="18" charset="0"/>
              </a:rPr>
              <a:t>R201C</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lentiviral</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vector</a:t>
            </a:r>
            <a:r>
              <a:rPr lang="it-IT" sz="2400" b="1" dirty="0" smtClean="0">
                <a:effectLst>
                  <a:outerShdw blurRad="38100" dist="38100" dir="2700000" algn="tl">
                    <a:srgbClr val="000000">
                      <a:alpha val="43137"/>
                    </a:srgbClr>
                  </a:outerShdw>
                </a:effectLst>
                <a:latin typeface="Garamond" pitchFamily="18" charset="0"/>
              </a:rPr>
              <a:t>.</a:t>
            </a:r>
            <a:endParaRPr lang="it-IT" sz="2400" dirty="0">
              <a:latin typeface="Garamond" pitchFamily="18" charset="0"/>
            </a:endParaRPr>
          </a:p>
        </p:txBody>
      </p:sp>
      <p:sp>
        <p:nvSpPr>
          <p:cNvPr id="5" name="CasellaDiTesto 4"/>
          <p:cNvSpPr txBox="1"/>
          <p:nvPr/>
        </p:nvSpPr>
        <p:spPr>
          <a:xfrm>
            <a:off x="1117105" y="5333146"/>
            <a:ext cx="3888432" cy="400110"/>
          </a:xfrm>
          <a:prstGeom prst="rect">
            <a:avLst/>
          </a:prstGeom>
          <a:noFill/>
        </p:spPr>
        <p:txBody>
          <a:bodyPr wrap="square" rtlCol="0">
            <a:spAutoFit/>
          </a:bodyPr>
          <a:lstStyle/>
          <a:p>
            <a:pPr algn="ctr"/>
            <a:r>
              <a:rPr lang="it-IT" sz="2000" dirty="0" smtClean="0">
                <a:latin typeface="Garamond" pitchFamily="18" charset="0"/>
              </a:rPr>
              <a:t>AAV2-FLAG-RGS-PX1-GFP </a:t>
            </a:r>
            <a:r>
              <a:rPr lang="it-IT" sz="2000" dirty="0" err="1" smtClean="0">
                <a:latin typeface="Garamond" pitchFamily="18" charset="0"/>
              </a:rPr>
              <a:t>vector</a:t>
            </a:r>
            <a:endParaRPr lang="it-IT" sz="2000" dirty="0" smtClean="0">
              <a:latin typeface="Garamond" pitchFamily="18" charset="0"/>
            </a:endParaRPr>
          </a:p>
        </p:txBody>
      </p:sp>
      <p:sp>
        <p:nvSpPr>
          <p:cNvPr id="8" name="CasellaDiTesto 7"/>
          <p:cNvSpPr txBox="1"/>
          <p:nvPr/>
        </p:nvSpPr>
        <p:spPr>
          <a:xfrm>
            <a:off x="1835696" y="3820978"/>
            <a:ext cx="2402506" cy="400110"/>
          </a:xfrm>
          <a:prstGeom prst="rect">
            <a:avLst/>
          </a:prstGeom>
          <a:noFill/>
        </p:spPr>
        <p:txBody>
          <a:bodyPr wrap="square" rtlCol="0">
            <a:spAutoFit/>
          </a:bodyPr>
          <a:lstStyle/>
          <a:p>
            <a:pPr marL="342900" indent="-342900" algn="ctr"/>
            <a:r>
              <a:rPr lang="it-IT" sz="2000" dirty="0" smtClean="0">
                <a:latin typeface="Garamond" pitchFamily="18" charset="0"/>
              </a:rPr>
              <a:t>AAV2-GFP </a:t>
            </a:r>
            <a:r>
              <a:rPr lang="it-IT" sz="2000" dirty="0" err="1" smtClean="0">
                <a:latin typeface="Garamond" pitchFamily="18" charset="0"/>
              </a:rPr>
              <a:t>vector</a:t>
            </a:r>
            <a:endParaRPr lang="it-IT" sz="2000" dirty="0">
              <a:latin typeface="Garamond" pitchFamily="18" charset="0"/>
            </a:endParaRPr>
          </a:p>
        </p:txBody>
      </p:sp>
      <p:pic>
        <p:nvPicPr>
          <p:cNvPr id="2060" name="Picture 5" descr="C:\Users\Kekka\Desktop\vettore 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3202523"/>
            <a:ext cx="3986682" cy="68053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uppo 34"/>
          <p:cNvGrpSpPr/>
          <p:nvPr/>
        </p:nvGrpSpPr>
        <p:grpSpPr>
          <a:xfrm>
            <a:off x="6156176" y="2348880"/>
            <a:ext cx="2304256" cy="4032448"/>
            <a:chOff x="6012160" y="1916832"/>
            <a:chExt cx="2304256" cy="4032448"/>
          </a:xfrm>
        </p:grpSpPr>
        <p:sp>
          <p:nvSpPr>
            <p:cNvPr id="127" name="Ovale 126"/>
            <p:cNvSpPr/>
            <p:nvPr/>
          </p:nvSpPr>
          <p:spPr>
            <a:xfrm>
              <a:off x="6067068" y="4930970"/>
              <a:ext cx="1025211" cy="101830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sz="1200" b="1" spc="-150" dirty="0"/>
            </a:p>
          </p:txBody>
        </p:sp>
        <p:sp>
          <p:nvSpPr>
            <p:cNvPr id="128" name="Ovale 127"/>
            <p:cNvSpPr/>
            <p:nvPr/>
          </p:nvSpPr>
          <p:spPr>
            <a:xfrm>
              <a:off x="6067069" y="3860462"/>
              <a:ext cx="1008112" cy="100869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000" b="1" dirty="0" smtClean="0"/>
                <a:t>GFP</a:t>
              </a:r>
              <a:endParaRPr lang="it-IT" b="1" dirty="0"/>
            </a:p>
          </p:txBody>
        </p:sp>
        <p:sp>
          <p:nvSpPr>
            <p:cNvPr id="2064" name="CasellaDiTesto 2063"/>
            <p:cNvSpPr txBox="1"/>
            <p:nvPr/>
          </p:nvSpPr>
          <p:spPr>
            <a:xfrm>
              <a:off x="6012160" y="5025950"/>
              <a:ext cx="1080120" cy="923330"/>
            </a:xfrm>
            <a:prstGeom prst="rect">
              <a:avLst/>
            </a:prstGeom>
            <a:noFill/>
          </p:spPr>
          <p:txBody>
            <a:bodyPr wrap="square" rtlCol="0">
              <a:spAutoFit/>
            </a:bodyPr>
            <a:lstStyle/>
            <a:p>
              <a:pPr algn="ctr"/>
              <a:r>
                <a:rPr lang="it-IT" b="1" dirty="0" smtClean="0">
                  <a:solidFill>
                    <a:schemeClr val="bg1"/>
                  </a:solidFill>
                </a:rPr>
                <a:t>FLAG</a:t>
              </a:r>
            </a:p>
            <a:p>
              <a:pPr algn="ctr"/>
              <a:r>
                <a:rPr lang="it-IT" b="1" dirty="0" smtClean="0">
                  <a:solidFill>
                    <a:schemeClr val="bg1"/>
                  </a:solidFill>
                </a:rPr>
                <a:t>RGS-1</a:t>
              </a:r>
            </a:p>
            <a:p>
              <a:pPr algn="ctr"/>
              <a:r>
                <a:rPr lang="it-IT" b="1" dirty="0" smtClean="0">
                  <a:solidFill>
                    <a:schemeClr val="bg1"/>
                  </a:solidFill>
                </a:rPr>
                <a:t>GFP</a:t>
              </a:r>
              <a:endParaRPr lang="it-IT" b="1" dirty="0">
                <a:solidFill>
                  <a:schemeClr val="bg1"/>
                </a:solidFill>
              </a:endParaRPr>
            </a:p>
          </p:txBody>
        </p:sp>
        <p:sp>
          <p:nvSpPr>
            <p:cNvPr id="26" name="Rettangolo 25"/>
            <p:cNvSpPr/>
            <p:nvPr/>
          </p:nvSpPr>
          <p:spPr>
            <a:xfrm>
              <a:off x="6084168" y="1916832"/>
              <a:ext cx="1008112" cy="692696"/>
            </a:xfrm>
            <a:prstGeom prst="rect">
              <a:avLst/>
            </a:prstGeom>
          </p:spPr>
          <p:style>
            <a:lnRef idx="0">
              <a:schemeClr val="accent3"/>
            </a:lnRef>
            <a:fillRef idx="3">
              <a:schemeClr val="accent3"/>
            </a:fillRef>
            <a:effectRef idx="3">
              <a:schemeClr val="accent3"/>
            </a:effectRef>
            <a:fontRef idx="minor">
              <a:schemeClr val="lt1"/>
            </a:fontRef>
          </p:style>
          <p:txBody>
            <a:bodyPr rtlCol="0" anchor="b"/>
            <a:lstStyle/>
            <a:p>
              <a:pPr algn="ctr"/>
              <a:r>
                <a:rPr lang="it-IT" b="1" dirty="0" err="1" smtClean="0">
                  <a:effectLst>
                    <a:outerShdw blurRad="38100" dist="38100" dir="2700000" algn="tl">
                      <a:srgbClr val="000000">
                        <a:alpha val="43137"/>
                      </a:srgbClr>
                    </a:outerShdw>
                  </a:effectLst>
                </a:rPr>
                <a:t>BMSCs</a:t>
              </a: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err="1" smtClean="0">
                  <a:effectLst>
                    <a:outerShdw blurRad="38100" dist="38100" dir="2700000" algn="tl">
                      <a:srgbClr val="000000">
                        <a:alpha val="43137"/>
                      </a:srgbClr>
                    </a:outerShdw>
                  </a:effectLst>
                </a:rPr>
                <a:t>control</a:t>
              </a:r>
              <a:endParaRPr lang="it-IT" b="1" dirty="0">
                <a:effectLst>
                  <a:outerShdw blurRad="38100" dist="38100" dir="2700000" algn="tl">
                    <a:srgbClr val="000000">
                      <a:alpha val="43137"/>
                    </a:srgbClr>
                  </a:outerShdw>
                </a:effectLst>
              </a:endParaRPr>
            </a:p>
          </p:txBody>
        </p:sp>
        <p:sp>
          <p:nvSpPr>
            <p:cNvPr id="27" name="Rettangolo 26"/>
            <p:cNvSpPr/>
            <p:nvPr/>
          </p:nvSpPr>
          <p:spPr>
            <a:xfrm>
              <a:off x="7308304" y="1916832"/>
              <a:ext cx="1008112" cy="692696"/>
            </a:xfrm>
            <a:prstGeom prst="rect">
              <a:avLst/>
            </a:prstGeom>
          </p:spPr>
          <p:style>
            <a:lnRef idx="0">
              <a:schemeClr val="accent2"/>
            </a:lnRef>
            <a:fillRef idx="3">
              <a:schemeClr val="accent2"/>
            </a:fillRef>
            <a:effectRef idx="3">
              <a:schemeClr val="accent2"/>
            </a:effectRef>
            <a:fontRef idx="minor">
              <a:schemeClr val="lt1"/>
            </a:fontRef>
          </p:style>
          <p:txBody>
            <a:bodyPr rtlCol="0" anchor="b"/>
            <a:lstStyle/>
            <a:p>
              <a:pPr algn="ctr"/>
              <a:r>
                <a:rPr lang="it-IT" b="1" dirty="0" err="1" smtClean="0">
                  <a:effectLst>
                    <a:outerShdw blurRad="38100" dist="38100" dir="2700000" algn="tl">
                      <a:srgbClr val="000000">
                        <a:alpha val="43137"/>
                      </a:srgbClr>
                    </a:outerShdw>
                  </a:effectLst>
                </a:rPr>
                <a:t>BMSCs</a:t>
              </a: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FD</a:t>
              </a:r>
              <a:endParaRPr lang="it-IT" b="1" dirty="0">
                <a:effectLst>
                  <a:outerShdw blurRad="38100" dist="38100" dir="2700000" algn="tl">
                    <a:srgbClr val="000000">
                      <a:alpha val="43137"/>
                    </a:srgbClr>
                  </a:outerShdw>
                </a:effectLst>
              </a:endParaRPr>
            </a:p>
          </p:txBody>
        </p:sp>
        <p:sp>
          <p:nvSpPr>
            <p:cNvPr id="28" name="Ovale 27"/>
            <p:cNvSpPr/>
            <p:nvPr/>
          </p:nvSpPr>
          <p:spPr>
            <a:xfrm>
              <a:off x="7308304" y="3860462"/>
              <a:ext cx="1008112" cy="100869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000" b="1" dirty="0" smtClean="0"/>
                <a:t>GFP</a:t>
              </a:r>
              <a:endParaRPr lang="it-IT" b="1" dirty="0"/>
            </a:p>
          </p:txBody>
        </p:sp>
        <p:sp>
          <p:nvSpPr>
            <p:cNvPr id="29" name="Ovale 28"/>
            <p:cNvSpPr/>
            <p:nvPr/>
          </p:nvSpPr>
          <p:spPr>
            <a:xfrm>
              <a:off x="6084168" y="2780342"/>
              <a:ext cx="1008112" cy="100869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err="1" smtClean="0"/>
                <a:t>Mock</a:t>
              </a:r>
              <a:endParaRPr lang="it-IT" sz="1600" b="1" dirty="0"/>
            </a:p>
          </p:txBody>
        </p:sp>
        <p:sp>
          <p:nvSpPr>
            <p:cNvPr id="30" name="Ovale 29"/>
            <p:cNvSpPr/>
            <p:nvPr/>
          </p:nvSpPr>
          <p:spPr>
            <a:xfrm>
              <a:off x="7308304" y="2780342"/>
              <a:ext cx="1008112" cy="100869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b="1" dirty="0" err="1" smtClean="0"/>
                <a:t>Mock</a:t>
              </a:r>
              <a:endParaRPr lang="it-IT" b="1" dirty="0"/>
            </a:p>
          </p:txBody>
        </p:sp>
        <p:sp>
          <p:nvSpPr>
            <p:cNvPr id="33" name="Ovale 32"/>
            <p:cNvSpPr/>
            <p:nvPr/>
          </p:nvSpPr>
          <p:spPr>
            <a:xfrm>
              <a:off x="7291204" y="4930970"/>
              <a:ext cx="1025211" cy="1018309"/>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200" b="1" spc="-150" dirty="0"/>
            </a:p>
          </p:txBody>
        </p:sp>
        <p:sp>
          <p:nvSpPr>
            <p:cNvPr id="34" name="CasellaDiTesto 33"/>
            <p:cNvSpPr txBox="1"/>
            <p:nvPr/>
          </p:nvSpPr>
          <p:spPr>
            <a:xfrm>
              <a:off x="7236296" y="5025950"/>
              <a:ext cx="1080120" cy="923330"/>
            </a:xfrm>
            <a:prstGeom prst="rect">
              <a:avLst/>
            </a:prstGeom>
            <a:noFill/>
          </p:spPr>
          <p:txBody>
            <a:bodyPr wrap="square" rtlCol="0">
              <a:spAutoFit/>
            </a:bodyPr>
            <a:lstStyle/>
            <a:p>
              <a:pPr algn="ctr"/>
              <a:r>
                <a:rPr lang="it-IT" b="1" dirty="0" smtClean="0">
                  <a:solidFill>
                    <a:schemeClr val="bg1"/>
                  </a:solidFill>
                </a:rPr>
                <a:t>FLAG</a:t>
              </a:r>
            </a:p>
            <a:p>
              <a:pPr algn="ctr"/>
              <a:r>
                <a:rPr lang="it-IT" b="1" dirty="0" smtClean="0">
                  <a:solidFill>
                    <a:schemeClr val="bg1"/>
                  </a:solidFill>
                </a:rPr>
                <a:t>RGS-1</a:t>
              </a:r>
            </a:p>
            <a:p>
              <a:pPr algn="ctr"/>
              <a:r>
                <a:rPr lang="it-IT" b="1" dirty="0" smtClean="0">
                  <a:solidFill>
                    <a:schemeClr val="bg1"/>
                  </a:solidFill>
                </a:rPr>
                <a:t>GFP</a:t>
              </a:r>
              <a:endParaRPr lang="it-IT" b="1" dirty="0">
                <a:solidFill>
                  <a:schemeClr val="bg1"/>
                </a:solidFill>
              </a:endParaRPr>
            </a:p>
          </p:txBody>
        </p:sp>
      </p:grpSp>
      <p:sp>
        <p:nvSpPr>
          <p:cNvPr id="36" name="CasellaDiTesto 35"/>
          <p:cNvSpPr txBox="1"/>
          <p:nvPr/>
        </p:nvSpPr>
        <p:spPr>
          <a:xfrm>
            <a:off x="251520" y="1268760"/>
            <a:ext cx="298782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b="1" i="1" dirty="0" smtClean="0"/>
              <a:t>In vitro </a:t>
            </a:r>
            <a:r>
              <a:rPr lang="it-IT" sz="2400" b="1" dirty="0" err="1" smtClean="0"/>
              <a:t>model</a:t>
            </a:r>
            <a:r>
              <a:rPr lang="it-IT" sz="2400" b="1" dirty="0" smtClean="0"/>
              <a:t> </a:t>
            </a:r>
            <a:r>
              <a:rPr lang="it-IT" sz="2400" b="1" dirty="0" err="1" smtClean="0"/>
              <a:t>for</a:t>
            </a:r>
            <a:r>
              <a:rPr lang="it-IT" sz="2400" b="1" dirty="0" smtClean="0"/>
              <a:t> FD:</a:t>
            </a:r>
            <a:endParaRPr lang="it-IT" sz="2400" b="1" dirty="0"/>
          </a:p>
        </p:txBody>
      </p:sp>
      <p:sp>
        <p:nvSpPr>
          <p:cNvPr id="37" name="CasellaDiTesto 36"/>
          <p:cNvSpPr txBox="1"/>
          <p:nvPr/>
        </p:nvSpPr>
        <p:spPr>
          <a:xfrm>
            <a:off x="323528" y="2492896"/>
            <a:ext cx="244827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b="1" dirty="0" err="1" smtClean="0"/>
              <a:t>Vectors</a:t>
            </a:r>
            <a:r>
              <a:rPr lang="it-IT" sz="2400" b="1" dirty="0" smtClean="0"/>
              <a:t>:</a:t>
            </a:r>
            <a:endParaRPr lang="it-IT" sz="2400" b="1" dirty="0"/>
          </a:p>
        </p:txBody>
      </p:sp>
      <p:grpSp>
        <p:nvGrpSpPr>
          <p:cNvPr id="6" name="Gruppo 53"/>
          <p:cNvGrpSpPr/>
          <p:nvPr/>
        </p:nvGrpSpPr>
        <p:grpSpPr>
          <a:xfrm>
            <a:off x="181001" y="4725144"/>
            <a:ext cx="5687143" cy="648147"/>
            <a:chOff x="107504" y="4581053"/>
            <a:chExt cx="5687143" cy="648147"/>
          </a:xfrm>
        </p:grpSpPr>
        <p:sp>
          <p:nvSpPr>
            <p:cNvPr id="39" name="Rectangle 4"/>
            <p:cNvSpPr>
              <a:spLocks noChangeArrowheads="1"/>
            </p:cNvSpPr>
            <p:nvPr/>
          </p:nvSpPr>
          <p:spPr bwMode="auto">
            <a:xfrm>
              <a:off x="107504" y="4581053"/>
              <a:ext cx="706831" cy="648147"/>
            </a:xfrm>
            <a:prstGeom prst="rect">
              <a:avLst/>
            </a:prstGeom>
            <a:solidFill>
              <a:srgbClr val="0000CC"/>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0" name="Text Box 9"/>
            <p:cNvSpPr txBox="1">
              <a:spLocks noChangeArrowheads="1"/>
            </p:cNvSpPr>
            <p:nvPr/>
          </p:nvSpPr>
          <p:spPr bwMode="auto">
            <a:xfrm>
              <a:off x="180662" y="4752507"/>
              <a:ext cx="536847" cy="300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b="1" dirty="0">
                  <a:solidFill>
                    <a:schemeClr val="bg1"/>
                  </a:solidFill>
                </a:rPr>
                <a:t>ITR</a:t>
              </a:r>
            </a:p>
          </p:txBody>
        </p:sp>
        <p:sp>
          <p:nvSpPr>
            <p:cNvPr id="41" name="Line 20"/>
            <p:cNvSpPr>
              <a:spLocks noChangeShapeType="1"/>
            </p:cNvSpPr>
            <p:nvPr/>
          </p:nvSpPr>
          <p:spPr bwMode="auto">
            <a:xfrm>
              <a:off x="814335" y="4875902"/>
              <a:ext cx="244217"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 name="Line 22"/>
            <p:cNvSpPr>
              <a:spLocks noChangeShapeType="1"/>
            </p:cNvSpPr>
            <p:nvPr/>
          </p:nvSpPr>
          <p:spPr bwMode="auto">
            <a:xfrm>
              <a:off x="3346375" y="4875902"/>
              <a:ext cx="146315" cy="1298"/>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 name="Rectangle 18"/>
            <p:cNvSpPr>
              <a:spLocks noChangeArrowheads="1"/>
            </p:cNvSpPr>
            <p:nvPr/>
          </p:nvSpPr>
          <p:spPr bwMode="auto">
            <a:xfrm>
              <a:off x="4028462" y="4640802"/>
              <a:ext cx="830081" cy="529948"/>
            </a:xfrm>
            <a:prstGeom prst="rect">
              <a:avLst/>
            </a:prstGeom>
            <a:solidFill>
              <a:srgbClr val="009900"/>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it-IT" sz="2000" b="1" dirty="0" smtClean="0">
                  <a:solidFill>
                    <a:schemeClr val="bg1"/>
                  </a:solidFill>
                  <a:effectLst>
                    <a:outerShdw blurRad="38100" dist="38100" dir="2700000" algn="tl">
                      <a:srgbClr val="000000">
                        <a:alpha val="43137"/>
                      </a:srgbClr>
                    </a:outerShdw>
                  </a:effectLst>
                </a:rPr>
                <a:t>GFP</a:t>
              </a:r>
              <a:endParaRPr lang="it-IT" b="1" dirty="0">
                <a:solidFill>
                  <a:schemeClr val="bg1"/>
                </a:solidFill>
                <a:effectLst>
                  <a:outerShdw blurRad="38100" dist="38100" dir="2700000" algn="tl">
                    <a:srgbClr val="000000">
                      <a:alpha val="43137"/>
                    </a:srgbClr>
                  </a:outerShdw>
                </a:effectLst>
              </a:endParaRPr>
            </a:p>
          </p:txBody>
        </p:sp>
        <p:sp>
          <p:nvSpPr>
            <p:cNvPr id="50" name="Rectangle 7"/>
            <p:cNvSpPr>
              <a:spLocks noChangeArrowheads="1"/>
            </p:cNvSpPr>
            <p:nvPr/>
          </p:nvSpPr>
          <p:spPr bwMode="auto">
            <a:xfrm>
              <a:off x="1595398" y="4640802"/>
              <a:ext cx="1894993" cy="529948"/>
            </a:xfrm>
            <a:prstGeom prst="rect">
              <a:avLst/>
            </a:prstGeom>
            <a:solidFill>
              <a:srgbClr val="FF0000"/>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 name="Text Box 15"/>
            <p:cNvSpPr txBox="1">
              <a:spLocks noChangeArrowheads="1"/>
            </p:cNvSpPr>
            <p:nvPr/>
          </p:nvSpPr>
          <p:spPr bwMode="auto">
            <a:xfrm>
              <a:off x="1762199" y="4715852"/>
              <a:ext cx="17281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it-IT" b="1" dirty="0" smtClean="0">
                  <a:solidFill>
                    <a:schemeClr val="bg1"/>
                  </a:solidFill>
                  <a:effectLst>
                    <a:outerShdw blurRad="38100" dist="38100" dir="2700000" algn="tl">
                      <a:srgbClr val="000000">
                        <a:alpha val="43137"/>
                      </a:srgbClr>
                    </a:outerShdw>
                  </a:effectLst>
                </a:rPr>
                <a:t>FLAG-RGS-PX1</a:t>
              </a:r>
              <a:endParaRPr lang="it-IT" b="1" dirty="0">
                <a:solidFill>
                  <a:schemeClr val="bg1"/>
                </a:solidFill>
                <a:effectLst>
                  <a:outerShdw blurRad="38100" dist="38100" dir="2700000" algn="tl">
                    <a:srgbClr val="000000">
                      <a:alpha val="43137"/>
                    </a:srgbClr>
                  </a:outerShdw>
                </a:effectLst>
              </a:endParaRPr>
            </a:p>
          </p:txBody>
        </p:sp>
        <p:sp>
          <p:nvSpPr>
            <p:cNvPr id="52" name="AutoShape 21"/>
            <p:cNvSpPr>
              <a:spLocks noChangeArrowheads="1"/>
            </p:cNvSpPr>
            <p:nvPr/>
          </p:nvSpPr>
          <p:spPr bwMode="auto">
            <a:xfrm>
              <a:off x="1059627" y="4640802"/>
              <a:ext cx="731575" cy="529948"/>
            </a:xfrm>
            <a:prstGeom prst="homePlate">
              <a:avLst>
                <a:gd name="adj" fmla="val 41667"/>
              </a:avLst>
            </a:prstGeom>
            <a:solidFill>
              <a:srgbClr val="CC0066"/>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it-IT" b="1" dirty="0" smtClean="0">
                  <a:solidFill>
                    <a:schemeClr val="bg1"/>
                  </a:solidFill>
                  <a:effectLst>
                    <a:outerShdw blurRad="38100" dist="38100" dir="2700000" algn="tl">
                      <a:srgbClr val="000000">
                        <a:alpha val="43137"/>
                      </a:srgbClr>
                    </a:outerShdw>
                  </a:effectLst>
                </a:rPr>
                <a:t>eIF1</a:t>
              </a:r>
              <a:r>
                <a:rPr lang="el-GR" b="1" dirty="0" smtClean="0">
                  <a:solidFill>
                    <a:schemeClr val="bg1"/>
                  </a:solidFill>
                  <a:effectLst>
                    <a:outerShdw blurRad="38100" dist="38100" dir="2700000" algn="tl">
                      <a:srgbClr val="000000">
                        <a:alpha val="43137"/>
                      </a:srgbClr>
                    </a:outerShdw>
                  </a:effectLst>
                </a:rPr>
                <a:t>α</a:t>
              </a:r>
              <a:endParaRPr lang="it-IT" b="1" dirty="0">
                <a:solidFill>
                  <a:schemeClr val="bg1"/>
                </a:solidFill>
                <a:effectLst>
                  <a:outerShdw blurRad="38100" dist="38100" dir="2700000" algn="tl">
                    <a:srgbClr val="000000">
                      <a:alpha val="43137"/>
                    </a:srgbClr>
                  </a:outerShdw>
                </a:effectLst>
              </a:endParaRPr>
            </a:p>
          </p:txBody>
        </p:sp>
        <p:sp>
          <p:nvSpPr>
            <p:cNvPr id="46" name="Line 27"/>
            <p:cNvSpPr>
              <a:spLocks noChangeShapeType="1"/>
            </p:cNvSpPr>
            <p:nvPr/>
          </p:nvSpPr>
          <p:spPr bwMode="auto">
            <a:xfrm>
              <a:off x="4893088" y="4875902"/>
              <a:ext cx="195804"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 name="Rectangle 29"/>
            <p:cNvSpPr>
              <a:spLocks noChangeArrowheads="1"/>
            </p:cNvSpPr>
            <p:nvPr/>
          </p:nvSpPr>
          <p:spPr bwMode="auto">
            <a:xfrm>
              <a:off x="5087816" y="4581053"/>
              <a:ext cx="706831" cy="648147"/>
            </a:xfrm>
            <a:prstGeom prst="rect">
              <a:avLst/>
            </a:prstGeom>
            <a:solidFill>
              <a:srgbClr val="0000CC"/>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 name="Text Box 30"/>
            <p:cNvSpPr txBox="1">
              <a:spLocks noChangeArrowheads="1"/>
            </p:cNvSpPr>
            <p:nvPr/>
          </p:nvSpPr>
          <p:spPr bwMode="auto">
            <a:xfrm>
              <a:off x="5185718" y="4752507"/>
              <a:ext cx="536848" cy="300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b="1">
                  <a:solidFill>
                    <a:schemeClr val="bg1"/>
                  </a:solidFill>
                </a:rPr>
                <a:t>ITR</a:t>
              </a:r>
            </a:p>
          </p:txBody>
        </p:sp>
        <p:sp>
          <p:nvSpPr>
            <p:cNvPr id="49" name="Rettangolo 48"/>
            <p:cNvSpPr/>
            <p:nvPr/>
          </p:nvSpPr>
          <p:spPr>
            <a:xfrm>
              <a:off x="3425825" y="4640802"/>
              <a:ext cx="640630" cy="529200"/>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effectLst>
                    <a:outerShdw blurRad="38100" dist="38100" dir="2700000" algn="tl">
                      <a:srgbClr val="000000">
                        <a:alpha val="43137"/>
                      </a:srgbClr>
                    </a:outerShdw>
                  </a:effectLst>
                </a:rPr>
                <a:t>IRES</a:t>
              </a:r>
              <a:endParaRPr lang="it-IT" sz="1400" b="1" dirty="0">
                <a:effectLst>
                  <a:outerShdw blurRad="38100" dist="38100" dir="2700000" algn="tl">
                    <a:srgbClr val="000000">
                      <a:alpha val="43137"/>
                    </a:srgbClr>
                  </a:outerShdw>
                </a:effectLst>
              </a:endParaRPr>
            </a:p>
          </p:txBody>
        </p:sp>
      </p:grpSp>
      <p:cxnSp>
        <p:nvCxnSpPr>
          <p:cNvPr id="56" name="Connettore 2 55"/>
          <p:cNvCxnSpPr>
            <a:stCxn id="8" idx="3"/>
          </p:cNvCxnSpPr>
          <p:nvPr/>
        </p:nvCxnSpPr>
        <p:spPr>
          <a:xfrm>
            <a:off x="4238202" y="4021033"/>
            <a:ext cx="1845966" cy="5600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Connettore 2 56"/>
          <p:cNvCxnSpPr>
            <a:stCxn id="5" idx="3"/>
          </p:cNvCxnSpPr>
          <p:nvPr/>
        </p:nvCxnSpPr>
        <p:spPr>
          <a:xfrm>
            <a:off x="5005537" y="5533201"/>
            <a:ext cx="1078631"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CasellaDiTesto 77"/>
          <p:cNvSpPr txBox="1"/>
          <p:nvPr/>
        </p:nvSpPr>
        <p:spPr>
          <a:xfrm>
            <a:off x="395536" y="5838363"/>
            <a:ext cx="4968552"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lgn="ctr"/>
            <a:r>
              <a:rPr lang="it-IT" sz="2400" b="1" dirty="0" err="1" smtClean="0">
                <a:effectLst>
                  <a:outerShdw blurRad="38100" dist="38100" dir="2700000" algn="tl">
                    <a:srgbClr val="000000">
                      <a:alpha val="43137"/>
                    </a:srgbClr>
                  </a:outerShdw>
                </a:effectLst>
                <a:latin typeface="Garamond" pitchFamily="18" charset="0"/>
              </a:rPr>
              <a:t>Transduced</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cells</a:t>
            </a:r>
            <a:r>
              <a:rPr lang="it-IT" sz="2400" b="1" dirty="0" smtClean="0">
                <a:effectLst>
                  <a:outerShdw blurRad="38100" dist="38100" dir="2700000" algn="tl">
                    <a:srgbClr val="000000">
                      <a:alpha val="43137"/>
                    </a:srgbClr>
                  </a:outerShdw>
                </a:effectLst>
                <a:latin typeface="Garamond" pitchFamily="18" charset="0"/>
              </a:rPr>
              <a:t> </a:t>
            </a:r>
            <a:r>
              <a:rPr lang="it-IT" sz="2400" b="1" dirty="0" err="1" smtClean="0">
                <a:effectLst>
                  <a:outerShdw blurRad="38100" dist="38100" dir="2700000" algn="tl">
                    <a:srgbClr val="000000">
                      <a:alpha val="43137"/>
                    </a:srgbClr>
                  </a:outerShdw>
                </a:effectLst>
                <a:latin typeface="Garamond" pitchFamily="18" charset="0"/>
              </a:rPr>
              <a:t>separated</a:t>
            </a:r>
            <a:endParaRPr lang="it-IT" sz="2400" b="1" dirty="0" smtClean="0">
              <a:effectLst>
                <a:outerShdw blurRad="38100" dist="38100" dir="2700000" algn="tl">
                  <a:srgbClr val="000000">
                    <a:alpha val="43137"/>
                  </a:srgbClr>
                </a:outerShdw>
              </a:effectLst>
              <a:latin typeface="Garamond" pitchFamily="18" charset="0"/>
            </a:endParaRPr>
          </a:p>
          <a:p>
            <a:pPr marL="457200" indent="-457200" algn="ctr"/>
            <a:r>
              <a:rPr lang="it-IT" sz="2400" b="1" dirty="0" err="1" smtClean="0">
                <a:effectLst>
                  <a:outerShdw blurRad="38100" dist="38100" dir="2700000" algn="tl">
                    <a:srgbClr val="000000">
                      <a:alpha val="43137"/>
                    </a:srgbClr>
                  </a:outerShdw>
                </a:effectLst>
                <a:latin typeface="Garamond" pitchFamily="18" charset="0"/>
              </a:rPr>
              <a:t>thought</a:t>
            </a:r>
            <a:r>
              <a:rPr lang="it-IT" sz="2400" b="1" dirty="0" smtClean="0">
                <a:effectLst>
                  <a:outerShdw blurRad="38100" dist="38100" dir="2700000" algn="tl">
                    <a:srgbClr val="000000">
                      <a:alpha val="43137"/>
                    </a:srgbClr>
                  </a:outerShdw>
                </a:effectLst>
                <a:latin typeface="Garamond" pitchFamily="18" charset="0"/>
              </a:rPr>
              <a:t> FACS-SORT </a:t>
            </a:r>
            <a:r>
              <a:rPr lang="it-IT" sz="2400" b="1" dirty="0" err="1" smtClean="0">
                <a:effectLst>
                  <a:outerShdw blurRad="38100" dist="38100" dir="2700000" algn="tl">
                    <a:srgbClr val="000000">
                      <a:alpha val="43137"/>
                    </a:srgbClr>
                  </a:outerShdw>
                </a:effectLst>
                <a:latin typeface="Garamond" pitchFamily="18" charset="0"/>
              </a:rPr>
              <a:t>using</a:t>
            </a:r>
            <a:r>
              <a:rPr lang="it-IT" sz="2400" b="1" dirty="0" smtClean="0">
                <a:effectLst>
                  <a:outerShdw blurRad="38100" dist="38100" dir="2700000" algn="tl">
                    <a:srgbClr val="000000">
                      <a:alpha val="43137"/>
                    </a:srgbClr>
                  </a:outerShdw>
                </a:effectLst>
                <a:latin typeface="Garamond" pitchFamily="18" charset="0"/>
              </a:rPr>
              <a:t> GFP</a:t>
            </a:r>
          </a:p>
        </p:txBody>
      </p:sp>
    </p:spTree>
    <p:extLst>
      <p:ext uri="{BB962C8B-B14F-4D97-AF65-F5344CB8AC3E}">
        <p14:creationId xmlns="" xmlns:p14="http://schemas.microsoft.com/office/powerpoint/2010/main" val="69543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683568" y="148152"/>
            <a:ext cx="7848872"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4400" dirty="0" err="1" smtClean="0">
                <a:solidFill>
                  <a:srgbClr val="000099"/>
                </a:solidFill>
                <a:effectLst>
                  <a:outerShdw blurRad="38100" dist="38100" dir="2700000" algn="tl">
                    <a:srgbClr val="000000">
                      <a:alpha val="43137"/>
                    </a:srgbClr>
                  </a:outerShdw>
                </a:effectLst>
                <a:latin typeface="Garamond" pitchFamily="18" charset="0"/>
              </a:rPr>
              <a:t>Transgene</a:t>
            </a:r>
            <a:r>
              <a:rPr lang="it-IT" sz="4400" dirty="0" smtClean="0">
                <a:solidFill>
                  <a:srgbClr val="000099"/>
                </a:solidFill>
                <a:effectLst>
                  <a:outerShdw blurRad="38100" dist="38100" dir="2700000" algn="tl">
                    <a:srgbClr val="000000">
                      <a:alpha val="43137"/>
                    </a:srgbClr>
                  </a:outerShdw>
                </a:effectLst>
                <a:latin typeface="Garamond" pitchFamily="18" charset="0"/>
              </a:rPr>
              <a:t> </a:t>
            </a:r>
            <a:r>
              <a:rPr lang="it-IT" sz="4400" dirty="0" err="1" smtClean="0">
                <a:solidFill>
                  <a:srgbClr val="000099"/>
                </a:solidFill>
                <a:effectLst>
                  <a:outerShdw blurRad="38100" dist="38100" dir="2700000" algn="tl">
                    <a:srgbClr val="000000">
                      <a:alpha val="43137"/>
                    </a:srgbClr>
                  </a:outerShdw>
                </a:effectLst>
                <a:latin typeface="Garamond" pitchFamily="18" charset="0"/>
              </a:rPr>
              <a:t>expression</a:t>
            </a:r>
            <a:endParaRPr lang="it-IT" sz="4400" dirty="0">
              <a:solidFill>
                <a:srgbClr val="000099"/>
              </a:solidFill>
              <a:effectLst>
                <a:outerShdw blurRad="38100" dist="38100" dir="2700000" algn="tl">
                  <a:srgbClr val="000000">
                    <a:alpha val="43137"/>
                  </a:srgbClr>
                </a:outerShdw>
              </a:effectLst>
              <a:latin typeface="Garamond" pitchFamily="18" charset="0"/>
            </a:endParaRPr>
          </a:p>
        </p:txBody>
      </p:sp>
      <p:grpSp>
        <p:nvGrpSpPr>
          <p:cNvPr id="2" name="Gruppo 56"/>
          <p:cNvGrpSpPr/>
          <p:nvPr/>
        </p:nvGrpSpPr>
        <p:grpSpPr>
          <a:xfrm>
            <a:off x="323528" y="980728"/>
            <a:ext cx="4104456" cy="3702025"/>
            <a:chOff x="4499993" y="1743199"/>
            <a:chExt cx="4104456" cy="3702025"/>
          </a:xfrm>
        </p:grpSpPr>
        <p:sp>
          <p:nvSpPr>
            <p:cNvPr id="42" name="Rettangolo 41"/>
            <p:cNvSpPr/>
            <p:nvPr/>
          </p:nvSpPr>
          <p:spPr>
            <a:xfrm>
              <a:off x="4499993" y="2060848"/>
              <a:ext cx="4104456" cy="3384376"/>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4" name="CasellaDiTesto 13"/>
            <p:cNvSpPr txBox="1"/>
            <p:nvPr/>
          </p:nvSpPr>
          <p:spPr>
            <a:xfrm>
              <a:off x="4644008" y="1743199"/>
              <a:ext cx="316835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dirty="0" err="1" smtClean="0">
                  <a:solidFill>
                    <a:schemeClr val="bg1"/>
                  </a:solidFill>
                  <a:effectLst>
                    <a:outerShdw blurRad="38100" dist="38100" dir="2700000" algn="tl">
                      <a:srgbClr val="000000">
                        <a:alpha val="43137"/>
                      </a:srgbClr>
                    </a:outerShdw>
                  </a:effectLst>
                  <a:latin typeface="Garamond" pitchFamily="18" charset="0"/>
                </a:rPr>
                <a:t>RT-qPCR</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for</a:t>
              </a:r>
              <a:r>
                <a:rPr lang="it-IT" sz="2400" dirty="0" smtClean="0">
                  <a:solidFill>
                    <a:schemeClr val="bg1"/>
                  </a:solidFill>
                  <a:effectLst>
                    <a:outerShdw blurRad="38100" dist="38100" dir="2700000" algn="tl">
                      <a:srgbClr val="000000">
                        <a:alpha val="43137"/>
                      </a:srgbClr>
                    </a:outerShdw>
                  </a:effectLst>
                  <a:latin typeface="Garamond" pitchFamily="18" charset="0"/>
                </a:rPr>
                <a:t> RGS-PX1</a:t>
              </a:r>
              <a:endParaRPr lang="it-IT" sz="2400" dirty="0">
                <a:solidFill>
                  <a:schemeClr val="bg1"/>
                </a:solidFill>
                <a:effectLst>
                  <a:outerShdw blurRad="38100" dist="38100" dir="2700000" algn="tl">
                    <a:srgbClr val="000000">
                      <a:alpha val="43137"/>
                    </a:srgbClr>
                  </a:outerShdw>
                </a:effectLst>
                <a:latin typeface="Garamond" pitchFamily="18" charset="0"/>
              </a:endParaRPr>
            </a:p>
          </p:txBody>
        </p:sp>
        <p:grpSp>
          <p:nvGrpSpPr>
            <p:cNvPr id="3" name="Gruppo 40"/>
            <p:cNvGrpSpPr/>
            <p:nvPr/>
          </p:nvGrpSpPr>
          <p:grpSpPr>
            <a:xfrm>
              <a:off x="4716016" y="2060848"/>
              <a:ext cx="3744416" cy="3281010"/>
              <a:chOff x="1331640" y="2636912"/>
              <a:chExt cx="3744416" cy="3281010"/>
            </a:xfrm>
          </p:grpSpPr>
          <p:sp>
            <p:nvSpPr>
              <p:cNvPr id="94" name="Line 42"/>
              <p:cNvSpPr>
                <a:spLocks noChangeShapeType="1"/>
              </p:cNvSpPr>
              <p:nvPr/>
            </p:nvSpPr>
            <p:spPr bwMode="auto">
              <a:xfrm flipV="1">
                <a:off x="1780583" y="2828492"/>
                <a:ext cx="0" cy="25833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 name="Line 43"/>
              <p:cNvSpPr>
                <a:spLocks noChangeShapeType="1"/>
              </p:cNvSpPr>
              <p:nvPr/>
            </p:nvSpPr>
            <p:spPr bwMode="auto">
              <a:xfrm>
                <a:off x="1780583" y="5411835"/>
                <a:ext cx="318317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6" name="Rectangle 44"/>
              <p:cNvSpPr>
                <a:spLocks noChangeArrowheads="1"/>
              </p:cNvSpPr>
              <p:nvPr/>
            </p:nvSpPr>
            <p:spPr bwMode="auto">
              <a:xfrm>
                <a:off x="2018353" y="4509120"/>
                <a:ext cx="237769" cy="902715"/>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7" name="Rectangle 45"/>
              <p:cNvSpPr>
                <a:spLocks noChangeArrowheads="1"/>
              </p:cNvSpPr>
              <p:nvPr/>
            </p:nvSpPr>
            <p:spPr bwMode="auto">
              <a:xfrm>
                <a:off x="2256122" y="5319283"/>
                <a:ext cx="236722" cy="9255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8" name="Rectangle 46"/>
              <p:cNvSpPr>
                <a:spLocks noChangeArrowheads="1"/>
              </p:cNvSpPr>
              <p:nvPr/>
            </p:nvSpPr>
            <p:spPr bwMode="auto">
              <a:xfrm>
                <a:off x="2730614" y="4509120"/>
                <a:ext cx="237769" cy="902715"/>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 name="Rectangle 47"/>
              <p:cNvSpPr>
                <a:spLocks noChangeArrowheads="1"/>
              </p:cNvSpPr>
              <p:nvPr/>
            </p:nvSpPr>
            <p:spPr bwMode="auto">
              <a:xfrm>
                <a:off x="2968383" y="5319283"/>
                <a:ext cx="236722" cy="9255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0" name="Rectangle 48"/>
              <p:cNvSpPr>
                <a:spLocks noChangeArrowheads="1"/>
              </p:cNvSpPr>
              <p:nvPr/>
            </p:nvSpPr>
            <p:spPr bwMode="auto">
              <a:xfrm>
                <a:off x="3443922" y="4509120"/>
                <a:ext cx="237770" cy="902715"/>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1" name="Rectangle 49"/>
              <p:cNvSpPr>
                <a:spLocks noChangeArrowheads="1"/>
              </p:cNvSpPr>
              <p:nvPr/>
            </p:nvSpPr>
            <p:spPr bwMode="auto">
              <a:xfrm>
                <a:off x="3680644" y="5319283"/>
                <a:ext cx="236722" cy="9255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 name="Rectangle 50"/>
              <p:cNvSpPr>
                <a:spLocks noChangeArrowheads="1"/>
              </p:cNvSpPr>
              <p:nvPr/>
            </p:nvSpPr>
            <p:spPr bwMode="auto">
              <a:xfrm>
                <a:off x="4156183" y="3381775"/>
                <a:ext cx="237770" cy="203006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 name="Rectangle 51"/>
              <p:cNvSpPr>
                <a:spLocks noChangeArrowheads="1"/>
              </p:cNvSpPr>
              <p:nvPr/>
            </p:nvSpPr>
            <p:spPr bwMode="auto">
              <a:xfrm>
                <a:off x="4393953" y="4149080"/>
                <a:ext cx="237769" cy="126275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4" name="Gruppo 38"/>
              <p:cNvGrpSpPr/>
              <p:nvPr/>
            </p:nvGrpSpPr>
            <p:grpSpPr>
              <a:xfrm>
                <a:off x="1907704" y="2996952"/>
                <a:ext cx="2115264" cy="504056"/>
                <a:chOff x="1979712" y="2924944"/>
                <a:chExt cx="2115264" cy="504056"/>
              </a:xfrm>
            </p:grpSpPr>
            <p:sp>
              <p:nvSpPr>
                <p:cNvPr id="38" name="Rettangolo 37"/>
                <p:cNvSpPr/>
                <p:nvPr/>
              </p:nvSpPr>
              <p:spPr>
                <a:xfrm>
                  <a:off x="1979712" y="2924944"/>
                  <a:ext cx="208823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04" name="Rectangle 52"/>
                <p:cNvSpPr>
                  <a:spLocks noChangeArrowheads="1"/>
                </p:cNvSpPr>
                <p:nvPr/>
              </p:nvSpPr>
              <p:spPr bwMode="auto">
                <a:xfrm>
                  <a:off x="2099852" y="3264439"/>
                  <a:ext cx="237769" cy="92553"/>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5" name="Rectangle 53"/>
                <p:cNvSpPr>
                  <a:spLocks noChangeArrowheads="1"/>
                </p:cNvSpPr>
                <p:nvPr/>
              </p:nvSpPr>
              <p:spPr bwMode="auto">
                <a:xfrm>
                  <a:off x="2095947" y="3053186"/>
                  <a:ext cx="237769" cy="9255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 name="Rectangle 54"/>
                <p:cNvSpPr>
                  <a:spLocks noChangeArrowheads="1"/>
                </p:cNvSpPr>
                <p:nvPr/>
              </p:nvSpPr>
              <p:spPr bwMode="auto">
                <a:xfrm>
                  <a:off x="2338750" y="3140968"/>
                  <a:ext cx="165718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it-IT" sz="1200" dirty="0" err="1"/>
                    <a:t>Primer</a:t>
                  </a:r>
                  <a:r>
                    <a:rPr lang="it-IT" sz="1200" dirty="0"/>
                    <a:t> </a:t>
                  </a:r>
                  <a:r>
                    <a:rPr lang="it-IT" sz="1200" dirty="0" err="1"/>
                    <a:t>for</a:t>
                  </a:r>
                  <a:r>
                    <a:rPr lang="it-IT" sz="1200" dirty="0"/>
                    <a:t> </a:t>
                  </a:r>
                  <a:r>
                    <a:rPr lang="it-IT" sz="1200" dirty="0" smtClean="0"/>
                    <a:t>RGS-PX1 </a:t>
                  </a:r>
                  <a:r>
                    <a:rPr lang="it-IT" sz="1200" dirty="0" err="1" smtClean="0"/>
                    <a:t>wt</a:t>
                  </a:r>
                  <a:endParaRPr lang="it-IT" sz="1200" dirty="0"/>
                </a:p>
              </p:txBody>
            </p:sp>
            <p:sp>
              <p:nvSpPr>
                <p:cNvPr id="107" name="Rectangle 55"/>
                <p:cNvSpPr>
                  <a:spLocks noChangeArrowheads="1"/>
                </p:cNvSpPr>
                <p:nvPr/>
              </p:nvSpPr>
              <p:spPr bwMode="auto">
                <a:xfrm>
                  <a:off x="2339752" y="2935977"/>
                  <a:ext cx="175522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200" dirty="0" err="1"/>
                    <a:t>Primer</a:t>
                  </a:r>
                  <a:r>
                    <a:rPr lang="it-IT" sz="1200" dirty="0"/>
                    <a:t> </a:t>
                  </a:r>
                  <a:r>
                    <a:rPr lang="it-IT" sz="1200" dirty="0" err="1"/>
                    <a:t>for</a:t>
                  </a:r>
                  <a:r>
                    <a:rPr lang="it-IT" sz="1200" dirty="0"/>
                    <a:t> </a:t>
                  </a:r>
                  <a:r>
                    <a:rPr lang="it-IT" sz="1200" dirty="0" smtClean="0"/>
                    <a:t>FLAG-RGS-PX1</a:t>
                  </a:r>
                  <a:endParaRPr lang="it-IT" sz="1200" dirty="0"/>
                </a:p>
              </p:txBody>
            </p:sp>
          </p:grpSp>
          <p:sp>
            <p:nvSpPr>
              <p:cNvPr id="108" name="Rectangle 56"/>
              <p:cNvSpPr>
                <a:spLocks noChangeArrowheads="1"/>
              </p:cNvSpPr>
              <p:nvPr/>
            </p:nvSpPr>
            <p:spPr bwMode="auto">
              <a:xfrm rot="16200000">
                <a:off x="-87723" y="4056275"/>
                <a:ext cx="317728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600" dirty="0" smtClean="0"/>
                  <a:t>RGS-PX1 </a:t>
                </a:r>
                <a:r>
                  <a:rPr lang="it-IT" sz="1600" dirty="0" err="1" smtClean="0"/>
                  <a:t>mRNA</a:t>
                </a:r>
                <a:r>
                  <a:rPr lang="it-IT" sz="1600" dirty="0" smtClean="0"/>
                  <a:t> </a:t>
                </a:r>
                <a:r>
                  <a:rPr lang="it-IT" sz="1600" dirty="0"/>
                  <a:t>relative </a:t>
                </a:r>
                <a:r>
                  <a:rPr lang="it-IT" sz="1600" dirty="0" err="1" smtClean="0"/>
                  <a:t>expression</a:t>
                </a:r>
                <a:endParaRPr lang="it-IT" sz="1600" dirty="0"/>
              </a:p>
            </p:txBody>
          </p:sp>
          <p:sp>
            <p:nvSpPr>
              <p:cNvPr id="109" name="Rectangle 57"/>
              <p:cNvSpPr>
                <a:spLocks noChangeArrowheads="1"/>
              </p:cNvSpPr>
              <p:nvPr/>
            </p:nvSpPr>
            <p:spPr bwMode="auto">
              <a:xfrm>
                <a:off x="1590997" y="4457860"/>
                <a:ext cx="177017" cy="19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dirty="0"/>
                  <a:t>1</a:t>
                </a:r>
              </a:p>
            </p:txBody>
          </p:sp>
          <p:sp>
            <p:nvSpPr>
              <p:cNvPr id="110" name="Line 58"/>
              <p:cNvSpPr>
                <a:spLocks noChangeShapeType="1"/>
              </p:cNvSpPr>
              <p:nvPr/>
            </p:nvSpPr>
            <p:spPr bwMode="auto">
              <a:xfrm>
                <a:off x="1733449" y="4509120"/>
                <a:ext cx="9427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1" name="Rectangle 59"/>
              <p:cNvSpPr>
                <a:spLocks noChangeArrowheads="1"/>
              </p:cNvSpPr>
              <p:nvPr/>
            </p:nvSpPr>
            <p:spPr bwMode="auto">
              <a:xfrm>
                <a:off x="1547664" y="5229200"/>
                <a:ext cx="177018" cy="19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dirty="0"/>
                  <a:t>0</a:t>
                </a:r>
              </a:p>
            </p:txBody>
          </p:sp>
          <p:sp>
            <p:nvSpPr>
              <p:cNvPr id="112" name="Rectangle 60"/>
              <p:cNvSpPr>
                <a:spLocks noChangeArrowheads="1"/>
              </p:cNvSpPr>
              <p:nvPr/>
            </p:nvSpPr>
            <p:spPr bwMode="auto">
              <a:xfrm>
                <a:off x="1912460" y="5425479"/>
                <a:ext cx="71532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a:t>
                </a:r>
                <a:endParaRPr lang="it-IT" sz="1200" b="1" dirty="0" smtClean="0"/>
              </a:p>
              <a:p>
                <a:r>
                  <a:rPr lang="it-IT" sz="1400" b="1" dirty="0" err="1" smtClean="0"/>
                  <a:t>control</a:t>
                </a:r>
                <a:endParaRPr lang="it-IT" sz="1600" b="1" dirty="0"/>
              </a:p>
            </p:txBody>
          </p:sp>
          <p:sp>
            <p:nvSpPr>
              <p:cNvPr id="113" name="Rectangle 61"/>
              <p:cNvSpPr>
                <a:spLocks noChangeArrowheads="1"/>
              </p:cNvSpPr>
              <p:nvPr/>
            </p:nvSpPr>
            <p:spPr bwMode="auto">
              <a:xfrm>
                <a:off x="2538052" y="5425479"/>
                <a:ext cx="8354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400" b="1" dirty="0" err="1" smtClean="0"/>
                  <a:t>mock</a:t>
                </a:r>
                <a:endParaRPr lang="it-IT" sz="1400" b="1" dirty="0"/>
              </a:p>
            </p:txBody>
          </p:sp>
          <p:sp>
            <p:nvSpPr>
              <p:cNvPr id="114" name="Rectangle 62"/>
              <p:cNvSpPr>
                <a:spLocks noChangeArrowheads="1"/>
              </p:cNvSpPr>
              <p:nvPr/>
            </p:nvSpPr>
            <p:spPr bwMode="auto">
              <a:xfrm>
                <a:off x="3275856" y="5425479"/>
                <a:ext cx="83548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200" b="1" dirty="0" err="1" smtClean="0"/>
                  <a:t>BMSCs-FD</a:t>
                </a:r>
                <a:endParaRPr lang="it-IT" sz="1200" b="1" dirty="0" smtClean="0"/>
              </a:p>
              <a:p>
                <a:pPr algn="ctr"/>
                <a:r>
                  <a:rPr lang="it-IT" sz="1200" b="1" dirty="0" smtClean="0"/>
                  <a:t>AAV-GFP</a:t>
                </a:r>
                <a:endParaRPr lang="it-IT" sz="1200" b="1" dirty="0"/>
              </a:p>
            </p:txBody>
          </p:sp>
          <p:sp>
            <p:nvSpPr>
              <p:cNvPr id="115" name="Rectangle 63"/>
              <p:cNvSpPr>
                <a:spLocks noChangeArrowheads="1"/>
              </p:cNvSpPr>
              <p:nvPr/>
            </p:nvSpPr>
            <p:spPr bwMode="auto">
              <a:xfrm>
                <a:off x="3976140" y="5415607"/>
                <a:ext cx="10999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200" b="1" dirty="0" smtClean="0"/>
                  <a:t>FLAG-RGS-PX1</a:t>
                </a:r>
                <a:endParaRPr lang="it-IT" sz="1200" b="1" dirty="0"/>
              </a:p>
            </p:txBody>
          </p:sp>
          <p:sp>
            <p:nvSpPr>
              <p:cNvPr id="40" name="CasellaDiTesto 39"/>
              <p:cNvSpPr txBox="1"/>
              <p:nvPr/>
            </p:nvSpPr>
            <p:spPr>
              <a:xfrm>
                <a:off x="1835696" y="3501008"/>
                <a:ext cx="2304256" cy="261610"/>
              </a:xfrm>
              <a:prstGeom prst="rect">
                <a:avLst/>
              </a:prstGeom>
              <a:noFill/>
            </p:spPr>
            <p:txBody>
              <a:bodyPr wrap="square" rtlCol="0">
                <a:spAutoFit/>
              </a:bodyPr>
              <a:lstStyle/>
              <a:p>
                <a:r>
                  <a:rPr lang="it-IT" sz="1100" dirty="0" err="1" smtClean="0"/>
                  <a:t>*data</a:t>
                </a:r>
                <a:r>
                  <a:rPr lang="it-IT" sz="1100" dirty="0" smtClean="0"/>
                  <a:t> </a:t>
                </a:r>
                <a:r>
                  <a:rPr lang="it-IT" sz="1100" dirty="0" err="1" smtClean="0"/>
                  <a:t>for</a:t>
                </a:r>
                <a:r>
                  <a:rPr lang="it-IT" sz="1100" dirty="0" smtClean="0"/>
                  <a:t> </a:t>
                </a:r>
                <a:r>
                  <a:rPr lang="it-IT" sz="1100" dirty="0" err="1" smtClean="0"/>
                  <a:t>normal</a:t>
                </a:r>
                <a:r>
                  <a:rPr lang="it-IT" sz="1100" dirty="0" smtClean="0"/>
                  <a:t> </a:t>
                </a:r>
                <a:r>
                  <a:rPr lang="it-IT" sz="1100" dirty="0" err="1" smtClean="0"/>
                  <a:t>BMSCs</a:t>
                </a:r>
                <a:r>
                  <a:rPr lang="it-IT" sz="1100" dirty="0" smtClean="0"/>
                  <a:t> </a:t>
                </a:r>
                <a:r>
                  <a:rPr lang="it-IT" sz="1100" dirty="0" err="1" smtClean="0"/>
                  <a:t>not</a:t>
                </a:r>
                <a:r>
                  <a:rPr lang="it-IT" sz="1100" dirty="0" smtClean="0"/>
                  <a:t> </a:t>
                </a:r>
                <a:r>
                  <a:rPr lang="it-IT" sz="1100" dirty="0" err="1" smtClean="0"/>
                  <a:t>showed</a:t>
                </a:r>
                <a:endParaRPr lang="it-IT" sz="1100" dirty="0"/>
              </a:p>
            </p:txBody>
          </p:sp>
        </p:grpSp>
      </p:grpSp>
      <p:sp>
        <p:nvSpPr>
          <p:cNvPr id="51" name="Rettangolo 50"/>
          <p:cNvSpPr/>
          <p:nvPr/>
        </p:nvSpPr>
        <p:spPr>
          <a:xfrm>
            <a:off x="107504" y="5085184"/>
            <a:ext cx="4464496" cy="1656184"/>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5" name="Gruppo 53"/>
          <p:cNvGrpSpPr/>
          <p:nvPr/>
        </p:nvGrpSpPr>
        <p:grpSpPr>
          <a:xfrm>
            <a:off x="75216" y="5301208"/>
            <a:ext cx="4461288" cy="1368152"/>
            <a:chOff x="-393344" y="5085184"/>
            <a:chExt cx="4461288" cy="1368152"/>
          </a:xfrm>
        </p:grpSpPr>
        <p:sp>
          <p:nvSpPr>
            <p:cNvPr id="44" name="Rectangle 10"/>
            <p:cNvSpPr>
              <a:spLocks noChangeArrowheads="1"/>
            </p:cNvSpPr>
            <p:nvPr/>
          </p:nvSpPr>
          <p:spPr bwMode="auto">
            <a:xfrm>
              <a:off x="935088" y="5589239"/>
              <a:ext cx="2952328" cy="360041"/>
            </a:xfrm>
            <a:prstGeom prst="rect">
              <a:avLst/>
            </a:prstGeom>
            <a:solidFill>
              <a:schemeClr val="tx2">
                <a:lumMod val="20000"/>
                <a:lumOff val="80000"/>
              </a:schemeClr>
            </a:solidFill>
            <a:ln w="9525">
              <a:solidFill>
                <a:schemeClr val="tx1">
                  <a:lumMod val="50000"/>
                  <a:lumOff val="50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80" name="Rectangle 10"/>
            <p:cNvSpPr>
              <a:spLocks noChangeArrowheads="1"/>
            </p:cNvSpPr>
            <p:nvPr/>
          </p:nvSpPr>
          <p:spPr bwMode="auto">
            <a:xfrm>
              <a:off x="935088" y="5085184"/>
              <a:ext cx="2952328" cy="432049"/>
            </a:xfrm>
            <a:prstGeom prst="rect">
              <a:avLst/>
            </a:prstGeom>
            <a:solidFill>
              <a:schemeClr val="tx2">
                <a:lumMod val="20000"/>
                <a:lumOff val="80000"/>
              </a:schemeClr>
            </a:solidFill>
            <a:ln w="9525">
              <a:solidFill>
                <a:schemeClr val="tx1">
                  <a:lumMod val="50000"/>
                  <a:lumOff val="50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84" name="Rectangle 14"/>
            <p:cNvSpPr>
              <a:spLocks noChangeArrowheads="1"/>
            </p:cNvSpPr>
            <p:nvPr/>
          </p:nvSpPr>
          <p:spPr bwMode="auto">
            <a:xfrm>
              <a:off x="3275856" y="5229200"/>
              <a:ext cx="431800" cy="14446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85" name="Rectangle 15"/>
            <p:cNvSpPr>
              <a:spLocks noChangeArrowheads="1"/>
            </p:cNvSpPr>
            <p:nvPr/>
          </p:nvSpPr>
          <p:spPr bwMode="auto">
            <a:xfrm>
              <a:off x="1043608" y="5732239"/>
              <a:ext cx="431800" cy="7302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88" name="Rectangle 18"/>
            <p:cNvSpPr>
              <a:spLocks noChangeArrowheads="1"/>
            </p:cNvSpPr>
            <p:nvPr/>
          </p:nvSpPr>
          <p:spPr bwMode="auto">
            <a:xfrm>
              <a:off x="3275856" y="5733256"/>
              <a:ext cx="431800" cy="7302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91" name="Text Box 21"/>
            <p:cNvSpPr txBox="1">
              <a:spLocks noChangeArrowheads="1"/>
            </p:cNvSpPr>
            <p:nvPr/>
          </p:nvSpPr>
          <p:spPr bwMode="auto">
            <a:xfrm>
              <a:off x="-393344" y="5157192"/>
              <a:ext cx="161646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r>
                <a:rPr lang="it-IT" dirty="0" smtClean="0"/>
                <a:t>FLAG-RGS-PX1</a:t>
              </a:r>
              <a:endParaRPr lang="it-IT" dirty="0"/>
            </a:p>
          </p:txBody>
        </p:sp>
        <p:sp>
          <p:nvSpPr>
            <p:cNvPr id="92" name="Text Box 22"/>
            <p:cNvSpPr txBox="1">
              <a:spLocks noChangeArrowheads="1"/>
            </p:cNvSpPr>
            <p:nvPr/>
          </p:nvSpPr>
          <p:spPr bwMode="auto">
            <a:xfrm>
              <a:off x="215504" y="5589240"/>
              <a:ext cx="8636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r>
                <a:rPr lang="el-GR" sz="1600" dirty="0"/>
                <a:t>β</a:t>
              </a:r>
              <a:r>
                <a:rPr lang="it-IT" sz="1600" dirty="0"/>
                <a:t>-</a:t>
              </a:r>
              <a:r>
                <a:rPr lang="it-IT" sz="1600" dirty="0" err="1"/>
                <a:t>actin</a:t>
              </a:r>
              <a:endParaRPr lang="el-GR" sz="1600" dirty="0"/>
            </a:p>
          </p:txBody>
        </p:sp>
        <p:sp>
          <p:nvSpPr>
            <p:cNvPr id="45" name="Rectangle 60"/>
            <p:cNvSpPr>
              <a:spLocks noChangeArrowheads="1"/>
            </p:cNvSpPr>
            <p:nvPr/>
          </p:nvSpPr>
          <p:spPr bwMode="auto">
            <a:xfrm>
              <a:off x="904348" y="5960893"/>
              <a:ext cx="71532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a:t>
              </a:r>
              <a:endParaRPr lang="it-IT" sz="1200" b="1" dirty="0" smtClean="0"/>
            </a:p>
            <a:p>
              <a:r>
                <a:rPr lang="it-IT" sz="1400" b="1" dirty="0" err="1" smtClean="0"/>
                <a:t>control</a:t>
              </a:r>
              <a:endParaRPr lang="it-IT" sz="1600" b="1" dirty="0"/>
            </a:p>
          </p:txBody>
        </p:sp>
        <p:sp>
          <p:nvSpPr>
            <p:cNvPr id="46" name="Rectangle 61"/>
            <p:cNvSpPr>
              <a:spLocks noChangeArrowheads="1"/>
            </p:cNvSpPr>
            <p:nvPr/>
          </p:nvSpPr>
          <p:spPr bwMode="auto">
            <a:xfrm>
              <a:off x="1529940" y="5960893"/>
              <a:ext cx="8354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400" b="1" dirty="0" err="1" smtClean="0"/>
                <a:t>mock</a:t>
              </a:r>
              <a:endParaRPr lang="it-IT" sz="1400" b="1" dirty="0"/>
            </a:p>
          </p:txBody>
        </p:sp>
        <p:sp>
          <p:nvSpPr>
            <p:cNvPr id="47" name="Rectangle 62"/>
            <p:cNvSpPr>
              <a:spLocks noChangeArrowheads="1"/>
            </p:cNvSpPr>
            <p:nvPr/>
          </p:nvSpPr>
          <p:spPr bwMode="auto">
            <a:xfrm>
              <a:off x="2267744" y="5960893"/>
              <a:ext cx="83548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200" b="1" dirty="0" err="1" smtClean="0"/>
                <a:t>BMSCs-FD</a:t>
              </a:r>
              <a:endParaRPr lang="it-IT" sz="1200" b="1" dirty="0" smtClean="0"/>
            </a:p>
            <a:p>
              <a:pPr algn="ctr"/>
              <a:r>
                <a:rPr lang="it-IT" sz="1200" b="1" dirty="0" smtClean="0"/>
                <a:t>AAV-GFP</a:t>
              </a:r>
              <a:endParaRPr lang="it-IT" sz="1200" b="1" dirty="0"/>
            </a:p>
          </p:txBody>
        </p:sp>
        <p:sp>
          <p:nvSpPr>
            <p:cNvPr id="48" name="Rectangle 63"/>
            <p:cNvSpPr>
              <a:spLocks noChangeArrowheads="1"/>
            </p:cNvSpPr>
            <p:nvPr/>
          </p:nvSpPr>
          <p:spPr bwMode="auto">
            <a:xfrm>
              <a:off x="2968028" y="5951021"/>
              <a:ext cx="10999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200" b="1" dirty="0" smtClean="0"/>
                <a:t>FLAG-RGS-PX1</a:t>
              </a:r>
              <a:endParaRPr lang="it-IT" sz="1200" b="1" dirty="0"/>
            </a:p>
          </p:txBody>
        </p:sp>
        <p:sp>
          <p:nvSpPr>
            <p:cNvPr id="49" name="Rectangle 18"/>
            <p:cNvSpPr>
              <a:spLocks noChangeArrowheads="1"/>
            </p:cNvSpPr>
            <p:nvPr/>
          </p:nvSpPr>
          <p:spPr bwMode="auto">
            <a:xfrm>
              <a:off x="2483768" y="5733256"/>
              <a:ext cx="431800" cy="7302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50" name="Rectangle 18"/>
            <p:cNvSpPr>
              <a:spLocks noChangeArrowheads="1"/>
            </p:cNvSpPr>
            <p:nvPr/>
          </p:nvSpPr>
          <p:spPr bwMode="auto">
            <a:xfrm>
              <a:off x="1763688" y="5733256"/>
              <a:ext cx="431800" cy="7302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grpSp>
      <p:sp>
        <p:nvSpPr>
          <p:cNvPr id="52" name="CasellaDiTesto 51"/>
          <p:cNvSpPr txBox="1"/>
          <p:nvPr/>
        </p:nvSpPr>
        <p:spPr>
          <a:xfrm>
            <a:off x="648072" y="4725144"/>
            <a:ext cx="3600401"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dirty="0" smtClean="0">
                <a:solidFill>
                  <a:schemeClr val="bg1"/>
                </a:solidFill>
                <a:effectLst>
                  <a:outerShdw blurRad="38100" dist="38100" dir="2700000" algn="tl">
                    <a:srgbClr val="000000">
                      <a:alpha val="43137"/>
                    </a:srgbClr>
                  </a:outerShdw>
                </a:effectLst>
                <a:latin typeface="Garamond" pitchFamily="18" charset="0"/>
              </a:rPr>
              <a:t>Western </a:t>
            </a:r>
            <a:r>
              <a:rPr lang="it-IT" sz="2400" dirty="0" err="1" smtClean="0">
                <a:solidFill>
                  <a:schemeClr val="bg1"/>
                </a:solidFill>
                <a:effectLst>
                  <a:outerShdw blurRad="38100" dist="38100" dir="2700000" algn="tl">
                    <a:srgbClr val="000000">
                      <a:alpha val="43137"/>
                    </a:srgbClr>
                  </a:outerShdw>
                </a:effectLst>
                <a:latin typeface="Garamond" pitchFamily="18" charset="0"/>
              </a:rPr>
              <a:t>Blot</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for</a:t>
            </a:r>
            <a:r>
              <a:rPr lang="it-IT" sz="2400" dirty="0" smtClean="0">
                <a:solidFill>
                  <a:schemeClr val="bg1"/>
                </a:solidFill>
                <a:effectLst>
                  <a:outerShdw blurRad="38100" dist="38100" dir="2700000" algn="tl">
                    <a:srgbClr val="000000">
                      <a:alpha val="43137"/>
                    </a:srgbClr>
                  </a:outerShdw>
                </a:effectLst>
                <a:latin typeface="Garamond" pitchFamily="18" charset="0"/>
              </a:rPr>
              <a:t> RGS-PX1</a:t>
            </a:r>
            <a:endParaRPr lang="it-IT" sz="2400" dirty="0">
              <a:solidFill>
                <a:schemeClr val="bg1"/>
              </a:solidFill>
              <a:effectLst>
                <a:outerShdw blurRad="38100" dist="38100" dir="2700000" algn="tl">
                  <a:srgbClr val="000000">
                    <a:alpha val="43137"/>
                  </a:srgbClr>
                </a:outerShdw>
              </a:effectLst>
              <a:latin typeface="Garamond" pitchFamily="18" charset="0"/>
            </a:endParaRPr>
          </a:p>
        </p:txBody>
      </p:sp>
      <p:grpSp>
        <p:nvGrpSpPr>
          <p:cNvPr id="6" name="Gruppo 140"/>
          <p:cNvGrpSpPr/>
          <p:nvPr/>
        </p:nvGrpSpPr>
        <p:grpSpPr>
          <a:xfrm>
            <a:off x="4716016" y="1196752"/>
            <a:ext cx="4248472" cy="4536504"/>
            <a:chOff x="4716016" y="1988840"/>
            <a:chExt cx="4248472" cy="4536504"/>
          </a:xfrm>
        </p:grpSpPr>
        <p:sp>
          <p:nvSpPr>
            <p:cNvPr id="79" name="Rettangolo 78"/>
            <p:cNvSpPr/>
            <p:nvPr/>
          </p:nvSpPr>
          <p:spPr>
            <a:xfrm>
              <a:off x="4716016" y="2276872"/>
              <a:ext cx="4248472" cy="4248472"/>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82" name="Text Box 12"/>
            <p:cNvSpPr txBox="1">
              <a:spLocks noChangeArrowheads="1"/>
            </p:cNvSpPr>
            <p:nvPr/>
          </p:nvSpPr>
          <p:spPr bwMode="auto">
            <a:xfrm>
              <a:off x="5227473" y="2583624"/>
              <a:ext cx="1664075" cy="338554"/>
            </a:xfrm>
            <a:prstGeom prst="rect">
              <a:avLst/>
            </a:prstGeom>
            <a:noFill/>
            <a:ln w="9525">
              <a:noFill/>
              <a:miter lim="800000"/>
              <a:headEnd/>
              <a:tailEnd/>
            </a:ln>
            <a:effectLst/>
          </p:spPr>
          <p:txBody>
            <a:bodyPr wrap="square">
              <a:spAutoFit/>
            </a:bodyPr>
            <a:lstStyle/>
            <a:p>
              <a:pPr algn="ctr">
                <a:spcBef>
                  <a:spcPct val="50000"/>
                </a:spcBef>
              </a:pPr>
              <a:r>
                <a:rPr lang="it-IT" sz="1600" b="1" dirty="0" err="1" smtClean="0">
                  <a:effectLst>
                    <a:outerShdw blurRad="38100" dist="38100" dir="2700000" algn="tl">
                      <a:srgbClr val="000000">
                        <a:alpha val="43137"/>
                      </a:srgbClr>
                    </a:outerShdw>
                  </a:effectLst>
                  <a:latin typeface="Garamond" pitchFamily="18" charset="0"/>
                </a:rPr>
                <a:t>Normal</a:t>
              </a:r>
              <a:r>
                <a:rPr lang="it-IT" sz="1600" b="1" dirty="0" smtClean="0">
                  <a:effectLst>
                    <a:outerShdw blurRad="38100" dist="38100" dir="2700000" algn="tl">
                      <a:srgbClr val="000000">
                        <a:alpha val="43137"/>
                      </a:srgbClr>
                    </a:outerShdw>
                  </a:effectLst>
                  <a:latin typeface="Garamond" pitchFamily="18" charset="0"/>
                </a:rPr>
                <a:t> </a:t>
              </a:r>
              <a:r>
                <a:rPr lang="it-IT" sz="1600" b="1" dirty="0" err="1" smtClean="0">
                  <a:effectLst>
                    <a:outerShdw blurRad="38100" dist="38100" dir="2700000" algn="tl">
                      <a:srgbClr val="000000">
                        <a:alpha val="43137"/>
                      </a:srgbClr>
                    </a:outerShdw>
                  </a:effectLst>
                  <a:latin typeface="Garamond" pitchFamily="18" charset="0"/>
                </a:rPr>
                <a:t>BMSCs</a:t>
              </a:r>
              <a:endParaRPr lang="it-IT" sz="1600" b="1" dirty="0">
                <a:effectLst>
                  <a:outerShdw blurRad="38100" dist="38100" dir="2700000" algn="tl">
                    <a:srgbClr val="000000">
                      <a:alpha val="43137"/>
                    </a:srgbClr>
                  </a:outerShdw>
                </a:effectLst>
                <a:latin typeface="Garamond" pitchFamily="18" charset="0"/>
              </a:endParaRPr>
            </a:p>
          </p:txBody>
        </p:sp>
        <p:sp>
          <p:nvSpPr>
            <p:cNvPr id="83" name="Text Box 13"/>
            <p:cNvSpPr txBox="1">
              <a:spLocks noChangeArrowheads="1"/>
            </p:cNvSpPr>
            <p:nvPr/>
          </p:nvSpPr>
          <p:spPr bwMode="auto">
            <a:xfrm>
              <a:off x="6888515" y="2583624"/>
              <a:ext cx="1939358" cy="338554"/>
            </a:xfrm>
            <a:prstGeom prst="rect">
              <a:avLst/>
            </a:prstGeom>
            <a:noFill/>
            <a:ln w="9525">
              <a:noFill/>
              <a:miter lim="800000"/>
              <a:headEnd/>
              <a:tailEnd/>
            </a:ln>
            <a:effectLst/>
          </p:spPr>
          <p:txBody>
            <a:bodyPr wrap="square">
              <a:spAutoFit/>
            </a:bodyPr>
            <a:lstStyle/>
            <a:p>
              <a:pPr>
                <a:spcBef>
                  <a:spcPct val="50000"/>
                </a:spcBef>
              </a:pPr>
              <a:r>
                <a:rPr lang="it-IT" sz="1600" b="1" dirty="0" err="1" smtClean="0">
                  <a:effectLst>
                    <a:outerShdw blurRad="38100" dist="38100" dir="2700000" algn="tl">
                      <a:srgbClr val="000000">
                        <a:alpha val="43137"/>
                      </a:srgbClr>
                    </a:outerShdw>
                  </a:effectLst>
                  <a:latin typeface="Garamond" pitchFamily="18" charset="0"/>
                </a:rPr>
                <a:t>BMSCs</a:t>
              </a:r>
              <a:r>
                <a:rPr lang="it-IT" sz="1600" b="1" dirty="0" smtClean="0">
                  <a:effectLst>
                    <a:outerShdw blurRad="38100" dist="38100" dir="2700000" algn="tl">
                      <a:srgbClr val="000000">
                        <a:alpha val="43137"/>
                      </a:srgbClr>
                    </a:outerShdw>
                  </a:effectLst>
                  <a:latin typeface="Garamond" pitchFamily="18" charset="0"/>
                </a:rPr>
                <a:t> FD </a:t>
              </a:r>
              <a:r>
                <a:rPr lang="it-IT" sz="1600" b="1" dirty="0" err="1" smtClean="0">
                  <a:effectLst>
                    <a:outerShdw blurRad="38100" dist="38100" dir="2700000" algn="tl">
                      <a:srgbClr val="000000">
                        <a:alpha val="43137"/>
                      </a:srgbClr>
                    </a:outerShdw>
                  </a:effectLst>
                  <a:latin typeface="Garamond" pitchFamily="18" charset="0"/>
                </a:rPr>
                <a:t>model</a:t>
              </a:r>
              <a:endParaRPr lang="it-IT" sz="1200" b="1" dirty="0">
                <a:effectLst>
                  <a:outerShdw blurRad="38100" dist="38100" dir="2700000" algn="tl">
                    <a:srgbClr val="000000">
                      <a:alpha val="43137"/>
                    </a:srgbClr>
                  </a:outerShdw>
                </a:effectLst>
                <a:latin typeface="Garamond" pitchFamily="18" charset="0"/>
              </a:endParaRPr>
            </a:p>
          </p:txBody>
        </p:sp>
        <p:sp>
          <p:nvSpPr>
            <p:cNvPr id="133" name="Line 4"/>
            <p:cNvSpPr>
              <a:spLocks noChangeShapeType="1"/>
            </p:cNvSpPr>
            <p:nvPr/>
          </p:nvSpPr>
          <p:spPr bwMode="auto">
            <a:xfrm flipH="1" flipV="1">
              <a:off x="5260241" y="2924944"/>
              <a:ext cx="0" cy="3240360"/>
            </a:xfrm>
            <a:prstGeom prst="line">
              <a:avLst/>
            </a:prstGeom>
            <a:noFill/>
            <a:ln w="38100">
              <a:solidFill>
                <a:schemeClr val="tx1"/>
              </a:solidFill>
              <a:round/>
              <a:headEnd/>
              <a:tailEnd type="triangle" w="med" len="med"/>
            </a:ln>
            <a:effectLst/>
          </p:spPr>
          <p:txBody>
            <a:bodyPr/>
            <a:lstStyle/>
            <a:p>
              <a:endParaRPr lang="it-IT"/>
            </a:p>
          </p:txBody>
        </p:sp>
        <p:sp>
          <p:nvSpPr>
            <p:cNvPr id="134" name="Line 5"/>
            <p:cNvSpPr>
              <a:spLocks noChangeShapeType="1"/>
            </p:cNvSpPr>
            <p:nvPr/>
          </p:nvSpPr>
          <p:spPr bwMode="auto">
            <a:xfrm>
              <a:off x="5020625" y="6076416"/>
              <a:ext cx="3879256" cy="0"/>
            </a:xfrm>
            <a:prstGeom prst="line">
              <a:avLst/>
            </a:prstGeom>
            <a:noFill/>
            <a:ln w="38100">
              <a:solidFill>
                <a:schemeClr val="tx1"/>
              </a:solidFill>
              <a:round/>
              <a:headEnd/>
              <a:tailEnd type="triangle" w="med" len="med"/>
            </a:ln>
            <a:effectLst/>
          </p:spPr>
          <p:txBody>
            <a:bodyPr/>
            <a:lstStyle/>
            <a:p>
              <a:endParaRPr lang="it-IT"/>
            </a:p>
          </p:txBody>
        </p:sp>
        <p:sp>
          <p:nvSpPr>
            <p:cNvPr id="135" name="Rectangle 6"/>
            <p:cNvSpPr>
              <a:spLocks noChangeArrowheads="1"/>
            </p:cNvSpPr>
            <p:nvPr/>
          </p:nvSpPr>
          <p:spPr bwMode="auto">
            <a:xfrm>
              <a:off x="5532526" y="4509120"/>
              <a:ext cx="407626" cy="155109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it-IT">
                <a:solidFill>
                  <a:srgbClr val="FF0000"/>
                </a:solidFill>
              </a:endParaRPr>
            </a:p>
          </p:txBody>
        </p:sp>
        <p:sp>
          <p:nvSpPr>
            <p:cNvPr id="87" name="Text Box 11"/>
            <p:cNvSpPr txBox="1">
              <a:spLocks noChangeArrowheads="1"/>
            </p:cNvSpPr>
            <p:nvPr/>
          </p:nvSpPr>
          <p:spPr bwMode="auto">
            <a:xfrm rot="16200000">
              <a:off x="3868649" y="4564073"/>
              <a:ext cx="2496112" cy="369332"/>
            </a:xfrm>
            <a:prstGeom prst="rect">
              <a:avLst/>
            </a:prstGeom>
            <a:noFill/>
            <a:ln w="9525">
              <a:noFill/>
              <a:miter lim="800000"/>
              <a:headEnd/>
              <a:tailEnd/>
            </a:ln>
            <a:effectLst/>
          </p:spPr>
          <p:txBody>
            <a:bodyPr wrap="square">
              <a:spAutoFit/>
            </a:bodyPr>
            <a:lstStyle/>
            <a:p>
              <a:pPr algn="ctr">
                <a:spcBef>
                  <a:spcPct val="50000"/>
                </a:spcBef>
              </a:pPr>
              <a:r>
                <a:rPr lang="it-IT" dirty="0" err="1" smtClean="0">
                  <a:latin typeface="Garamond" pitchFamily="18" charset="0"/>
                </a:rPr>
                <a:t>Fluorescence</a:t>
              </a:r>
              <a:r>
                <a:rPr lang="it-IT" dirty="0" smtClean="0">
                  <a:latin typeface="Garamond" pitchFamily="18" charset="0"/>
                </a:rPr>
                <a:t> </a:t>
              </a:r>
              <a:r>
                <a:rPr lang="it-IT" dirty="0" err="1" smtClean="0">
                  <a:latin typeface="Garamond" pitchFamily="18" charset="0"/>
                </a:rPr>
                <a:t>Activity</a:t>
              </a:r>
              <a:endParaRPr lang="it-IT" dirty="0">
                <a:latin typeface="Garamond" pitchFamily="18" charset="0"/>
              </a:endParaRPr>
            </a:p>
          </p:txBody>
        </p:sp>
        <p:sp>
          <p:nvSpPr>
            <p:cNvPr id="93" name="Parentesi graffa chiusa 92"/>
            <p:cNvSpPr/>
            <p:nvPr/>
          </p:nvSpPr>
          <p:spPr>
            <a:xfrm rot="16200000">
              <a:off x="5882730" y="2491492"/>
              <a:ext cx="506822" cy="1368194"/>
            </a:xfrm>
            <a:prstGeom prst="rightBrace">
              <a:avLst>
                <a:gd name="adj1" fmla="val 0"/>
                <a:gd name="adj2" fmla="val 48939"/>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6" name="Parentesi graffa chiusa 115"/>
            <p:cNvSpPr/>
            <p:nvPr/>
          </p:nvSpPr>
          <p:spPr>
            <a:xfrm rot="16200000">
              <a:off x="7398865" y="2471557"/>
              <a:ext cx="506822" cy="1408064"/>
            </a:xfrm>
            <a:prstGeom prst="rightBrace">
              <a:avLst>
                <a:gd name="adj1" fmla="val 0"/>
                <a:gd name="adj2" fmla="val 50000"/>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7" name="Rectangle 60"/>
            <p:cNvSpPr>
              <a:spLocks noChangeArrowheads="1"/>
            </p:cNvSpPr>
            <p:nvPr/>
          </p:nvSpPr>
          <p:spPr bwMode="auto">
            <a:xfrm>
              <a:off x="5412175" y="6080411"/>
              <a:ext cx="574479" cy="300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dirty="0" err="1" smtClean="0"/>
                <a:t>mock</a:t>
              </a:r>
              <a:endParaRPr lang="it-IT" b="1" dirty="0"/>
            </a:p>
          </p:txBody>
        </p:sp>
        <p:sp>
          <p:nvSpPr>
            <p:cNvPr id="118" name="Rectangle 61"/>
            <p:cNvSpPr>
              <a:spLocks noChangeArrowheads="1"/>
            </p:cNvSpPr>
            <p:nvPr/>
          </p:nvSpPr>
          <p:spPr bwMode="auto">
            <a:xfrm>
              <a:off x="6066309" y="6080411"/>
              <a:ext cx="811280" cy="300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600" b="1" dirty="0" smtClean="0"/>
                <a:t>RGS-PX1</a:t>
              </a:r>
              <a:endParaRPr lang="it-IT" sz="1600" b="1" dirty="0"/>
            </a:p>
          </p:txBody>
        </p:sp>
        <p:sp>
          <p:nvSpPr>
            <p:cNvPr id="119" name="Rectangle 62"/>
            <p:cNvSpPr>
              <a:spLocks noChangeArrowheads="1"/>
            </p:cNvSpPr>
            <p:nvPr/>
          </p:nvSpPr>
          <p:spPr bwMode="auto">
            <a:xfrm>
              <a:off x="6949792" y="6079895"/>
              <a:ext cx="574479" cy="300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600" b="1" dirty="0" err="1" smtClean="0"/>
                <a:t>mock</a:t>
              </a:r>
              <a:endParaRPr lang="it-IT" sz="1600" b="1" dirty="0"/>
            </a:p>
          </p:txBody>
        </p:sp>
        <p:sp>
          <p:nvSpPr>
            <p:cNvPr id="120" name="Rectangle 63"/>
            <p:cNvSpPr>
              <a:spLocks noChangeArrowheads="1"/>
            </p:cNvSpPr>
            <p:nvPr/>
          </p:nvSpPr>
          <p:spPr bwMode="auto">
            <a:xfrm>
              <a:off x="7675356" y="6079895"/>
              <a:ext cx="811280" cy="300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600" b="1" dirty="0" smtClean="0"/>
                <a:t>RGS-PX1</a:t>
              </a:r>
              <a:endParaRPr lang="it-IT" sz="1600" b="1" dirty="0"/>
            </a:p>
          </p:txBody>
        </p:sp>
        <p:sp>
          <p:nvSpPr>
            <p:cNvPr id="137" name="CasellaDiTesto 136"/>
            <p:cNvSpPr txBox="1"/>
            <p:nvPr/>
          </p:nvSpPr>
          <p:spPr>
            <a:xfrm>
              <a:off x="4932040" y="1988840"/>
              <a:ext cx="316835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dirty="0" smtClean="0">
                  <a:solidFill>
                    <a:schemeClr val="bg1"/>
                  </a:solidFill>
                  <a:effectLst>
                    <a:outerShdw blurRad="38100" dist="38100" dir="2700000" algn="tl">
                      <a:srgbClr val="000000">
                        <a:alpha val="43137"/>
                      </a:srgbClr>
                    </a:outerShdw>
                  </a:effectLst>
                  <a:latin typeface="Garamond" pitchFamily="18" charset="0"/>
                </a:rPr>
                <a:t>FACS </a:t>
              </a:r>
              <a:r>
                <a:rPr lang="it-IT" sz="2400" dirty="0" err="1" smtClean="0">
                  <a:solidFill>
                    <a:schemeClr val="bg1"/>
                  </a:solidFill>
                  <a:effectLst>
                    <a:outerShdw blurRad="38100" dist="38100" dir="2700000" algn="tl">
                      <a:srgbClr val="000000">
                        <a:alpha val="43137"/>
                      </a:srgbClr>
                    </a:outerShdw>
                  </a:effectLst>
                  <a:latin typeface="Garamond" pitchFamily="18" charset="0"/>
                </a:rPr>
                <a:t>for</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EGF-Receptor</a:t>
              </a:r>
              <a:endParaRPr lang="it-IT" sz="2400" dirty="0">
                <a:solidFill>
                  <a:schemeClr val="bg1"/>
                </a:solidFill>
                <a:effectLst>
                  <a:outerShdw blurRad="38100" dist="38100" dir="2700000" algn="tl">
                    <a:srgbClr val="000000">
                      <a:alpha val="43137"/>
                    </a:srgbClr>
                  </a:outerShdw>
                </a:effectLst>
                <a:latin typeface="Garamond" pitchFamily="18" charset="0"/>
              </a:endParaRPr>
            </a:p>
          </p:txBody>
        </p:sp>
        <p:sp>
          <p:nvSpPr>
            <p:cNvPr id="138" name="Rectangle 6"/>
            <p:cNvSpPr>
              <a:spLocks noChangeArrowheads="1"/>
            </p:cNvSpPr>
            <p:nvPr/>
          </p:nvSpPr>
          <p:spPr bwMode="auto">
            <a:xfrm>
              <a:off x="6300192" y="3645024"/>
              <a:ext cx="407626" cy="241518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it-IT">
                <a:solidFill>
                  <a:srgbClr val="FF0000"/>
                </a:solidFill>
              </a:endParaRPr>
            </a:p>
          </p:txBody>
        </p:sp>
        <p:sp>
          <p:nvSpPr>
            <p:cNvPr id="139" name="Rectangle 6"/>
            <p:cNvSpPr>
              <a:spLocks noChangeArrowheads="1"/>
            </p:cNvSpPr>
            <p:nvPr/>
          </p:nvSpPr>
          <p:spPr bwMode="auto">
            <a:xfrm>
              <a:off x="7044694" y="4941168"/>
              <a:ext cx="407626" cy="11190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it-IT">
                <a:solidFill>
                  <a:srgbClr val="FF0000"/>
                </a:solidFill>
              </a:endParaRPr>
            </a:p>
          </p:txBody>
        </p:sp>
        <p:sp>
          <p:nvSpPr>
            <p:cNvPr id="140" name="Rectangle 6"/>
            <p:cNvSpPr>
              <a:spLocks noChangeArrowheads="1"/>
            </p:cNvSpPr>
            <p:nvPr/>
          </p:nvSpPr>
          <p:spPr bwMode="auto">
            <a:xfrm>
              <a:off x="7908790" y="4221088"/>
              <a:ext cx="407626" cy="18391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it-IT">
                <a:solidFill>
                  <a:srgbClr val="FF0000"/>
                </a:solidFill>
              </a:endParaRPr>
            </a:p>
          </p:txBody>
        </p:sp>
      </p:grpSp>
      <p:sp>
        <p:nvSpPr>
          <p:cNvPr id="142" name="Segnaposto contenuto 2"/>
          <p:cNvSpPr>
            <a:spLocks noGrp="1"/>
          </p:cNvSpPr>
          <p:nvPr>
            <p:ph idx="1"/>
          </p:nvPr>
        </p:nvSpPr>
        <p:spPr>
          <a:xfrm>
            <a:off x="4716016" y="6093296"/>
            <a:ext cx="4248472" cy="620688"/>
          </a:xfrm>
          <a:ln w="28575"/>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0" indent="0" algn="ctr">
              <a:buNone/>
            </a:pPr>
            <a:r>
              <a:rPr lang="en-US" sz="2400" b="1" dirty="0" smtClean="0">
                <a:effectLst>
                  <a:outerShdw blurRad="38100" dist="38100" dir="2700000" algn="tl">
                    <a:srgbClr val="000000">
                      <a:alpha val="43137"/>
                    </a:srgbClr>
                  </a:outerShdw>
                </a:effectLst>
                <a:latin typeface="Garamond" pitchFamily="18" charset="0"/>
              </a:rPr>
              <a:t>Side effect:</a:t>
            </a:r>
            <a:r>
              <a:rPr lang="en-US" sz="2400" dirty="0" smtClean="0">
                <a:effectLst>
                  <a:outerShdw blurRad="38100" dist="38100" dir="2700000" algn="tl">
                    <a:srgbClr val="000000">
                      <a:alpha val="43137"/>
                    </a:srgbClr>
                  </a:outerShdw>
                </a:effectLst>
                <a:latin typeface="Garamond" pitchFamily="18" charset="0"/>
              </a:rPr>
              <a:t> need to </a:t>
            </a:r>
            <a:r>
              <a:rPr lang="en-US" sz="2400" dirty="0" err="1" smtClean="0">
                <a:effectLst>
                  <a:outerShdw blurRad="38100" dist="38100" dir="2700000" algn="tl">
                    <a:srgbClr val="000000">
                      <a:alpha val="43137"/>
                    </a:srgbClr>
                  </a:outerShdw>
                </a:effectLst>
                <a:latin typeface="Garamond" pitchFamily="18" charset="0"/>
              </a:rPr>
              <a:t>analyse</a:t>
            </a:r>
            <a:r>
              <a:rPr lang="en-US" sz="2400" dirty="0" smtClean="0">
                <a:effectLst>
                  <a:outerShdw blurRad="38100" dist="38100" dir="2700000" algn="tl">
                    <a:srgbClr val="000000">
                      <a:alpha val="43137"/>
                    </a:srgbClr>
                  </a:outerShdw>
                </a:effectLst>
                <a:latin typeface="Garamond" pitchFamily="18" charset="0"/>
              </a:rPr>
              <a:t> </a:t>
            </a:r>
            <a:r>
              <a:rPr lang="it-IT" sz="2400" dirty="0" err="1" smtClean="0">
                <a:effectLst>
                  <a:outerShdw blurRad="38100" dist="38100" dir="2700000" algn="tl">
                    <a:srgbClr val="000000">
                      <a:alpha val="43137"/>
                    </a:srgbClr>
                  </a:outerShdw>
                </a:effectLst>
                <a:latin typeface="Garamond" pitchFamily="18" charset="0"/>
              </a:rPr>
              <a:t>of</a:t>
            </a:r>
            <a:r>
              <a:rPr lang="it-IT" sz="2400" dirty="0" smtClean="0">
                <a:effectLst>
                  <a:outerShdw blurRad="38100" dist="38100" dir="2700000" algn="tl">
                    <a:srgbClr val="000000">
                      <a:alpha val="43137"/>
                    </a:srgbClr>
                  </a:outerShdw>
                </a:effectLst>
                <a:latin typeface="Garamond" pitchFamily="18" charset="0"/>
              </a:rPr>
              <a:t> RGS-PX1 </a:t>
            </a:r>
            <a:r>
              <a:rPr lang="en-US" sz="2400" dirty="0" smtClean="0">
                <a:effectLst>
                  <a:outerShdw blurRad="38100" dist="38100" dir="2700000" algn="tl">
                    <a:srgbClr val="000000">
                      <a:alpha val="43137"/>
                    </a:srgbClr>
                  </a:outerShdw>
                </a:effectLst>
                <a:latin typeface="Garamond" pitchFamily="18" charset="0"/>
              </a:rPr>
              <a:t>contribute</a:t>
            </a:r>
            <a:r>
              <a:rPr lang="it-IT" sz="2400" dirty="0" smtClean="0">
                <a:effectLst>
                  <a:outerShdw blurRad="38100" dist="38100" dir="2700000" algn="tl">
                    <a:srgbClr val="000000">
                      <a:alpha val="43137"/>
                    </a:srgbClr>
                  </a:outerShdw>
                </a:effectLst>
                <a:latin typeface="Garamond" pitchFamily="18" charset="0"/>
              </a:rPr>
              <a:t> on </a:t>
            </a:r>
            <a:r>
              <a:rPr lang="it-IT" sz="2400" dirty="0" err="1" smtClean="0">
                <a:effectLst>
                  <a:outerShdw blurRad="38100" dist="38100" dir="2700000" algn="tl">
                    <a:srgbClr val="000000">
                      <a:alpha val="43137"/>
                    </a:srgbClr>
                  </a:outerShdw>
                </a:effectLst>
                <a:latin typeface="Garamond" pitchFamily="18" charset="0"/>
              </a:rPr>
              <a:t>membrain</a:t>
            </a:r>
            <a:r>
              <a:rPr lang="it-IT" sz="2400" dirty="0" smtClean="0">
                <a:effectLst>
                  <a:outerShdw blurRad="38100" dist="38100" dir="2700000" algn="tl">
                    <a:srgbClr val="000000">
                      <a:alpha val="43137"/>
                    </a:srgbClr>
                  </a:outerShdw>
                </a:effectLst>
                <a:latin typeface="Garamond" pitchFamily="18" charset="0"/>
              </a:rPr>
              <a:t> EGFR </a:t>
            </a:r>
            <a:r>
              <a:rPr lang="it-IT" sz="2400" dirty="0" err="1" smtClean="0">
                <a:effectLst>
                  <a:outerShdw blurRad="38100" dist="38100" dir="2700000" algn="tl">
                    <a:srgbClr val="000000">
                      <a:alpha val="43137"/>
                    </a:srgbClr>
                  </a:outerShdw>
                </a:effectLst>
                <a:latin typeface="Garamond" pitchFamily="18" charset="0"/>
              </a:rPr>
              <a:t>level</a:t>
            </a:r>
            <a:r>
              <a:rPr lang="it-IT" sz="2400" dirty="0" smtClean="0">
                <a:effectLst>
                  <a:outerShdw blurRad="38100" dist="38100" dir="2700000" algn="tl">
                    <a:srgbClr val="000000">
                      <a:alpha val="43137"/>
                    </a:srgbClr>
                  </a:outerShdw>
                </a:effectLst>
                <a:latin typeface="Garamond" pitchFamily="18" charset="0"/>
              </a:rPr>
              <a:t>.</a:t>
            </a:r>
            <a:endParaRPr lang="it-IT" sz="2400" dirty="0">
              <a:latin typeface="Garamond" pitchFamily="18" charset="0"/>
            </a:endParaRPr>
          </a:p>
        </p:txBody>
      </p:sp>
      <p:cxnSp>
        <p:nvCxnSpPr>
          <p:cNvPr id="144" name="Connettore 2 143"/>
          <p:cNvCxnSpPr>
            <a:stCxn id="79" idx="2"/>
            <a:endCxn id="142" idx="0"/>
          </p:cNvCxnSpPr>
          <p:nvPr/>
        </p:nvCxnSpPr>
        <p:spPr>
          <a:xfrm>
            <a:off x="6840252" y="5733256"/>
            <a:ext cx="0" cy="3600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 xmlns:p14="http://schemas.microsoft.com/office/powerpoint/2010/main" val="154262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ttangolo 144"/>
          <p:cNvSpPr/>
          <p:nvPr/>
        </p:nvSpPr>
        <p:spPr>
          <a:xfrm>
            <a:off x="4716016" y="2204864"/>
            <a:ext cx="4248472" cy="3240360"/>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683568" y="116632"/>
            <a:ext cx="7920880" cy="72008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it-IT" dirty="0" smtClean="0">
                <a:solidFill>
                  <a:srgbClr val="000099"/>
                </a:solidFill>
                <a:effectLst>
                  <a:outerShdw blurRad="38100" dist="38100" dir="2700000" algn="tl">
                    <a:srgbClr val="000000">
                      <a:alpha val="43137"/>
                    </a:srgbClr>
                  </a:outerShdw>
                </a:effectLst>
                <a:latin typeface="Garamond" pitchFamily="18" charset="0"/>
              </a:rPr>
              <a:t>Rescue </a:t>
            </a:r>
            <a:r>
              <a:rPr lang="it-IT" dirty="0" err="1" smtClean="0">
                <a:solidFill>
                  <a:srgbClr val="000099"/>
                </a:solidFill>
                <a:effectLst>
                  <a:outerShdw blurRad="38100" dist="38100" dir="2700000" algn="tl">
                    <a:srgbClr val="000000">
                      <a:alpha val="43137"/>
                    </a:srgbClr>
                  </a:outerShdw>
                </a:effectLst>
                <a:latin typeface="Garamond" pitchFamily="18" charset="0"/>
              </a:rPr>
              <a:t>of</a:t>
            </a:r>
            <a:r>
              <a:rPr lang="it-IT" dirty="0" smtClean="0">
                <a:solidFill>
                  <a:srgbClr val="000099"/>
                </a:solidFill>
                <a:effectLst>
                  <a:outerShdw blurRad="38100" dist="38100" dir="2700000" algn="tl">
                    <a:srgbClr val="000000">
                      <a:alpha val="43137"/>
                    </a:srgbClr>
                  </a:outerShdw>
                </a:effectLst>
                <a:latin typeface="Garamond" pitchFamily="18" charset="0"/>
              </a:rPr>
              <a:t> FD </a:t>
            </a:r>
            <a:r>
              <a:rPr lang="it-IT" dirty="0" err="1" smtClean="0">
                <a:solidFill>
                  <a:srgbClr val="000099"/>
                </a:solidFill>
                <a:effectLst>
                  <a:outerShdw blurRad="38100" dist="38100" dir="2700000" algn="tl">
                    <a:srgbClr val="000000">
                      <a:alpha val="43137"/>
                    </a:srgbClr>
                  </a:outerShdw>
                </a:effectLst>
                <a:latin typeface="Garamond" pitchFamily="18" charset="0"/>
              </a:rPr>
              <a:t>cells</a:t>
            </a:r>
            <a:r>
              <a:rPr lang="it-IT" dirty="0" smtClean="0">
                <a:solidFill>
                  <a:srgbClr val="000099"/>
                </a:solidFill>
                <a:effectLst>
                  <a:outerShdw blurRad="38100" dist="38100" dir="2700000" algn="tl">
                    <a:srgbClr val="000000">
                      <a:alpha val="43137"/>
                    </a:srgbClr>
                  </a:outerShdw>
                </a:effectLst>
                <a:latin typeface="Garamond" pitchFamily="18" charset="0"/>
              </a:rPr>
              <a:t>: </a:t>
            </a:r>
            <a:r>
              <a:rPr lang="it-IT" dirty="0" err="1" smtClean="0">
                <a:solidFill>
                  <a:srgbClr val="000099"/>
                </a:solidFill>
                <a:effectLst>
                  <a:outerShdw blurRad="38100" dist="38100" dir="2700000" algn="tl">
                    <a:srgbClr val="000000">
                      <a:alpha val="43137"/>
                    </a:srgbClr>
                  </a:outerShdw>
                </a:effectLst>
                <a:latin typeface="Garamond" pitchFamily="18" charset="0"/>
              </a:rPr>
              <a:t>molecular</a:t>
            </a:r>
            <a:r>
              <a:rPr lang="it-IT" dirty="0" smtClean="0">
                <a:solidFill>
                  <a:srgbClr val="000099"/>
                </a:solidFill>
                <a:effectLst>
                  <a:outerShdw blurRad="38100" dist="38100" dir="2700000" algn="tl">
                    <a:srgbClr val="000000">
                      <a:alpha val="43137"/>
                    </a:srgbClr>
                  </a:outerShdw>
                </a:effectLst>
                <a:latin typeface="Garamond" pitchFamily="18" charset="0"/>
              </a:rPr>
              <a:t> </a:t>
            </a:r>
            <a:r>
              <a:rPr lang="it-IT" dirty="0" err="1" smtClean="0">
                <a:solidFill>
                  <a:srgbClr val="000099"/>
                </a:solidFill>
                <a:effectLst>
                  <a:outerShdw blurRad="38100" dist="38100" dir="2700000" algn="tl">
                    <a:srgbClr val="000000">
                      <a:alpha val="43137"/>
                    </a:srgbClr>
                  </a:outerShdw>
                </a:effectLst>
                <a:latin typeface="Garamond" pitchFamily="18" charset="0"/>
              </a:rPr>
              <a:t>analysis</a:t>
            </a:r>
            <a:endParaRPr lang="it-IT" dirty="0">
              <a:solidFill>
                <a:srgbClr val="000099"/>
              </a:solidFill>
              <a:effectLst>
                <a:outerShdw blurRad="38100" dist="38100" dir="2700000" algn="tl">
                  <a:srgbClr val="000000">
                    <a:alpha val="43137"/>
                  </a:srgbClr>
                </a:outerShdw>
              </a:effectLst>
              <a:latin typeface="Garamond" pitchFamily="18" charset="0"/>
            </a:endParaRPr>
          </a:p>
        </p:txBody>
      </p:sp>
      <p:grpSp>
        <p:nvGrpSpPr>
          <p:cNvPr id="3" name="Gruppo 71"/>
          <p:cNvGrpSpPr/>
          <p:nvPr/>
        </p:nvGrpSpPr>
        <p:grpSpPr>
          <a:xfrm>
            <a:off x="323528" y="980728"/>
            <a:ext cx="4104456" cy="3702025"/>
            <a:chOff x="4644008" y="2492896"/>
            <a:chExt cx="4104456" cy="3702025"/>
          </a:xfrm>
        </p:grpSpPr>
        <p:sp>
          <p:nvSpPr>
            <p:cNvPr id="24" name="Rettangolo 23"/>
            <p:cNvSpPr/>
            <p:nvPr/>
          </p:nvSpPr>
          <p:spPr>
            <a:xfrm>
              <a:off x="4644008" y="2810545"/>
              <a:ext cx="4104456" cy="3384376"/>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5" name="CasellaDiTesto 24"/>
            <p:cNvSpPr txBox="1"/>
            <p:nvPr/>
          </p:nvSpPr>
          <p:spPr>
            <a:xfrm>
              <a:off x="4788024" y="2492896"/>
              <a:ext cx="3600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dirty="0" err="1" smtClean="0">
                  <a:solidFill>
                    <a:schemeClr val="bg1"/>
                  </a:solidFill>
                  <a:effectLst>
                    <a:outerShdw blurRad="38100" dist="38100" dir="2700000" algn="tl">
                      <a:srgbClr val="000000">
                        <a:alpha val="43137"/>
                      </a:srgbClr>
                    </a:outerShdw>
                  </a:effectLst>
                  <a:latin typeface="Garamond" pitchFamily="18" charset="0"/>
                </a:rPr>
                <a:t>RT-qPCR</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for</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cFOS</a:t>
              </a:r>
              <a:r>
                <a:rPr lang="it-IT" sz="2400" dirty="0" smtClean="0">
                  <a:solidFill>
                    <a:schemeClr val="bg1"/>
                  </a:solidFill>
                  <a:effectLst>
                    <a:outerShdw blurRad="38100" dist="38100" dir="2700000" algn="tl">
                      <a:srgbClr val="000000">
                        <a:alpha val="43137"/>
                      </a:srgbClr>
                    </a:outerShdw>
                  </a:effectLst>
                  <a:latin typeface="Garamond" pitchFamily="18" charset="0"/>
                </a:rPr>
                <a:t> and IL6</a:t>
              </a:r>
              <a:endParaRPr lang="it-IT" sz="2400" dirty="0">
                <a:solidFill>
                  <a:schemeClr val="bg1"/>
                </a:solidFill>
                <a:effectLst>
                  <a:outerShdw blurRad="38100" dist="38100" dir="2700000" algn="tl">
                    <a:srgbClr val="000000">
                      <a:alpha val="43137"/>
                    </a:srgbClr>
                  </a:outerShdw>
                </a:effectLst>
                <a:latin typeface="Garamond" pitchFamily="18" charset="0"/>
              </a:endParaRPr>
            </a:p>
          </p:txBody>
        </p:sp>
        <p:sp>
          <p:nvSpPr>
            <p:cNvPr id="27" name="Line 42"/>
            <p:cNvSpPr>
              <a:spLocks noChangeShapeType="1"/>
            </p:cNvSpPr>
            <p:nvPr/>
          </p:nvSpPr>
          <p:spPr bwMode="auto">
            <a:xfrm flipV="1">
              <a:off x="5308974" y="3002125"/>
              <a:ext cx="0" cy="258334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 name="Line 43"/>
            <p:cNvSpPr>
              <a:spLocks noChangeShapeType="1"/>
            </p:cNvSpPr>
            <p:nvPr/>
          </p:nvSpPr>
          <p:spPr bwMode="auto">
            <a:xfrm>
              <a:off x="5308974" y="5585468"/>
              <a:ext cx="318317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 name="Rectangle 44"/>
            <p:cNvSpPr>
              <a:spLocks noChangeArrowheads="1"/>
            </p:cNvSpPr>
            <p:nvPr/>
          </p:nvSpPr>
          <p:spPr bwMode="auto">
            <a:xfrm>
              <a:off x="5546744" y="4365105"/>
              <a:ext cx="237769" cy="1220364"/>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45"/>
            <p:cNvSpPr>
              <a:spLocks noChangeArrowheads="1"/>
            </p:cNvSpPr>
            <p:nvPr/>
          </p:nvSpPr>
          <p:spPr bwMode="auto">
            <a:xfrm>
              <a:off x="5784513" y="4365104"/>
              <a:ext cx="236722" cy="122036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 name="Rectangle 46"/>
            <p:cNvSpPr>
              <a:spLocks noChangeArrowheads="1"/>
            </p:cNvSpPr>
            <p:nvPr/>
          </p:nvSpPr>
          <p:spPr bwMode="auto">
            <a:xfrm>
              <a:off x="6259005" y="3789040"/>
              <a:ext cx="237769" cy="1796429"/>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 name="Rectangle 47"/>
            <p:cNvSpPr>
              <a:spLocks noChangeArrowheads="1"/>
            </p:cNvSpPr>
            <p:nvPr/>
          </p:nvSpPr>
          <p:spPr bwMode="auto">
            <a:xfrm>
              <a:off x="6496774" y="3861048"/>
              <a:ext cx="236722" cy="172442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48"/>
            <p:cNvSpPr>
              <a:spLocks noChangeArrowheads="1"/>
            </p:cNvSpPr>
            <p:nvPr/>
          </p:nvSpPr>
          <p:spPr bwMode="auto">
            <a:xfrm>
              <a:off x="6972313" y="3789041"/>
              <a:ext cx="237770" cy="1796428"/>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4" name="Rectangle 49"/>
            <p:cNvSpPr>
              <a:spLocks noChangeArrowheads="1"/>
            </p:cNvSpPr>
            <p:nvPr/>
          </p:nvSpPr>
          <p:spPr bwMode="auto">
            <a:xfrm>
              <a:off x="7209035" y="3861048"/>
              <a:ext cx="236722" cy="1724421"/>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 name="Rectangle 50"/>
            <p:cNvSpPr>
              <a:spLocks noChangeArrowheads="1"/>
            </p:cNvSpPr>
            <p:nvPr/>
          </p:nvSpPr>
          <p:spPr bwMode="auto">
            <a:xfrm>
              <a:off x="7684574" y="4293096"/>
              <a:ext cx="237770" cy="129237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51"/>
            <p:cNvSpPr>
              <a:spLocks noChangeArrowheads="1"/>
            </p:cNvSpPr>
            <p:nvPr/>
          </p:nvSpPr>
          <p:spPr bwMode="auto">
            <a:xfrm>
              <a:off x="7922344" y="4293096"/>
              <a:ext cx="237769" cy="129237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4" name="Gruppo 38"/>
            <p:cNvGrpSpPr/>
            <p:nvPr/>
          </p:nvGrpSpPr>
          <p:grpSpPr>
            <a:xfrm>
              <a:off x="5796136" y="3068960"/>
              <a:ext cx="2016224" cy="504056"/>
              <a:chOff x="1979712" y="2924944"/>
              <a:chExt cx="2016224" cy="504056"/>
            </a:xfrm>
          </p:grpSpPr>
          <p:sp>
            <p:nvSpPr>
              <p:cNvPr id="47" name="Rettangolo 46"/>
              <p:cNvSpPr/>
              <p:nvPr/>
            </p:nvSpPr>
            <p:spPr>
              <a:xfrm>
                <a:off x="1979712" y="2924944"/>
                <a:ext cx="1512169"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48" name="Rectangle 52"/>
              <p:cNvSpPr>
                <a:spLocks noChangeArrowheads="1"/>
              </p:cNvSpPr>
              <p:nvPr/>
            </p:nvSpPr>
            <p:spPr bwMode="auto">
              <a:xfrm>
                <a:off x="2099852" y="3264439"/>
                <a:ext cx="237769" cy="9255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9" name="Rectangle 53"/>
              <p:cNvSpPr>
                <a:spLocks noChangeArrowheads="1"/>
              </p:cNvSpPr>
              <p:nvPr/>
            </p:nvSpPr>
            <p:spPr bwMode="auto">
              <a:xfrm>
                <a:off x="2095947" y="3053186"/>
                <a:ext cx="237769" cy="92553"/>
              </a:xfrm>
              <a:prstGeom prst="rect">
                <a:avLst/>
              </a:prstGeom>
              <a:ln w="12700">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endParaRPr lang="it-IT"/>
              </a:p>
            </p:txBody>
          </p:sp>
          <p:sp>
            <p:nvSpPr>
              <p:cNvPr id="50" name="Rectangle 54"/>
              <p:cNvSpPr>
                <a:spLocks noChangeArrowheads="1"/>
              </p:cNvSpPr>
              <p:nvPr/>
            </p:nvSpPr>
            <p:spPr bwMode="auto">
              <a:xfrm>
                <a:off x="2338750" y="3140968"/>
                <a:ext cx="165718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it-IT" sz="1200" dirty="0" err="1"/>
                  <a:t>Primer</a:t>
                </a:r>
                <a:r>
                  <a:rPr lang="it-IT" sz="1200" dirty="0"/>
                  <a:t> </a:t>
                </a:r>
                <a:r>
                  <a:rPr lang="it-IT" sz="1200" dirty="0" err="1"/>
                  <a:t>for</a:t>
                </a:r>
                <a:r>
                  <a:rPr lang="it-IT" sz="1200" dirty="0"/>
                  <a:t> </a:t>
                </a:r>
                <a:r>
                  <a:rPr lang="it-IT" sz="1200" dirty="0" smtClean="0"/>
                  <a:t>IL-6</a:t>
                </a:r>
                <a:endParaRPr lang="it-IT" sz="1200" dirty="0"/>
              </a:p>
            </p:txBody>
          </p:sp>
          <p:sp>
            <p:nvSpPr>
              <p:cNvPr id="51" name="Rectangle 55"/>
              <p:cNvSpPr>
                <a:spLocks noChangeArrowheads="1"/>
              </p:cNvSpPr>
              <p:nvPr/>
            </p:nvSpPr>
            <p:spPr bwMode="auto">
              <a:xfrm>
                <a:off x="2339752" y="2935977"/>
                <a:ext cx="116275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200" dirty="0" err="1"/>
                  <a:t>Primer</a:t>
                </a:r>
                <a:r>
                  <a:rPr lang="it-IT" sz="1200" dirty="0"/>
                  <a:t> </a:t>
                </a:r>
                <a:r>
                  <a:rPr lang="it-IT" sz="1200" dirty="0" err="1"/>
                  <a:t>for</a:t>
                </a:r>
                <a:r>
                  <a:rPr lang="it-IT" sz="1200" dirty="0"/>
                  <a:t> </a:t>
                </a:r>
                <a:r>
                  <a:rPr lang="it-IT" sz="1200" dirty="0" err="1" smtClean="0"/>
                  <a:t>cFOS</a:t>
                </a:r>
                <a:endParaRPr lang="it-IT" sz="1200" dirty="0"/>
              </a:p>
            </p:txBody>
          </p:sp>
        </p:grpSp>
        <p:sp>
          <p:nvSpPr>
            <p:cNvPr id="38" name="Rectangle 56"/>
            <p:cNvSpPr>
              <a:spLocks noChangeArrowheads="1"/>
            </p:cNvSpPr>
            <p:nvPr/>
          </p:nvSpPr>
          <p:spPr bwMode="auto">
            <a:xfrm rot="16200000">
              <a:off x="3846708" y="4229908"/>
              <a:ext cx="236519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600" dirty="0" smtClean="0"/>
                <a:t> </a:t>
              </a:r>
              <a:r>
                <a:rPr lang="it-IT" sz="1600" dirty="0" err="1" smtClean="0"/>
                <a:t>mRNA</a:t>
              </a:r>
              <a:r>
                <a:rPr lang="it-IT" sz="1600" dirty="0" smtClean="0"/>
                <a:t> </a:t>
              </a:r>
              <a:r>
                <a:rPr lang="it-IT" sz="1600" dirty="0"/>
                <a:t>relative </a:t>
              </a:r>
              <a:r>
                <a:rPr lang="it-IT" sz="1600" dirty="0" err="1" smtClean="0"/>
                <a:t>expression</a:t>
              </a:r>
              <a:endParaRPr lang="it-IT" sz="1600" dirty="0"/>
            </a:p>
          </p:txBody>
        </p:sp>
        <p:sp>
          <p:nvSpPr>
            <p:cNvPr id="39" name="Rectangle 57"/>
            <p:cNvSpPr>
              <a:spLocks noChangeArrowheads="1"/>
            </p:cNvSpPr>
            <p:nvPr/>
          </p:nvSpPr>
          <p:spPr bwMode="auto">
            <a:xfrm>
              <a:off x="5119388" y="4293096"/>
              <a:ext cx="177017" cy="19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dirty="0"/>
                <a:t>1</a:t>
              </a:r>
            </a:p>
          </p:txBody>
        </p:sp>
        <p:sp>
          <p:nvSpPr>
            <p:cNvPr id="40" name="Line 58"/>
            <p:cNvSpPr>
              <a:spLocks noChangeShapeType="1"/>
            </p:cNvSpPr>
            <p:nvPr/>
          </p:nvSpPr>
          <p:spPr bwMode="auto">
            <a:xfrm>
              <a:off x="5261840" y="4344356"/>
              <a:ext cx="9427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 name="Rectangle 59"/>
            <p:cNvSpPr>
              <a:spLocks noChangeArrowheads="1"/>
            </p:cNvSpPr>
            <p:nvPr/>
          </p:nvSpPr>
          <p:spPr bwMode="auto">
            <a:xfrm>
              <a:off x="5076055" y="5402833"/>
              <a:ext cx="177018" cy="19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dirty="0"/>
                <a:t>0</a:t>
              </a:r>
            </a:p>
          </p:txBody>
        </p:sp>
        <p:sp>
          <p:nvSpPr>
            <p:cNvPr id="42" name="Rectangle 60"/>
            <p:cNvSpPr>
              <a:spLocks noChangeArrowheads="1"/>
            </p:cNvSpPr>
            <p:nvPr/>
          </p:nvSpPr>
          <p:spPr bwMode="auto">
            <a:xfrm>
              <a:off x="5440851" y="5599112"/>
              <a:ext cx="71532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a:t>
              </a:r>
              <a:endParaRPr lang="it-IT" sz="1200" b="1" dirty="0" smtClean="0"/>
            </a:p>
            <a:p>
              <a:r>
                <a:rPr lang="it-IT" sz="1400" b="1" dirty="0" err="1" smtClean="0"/>
                <a:t>control</a:t>
              </a:r>
              <a:endParaRPr lang="it-IT" sz="1600" b="1" dirty="0"/>
            </a:p>
          </p:txBody>
        </p:sp>
        <p:sp>
          <p:nvSpPr>
            <p:cNvPr id="43" name="Rectangle 61"/>
            <p:cNvSpPr>
              <a:spLocks noChangeArrowheads="1"/>
            </p:cNvSpPr>
            <p:nvPr/>
          </p:nvSpPr>
          <p:spPr bwMode="auto">
            <a:xfrm>
              <a:off x="6066443" y="5599112"/>
              <a:ext cx="8354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400" b="1" dirty="0" err="1" smtClean="0"/>
                <a:t>mock</a:t>
              </a:r>
              <a:endParaRPr lang="it-IT" sz="1400" b="1" dirty="0"/>
            </a:p>
          </p:txBody>
        </p:sp>
        <p:sp>
          <p:nvSpPr>
            <p:cNvPr id="44" name="Rectangle 62"/>
            <p:cNvSpPr>
              <a:spLocks noChangeArrowheads="1"/>
            </p:cNvSpPr>
            <p:nvPr/>
          </p:nvSpPr>
          <p:spPr bwMode="auto">
            <a:xfrm>
              <a:off x="6804247" y="5599112"/>
              <a:ext cx="83548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200" b="1" dirty="0" err="1" smtClean="0"/>
                <a:t>BMSCs-FD</a:t>
              </a:r>
              <a:endParaRPr lang="it-IT" sz="1200" b="1" dirty="0" smtClean="0"/>
            </a:p>
            <a:p>
              <a:pPr algn="ctr"/>
              <a:r>
                <a:rPr lang="it-IT" sz="1200" b="1" dirty="0" smtClean="0"/>
                <a:t>AAV-GFP</a:t>
              </a:r>
              <a:endParaRPr lang="it-IT" sz="1200" b="1" dirty="0"/>
            </a:p>
          </p:txBody>
        </p:sp>
        <p:sp>
          <p:nvSpPr>
            <p:cNvPr id="45" name="Rectangle 63"/>
            <p:cNvSpPr>
              <a:spLocks noChangeArrowheads="1"/>
            </p:cNvSpPr>
            <p:nvPr/>
          </p:nvSpPr>
          <p:spPr bwMode="auto">
            <a:xfrm>
              <a:off x="7504531" y="5589240"/>
              <a:ext cx="10999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200" b="1" dirty="0" smtClean="0"/>
                <a:t>FLAG-RGS-PX1</a:t>
              </a:r>
              <a:endParaRPr lang="it-IT" sz="1200" b="1" dirty="0"/>
            </a:p>
          </p:txBody>
        </p:sp>
        <p:sp>
          <p:nvSpPr>
            <p:cNvPr id="46" name="CasellaDiTesto 45"/>
            <p:cNvSpPr txBox="1"/>
            <p:nvPr/>
          </p:nvSpPr>
          <p:spPr>
            <a:xfrm>
              <a:off x="5508104" y="3542819"/>
              <a:ext cx="2304256" cy="246221"/>
            </a:xfrm>
            <a:prstGeom prst="rect">
              <a:avLst/>
            </a:prstGeom>
            <a:noFill/>
          </p:spPr>
          <p:txBody>
            <a:bodyPr wrap="square" rtlCol="0">
              <a:spAutoFit/>
            </a:bodyPr>
            <a:lstStyle/>
            <a:p>
              <a:r>
                <a:rPr lang="it-IT" sz="1000" dirty="0" err="1" smtClean="0"/>
                <a:t>*data</a:t>
              </a:r>
              <a:r>
                <a:rPr lang="it-IT" sz="1000" dirty="0" smtClean="0"/>
                <a:t> </a:t>
              </a:r>
              <a:r>
                <a:rPr lang="it-IT" sz="1000" dirty="0" err="1" smtClean="0"/>
                <a:t>for</a:t>
              </a:r>
              <a:r>
                <a:rPr lang="it-IT" sz="1000" dirty="0" smtClean="0"/>
                <a:t> </a:t>
              </a:r>
              <a:r>
                <a:rPr lang="it-IT" sz="1000" dirty="0" err="1" smtClean="0"/>
                <a:t>normal</a:t>
              </a:r>
              <a:r>
                <a:rPr lang="it-IT" sz="1000" dirty="0" smtClean="0"/>
                <a:t> </a:t>
              </a:r>
              <a:r>
                <a:rPr lang="it-IT" sz="1000" dirty="0" err="1" smtClean="0"/>
                <a:t>BMSCs</a:t>
              </a:r>
              <a:r>
                <a:rPr lang="it-IT" sz="1000" dirty="0" smtClean="0"/>
                <a:t> </a:t>
              </a:r>
              <a:r>
                <a:rPr lang="it-IT" sz="1000" dirty="0" err="1" smtClean="0"/>
                <a:t>not</a:t>
              </a:r>
              <a:r>
                <a:rPr lang="it-IT" sz="1000" dirty="0" smtClean="0"/>
                <a:t> </a:t>
              </a:r>
              <a:r>
                <a:rPr lang="it-IT" sz="1000" dirty="0" err="1" smtClean="0"/>
                <a:t>showed</a:t>
              </a:r>
              <a:endParaRPr lang="it-IT" sz="1000" dirty="0"/>
            </a:p>
          </p:txBody>
        </p:sp>
      </p:grpSp>
      <p:grpSp>
        <p:nvGrpSpPr>
          <p:cNvPr id="5" name="Gruppo 81"/>
          <p:cNvGrpSpPr/>
          <p:nvPr/>
        </p:nvGrpSpPr>
        <p:grpSpPr>
          <a:xfrm>
            <a:off x="323528" y="4725144"/>
            <a:ext cx="4104456" cy="2016224"/>
            <a:chOff x="1907704" y="4509120"/>
            <a:chExt cx="4104456" cy="2016224"/>
          </a:xfrm>
        </p:grpSpPr>
        <p:sp>
          <p:nvSpPr>
            <p:cNvPr id="22" name="CasellaDiTesto 21"/>
            <p:cNvSpPr txBox="1"/>
            <p:nvPr/>
          </p:nvSpPr>
          <p:spPr>
            <a:xfrm>
              <a:off x="2841465" y="5363236"/>
              <a:ext cx="1007546" cy="646331"/>
            </a:xfrm>
            <a:prstGeom prst="rect">
              <a:avLst/>
            </a:prstGeom>
            <a:noFill/>
          </p:spPr>
          <p:txBody>
            <a:bodyPr wrap="square" rtlCol="0">
              <a:spAutoFit/>
            </a:bodyPr>
            <a:lstStyle/>
            <a:p>
              <a:pPr algn="ctr"/>
              <a:r>
                <a:rPr lang="it-IT" dirty="0" smtClean="0"/>
                <a:t>FD </a:t>
              </a:r>
              <a:r>
                <a:rPr lang="it-IT" dirty="0" err="1" smtClean="0">
                  <a:latin typeface="Garamond" pitchFamily="18" charset="0"/>
                </a:rPr>
                <a:t>patients</a:t>
              </a:r>
              <a:endParaRPr lang="it-IT" dirty="0">
                <a:latin typeface="Garamond" pitchFamily="18" charset="0"/>
              </a:endParaRPr>
            </a:p>
          </p:txBody>
        </p:sp>
        <p:sp>
          <p:nvSpPr>
            <p:cNvPr id="54" name="Rettangolo 53"/>
            <p:cNvSpPr/>
            <p:nvPr/>
          </p:nvSpPr>
          <p:spPr>
            <a:xfrm>
              <a:off x="1907704" y="4869160"/>
              <a:ext cx="4104456" cy="1656184"/>
            </a:xfrm>
            <a:prstGeom prst="rect">
              <a:avLst/>
            </a:prstGeom>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9" name="Rectangle 14"/>
            <p:cNvSpPr>
              <a:spLocks noChangeArrowheads="1"/>
            </p:cNvSpPr>
            <p:nvPr/>
          </p:nvSpPr>
          <p:spPr bwMode="auto">
            <a:xfrm>
              <a:off x="4283968" y="5229200"/>
              <a:ext cx="431800" cy="14446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64" name="Text Box 21"/>
            <p:cNvSpPr txBox="1">
              <a:spLocks noChangeArrowheads="1"/>
            </p:cNvSpPr>
            <p:nvPr/>
          </p:nvSpPr>
          <p:spPr bwMode="auto">
            <a:xfrm>
              <a:off x="1979712" y="5157192"/>
              <a:ext cx="694246"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r>
                <a:rPr lang="it-IT" sz="1600" dirty="0" err="1" smtClean="0"/>
                <a:t>cFOS</a:t>
              </a:r>
              <a:endParaRPr lang="it-IT" sz="1600" dirty="0"/>
            </a:p>
          </p:txBody>
        </p:sp>
        <p:sp>
          <p:nvSpPr>
            <p:cNvPr id="65" name="Text Box 22"/>
            <p:cNvSpPr txBox="1">
              <a:spLocks noChangeArrowheads="1"/>
            </p:cNvSpPr>
            <p:nvPr/>
          </p:nvSpPr>
          <p:spPr bwMode="auto">
            <a:xfrm>
              <a:off x="2025886" y="5517232"/>
              <a:ext cx="57516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r>
                <a:rPr lang="it-IT" sz="1600" dirty="0" smtClean="0"/>
                <a:t>IL-6</a:t>
              </a:r>
              <a:endParaRPr lang="el-GR" sz="1600" dirty="0"/>
            </a:p>
          </p:txBody>
        </p:sp>
        <p:sp>
          <p:nvSpPr>
            <p:cNvPr id="76" name="Rectangle 10"/>
            <p:cNvSpPr>
              <a:spLocks noChangeArrowheads="1"/>
            </p:cNvSpPr>
            <p:nvPr/>
          </p:nvSpPr>
          <p:spPr bwMode="auto">
            <a:xfrm>
              <a:off x="2627784" y="5085184"/>
              <a:ext cx="3183178" cy="792089"/>
            </a:xfrm>
            <a:prstGeom prst="rect">
              <a:avLst/>
            </a:prstGeom>
            <a:solidFill>
              <a:schemeClr val="tx2">
                <a:lumMod val="20000"/>
                <a:lumOff val="80000"/>
              </a:schemeClr>
            </a:solidFill>
            <a:ln w="9525">
              <a:solidFill>
                <a:schemeClr val="tx1">
                  <a:lumMod val="50000"/>
                  <a:lumOff val="50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66" name="Rectangle 60"/>
            <p:cNvSpPr>
              <a:spLocks noChangeArrowheads="1"/>
            </p:cNvSpPr>
            <p:nvPr/>
          </p:nvSpPr>
          <p:spPr bwMode="auto">
            <a:xfrm>
              <a:off x="2704548" y="5960893"/>
              <a:ext cx="71532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a:t>
              </a:r>
              <a:endParaRPr lang="it-IT" sz="1200" b="1" dirty="0" smtClean="0"/>
            </a:p>
            <a:p>
              <a:r>
                <a:rPr lang="it-IT" sz="1400" b="1" dirty="0" err="1" smtClean="0"/>
                <a:t>control</a:t>
              </a:r>
              <a:endParaRPr lang="it-IT" sz="1600" b="1" dirty="0"/>
            </a:p>
          </p:txBody>
        </p:sp>
        <p:sp>
          <p:nvSpPr>
            <p:cNvPr id="67" name="Rectangle 61"/>
            <p:cNvSpPr>
              <a:spLocks noChangeArrowheads="1"/>
            </p:cNvSpPr>
            <p:nvPr/>
          </p:nvSpPr>
          <p:spPr bwMode="auto">
            <a:xfrm>
              <a:off x="3330140" y="5960893"/>
              <a:ext cx="8354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400" b="1" dirty="0" err="1" smtClean="0"/>
                <a:t>mock</a:t>
              </a:r>
              <a:endParaRPr lang="it-IT" sz="1400" b="1" dirty="0"/>
            </a:p>
          </p:txBody>
        </p:sp>
        <p:sp>
          <p:nvSpPr>
            <p:cNvPr id="68" name="Rectangle 62"/>
            <p:cNvSpPr>
              <a:spLocks noChangeArrowheads="1"/>
            </p:cNvSpPr>
            <p:nvPr/>
          </p:nvSpPr>
          <p:spPr bwMode="auto">
            <a:xfrm>
              <a:off x="4067944" y="5960893"/>
              <a:ext cx="83548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200" b="1" dirty="0" err="1" smtClean="0"/>
                <a:t>BMSCs-FD</a:t>
              </a:r>
              <a:endParaRPr lang="it-IT" sz="1200" b="1" dirty="0" smtClean="0"/>
            </a:p>
            <a:p>
              <a:pPr algn="ctr"/>
              <a:r>
                <a:rPr lang="it-IT" sz="1200" b="1" dirty="0" smtClean="0"/>
                <a:t>AAV-GFP</a:t>
              </a:r>
              <a:endParaRPr lang="it-IT" sz="1200" b="1" dirty="0"/>
            </a:p>
          </p:txBody>
        </p:sp>
        <p:sp>
          <p:nvSpPr>
            <p:cNvPr id="69" name="Rectangle 63"/>
            <p:cNvSpPr>
              <a:spLocks noChangeArrowheads="1"/>
            </p:cNvSpPr>
            <p:nvPr/>
          </p:nvSpPr>
          <p:spPr bwMode="auto">
            <a:xfrm>
              <a:off x="4768228" y="5951021"/>
              <a:ext cx="10999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200" b="1" dirty="0" err="1" smtClean="0"/>
                <a:t>BMSCs-FD</a:t>
              </a:r>
              <a:endParaRPr lang="it-IT" sz="1200" b="1" dirty="0" smtClean="0"/>
            </a:p>
            <a:p>
              <a:pPr algn="ctr"/>
              <a:r>
                <a:rPr lang="it-IT" sz="1200" b="1" dirty="0" smtClean="0"/>
                <a:t>FLAG-RGS-PX1</a:t>
              </a:r>
              <a:endParaRPr lang="it-IT" sz="1200" b="1" dirty="0"/>
            </a:p>
          </p:txBody>
        </p:sp>
        <p:sp>
          <p:nvSpPr>
            <p:cNvPr id="56" name="CasellaDiTesto 55"/>
            <p:cNvSpPr txBox="1"/>
            <p:nvPr/>
          </p:nvSpPr>
          <p:spPr>
            <a:xfrm>
              <a:off x="2051720" y="4509120"/>
              <a:ext cx="381642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dirty="0" smtClean="0">
                  <a:solidFill>
                    <a:schemeClr val="bg1"/>
                  </a:solidFill>
                  <a:effectLst>
                    <a:outerShdw blurRad="38100" dist="38100" dir="2700000" algn="tl">
                      <a:srgbClr val="000000">
                        <a:alpha val="43137"/>
                      </a:srgbClr>
                    </a:outerShdw>
                  </a:effectLst>
                  <a:latin typeface="Garamond" pitchFamily="18" charset="0"/>
                </a:rPr>
                <a:t>Western </a:t>
              </a:r>
              <a:r>
                <a:rPr lang="it-IT" sz="2400" dirty="0" err="1" smtClean="0">
                  <a:solidFill>
                    <a:schemeClr val="bg1"/>
                  </a:solidFill>
                  <a:effectLst>
                    <a:outerShdw blurRad="38100" dist="38100" dir="2700000" algn="tl">
                      <a:srgbClr val="000000">
                        <a:alpha val="43137"/>
                      </a:srgbClr>
                    </a:outerShdw>
                  </a:effectLst>
                  <a:latin typeface="Garamond" pitchFamily="18" charset="0"/>
                </a:rPr>
                <a:t>Blot</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for</a:t>
              </a:r>
              <a:r>
                <a:rPr lang="it-IT" sz="2400" dirty="0" smtClean="0">
                  <a:solidFill>
                    <a:schemeClr val="bg1"/>
                  </a:solidFill>
                  <a:effectLst>
                    <a:outerShdw blurRad="38100" dist="38100" dir="2700000" algn="tl">
                      <a:srgbClr val="000000">
                        <a:alpha val="43137"/>
                      </a:srgbClr>
                    </a:outerShdw>
                  </a:effectLst>
                  <a:latin typeface="Garamond" pitchFamily="18" charset="0"/>
                </a:rPr>
                <a:t> FOS and IL6</a:t>
              </a:r>
              <a:endParaRPr lang="it-IT" sz="2400" dirty="0">
                <a:solidFill>
                  <a:schemeClr val="bg1"/>
                </a:solidFill>
                <a:effectLst>
                  <a:outerShdw blurRad="38100" dist="38100" dir="2700000" algn="tl">
                    <a:srgbClr val="000000">
                      <a:alpha val="43137"/>
                    </a:srgbClr>
                  </a:outerShdw>
                </a:effectLst>
                <a:latin typeface="Garamond" pitchFamily="18" charset="0"/>
              </a:endParaRPr>
            </a:p>
          </p:txBody>
        </p:sp>
        <p:sp>
          <p:nvSpPr>
            <p:cNvPr id="73" name="Rectangle 14"/>
            <p:cNvSpPr>
              <a:spLocks noChangeArrowheads="1"/>
            </p:cNvSpPr>
            <p:nvPr/>
          </p:nvSpPr>
          <p:spPr bwMode="auto">
            <a:xfrm>
              <a:off x="3563888" y="5229200"/>
              <a:ext cx="431800" cy="14446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74" name="Rectangle 15"/>
            <p:cNvSpPr>
              <a:spLocks noChangeArrowheads="1"/>
            </p:cNvSpPr>
            <p:nvPr/>
          </p:nvSpPr>
          <p:spPr bwMode="auto">
            <a:xfrm>
              <a:off x="2843808" y="5300191"/>
              <a:ext cx="431800" cy="73025"/>
            </a:xfrm>
            <a:prstGeom prst="rect">
              <a:avLst/>
            </a:prstGeom>
            <a:solidFill>
              <a:schemeClr val="tx1">
                <a:lumMod val="65000"/>
                <a:lumOff val="35000"/>
              </a:schemeClr>
            </a:solidFill>
            <a:ln w="9525">
              <a:solidFill>
                <a:schemeClr val="tx1">
                  <a:lumMod val="65000"/>
                  <a:lumOff val="35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75" name="Rectangle 15"/>
            <p:cNvSpPr>
              <a:spLocks noChangeArrowheads="1"/>
            </p:cNvSpPr>
            <p:nvPr/>
          </p:nvSpPr>
          <p:spPr bwMode="auto">
            <a:xfrm>
              <a:off x="5076304" y="5301208"/>
              <a:ext cx="431800" cy="73025"/>
            </a:xfrm>
            <a:prstGeom prst="rect">
              <a:avLst/>
            </a:prstGeom>
            <a:solidFill>
              <a:schemeClr val="tx1">
                <a:lumMod val="65000"/>
                <a:lumOff val="35000"/>
              </a:schemeClr>
            </a:solidFill>
            <a:ln w="9525">
              <a:solidFill>
                <a:schemeClr val="tx1">
                  <a:lumMod val="65000"/>
                  <a:lumOff val="35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77" name="Rectangle 14"/>
            <p:cNvSpPr>
              <a:spLocks noChangeArrowheads="1"/>
            </p:cNvSpPr>
            <p:nvPr/>
          </p:nvSpPr>
          <p:spPr bwMode="auto">
            <a:xfrm>
              <a:off x="4269142" y="5589240"/>
              <a:ext cx="431800" cy="14446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78" name="Rectangle 14"/>
            <p:cNvSpPr>
              <a:spLocks noChangeArrowheads="1"/>
            </p:cNvSpPr>
            <p:nvPr/>
          </p:nvSpPr>
          <p:spPr bwMode="auto">
            <a:xfrm>
              <a:off x="3549062" y="5589240"/>
              <a:ext cx="431800" cy="14446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79" name="Rectangle 15"/>
            <p:cNvSpPr>
              <a:spLocks noChangeArrowheads="1"/>
            </p:cNvSpPr>
            <p:nvPr/>
          </p:nvSpPr>
          <p:spPr bwMode="auto">
            <a:xfrm>
              <a:off x="2828982" y="5660231"/>
              <a:ext cx="431800" cy="73025"/>
            </a:xfrm>
            <a:prstGeom prst="rect">
              <a:avLst/>
            </a:prstGeom>
            <a:solidFill>
              <a:schemeClr val="tx1">
                <a:lumMod val="65000"/>
                <a:lumOff val="35000"/>
              </a:schemeClr>
            </a:solidFill>
            <a:ln w="9525">
              <a:solidFill>
                <a:schemeClr val="tx1">
                  <a:lumMod val="65000"/>
                  <a:lumOff val="35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80" name="Rectangle 15"/>
            <p:cNvSpPr>
              <a:spLocks noChangeArrowheads="1"/>
            </p:cNvSpPr>
            <p:nvPr/>
          </p:nvSpPr>
          <p:spPr bwMode="auto">
            <a:xfrm>
              <a:off x="5061478" y="5661248"/>
              <a:ext cx="431800" cy="73025"/>
            </a:xfrm>
            <a:prstGeom prst="rect">
              <a:avLst/>
            </a:prstGeom>
            <a:solidFill>
              <a:schemeClr val="tx1">
                <a:lumMod val="65000"/>
                <a:lumOff val="35000"/>
              </a:schemeClr>
            </a:solidFill>
            <a:ln w="9525">
              <a:solidFill>
                <a:schemeClr val="tx1">
                  <a:lumMod val="65000"/>
                  <a:lumOff val="35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sp>
          <p:nvSpPr>
            <p:cNvPr id="81" name="Rectangle 14"/>
            <p:cNvSpPr>
              <a:spLocks noChangeArrowheads="1"/>
            </p:cNvSpPr>
            <p:nvPr/>
          </p:nvSpPr>
          <p:spPr bwMode="auto">
            <a:xfrm>
              <a:off x="4284216" y="5229200"/>
              <a:ext cx="431800" cy="144462"/>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it-IT"/>
              </a:defPPr>
              <a:lvl1pPr algn="l" rtl="0" fontAlgn="base">
                <a:spcBef>
                  <a:spcPct val="50000"/>
                </a:spcBef>
                <a:spcAft>
                  <a:spcPct val="0"/>
                </a:spcAft>
                <a:defRPr sz="1400" kern="1200">
                  <a:solidFill>
                    <a:schemeClr val="tx1"/>
                  </a:solidFill>
                  <a:latin typeface="Garamond" pitchFamily="18" charset="0"/>
                  <a:ea typeface="+mn-ea"/>
                  <a:cs typeface="Arial" charset="0"/>
                </a:defRPr>
              </a:lvl1pPr>
              <a:lvl2pPr marL="457200" algn="l" rtl="0" fontAlgn="base">
                <a:spcBef>
                  <a:spcPct val="50000"/>
                </a:spcBef>
                <a:spcAft>
                  <a:spcPct val="0"/>
                </a:spcAft>
                <a:defRPr sz="1400" kern="1200">
                  <a:solidFill>
                    <a:schemeClr val="tx1"/>
                  </a:solidFill>
                  <a:latin typeface="Garamond" pitchFamily="18" charset="0"/>
                  <a:ea typeface="+mn-ea"/>
                  <a:cs typeface="Arial" charset="0"/>
                </a:defRPr>
              </a:lvl2pPr>
              <a:lvl3pPr marL="914400" algn="l" rtl="0" fontAlgn="base">
                <a:spcBef>
                  <a:spcPct val="50000"/>
                </a:spcBef>
                <a:spcAft>
                  <a:spcPct val="0"/>
                </a:spcAft>
                <a:defRPr sz="1400" kern="1200">
                  <a:solidFill>
                    <a:schemeClr val="tx1"/>
                  </a:solidFill>
                  <a:latin typeface="Garamond" pitchFamily="18" charset="0"/>
                  <a:ea typeface="+mn-ea"/>
                  <a:cs typeface="Arial" charset="0"/>
                </a:defRPr>
              </a:lvl3pPr>
              <a:lvl4pPr marL="1371600" algn="l" rtl="0" fontAlgn="base">
                <a:spcBef>
                  <a:spcPct val="50000"/>
                </a:spcBef>
                <a:spcAft>
                  <a:spcPct val="0"/>
                </a:spcAft>
                <a:defRPr sz="1400" kern="1200">
                  <a:solidFill>
                    <a:schemeClr val="tx1"/>
                  </a:solidFill>
                  <a:latin typeface="Garamond" pitchFamily="18" charset="0"/>
                  <a:ea typeface="+mn-ea"/>
                  <a:cs typeface="Arial" charset="0"/>
                </a:defRPr>
              </a:lvl4pPr>
              <a:lvl5pPr marL="1828800" algn="l" rtl="0" fontAlgn="base">
                <a:spcBef>
                  <a:spcPct val="5000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a:lstStyle>
            <a:p>
              <a:endParaRPr lang="it-IT"/>
            </a:p>
          </p:txBody>
        </p:sp>
      </p:grpSp>
      <p:grpSp>
        <p:nvGrpSpPr>
          <p:cNvPr id="6" name="Gruppo 143"/>
          <p:cNvGrpSpPr/>
          <p:nvPr/>
        </p:nvGrpSpPr>
        <p:grpSpPr>
          <a:xfrm>
            <a:off x="4932040" y="2356559"/>
            <a:ext cx="3967841" cy="2944649"/>
            <a:chOff x="4679885" y="2924944"/>
            <a:chExt cx="4464115" cy="3312948"/>
          </a:xfrm>
        </p:grpSpPr>
        <p:sp>
          <p:nvSpPr>
            <p:cNvPr id="112" name="Text Box 12"/>
            <p:cNvSpPr txBox="1">
              <a:spLocks noChangeArrowheads="1"/>
            </p:cNvSpPr>
            <p:nvPr/>
          </p:nvSpPr>
          <p:spPr bwMode="auto">
            <a:xfrm>
              <a:off x="5012269" y="3021492"/>
              <a:ext cx="1872208" cy="380898"/>
            </a:xfrm>
            <a:prstGeom prst="rect">
              <a:avLst/>
            </a:prstGeom>
            <a:noFill/>
            <a:ln w="9525">
              <a:noFill/>
              <a:miter lim="800000"/>
              <a:headEnd/>
              <a:tailEnd/>
            </a:ln>
            <a:effectLst/>
          </p:spPr>
          <p:txBody>
            <a:bodyPr wrap="square">
              <a:spAutoFit/>
            </a:bodyPr>
            <a:lstStyle/>
            <a:p>
              <a:pPr algn="ctr">
                <a:spcBef>
                  <a:spcPct val="50000"/>
                </a:spcBef>
              </a:pPr>
              <a:r>
                <a:rPr lang="it-IT" sz="1600" b="1" dirty="0" err="1" smtClean="0">
                  <a:effectLst>
                    <a:outerShdw blurRad="38100" dist="38100" dir="2700000" algn="tl">
                      <a:srgbClr val="000000">
                        <a:alpha val="43137"/>
                      </a:srgbClr>
                    </a:outerShdw>
                  </a:effectLst>
                  <a:latin typeface="Garamond" pitchFamily="18" charset="0"/>
                </a:rPr>
                <a:t>Normal</a:t>
              </a:r>
              <a:r>
                <a:rPr lang="it-IT" sz="1600" b="1" dirty="0" smtClean="0">
                  <a:effectLst>
                    <a:outerShdw blurRad="38100" dist="38100" dir="2700000" algn="tl">
                      <a:srgbClr val="000000">
                        <a:alpha val="43137"/>
                      </a:srgbClr>
                    </a:outerShdw>
                  </a:effectLst>
                  <a:latin typeface="Garamond" pitchFamily="18" charset="0"/>
                </a:rPr>
                <a:t> </a:t>
              </a:r>
              <a:r>
                <a:rPr lang="it-IT" sz="1600" b="1" dirty="0" err="1" smtClean="0">
                  <a:effectLst>
                    <a:outerShdw blurRad="38100" dist="38100" dir="2700000" algn="tl">
                      <a:srgbClr val="000000">
                        <a:alpha val="43137"/>
                      </a:srgbClr>
                    </a:outerShdw>
                  </a:effectLst>
                  <a:latin typeface="Garamond" pitchFamily="18" charset="0"/>
                </a:rPr>
                <a:t>BMSCs</a:t>
              </a:r>
              <a:endParaRPr lang="it-IT" sz="1600" b="1" dirty="0">
                <a:effectLst>
                  <a:outerShdw blurRad="38100" dist="38100" dir="2700000" algn="tl">
                    <a:srgbClr val="000000">
                      <a:alpha val="43137"/>
                    </a:srgbClr>
                  </a:outerShdw>
                </a:effectLst>
                <a:latin typeface="Garamond" pitchFamily="18" charset="0"/>
              </a:endParaRPr>
            </a:p>
          </p:txBody>
        </p:sp>
        <p:sp>
          <p:nvSpPr>
            <p:cNvPr id="113" name="Text Box 13"/>
            <p:cNvSpPr txBox="1">
              <a:spLocks noChangeArrowheads="1"/>
            </p:cNvSpPr>
            <p:nvPr/>
          </p:nvSpPr>
          <p:spPr bwMode="auto">
            <a:xfrm>
              <a:off x="6881064" y="3021492"/>
              <a:ext cx="2181921" cy="380898"/>
            </a:xfrm>
            <a:prstGeom prst="rect">
              <a:avLst/>
            </a:prstGeom>
            <a:noFill/>
            <a:ln w="9525">
              <a:noFill/>
              <a:miter lim="800000"/>
              <a:headEnd/>
              <a:tailEnd/>
            </a:ln>
            <a:effectLst/>
          </p:spPr>
          <p:txBody>
            <a:bodyPr wrap="square">
              <a:spAutoFit/>
            </a:bodyPr>
            <a:lstStyle/>
            <a:p>
              <a:pPr>
                <a:spcBef>
                  <a:spcPct val="50000"/>
                </a:spcBef>
              </a:pPr>
              <a:r>
                <a:rPr lang="it-IT" sz="1600" b="1" dirty="0" err="1" smtClean="0">
                  <a:effectLst>
                    <a:outerShdw blurRad="38100" dist="38100" dir="2700000" algn="tl">
                      <a:srgbClr val="000000">
                        <a:alpha val="43137"/>
                      </a:srgbClr>
                    </a:outerShdw>
                  </a:effectLst>
                  <a:latin typeface="Garamond" pitchFamily="18" charset="0"/>
                </a:rPr>
                <a:t>BMSCs</a:t>
              </a:r>
              <a:r>
                <a:rPr lang="it-IT" sz="1600" b="1" dirty="0" smtClean="0">
                  <a:effectLst>
                    <a:outerShdw blurRad="38100" dist="38100" dir="2700000" algn="tl">
                      <a:srgbClr val="000000">
                        <a:alpha val="43137"/>
                      </a:srgbClr>
                    </a:outerShdw>
                  </a:effectLst>
                  <a:latin typeface="Garamond" pitchFamily="18" charset="0"/>
                </a:rPr>
                <a:t> FD </a:t>
              </a:r>
              <a:r>
                <a:rPr lang="it-IT" sz="1600" b="1" dirty="0" err="1" smtClean="0">
                  <a:effectLst>
                    <a:outerShdw blurRad="38100" dist="38100" dir="2700000" algn="tl">
                      <a:srgbClr val="000000">
                        <a:alpha val="43137"/>
                      </a:srgbClr>
                    </a:outerShdw>
                  </a:effectLst>
                  <a:latin typeface="Garamond" pitchFamily="18" charset="0"/>
                </a:rPr>
                <a:t>model</a:t>
              </a:r>
              <a:endParaRPr lang="it-IT" sz="1200" b="1" dirty="0">
                <a:effectLst>
                  <a:outerShdw blurRad="38100" dist="38100" dir="2700000" algn="tl">
                    <a:srgbClr val="000000">
                      <a:alpha val="43137"/>
                    </a:srgbClr>
                  </a:outerShdw>
                </a:effectLst>
                <a:latin typeface="Garamond" pitchFamily="18" charset="0"/>
              </a:endParaRPr>
            </a:p>
          </p:txBody>
        </p:sp>
        <p:grpSp>
          <p:nvGrpSpPr>
            <p:cNvPr id="7" name="Gruppo 113"/>
            <p:cNvGrpSpPr/>
            <p:nvPr/>
          </p:nvGrpSpPr>
          <p:grpSpPr>
            <a:xfrm>
              <a:off x="4779550" y="2924944"/>
              <a:ext cx="4364450" cy="3074627"/>
              <a:chOff x="4495909" y="1916832"/>
              <a:chExt cx="4505091" cy="2865365"/>
            </a:xfrm>
          </p:grpSpPr>
          <p:sp>
            <p:nvSpPr>
              <p:cNvPr id="115" name="Line 4"/>
              <p:cNvSpPr>
                <a:spLocks noChangeShapeType="1"/>
              </p:cNvSpPr>
              <p:nvPr/>
            </p:nvSpPr>
            <p:spPr bwMode="auto">
              <a:xfrm flipH="1" flipV="1">
                <a:off x="4774182" y="1916832"/>
                <a:ext cx="0" cy="2865365"/>
              </a:xfrm>
              <a:prstGeom prst="line">
                <a:avLst/>
              </a:prstGeom>
              <a:noFill/>
              <a:ln w="38100">
                <a:solidFill>
                  <a:schemeClr val="tx1"/>
                </a:solidFill>
                <a:round/>
                <a:headEnd/>
                <a:tailEnd type="triangle" w="med" len="med"/>
              </a:ln>
              <a:effectLst/>
            </p:spPr>
            <p:txBody>
              <a:bodyPr/>
              <a:lstStyle/>
              <a:p>
                <a:endParaRPr lang="it-IT"/>
              </a:p>
            </p:txBody>
          </p:sp>
          <p:sp>
            <p:nvSpPr>
              <p:cNvPr id="116" name="Line 5"/>
              <p:cNvSpPr>
                <a:spLocks noChangeShapeType="1"/>
              </p:cNvSpPr>
              <p:nvPr/>
            </p:nvSpPr>
            <p:spPr bwMode="auto">
              <a:xfrm>
                <a:off x="4495909" y="4688998"/>
                <a:ext cx="4505091" cy="0"/>
              </a:xfrm>
              <a:prstGeom prst="line">
                <a:avLst/>
              </a:prstGeom>
              <a:noFill/>
              <a:ln w="38100">
                <a:solidFill>
                  <a:schemeClr val="tx1"/>
                </a:solidFill>
                <a:round/>
                <a:headEnd/>
                <a:tailEnd type="triangle" w="med" len="med"/>
              </a:ln>
              <a:effectLst/>
            </p:spPr>
            <p:txBody>
              <a:bodyPr/>
              <a:lstStyle/>
              <a:p>
                <a:endParaRPr lang="it-IT"/>
              </a:p>
            </p:txBody>
          </p:sp>
          <p:sp>
            <p:nvSpPr>
              <p:cNvPr id="117" name="Rectangle 6"/>
              <p:cNvSpPr>
                <a:spLocks noChangeArrowheads="1"/>
              </p:cNvSpPr>
              <p:nvPr/>
            </p:nvSpPr>
            <p:spPr bwMode="auto">
              <a:xfrm>
                <a:off x="5006769" y="3661616"/>
                <a:ext cx="315499" cy="1005992"/>
              </a:xfrm>
              <a:prstGeom prst="rect">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it-IT">
                  <a:solidFill>
                    <a:srgbClr val="FF0000"/>
                  </a:solidFill>
                </a:endParaRPr>
              </a:p>
            </p:txBody>
          </p:sp>
          <p:sp>
            <p:nvSpPr>
              <p:cNvPr id="119" name="Rectangle 8"/>
              <p:cNvSpPr>
                <a:spLocks noChangeArrowheads="1"/>
              </p:cNvSpPr>
              <p:nvPr/>
            </p:nvSpPr>
            <p:spPr bwMode="auto">
              <a:xfrm>
                <a:off x="5322268" y="4131365"/>
                <a:ext cx="297314" cy="53685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it-IT"/>
              </a:p>
            </p:txBody>
          </p:sp>
        </p:grpSp>
        <p:sp>
          <p:nvSpPr>
            <p:cNvPr id="125" name="Text Box 11"/>
            <p:cNvSpPr txBox="1">
              <a:spLocks noChangeArrowheads="1"/>
            </p:cNvSpPr>
            <p:nvPr/>
          </p:nvSpPr>
          <p:spPr bwMode="auto">
            <a:xfrm rot="16200000">
              <a:off x="3483492" y="4193346"/>
              <a:ext cx="2808311" cy="415526"/>
            </a:xfrm>
            <a:prstGeom prst="rect">
              <a:avLst/>
            </a:prstGeom>
            <a:noFill/>
            <a:ln w="9525">
              <a:noFill/>
              <a:miter lim="800000"/>
              <a:headEnd/>
              <a:tailEnd/>
            </a:ln>
            <a:effectLst/>
          </p:spPr>
          <p:txBody>
            <a:bodyPr wrap="square">
              <a:spAutoFit/>
            </a:bodyPr>
            <a:lstStyle/>
            <a:p>
              <a:pPr algn="ctr">
                <a:spcBef>
                  <a:spcPct val="50000"/>
                </a:spcBef>
              </a:pPr>
              <a:r>
                <a:rPr lang="it-IT" dirty="0" err="1" smtClean="0">
                  <a:latin typeface="Garamond" pitchFamily="18" charset="0"/>
                </a:rPr>
                <a:t>cAMP</a:t>
              </a:r>
              <a:r>
                <a:rPr lang="it-IT" dirty="0" smtClean="0">
                  <a:latin typeface="Garamond" pitchFamily="18" charset="0"/>
                </a:rPr>
                <a:t>/FGF 23 </a:t>
              </a:r>
              <a:r>
                <a:rPr lang="it-IT" dirty="0" err="1" smtClean="0">
                  <a:latin typeface="Garamond" pitchFamily="18" charset="0"/>
                </a:rPr>
                <a:t>levels</a:t>
              </a:r>
              <a:endParaRPr lang="it-IT" dirty="0">
                <a:latin typeface="Garamond" pitchFamily="18" charset="0"/>
              </a:endParaRPr>
            </a:p>
          </p:txBody>
        </p:sp>
        <p:sp>
          <p:nvSpPr>
            <p:cNvPr id="126" name="Parentesi graffa chiusa 125"/>
            <p:cNvSpPr/>
            <p:nvPr/>
          </p:nvSpPr>
          <p:spPr>
            <a:xfrm rot="16200000">
              <a:off x="5749482" y="2917837"/>
              <a:ext cx="570212" cy="1539320"/>
            </a:xfrm>
            <a:prstGeom prst="rightBrace">
              <a:avLst>
                <a:gd name="adj1" fmla="val 0"/>
                <a:gd name="adj2" fmla="val 48939"/>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7" name="Parentesi graffa chiusa 126"/>
            <p:cNvSpPr/>
            <p:nvPr/>
          </p:nvSpPr>
          <p:spPr>
            <a:xfrm rot="16200000">
              <a:off x="7455246" y="2895408"/>
              <a:ext cx="570212" cy="1584176"/>
            </a:xfrm>
            <a:prstGeom prst="rightBrace">
              <a:avLst>
                <a:gd name="adj1" fmla="val 0"/>
                <a:gd name="adj2" fmla="val 50000"/>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8" name="Rectangle 60"/>
            <p:cNvSpPr>
              <a:spLocks noChangeArrowheads="1"/>
            </p:cNvSpPr>
            <p:nvPr/>
          </p:nvSpPr>
          <p:spPr bwMode="auto">
            <a:xfrm>
              <a:off x="5220072" y="5899338"/>
              <a:ext cx="646331"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dirty="0" err="1" smtClean="0"/>
                <a:t>mock</a:t>
              </a:r>
              <a:endParaRPr lang="it-IT" b="1" dirty="0"/>
            </a:p>
          </p:txBody>
        </p:sp>
        <p:sp>
          <p:nvSpPr>
            <p:cNvPr id="129" name="Rectangle 61"/>
            <p:cNvSpPr>
              <a:spLocks noChangeArrowheads="1"/>
            </p:cNvSpPr>
            <p:nvPr/>
          </p:nvSpPr>
          <p:spPr bwMode="auto">
            <a:xfrm>
              <a:off x="5956022" y="5899338"/>
              <a:ext cx="91275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600" b="1" dirty="0" smtClean="0"/>
                <a:t>RGS-PX1</a:t>
              </a:r>
              <a:endParaRPr lang="it-IT" sz="1600" b="1" dirty="0"/>
            </a:p>
          </p:txBody>
        </p:sp>
        <p:sp>
          <p:nvSpPr>
            <p:cNvPr id="130" name="Rectangle 62"/>
            <p:cNvSpPr>
              <a:spLocks noChangeArrowheads="1"/>
            </p:cNvSpPr>
            <p:nvPr/>
          </p:nvSpPr>
          <p:spPr bwMode="auto">
            <a:xfrm>
              <a:off x="6950005" y="5898758"/>
              <a:ext cx="646331"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600" b="1" dirty="0" err="1" smtClean="0"/>
                <a:t>mock</a:t>
              </a:r>
              <a:endParaRPr lang="it-IT" sz="1600" b="1" dirty="0"/>
            </a:p>
          </p:txBody>
        </p:sp>
        <p:sp>
          <p:nvSpPr>
            <p:cNvPr id="131" name="Rectangle 63"/>
            <p:cNvSpPr>
              <a:spLocks noChangeArrowheads="1"/>
            </p:cNvSpPr>
            <p:nvPr/>
          </p:nvSpPr>
          <p:spPr bwMode="auto">
            <a:xfrm>
              <a:off x="7766319" y="5898758"/>
              <a:ext cx="91275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600" b="1" dirty="0" smtClean="0"/>
                <a:t>RGS-PX1</a:t>
              </a:r>
              <a:endParaRPr lang="it-IT" sz="1600" b="1" dirty="0"/>
            </a:p>
          </p:txBody>
        </p:sp>
        <p:sp>
          <p:nvSpPr>
            <p:cNvPr id="132" name="Rectangle 6"/>
            <p:cNvSpPr>
              <a:spLocks noChangeArrowheads="1"/>
            </p:cNvSpPr>
            <p:nvPr/>
          </p:nvSpPr>
          <p:spPr bwMode="auto">
            <a:xfrm>
              <a:off x="6138558" y="5445224"/>
              <a:ext cx="305650" cy="431389"/>
            </a:xfrm>
            <a:prstGeom prst="rect">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it-IT">
                <a:solidFill>
                  <a:srgbClr val="FF0000"/>
                </a:solidFill>
              </a:endParaRPr>
            </a:p>
          </p:txBody>
        </p:sp>
        <p:sp>
          <p:nvSpPr>
            <p:cNvPr id="133" name="Rectangle 8"/>
            <p:cNvSpPr>
              <a:spLocks noChangeArrowheads="1"/>
            </p:cNvSpPr>
            <p:nvPr/>
          </p:nvSpPr>
          <p:spPr bwMode="auto">
            <a:xfrm>
              <a:off x="6444208" y="5675038"/>
              <a:ext cx="288032" cy="20223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it-IT"/>
            </a:p>
          </p:txBody>
        </p:sp>
        <p:sp>
          <p:nvSpPr>
            <p:cNvPr id="134" name="Rectangle 6"/>
            <p:cNvSpPr>
              <a:spLocks noChangeArrowheads="1"/>
            </p:cNvSpPr>
            <p:nvPr/>
          </p:nvSpPr>
          <p:spPr bwMode="auto">
            <a:xfrm>
              <a:off x="7002654" y="3933056"/>
              <a:ext cx="305650" cy="1943557"/>
            </a:xfrm>
            <a:prstGeom prst="rect">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it-IT">
                <a:solidFill>
                  <a:srgbClr val="FF0000"/>
                </a:solidFill>
              </a:endParaRPr>
            </a:p>
          </p:txBody>
        </p:sp>
        <p:sp>
          <p:nvSpPr>
            <p:cNvPr id="135" name="Rectangle 8"/>
            <p:cNvSpPr>
              <a:spLocks noChangeArrowheads="1"/>
            </p:cNvSpPr>
            <p:nvPr/>
          </p:nvSpPr>
          <p:spPr bwMode="auto">
            <a:xfrm>
              <a:off x="7308304" y="4653136"/>
              <a:ext cx="288032" cy="122413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it-IT"/>
            </a:p>
          </p:txBody>
        </p:sp>
        <p:sp>
          <p:nvSpPr>
            <p:cNvPr id="136" name="Rectangle 6"/>
            <p:cNvSpPr>
              <a:spLocks noChangeArrowheads="1"/>
            </p:cNvSpPr>
            <p:nvPr/>
          </p:nvSpPr>
          <p:spPr bwMode="auto">
            <a:xfrm>
              <a:off x="7938758" y="4653136"/>
              <a:ext cx="305650" cy="1223477"/>
            </a:xfrm>
            <a:prstGeom prst="rect">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it-IT">
                <a:solidFill>
                  <a:srgbClr val="FF0000"/>
                </a:solidFill>
              </a:endParaRPr>
            </a:p>
          </p:txBody>
        </p:sp>
        <p:sp>
          <p:nvSpPr>
            <p:cNvPr id="137" name="Rectangle 8"/>
            <p:cNvSpPr>
              <a:spLocks noChangeArrowheads="1"/>
            </p:cNvSpPr>
            <p:nvPr/>
          </p:nvSpPr>
          <p:spPr bwMode="auto">
            <a:xfrm>
              <a:off x="8244408" y="5157192"/>
              <a:ext cx="288032" cy="72008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it-IT"/>
            </a:p>
          </p:txBody>
        </p:sp>
        <p:grpSp>
          <p:nvGrpSpPr>
            <p:cNvPr id="8" name="Gruppo 142"/>
            <p:cNvGrpSpPr/>
            <p:nvPr/>
          </p:nvGrpSpPr>
          <p:grpSpPr>
            <a:xfrm>
              <a:off x="5292080" y="4077072"/>
              <a:ext cx="1522090" cy="504056"/>
              <a:chOff x="5220072" y="4077072"/>
              <a:chExt cx="1522090" cy="504056"/>
            </a:xfrm>
          </p:grpSpPr>
          <p:sp>
            <p:nvSpPr>
              <p:cNvPr id="138" name="Rettangolo 137"/>
              <p:cNvSpPr/>
              <p:nvPr/>
            </p:nvSpPr>
            <p:spPr>
              <a:xfrm>
                <a:off x="5220072" y="4077072"/>
                <a:ext cx="136715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39" name="Rectangle 52"/>
              <p:cNvSpPr>
                <a:spLocks noChangeArrowheads="1"/>
              </p:cNvSpPr>
              <p:nvPr/>
            </p:nvSpPr>
            <p:spPr bwMode="auto">
              <a:xfrm>
                <a:off x="5340211" y="4416567"/>
                <a:ext cx="237625" cy="92553"/>
              </a:xfrm>
              <a:prstGeom prst="rect">
                <a:avLst/>
              </a:prstGeom>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5"/>
              </a:lnRef>
              <a:fillRef idx="3">
                <a:schemeClr val="accent5"/>
              </a:fillRef>
              <a:effectRef idx="3">
                <a:schemeClr val="accent5"/>
              </a:effectRef>
              <a:fontRef idx="minor">
                <a:schemeClr val="lt1"/>
              </a:fontRef>
            </p:style>
            <p:txBody>
              <a:bodyPr wrap="none" anchor="ctr"/>
              <a:lstStyle/>
              <a:p>
                <a:endParaRPr lang="it-IT"/>
              </a:p>
            </p:txBody>
          </p:sp>
          <p:sp>
            <p:nvSpPr>
              <p:cNvPr id="140" name="Rectangle 53"/>
              <p:cNvSpPr>
                <a:spLocks noChangeArrowheads="1"/>
              </p:cNvSpPr>
              <p:nvPr/>
            </p:nvSpPr>
            <p:spPr bwMode="auto">
              <a:xfrm>
                <a:off x="5336306" y="4205314"/>
                <a:ext cx="237625" cy="92553"/>
              </a:xfrm>
              <a:prstGeom prst="rect">
                <a:avLst/>
              </a:prstGeom>
              <a:solidFill>
                <a:srgbClr val="002060"/>
              </a:solidFill>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endParaRPr lang="it-IT"/>
              </a:p>
            </p:txBody>
          </p:sp>
          <p:sp>
            <p:nvSpPr>
              <p:cNvPr id="141" name="Rectangle 54"/>
              <p:cNvSpPr>
                <a:spLocks noChangeArrowheads="1"/>
              </p:cNvSpPr>
              <p:nvPr/>
            </p:nvSpPr>
            <p:spPr bwMode="auto">
              <a:xfrm>
                <a:off x="5579109" y="4293096"/>
                <a:ext cx="10801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it-IT" sz="1200" dirty="0" smtClean="0"/>
                  <a:t>FGF-32 </a:t>
                </a:r>
                <a:r>
                  <a:rPr lang="it-IT" sz="1200" dirty="0" err="1" smtClean="0"/>
                  <a:t>level</a:t>
                </a:r>
                <a:endParaRPr lang="it-IT" sz="1200" dirty="0"/>
              </a:p>
            </p:txBody>
          </p:sp>
          <p:sp>
            <p:nvSpPr>
              <p:cNvPr id="142" name="Rectangle 55"/>
              <p:cNvSpPr>
                <a:spLocks noChangeArrowheads="1"/>
              </p:cNvSpPr>
              <p:nvPr/>
            </p:nvSpPr>
            <p:spPr bwMode="auto">
              <a:xfrm>
                <a:off x="5580111" y="4088105"/>
                <a:ext cx="116205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it-IT" sz="1200" dirty="0" err="1" smtClean="0"/>
                  <a:t>cAMP</a:t>
                </a:r>
                <a:r>
                  <a:rPr lang="it-IT" sz="1200" dirty="0" smtClean="0"/>
                  <a:t> </a:t>
                </a:r>
                <a:r>
                  <a:rPr lang="it-IT" sz="1200" dirty="0" err="1" smtClean="0"/>
                  <a:t>level</a:t>
                </a:r>
                <a:endParaRPr lang="it-IT" sz="1200" dirty="0"/>
              </a:p>
            </p:txBody>
          </p:sp>
        </p:grpSp>
      </p:grpSp>
      <p:sp>
        <p:nvSpPr>
          <p:cNvPr id="176" name="CasellaDiTesto 175"/>
          <p:cNvSpPr txBox="1"/>
          <p:nvPr/>
        </p:nvSpPr>
        <p:spPr>
          <a:xfrm>
            <a:off x="5148064" y="1844824"/>
            <a:ext cx="374441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sz="2400" dirty="0" smtClean="0">
                <a:solidFill>
                  <a:schemeClr val="bg1"/>
                </a:solidFill>
                <a:effectLst>
                  <a:outerShdw blurRad="38100" dist="38100" dir="2700000" algn="tl">
                    <a:srgbClr val="000000">
                      <a:alpha val="43137"/>
                    </a:srgbClr>
                  </a:outerShdw>
                </a:effectLst>
                <a:latin typeface="Garamond" pitchFamily="18" charset="0"/>
              </a:rPr>
              <a:t>ELISA </a:t>
            </a:r>
            <a:r>
              <a:rPr lang="it-IT" sz="2400" dirty="0" err="1" smtClean="0">
                <a:solidFill>
                  <a:schemeClr val="bg1"/>
                </a:solidFill>
                <a:effectLst>
                  <a:outerShdw blurRad="38100" dist="38100" dir="2700000" algn="tl">
                    <a:srgbClr val="000000">
                      <a:alpha val="43137"/>
                    </a:srgbClr>
                  </a:outerShdw>
                </a:effectLst>
                <a:latin typeface="Garamond" pitchFamily="18" charset="0"/>
              </a:rPr>
              <a:t>for</a:t>
            </a:r>
            <a:r>
              <a:rPr lang="it-IT" sz="2400" dirty="0" smtClean="0">
                <a:solidFill>
                  <a:schemeClr val="bg1"/>
                </a:solidFill>
                <a:effectLst>
                  <a:outerShdw blurRad="38100" dist="38100" dir="2700000" algn="tl">
                    <a:srgbClr val="000000">
                      <a:alpha val="43137"/>
                    </a:srgbClr>
                  </a:outerShdw>
                </a:effectLst>
                <a:latin typeface="Garamond" pitchFamily="18" charset="0"/>
              </a:rPr>
              <a:t> </a:t>
            </a:r>
            <a:r>
              <a:rPr lang="it-IT" sz="2400" dirty="0" err="1" smtClean="0">
                <a:solidFill>
                  <a:schemeClr val="bg1"/>
                </a:solidFill>
                <a:effectLst>
                  <a:outerShdw blurRad="38100" dist="38100" dir="2700000" algn="tl">
                    <a:srgbClr val="000000">
                      <a:alpha val="43137"/>
                    </a:srgbClr>
                  </a:outerShdw>
                </a:effectLst>
                <a:latin typeface="Garamond" pitchFamily="18" charset="0"/>
              </a:rPr>
              <a:t>cAMP</a:t>
            </a:r>
            <a:r>
              <a:rPr lang="it-IT" sz="2400" dirty="0" smtClean="0">
                <a:solidFill>
                  <a:schemeClr val="bg1"/>
                </a:solidFill>
                <a:effectLst>
                  <a:outerShdw blurRad="38100" dist="38100" dir="2700000" algn="tl">
                    <a:srgbClr val="000000">
                      <a:alpha val="43137"/>
                    </a:srgbClr>
                  </a:outerShdw>
                </a:effectLst>
                <a:latin typeface="Garamond" pitchFamily="18" charset="0"/>
              </a:rPr>
              <a:t> and FGF23</a:t>
            </a:r>
            <a:endParaRPr lang="it-IT" sz="2400" dirty="0">
              <a:solidFill>
                <a:schemeClr val="bg1"/>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 xmlns:p14="http://schemas.microsoft.com/office/powerpoint/2010/main" val="1598800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3568" y="188640"/>
            <a:ext cx="7920880" cy="7200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Histological</a:t>
            </a:r>
            <a:r>
              <a:rPr kumimoji="0" lang="it-IT" sz="4400" b="0"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 </a:t>
            </a:r>
            <a:r>
              <a:rPr kumimoji="0" lang="it-IT" sz="4400" b="0" i="0" u="none" strike="noStrike" kern="1200" cap="none" spc="0" normalizeH="0" baseline="0" noProof="0" dirty="0" err="1" smtClean="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rPr>
              <a:t>analysis</a:t>
            </a:r>
            <a:endParaRPr kumimoji="0" lang="it-IT" sz="4400" b="0"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Garamond" pitchFamily="18" charset="0"/>
              <a:ea typeface="+mn-ea"/>
              <a:cs typeface="+mn-cs"/>
            </a:endParaRPr>
          </a:p>
        </p:txBody>
      </p:sp>
      <p:sp>
        <p:nvSpPr>
          <p:cNvPr id="4" name="Ovale 3"/>
          <p:cNvSpPr/>
          <p:nvPr/>
        </p:nvSpPr>
        <p:spPr>
          <a:xfrm>
            <a:off x="755660" y="1052736"/>
            <a:ext cx="1656100" cy="1657063"/>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000" b="1" dirty="0" smtClean="0">
                <a:effectLst>
                  <a:outerShdw blurRad="38100" dist="38100" dir="2700000" algn="tl">
                    <a:srgbClr val="000000">
                      <a:alpha val="43137"/>
                    </a:srgbClr>
                  </a:outerShdw>
                </a:effectLst>
              </a:rPr>
              <a:t>Non </a:t>
            </a:r>
            <a:r>
              <a:rPr lang="it-IT" sz="2000" b="1" dirty="0" err="1" smtClean="0">
                <a:effectLst>
                  <a:outerShdw blurRad="38100" dist="38100" dir="2700000" algn="tl">
                    <a:srgbClr val="000000">
                      <a:alpha val="43137"/>
                    </a:srgbClr>
                  </a:outerShdw>
                </a:effectLst>
              </a:rPr>
              <a:t>treated</a:t>
            </a:r>
            <a:endParaRPr lang="it-IT" sz="2000" b="1" dirty="0" smtClean="0">
              <a:effectLst>
                <a:outerShdw blurRad="38100" dist="38100" dir="2700000" algn="tl">
                  <a:srgbClr val="000000">
                    <a:alpha val="43137"/>
                  </a:srgbClr>
                </a:outerShdw>
              </a:effectLst>
            </a:endParaRPr>
          </a:p>
          <a:p>
            <a:pPr algn="ctr"/>
            <a:r>
              <a:rPr lang="it-IT" sz="2000" b="1" dirty="0" err="1" smtClean="0">
                <a:effectLst>
                  <a:outerShdw blurRad="38100" dist="38100" dir="2700000" algn="tl">
                    <a:srgbClr val="000000">
                      <a:alpha val="43137"/>
                    </a:srgbClr>
                  </a:outerShdw>
                </a:effectLst>
              </a:rPr>
              <a:t>BMSCs</a:t>
            </a:r>
            <a:endParaRPr lang="it-IT" sz="2000" b="1" dirty="0" smtClean="0">
              <a:effectLst>
                <a:outerShdw blurRad="38100" dist="38100" dir="2700000" algn="tl">
                  <a:srgbClr val="000000">
                    <a:alpha val="43137"/>
                  </a:srgbClr>
                </a:outerShdw>
              </a:effectLst>
            </a:endParaRPr>
          </a:p>
        </p:txBody>
      </p:sp>
      <p:sp>
        <p:nvSpPr>
          <p:cNvPr id="5" name="Ovale 4"/>
          <p:cNvSpPr/>
          <p:nvPr/>
        </p:nvSpPr>
        <p:spPr>
          <a:xfrm>
            <a:off x="2699960" y="1053615"/>
            <a:ext cx="1656100" cy="1657063"/>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000" b="1" dirty="0" err="1" smtClean="0">
                <a:effectLst>
                  <a:outerShdw blurRad="38100" dist="38100" dir="2700000" algn="tl">
                    <a:srgbClr val="000000">
                      <a:alpha val="43137"/>
                    </a:srgbClr>
                  </a:outerShdw>
                </a:effectLst>
              </a:rPr>
              <a:t>Treated</a:t>
            </a:r>
            <a:endParaRPr lang="it-IT" sz="2000" b="1" dirty="0" smtClean="0">
              <a:effectLst>
                <a:outerShdw blurRad="38100" dist="38100" dir="2700000" algn="tl">
                  <a:srgbClr val="000000">
                    <a:alpha val="43137"/>
                  </a:srgbClr>
                </a:outerShdw>
              </a:effectLst>
            </a:endParaRPr>
          </a:p>
          <a:p>
            <a:pPr algn="ctr"/>
            <a:r>
              <a:rPr lang="it-IT" sz="2000" b="1" dirty="0" err="1" smtClean="0">
                <a:effectLst>
                  <a:outerShdw blurRad="38100" dist="38100" dir="2700000" algn="tl">
                    <a:srgbClr val="000000">
                      <a:alpha val="43137"/>
                    </a:srgbClr>
                  </a:outerShdw>
                </a:effectLst>
              </a:rPr>
              <a:t>BMSCs</a:t>
            </a:r>
            <a:endParaRPr lang="it-IT" sz="2000" b="1" dirty="0" smtClean="0">
              <a:effectLst>
                <a:outerShdw blurRad="38100" dist="38100" dir="2700000" algn="tl">
                  <a:srgbClr val="000000">
                    <a:alpha val="43137"/>
                  </a:srgbClr>
                </a:outerShdw>
              </a:effectLst>
            </a:endParaRPr>
          </a:p>
        </p:txBody>
      </p:sp>
      <p:sp>
        <p:nvSpPr>
          <p:cNvPr id="6" name="Ovale 5"/>
          <p:cNvSpPr/>
          <p:nvPr/>
        </p:nvSpPr>
        <p:spPr>
          <a:xfrm>
            <a:off x="4716100" y="1053615"/>
            <a:ext cx="1656100" cy="165706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b="1" dirty="0" smtClean="0">
                <a:effectLst>
                  <a:outerShdw blurRad="38100" dist="38100" dir="2700000" algn="tl">
                    <a:srgbClr val="000000">
                      <a:alpha val="43137"/>
                    </a:srgbClr>
                  </a:outerShdw>
                </a:effectLst>
              </a:rPr>
              <a:t>Non </a:t>
            </a:r>
            <a:r>
              <a:rPr lang="it-IT" b="1" dirty="0" err="1" smtClean="0">
                <a:effectLst>
                  <a:outerShdw blurRad="38100" dist="38100" dir="2700000" algn="tl">
                    <a:srgbClr val="000000">
                      <a:alpha val="43137"/>
                    </a:srgbClr>
                  </a:outerShdw>
                </a:effectLst>
              </a:rPr>
              <a:t>treated</a:t>
            </a:r>
            <a:endParaRPr lang="it-IT" b="1" dirty="0" smtClean="0">
              <a:effectLst>
                <a:outerShdw blurRad="38100" dist="38100" dir="2700000" algn="tl">
                  <a:srgbClr val="000000">
                    <a:alpha val="43137"/>
                  </a:srgbClr>
                </a:outerShdw>
              </a:effectLst>
            </a:endParaRPr>
          </a:p>
          <a:p>
            <a:pPr algn="ctr"/>
            <a:r>
              <a:rPr lang="it-IT" b="1" dirty="0" err="1" smtClean="0">
                <a:effectLst>
                  <a:outerShdw blurRad="38100" dist="38100" dir="2700000" algn="tl">
                    <a:srgbClr val="000000">
                      <a:alpha val="43137"/>
                    </a:srgbClr>
                  </a:outerShdw>
                </a:effectLst>
              </a:rPr>
              <a:t>FD-BMSCs</a:t>
            </a:r>
            <a:endParaRPr lang="it-IT" b="1" dirty="0" smtClean="0">
              <a:effectLst>
                <a:outerShdw blurRad="38100" dist="38100" dir="2700000" algn="tl">
                  <a:srgbClr val="000000">
                    <a:alpha val="43137"/>
                  </a:srgbClr>
                </a:outerShdw>
              </a:effectLst>
            </a:endParaRPr>
          </a:p>
        </p:txBody>
      </p:sp>
      <p:sp>
        <p:nvSpPr>
          <p:cNvPr id="7" name="Ovale 6"/>
          <p:cNvSpPr/>
          <p:nvPr/>
        </p:nvSpPr>
        <p:spPr>
          <a:xfrm>
            <a:off x="6732324" y="1053615"/>
            <a:ext cx="1656100" cy="165706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000" b="1" dirty="0" err="1" smtClean="0">
                <a:effectLst>
                  <a:outerShdw blurRad="38100" dist="38100" dir="2700000" algn="tl">
                    <a:srgbClr val="000000">
                      <a:alpha val="43137"/>
                    </a:srgbClr>
                  </a:outerShdw>
                </a:effectLst>
              </a:rPr>
              <a:t>Treated</a:t>
            </a:r>
            <a:endParaRPr lang="it-IT" sz="2000" b="1" dirty="0" smtClean="0">
              <a:effectLst>
                <a:outerShdw blurRad="38100" dist="38100" dir="2700000" algn="tl">
                  <a:srgbClr val="000000">
                    <a:alpha val="43137"/>
                  </a:srgbClr>
                </a:outerShdw>
              </a:effectLst>
            </a:endParaRPr>
          </a:p>
          <a:p>
            <a:pPr algn="ctr"/>
            <a:r>
              <a:rPr lang="it-IT" sz="2000" b="1" dirty="0" err="1" smtClean="0">
                <a:effectLst>
                  <a:outerShdw blurRad="38100" dist="38100" dir="2700000" algn="tl">
                    <a:srgbClr val="000000">
                      <a:alpha val="43137"/>
                    </a:srgbClr>
                  </a:outerShdw>
                </a:effectLst>
              </a:rPr>
              <a:t>FD-cells</a:t>
            </a:r>
            <a:endParaRPr lang="it-IT" sz="2000" b="1" dirty="0" smtClean="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print"/>
          <a:srcRect/>
          <a:stretch>
            <a:fillRect/>
          </a:stretch>
        </p:blipFill>
        <p:spPr bwMode="auto">
          <a:xfrm>
            <a:off x="611560" y="3820226"/>
            <a:ext cx="1799976" cy="1498884"/>
          </a:xfrm>
          <a:prstGeom prst="rect">
            <a:avLst/>
          </a:prstGeom>
          <a:ln>
            <a:solidFill>
              <a:schemeClr val="tx1"/>
            </a:solidFill>
          </a:ln>
          <a:effectLst>
            <a:outerShdw blurRad="190500" algn="tl" rotWithShape="0">
              <a:srgbClr val="000000">
                <a:alpha val="70000"/>
              </a:srgbClr>
            </a:outerShdw>
          </a:effectLst>
        </p:spPr>
      </p:pic>
      <p:pic>
        <p:nvPicPr>
          <p:cNvPr id="1029" name="Picture 5"/>
          <p:cNvPicPr>
            <a:picLocks noChangeArrowheads="1"/>
          </p:cNvPicPr>
          <p:nvPr/>
        </p:nvPicPr>
        <p:blipFill>
          <a:blip r:embed="rId4" cstate="print"/>
          <a:srcRect/>
          <a:stretch>
            <a:fillRect/>
          </a:stretch>
        </p:blipFill>
        <p:spPr bwMode="auto">
          <a:xfrm>
            <a:off x="6732464" y="3789040"/>
            <a:ext cx="1799976" cy="1497600"/>
          </a:xfrm>
          <a:prstGeom prst="rect">
            <a:avLst/>
          </a:prstGeom>
          <a:ln>
            <a:solidFill>
              <a:schemeClr val="tx1"/>
            </a:solidFill>
          </a:ln>
          <a:effectLst>
            <a:outerShdw blurRad="190500" algn="tl" rotWithShape="0">
              <a:srgbClr val="000000">
                <a:alpha val="70000"/>
              </a:srgbClr>
            </a:outerShdw>
          </a:effectLst>
        </p:spPr>
      </p:pic>
      <p:pic>
        <p:nvPicPr>
          <p:cNvPr id="1030" name="Picture 6"/>
          <p:cNvPicPr>
            <a:picLocks noChangeArrowheads="1"/>
          </p:cNvPicPr>
          <p:nvPr/>
        </p:nvPicPr>
        <p:blipFill>
          <a:blip r:embed="rId5" cstate="print"/>
          <a:srcRect/>
          <a:stretch>
            <a:fillRect/>
          </a:stretch>
        </p:blipFill>
        <p:spPr bwMode="auto">
          <a:xfrm>
            <a:off x="4644008" y="3789041"/>
            <a:ext cx="1799976" cy="1497600"/>
          </a:xfrm>
          <a:prstGeom prst="rect">
            <a:avLst/>
          </a:prstGeom>
          <a:ln>
            <a:solidFill>
              <a:schemeClr val="tx1"/>
            </a:solidFill>
          </a:ln>
          <a:effectLst>
            <a:outerShdw blurRad="190500" algn="tl" rotWithShape="0">
              <a:srgbClr val="000000">
                <a:alpha val="70000"/>
              </a:srgbClr>
            </a:outerShdw>
          </a:effectLst>
        </p:spPr>
      </p:pic>
      <p:sp>
        <p:nvSpPr>
          <p:cNvPr id="13" name="Rettangolo 12"/>
          <p:cNvSpPr/>
          <p:nvPr/>
        </p:nvSpPr>
        <p:spPr>
          <a:xfrm>
            <a:off x="3023223" y="3583176"/>
            <a:ext cx="1044721" cy="186204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sz="11500" b="1" dirty="0" smtClean="0">
                <a:ln>
                  <a:prstDash val="solid"/>
                </a:ln>
                <a:solidFill>
                  <a:schemeClr val="tx2">
                    <a:lumMod val="60000"/>
                    <a:lumOff val="40000"/>
                  </a:schemeClr>
                </a:solidFill>
                <a:effectLst>
                  <a:outerShdw blurRad="88000" dist="50800" dir="5040000" algn="tl">
                    <a:schemeClr val="accent4">
                      <a:tint val="80000"/>
                      <a:satMod val="250000"/>
                      <a:alpha val="45000"/>
                    </a:schemeClr>
                  </a:outerShdw>
                </a:effectLst>
              </a:rPr>
              <a:t>?</a:t>
            </a:r>
            <a:endParaRPr lang="it-IT" sz="11500" b="1" dirty="0">
              <a:ln>
                <a:prstDash val="solid"/>
              </a:ln>
              <a:solidFill>
                <a:schemeClr val="tx2">
                  <a:lumMod val="60000"/>
                  <a:lumOff val="40000"/>
                </a:schemeClr>
              </a:solidFill>
              <a:effectLst>
                <a:outerShdw blurRad="88000" dist="50800" dir="5040000" algn="tl">
                  <a:schemeClr val="accent4">
                    <a:tint val="80000"/>
                    <a:satMod val="250000"/>
                    <a:alpha val="45000"/>
                  </a:schemeClr>
                </a:outerShdw>
              </a:effectLst>
            </a:endParaRPr>
          </a:p>
        </p:txBody>
      </p:sp>
      <p:cxnSp>
        <p:nvCxnSpPr>
          <p:cNvPr id="16" name="Connettore 2 15"/>
          <p:cNvCxnSpPr>
            <a:stCxn id="4" idx="4"/>
            <a:endCxn id="1028" idx="0"/>
          </p:cNvCxnSpPr>
          <p:nvPr/>
        </p:nvCxnSpPr>
        <p:spPr>
          <a:xfrm flipH="1">
            <a:off x="1511548" y="2709799"/>
            <a:ext cx="72162" cy="111042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Connettore 2 16"/>
          <p:cNvCxnSpPr>
            <a:stCxn id="6" idx="4"/>
            <a:endCxn id="1030" idx="0"/>
          </p:cNvCxnSpPr>
          <p:nvPr/>
        </p:nvCxnSpPr>
        <p:spPr>
          <a:xfrm flipH="1">
            <a:off x="5543996" y="2710678"/>
            <a:ext cx="154" cy="107836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Connettore 2 17"/>
          <p:cNvCxnSpPr>
            <a:stCxn id="5" idx="4"/>
          </p:cNvCxnSpPr>
          <p:nvPr/>
        </p:nvCxnSpPr>
        <p:spPr>
          <a:xfrm>
            <a:off x="3528010" y="2710678"/>
            <a:ext cx="10143" cy="107836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Connettore 2 18"/>
          <p:cNvCxnSpPr>
            <a:stCxn id="7" idx="4"/>
            <a:endCxn id="1029" idx="0"/>
          </p:cNvCxnSpPr>
          <p:nvPr/>
        </p:nvCxnSpPr>
        <p:spPr>
          <a:xfrm>
            <a:off x="7560374" y="2710678"/>
            <a:ext cx="72078" cy="107836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4" name="CasellaDiTesto 13"/>
          <p:cNvSpPr txBox="1"/>
          <p:nvPr/>
        </p:nvSpPr>
        <p:spPr>
          <a:xfrm>
            <a:off x="2555776" y="2996952"/>
            <a:ext cx="388843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2400" dirty="0" err="1" smtClean="0"/>
              <a:t>Induced</a:t>
            </a:r>
            <a:r>
              <a:rPr lang="it-IT" sz="2400" dirty="0" smtClean="0"/>
              <a:t> </a:t>
            </a:r>
            <a:r>
              <a:rPr lang="it-IT" sz="2400" dirty="0" err="1" smtClean="0"/>
              <a:t>Differenziation</a:t>
            </a:r>
            <a:endParaRPr lang="it-IT" sz="2400" dirty="0"/>
          </a:p>
        </p:txBody>
      </p:sp>
      <p:sp>
        <p:nvSpPr>
          <p:cNvPr id="30" name="CasellaDiTesto 29"/>
          <p:cNvSpPr txBox="1"/>
          <p:nvPr/>
        </p:nvSpPr>
        <p:spPr>
          <a:xfrm>
            <a:off x="4716016" y="5949280"/>
            <a:ext cx="388843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400" dirty="0" err="1" smtClean="0"/>
              <a:t>Recovery</a:t>
            </a:r>
            <a:r>
              <a:rPr lang="it-IT" sz="2400" dirty="0" smtClean="0"/>
              <a:t> </a:t>
            </a:r>
            <a:r>
              <a:rPr lang="it-IT" sz="2400" dirty="0" err="1" smtClean="0"/>
              <a:t>of</a:t>
            </a:r>
            <a:r>
              <a:rPr lang="it-IT" sz="2400" dirty="0" smtClean="0"/>
              <a:t> </a:t>
            </a:r>
            <a:r>
              <a:rPr lang="it-IT" sz="2400" dirty="0" err="1" smtClean="0"/>
              <a:t>normal</a:t>
            </a:r>
            <a:r>
              <a:rPr lang="it-IT" sz="2400" dirty="0" smtClean="0"/>
              <a:t> </a:t>
            </a:r>
            <a:r>
              <a:rPr lang="it-IT" sz="2400" dirty="0" err="1" smtClean="0"/>
              <a:t>capacity</a:t>
            </a:r>
            <a:r>
              <a:rPr lang="it-IT" sz="2400" dirty="0" smtClean="0"/>
              <a:t> </a:t>
            </a:r>
            <a:r>
              <a:rPr lang="it-IT" sz="2400" dirty="0" err="1" smtClean="0"/>
              <a:t>of</a:t>
            </a:r>
            <a:r>
              <a:rPr lang="it-IT" sz="2400" dirty="0" smtClean="0"/>
              <a:t> </a:t>
            </a:r>
            <a:r>
              <a:rPr lang="it-IT" sz="2400" dirty="0" err="1" smtClean="0"/>
              <a:t>differenziation</a:t>
            </a:r>
            <a:endParaRPr lang="it-IT" sz="2400" dirty="0"/>
          </a:p>
        </p:txBody>
      </p:sp>
      <p:cxnSp>
        <p:nvCxnSpPr>
          <p:cNvPr id="34" name="Forma 33"/>
          <p:cNvCxnSpPr>
            <a:stCxn id="1028" idx="2"/>
          </p:cNvCxnSpPr>
          <p:nvPr/>
        </p:nvCxnSpPr>
        <p:spPr>
          <a:xfrm rot="16200000" flipH="1">
            <a:off x="4447467" y="2383190"/>
            <a:ext cx="249069" cy="6120907"/>
          </a:xfrm>
          <a:prstGeom prst="bentConnector2">
            <a:avLst/>
          </a:prstGeom>
          <a:ln>
            <a:headEnd type="oval"/>
            <a:tailEnd type="none"/>
          </a:ln>
        </p:spPr>
        <p:style>
          <a:lnRef idx="2">
            <a:schemeClr val="accent5"/>
          </a:lnRef>
          <a:fillRef idx="0">
            <a:schemeClr val="accent5"/>
          </a:fillRef>
          <a:effectRef idx="1">
            <a:schemeClr val="accent5"/>
          </a:effectRef>
          <a:fontRef idx="minor">
            <a:schemeClr val="tx1"/>
          </a:fontRef>
        </p:style>
      </p:cxnSp>
      <p:cxnSp>
        <p:nvCxnSpPr>
          <p:cNvPr id="36" name="Connettore 2 35"/>
          <p:cNvCxnSpPr>
            <a:stCxn id="1029" idx="2"/>
          </p:cNvCxnSpPr>
          <p:nvPr/>
        </p:nvCxnSpPr>
        <p:spPr>
          <a:xfrm flipH="1">
            <a:off x="7619685" y="5286640"/>
            <a:ext cx="12767" cy="5906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 xmlns:p14="http://schemas.microsoft.com/office/powerpoint/2010/main" val="338004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2637</TotalTime>
  <Words>3823</Words>
  <Application>Microsoft Office PowerPoint</Application>
  <PresentationFormat>Presentazione su schermo (4:3)</PresentationFormat>
  <Paragraphs>385</Paragraphs>
  <Slides>12</Slides>
  <Notes>12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Gsalpha receptor linked diseases  and AAV vectors: McCune Albright Syndrome</vt:lpstr>
      <vt:lpstr>Desease: McCune Albright syndrome</vt:lpstr>
      <vt:lpstr>Molecular causes</vt:lpstr>
      <vt:lpstr>Regulator of G-protein  Signaling (RGS proteins)</vt:lpstr>
      <vt:lpstr>Objectives</vt:lpstr>
      <vt:lpstr>Detailed experimental plan</vt:lpstr>
      <vt:lpstr>Diapositiva 7</vt:lpstr>
      <vt:lpstr>Rescue of FD cells: molecular analysis</vt:lpstr>
      <vt:lpstr>Diapositiva 9</vt:lpstr>
      <vt:lpstr>Diapositiva 10</vt:lpstr>
      <vt:lpstr>Diapositiva 11</vt:lpstr>
      <vt:lpstr>Materials and costs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Kekka</dc:creator>
  <cp:lastModifiedBy>Tanino Albanese</cp:lastModifiedBy>
  <cp:revision>159</cp:revision>
  <dcterms:created xsi:type="dcterms:W3CDTF">2012-04-14T08:34:25Z</dcterms:created>
  <dcterms:modified xsi:type="dcterms:W3CDTF">2012-04-17T12:37:15Z</dcterms:modified>
</cp:coreProperties>
</file>