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68" r:id="rId2"/>
    <p:sldId id="269" r:id="rId3"/>
    <p:sldId id="270" r:id="rId4"/>
    <p:sldId id="271" r:id="rId5"/>
    <p:sldId id="272" r:id="rId6"/>
    <p:sldId id="258" r:id="rId7"/>
    <p:sldId id="256" r:id="rId8"/>
    <p:sldId id="257" r:id="rId9"/>
    <p:sldId id="261" r:id="rId10"/>
    <p:sldId id="262" r:id="rId11"/>
    <p:sldId id="259" r:id="rId12"/>
    <p:sldId id="267" r:id="rId13"/>
    <p:sldId id="263" r:id="rId14"/>
    <p:sldId id="264" r:id="rId15"/>
    <p:sldId id="266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73" r:id="rId26"/>
    <p:sldId id="274" r:id="rId27"/>
    <p:sldId id="275" r:id="rId28"/>
    <p:sldId id="276" r:id="rId29"/>
    <p:sldId id="277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8DBEF2-957C-4333-AB78-9FDDB9E5CFBF}" type="doc">
      <dgm:prSet loTypeId="urn:microsoft.com/office/officeart/2005/8/layout/list1" loCatId="list" qsTypeId="urn:microsoft.com/office/officeart/2005/8/quickstyle/simple5" qsCatId="simple" csTypeId="urn:microsoft.com/office/officeart/2005/8/colors/accent5_1" csCatId="accent5" phldr="1"/>
      <dgm:spPr/>
      <dgm:t>
        <a:bodyPr/>
        <a:lstStyle/>
        <a:p>
          <a:endParaRPr lang="it-IT"/>
        </a:p>
      </dgm:t>
    </dgm:pt>
    <dgm:pt modelId="{BE91D969-36CD-43A1-BCD9-9B17DA210C2B}">
      <dgm:prSet phldrT="[Testo]" custT="1"/>
      <dgm:spPr/>
      <dgm:t>
        <a:bodyPr/>
        <a:lstStyle/>
        <a:p>
          <a:r>
            <a:rPr lang="en-US" sz="2400" dirty="0" smtClean="0">
              <a:latin typeface="Comic Sans MS" pitchFamily="66" charset="0"/>
            </a:rPr>
            <a:t>regulation of synaptic functions and of the vesicular trafficking</a:t>
          </a:r>
          <a:endParaRPr lang="it-IT" sz="2400" dirty="0">
            <a:latin typeface="Comic Sans MS" pitchFamily="66" charset="0"/>
          </a:endParaRPr>
        </a:p>
      </dgm:t>
    </dgm:pt>
    <dgm:pt modelId="{5267DDA5-C529-40ED-99F6-FF1C2F2015D0}" type="parTrans" cxnId="{0F5A40A2-F847-409B-AF3B-305DE73FBAFD}">
      <dgm:prSet/>
      <dgm:spPr/>
      <dgm:t>
        <a:bodyPr/>
        <a:lstStyle/>
        <a:p>
          <a:endParaRPr lang="it-IT"/>
        </a:p>
      </dgm:t>
    </dgm:pt>
    <dgm:pt modelId="{589B538B-5306-47FC-97BF-EAD136981570}" type="sibTrans" cxnId="{0F5A40A2-F847-409B-AF3B-305DE73FBAFD}">
      <dgm:prSet/>
      <dgm:spPr/>
      <dgm:t>
        <a:bodyPr/>
        <a:lstStyle/>
        <a:p>
          <a:endParaRPr lang="it-IT"/>
        </a:p>
      </dgm:t>
    </dgm:pt>
    <dgm:pt modelId="{2C23D13C-79EA-4C21-8F3F-A1AF64E81482}">
      <dgm:prSet phldrT="[Testo]" custT="1"/>
      <dgm:spPr/>
      <dgm:t>
        <a:bodyPr/>
        <a:lstStyle/>
        <a:p>
          <a:r>
            <a:rPr lang="it-IT" sz="2400" dirty="0" err="1" smtClean="0">
              <a:latin typeface="Comic Sans MS" pitchFamily="66" charset="0"/>
            </a:rPr>
            <a:t>release</a:t>
          </a:r>
          <a:r>
            <a:rPr lang="it-IT" sz="2400" dirty="0" smtClean="0">
              <a:latin typeface="Comic Sans MS" pitchFamily="66" charset="0"/>
            </a:rPr>
            <a:t> </a:t>
          </a:r>
          <a:r>
            <a:rPr lang="it-IT" sz="2400" dirty="0" err="1" smtClean="0">
              <a:latin typeface="Comic Sans MS" pitchFamily="66" charset="0"/>
            </a:rPr>
            <a:t>of</a:t>
          </a:r>
          <a:r>
            <a:rPr lang="it-IT" sz="2400" dirty="0" smtClean="0">
              <a:latin typeface="Comic Sans MS" pitchFamily="66" charset="0"/>
            </a:rPr>
            <a:t> the </a:t>
          </a:r>
          <a:r>
            <a:rPr lang="it-IT" sz="2400" dirty="0" err="1" smtClean="0">
              <a:latin typeface="Comic Sans MS" pitchFamily="66" charset="0"/>
            </a:rPr>
            <a:t>neurotransmitter</a:t>
          </a:r>
          <a:r>
            <a:rPr lang="it-IT" sz="2400" dirty="0" smtClean="0">
              <a:latin typeface="Comic Sans MS" pitchFamily="66" charset="0"/>
            </a:rPr>
            <a:t>.</a:t>
          </a:r>
          <a:endParaRPr lang="it-IT" sz="2400" dirty="0">
            <a:latin typeface="Comic Sans MS" pitchFamily="66" charset="0"/>
          </a:endParaRPr>
        </a:p>
      </dgm:t>
    </dgm:pt>
    <dgm:pt modelId="{1198AF04-8810-4E6A-9B99-AAA5922658D5}" type="parTrans" cxnId="{2B243F2A-570F-4FC2-905B-DC2CE121A8F1}">
      <dgm:prSet/>
      <dgm:spPr/>
      <dgm:t>
        <a:bodyPr/>
        <a:lstStyle/>
        <a:p>
          <a:endParaRPr lang="it-IT"/>
        </a:p>
      </dgm:t>
    </dgm:pt>
    <dgm:pt modelId="{16E1C9DD-748D-4F97-AFB4-1DC5DCF29137}" type="sibTrans" cxnId="{2B243F2A-570F-4FC2-905B-DC2CE121A8F1}">
      <dgm:prSet/>
      <dgm:spPr/>
      <dgm:t>
        <a:bodyPr/>
        <a:lstStyle/>
        <a:p>
          <a:endParaRPr lang="it-IT"/>
        </a:p>
      </dgm:t>
    </dgm:pt>
    <dgm:pt modelId="{44535C02-1858-4766-8E53-1B34E80168EB}" type="pres">
      <dgm:prSet presAssocID="{768DBEF2-957C-4333-AB78-9FDDB9E5CFB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34A5F17-54DE-4859-B76C-CD455AA77D53}" type="pres">
      <dgm:prSet presAssocID="{BE91D969-36CD-43A1-BCD9-9B17DA210C2B}" presName="parentLin" presStyleCnt="0"/>
      <dgm:spPr/>
    </dgm:pt>
    <dgm:pt modelId="{180E545A-E066-45DB-9A66-BCF75313EEE4}" type="pres">
      <dgm:prSet presAssocID="{BE91D969-36CD-43A1-BCD9-9B17DA210C2B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D8D41592-B0F3-4D9E-8840-ABBFA55B0673}" type="pres">
      <dgm:prSet presAssocID="{BE91D969-36CD-43A1-BCD9-9B17DA210C2B}" presName="parentText" presStyleLbl="node1" presStyleIdx="0" presStyleCnt="2" custScaleX="147169" custScaleY="372720" custLinFactNeighborX="-77235" custLinFactNeighborY="236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690E8FD-97D6-4DBD-8F03-967AA8F00274}" type="pres">
      <dgm:prSet presAssocID="{BE91D969-36CD-43A1-BCD9-9B17DA210C2B}" presName="negativeSpace" presStyleCnt="0"/>
      <dgm:spPr/>
    </dgm:pt>
    <dgm:pt modelId="{8CD3E415-8501-4978-9BE4-FC245C404CC9}" type="pres">
      <dgm:prSet presAssocID="{BE91D969-36CD-43A1-BCD9-9B17DA210C2B}" presName="childText" presStyleLbl="conFgAcc1" presStyleIdx="0" presStyleCnt="2" custLinFactNeighborX="-2105" custLinFactNeighborY="52841">
        <dgm:presLayoutVars>
          <dgm:bulletEnabled val="1"/>
        </dgm:presLayoutVars>
      </dgm:prSet>
      <dgm:spPr/>
    </dgm:pt>
    <dgm:pt modelId="{9B02A3E6-5E54-47D0-88A0-5F433650FF52}" type="pres">
      <dgm:prSet presAssocID="{589B538B-5306-47FC-97BF-EAD136981570}" presName="spaceBetweenRectangles" presStyleCnt="0"/>
      <dgm:spPr/>
    </dgm:pt>
    <dgm:pt modelId="{FD6AF2C4-3BDC-4BBA-B841-12248D1AA28C}" type="pres">
      <dgm:prSet presAssocID="{2C23D13C-79EA-4C21-8F3F-A1AF64E81482}" presName="parentLin" presStyleCnt="0"/>
      <dgm:spPr/>
    </dgm:pt>
    <dgm:pt modelId="{82030EA6-F272-4746-8490-BD00A433D6EC}" type="pres">
      <dgm:prSet presAssocID="{2C23D13C-79EA-4C21-8F3F-A1AF64E81482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C645AF24-096F-4C77-AC94-7E60EDAE7794}" type="pres">
      <dgm:prSet presAssocID="{2C23D13C-79EA-4C21-8F3F-A1AF64E81482}" presName="parentText" presStyleLbl="node1" presStyleIdx="1" presStyleCnt="2" custScaleX="164736" custScaleY="389562" custLinFactNeighborX="-74667" custLinFactNeighborY="-3659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233B853-810E-4BCD-875B-6227C8D12B9E}" type="pres">
      <dgm:prSet presAssocID="{2C23D13C-79EA-4C21-8F3F-A1AF64E81482}" presName="negativeSpace" presStyleCnt="0"/>
      <dgm:spPr/>
    </dgm:pt>
    <dgm:pt modelId="{567F0070-5C32-433C-9762-EE6C456B7428}" type="pres">
      <dgm:prSet presAssocID="{2C23D13C-79EA-4C21-8F3F-A1AF64E81482}" presName="childText" presStyleLbl="conFgAcc1" presStyleIdx="1" presStyleCnt="2" custLinFactNeighborY="-63576">
        <dgm:presLayoutVars>
          <dgm:bulletEnabled val="1"/>
        </dgm:presLayoutVars>
      </dgm:prSet>
      <dgm:spPr/>
    </dgm:pt>
  </dgm:ptLst>
  <dgm:cxnLst>
    <dgm:cxn modelId="{31742746-183C-40A9-8804-0D30599D739E}" type="presOf" srcId="{768DBEF2-957C-4333-AB78-9FDDB9E5CFBF}" destId="{44535C02-1858-4766-8E53-1B34E80168EB}" srcOrd="0" destOrd="0" presId="urn:microsoft.com/office/officeart/2005/8/layout/list1"/>
    <dgm:cxn modelId="{0F5A40A2-F847-409B-AF3B-305DE73FBAFD}" srcId="{768DBEF2-957C-4333-AB78-9FDDB9E5CFBF}" destId="{BE91D969-36CD-43A1-BCD9-9B17DA210C2B}" srcOrd="0" destOrd="0" parTransId="{5267DDA5-C529-40ED-99F6-FF1C2F2015D0}" sibTransId="{589B538B-5306-47FC-97BF-EAD136981570}"/>
    <dgm:cxn modelId="{1F077335-9A17-4723-BF25-28E5A52C48FC}" type="presOf" srcId="{2C23D13C-79EA-4C21-8F3F-A1AF64E81482}" destId="{C645AF24-096F-4C77-AC94-7E60EDAE7794}" srcOrd="1" destOrd="0" presId="urn:microsoft.com/office/officeart/2005/8/layout/list1"/>
    <dgm:cxn modelId="{FF5EC56B-82A6-4F69-BD47-CAF9D9ED5D14}" type="presOf" srcId="{BE91D969-36CD-43A1-BCD9-9B17DA210C2B}" destId="{180E545A-E066-45DB-9A66-BCF75313EEE4}" srcOrd="0" destOrd="0" presId="urn:microsoft.com/office/officeart/2005/8/layout/list1"/>
    <dgm:cxn modelId="{06F43673-D87F-461A-BAAD-FB41021B3A62}" type="presOf" srcId="{2C23D13C-79EA-4C21-8F3F-A1AF64E81482}" destId="{82030EA6-F272-4746-8490-BD00A433D6EC}" srcOrd="0" destOrd="0" presId="urn:microsoft.com/office/officeart/2005/8/layout/list1"/>
    <dgm:cxn modelId="{2B243F2A-570F-4FC2-905B-DC2CE121A8F1}" srcId="{768DBEF2-957C-4333-AB78-9FDDB9E5CFBF}" destId="{2C23D13C-79EA-4C21-8F3F-A1AF64E81482}" srcOrd="1" destOrd="0" parTransId="{1198AF04-8810-4E6A-9B99-AAA5922658D5}" sibTransId="{16E1C9DD-748D-4F97-AFB4-1DC5DCF29137}"/>
    <dgm:cxn modelId="{DE788263-943C-4F39-AE87-B874723CC0EB}" type="presOf" srcId="{BE91D969-36CD-43A1-BCD9-9B17DA210C2B}" destId="{D8D41592-B0F3-4D9E-8840-ABBFA55B0673}" srcOrd="1" destOrd="0" presId="urn:microsoft.com/office/officeart/2005/8/layout/list1"/>
    <dgm:cxn modelId="{082A32EE-5422-49DF-98E7-5FBAE59FB292}" type="presParOf" srcId="{44535C02-1858-4766-8E53-1B34E80168EB}" destId="{634A5F17-54DE-4859-B76C-CD455AA77D53}" srcOrd="0" destOrd="0" presId="urn:microsoft.com/office/officeart/2005/8/layout/list1"/>
    <dgm:cxn modelId="{8BF29FD3-8A74-437C-B1A7-99D889A0D367}" type="presParOf" srcId="{634A5F17-54DE-4859-B76C-CD455AA77D53}" destId="{180E545A-E066-45DB-9A66-BCF75313EEE4}" srcOrd="0" destOrd="0" presId="urn:microsoft.com/office/officeart/2005/8/layout/list1"/>
    <dgm:cxn modelId="{00C99A90-E6B6-43ED-A107-D990D631E44D}" type="presParOf" srcId="{634A5F17-54DE-4859-B76C-CD455AA77D53}" destId="{D8D41592-B0F3-4D9E-8840-ABBFA55B0673}" srcOrd="1" destOrd="0" presId="urn:microsoft.com/office/officeart/2005/8/layout/list1"/>
    <dgm:cxn modelId="{848873B8-7689-41F4-88B9-D200E185F282}" type="presParOf" srcId="{44535C02-1858-4766-8E53-1B34E80168EB}" destId="{3690E8FD-97D6-4DBD-8F03-967AA8F00274}" srcOrd="1" destOrd="0" presId="urn:microsoft.com/office/officeart/2005/8/layout/list1"/>
    <dgm:cxn modelId="{C8FA67C9-D097-4DEA-BDEF-81106591BAE2}" type="presParOf" srcId="{44535C02-1858-4766-8E53-1B34E80168EB}" destId="{8CD3E415-8501-4978-9BE4-FC245C404CC9}" srcOrd="2" destOrd="0" presId="urn:microsoft.com/office/officeart/2005/8/layout/list1"/>
    <dgm:cxn modelId="{63F1BC44-FA6A-478B-9FC5-9E21D0341554}" type="presParOf" srcId="{44535C02-1858-4766-8E53-1B34E80168EB}" destId="{9B02A3E6-5E54-47D0-88A0-5F433650FF52}" srcOrd="3" destOrd="0" presId="urn:microsoft.com/office/officeart/2005/8/layout/list1"/>
    <dgm:cxn modelId="{C259CE30-72CA-4368-94A7-2F2E4949B78A}" type="presParOf" srcId="{44535C02-1858-4766-8E53-1B34E80168EB}" destId="{FD6AF2C4-3BDC-4BBA-B841-12248D1AA28C}" srcOrd="4" destOrd="0" presId="urn:microsoft.com/office/officeart/2005/8/layout/list1"/>
    <dgm:cxn modelId="{0C6AD092-ACEF-4EC5-BA80-B5ECD0AEDAA1}" type="presParOf" srcId="{FD6AF2C4-3BDC-4BBA-B841-12248D1AA28C}" destId="{82030EA6-F272-4746-8490-BD00A433D6EC}" srcOrd="0" destOrd="0" presId="urn:microsoft.com/office/officeart/2005/8/layout/list1"/>
    <dgm:cxn modelId="{15D807E6-D283-438E-B5C0-113F6D012D3E}" type="presParOf" srcId="{FD6AF2C4-3BDC-4BBA-B841-12248D1AA28C}" destId="{C645AF24-096F-4C77-AC94-7E60EDAE7794}" srcOrd="1" destOrd="0" presId="urn:microsoft.com/office/officeart/2005/8/layout/list1"/>
    <dgm:cxn modelId="{03784CE4-982D-4073-B7AC-DFE625658FDF}" type="presParOf" srcId="{44535C02-1858-4766-8E53-1B34E80168EB}" destId="{B233B853-810E-4BCD-875B-6227C8D12B9E}" srcOrd="5" destOrd="0" presId="urn:microsoft.com/office/officeart/2005/8/layout/list1"/>
    <dgm:cxn modelId="{5E0510A4-0FA8-4677-A036-1C4F84A0BF5E}" type="presParOf" srcId="{44535C02-1858-4766-8E53-1B34E80168EB}" destId="{567F0070-5C32-433C-9762-EE6C456B742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D3E415-8501-4978-9BE4-FC245C404CC9}">
      <dsp:nvSpPr>
        <dsp:cNvPr id="0" name=""/>
        <dsp:cNvSpPr/>
      </dsp:nvSpPr>
      <dsp:spPr>
        <a:xfrm>
          <a:off x="0" y="1728192"/>
          <a:ext cx="6840760" cy="4284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D41592-B0F3-4D9E-8840-ABBFA55B0673}">
      <dsp:nvSpPr>
        <dsp:cNvPr id="0" name=""/>
        <dsp:cNvSpPr/>
      </dsp:nvSpPr>
      <dsp:spPr>
        <a:xfrm>
          <a:off x="72009" y="72009"/>
          <a:ext cx="6517315" cy="187045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0995" tIns="0" rIns="18099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omic Sans MS" pitchFamily="66" charset="0"/>
            </a:rPr>
            <a:t>regulation of synaptic functions and of the vesicular trafficking</a:t>
          </a:r>
          <a:endParaRPr lang="it-IT" sz="2400" kern="1200" dirty="0">
            <a:latin typeface="Comic Sans MS" pitchFamily="66" charset="0"/>
          </a:endParaRPr>
        </a:p>
      </dsp:txBody>
      <dsp:txXfrm>
        <a:off x="72009" y="72009"/>
        <a:ext cx="6517315" cy="1870458"/>
      </dsp:txXfrm>
    </dsp:sp>
    <dsp:sp modelId="{567F0070-5C32-433C-9762-EE6C456B7428}">
      <dsp:nvSpPr>
        <dsp:cNvPr id="0" name=""/>
        <dsp:cNvSpPr/>
      </dsp:nvSpPr>
      <dsp:spPr>
        <a:xfrm>
          <a:off x="0" y="3744417"/>
          <a:ext cx="6840760" cy="4284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45AF24-096F-4C77-AC94-7E60EDAE7794}">
      <dsp:nvSpPr>
        <dsp:cNvPr id="0" name=""/>
        <dsp:cNvSpPr/>
      </dsp:nvSpPr>
      <dsp:spPr>
        <a:xfrm>
          <a:off x="72009" y="2016225"/>
          <a:ext cx="6555721" cy="195497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0995" tIns="0" rIns="18099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err="1" smtClean="0">
              <a:latin typeface="Comic Sans MS" pitchFamily="66" charset="0"/>
            </a:rPr>
            <a:t>release</a:t>
          </a:r>
          <a:r>
            <a:rPr lang="it-IT" sz="2400" kern="1200" dirty="0" smtClean="0">
              <a:latin typeface="Comic Sans MS" pitchFamily="66" charset="0"/>
            </a:rPr>
            <a:t> </a:t>
          </a:r>
          <a:r>
            <a:rPr lang="it-IT" sz="2400" kern="1200" dirty="0" err="1" smtClean="0">
              <a:latin typeface="Comic Sans MS" pitchFamily="66" charset="0"/>
            </a:rPr>
            <a:t>of</a:t>
          </a:r>
          <a:r>
            <a:rPr lang="it-IT" sz="2400" kern="1200" dirty="0" smtClean="0">
              <a:latin typeface="Comic Sans MS" pitchFamily="66" charset="0"/>
            </a:rPr>
            <a:t> the </a:t>
          </a:r>
          <a:r>
            <a:rPr lang="it-IT" sz="2400" kern="1200" dirty="0" err="1" smtClean="0">
              <a:latin typeface="Comic Sans MS" pitchFamily="66" charset="0"/>
            </a:rPr>
            <a:t>neurotransmitter</a:t>
          </a:r>
          <a:r>
            <a:rPr lang="it-IT" sz="2400" kern="1200" dirty="0" smtClean="0">
              <a:latin typeface="Comic Sans MS" pitchFamily="66" charset="0"/>
            </a:rPr>
            <a:t>.</a:t>
          </a:r>
          <a:endParaRPr lang="it-IT" sz="2400" kern="1200" dirty="0">
            <a:latin typeface="Comic Sans MS" pitchFamily="66" charset="0"/>
          </a:endParaRPr>
        </a:p>
      </dsp:txBody>
      <dsp:txXfrm>
        <a:off x="72009" y="2016225"/>
        <a:ext cx="6555721" cy="1954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E1242-C25E-44B4-BD60-62E6119E6385}" type="datetimeFigureOut">
              <a:rPr lang="it-IT" smtClean="0"/>
              <a:pPr/>
              <a:t>03/12/2012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DD632-199A-465B-AD07-51AB77AC840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2C94C-9F31-412D-8F8B-5584F2AA00DF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BB77A-101F-43E9-9B38-6B8F3760C8A4}" type="slidenum">
              <a:rPr lang="it-IT" smtClean="0"/>
              <a:pPr/>
              <a:t>30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B521-1883-4AD7-BFD6-48D2760224DA}" type="datetimeFigureOut">
              <a:rPr lang="it-IT" smtClean="0"/>
              <a:pPr/>
              <a:t>03/12/2012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645F-ED30-470D-B099-BCECA936A1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B521-1883-4AD7-BFD6-48D2760224DA}" type="datetimeFigureOut">
              <a:rPr lang="it-IT" smtClean="0"/>
              <a:pPr/>
              <a:t>03/12/2012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645F-ED30-470D-B099-BCECA936A1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B521-1883-4AD7-BFD6-48D2760224DA}" type="datetimeFigureOut">
              <a:rPr lang="it-IT" smtClean="0"/>
              <a:pPr/>
              <a:t>03/12/2012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645F-ED30-470D-B099-BCECA936A1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B521-1883-4AD7-BFD6-48D2760224DA}" type="datetimeFigureOut">
              <a:rPr lang="it-IT" smtClean="0"/>
              <a:pPr/>
              <a:t>03/12/2012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645F-ED30-470D-B099-BCECA936A1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B521-1883-4AD7-BFD6-48D2760224DA}" type="datetimeFigureOut">
              <a:rPr lang="it-IT" smtClean="0"/>
              <a:pPr/>
              <a:t>03/12/2012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645F-ED30-470D-B099-BCECA936A1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B521-1883-4AD7-BFD6-48D2760224DA}" type="datetimeFigureOut">
              <a:rPr lang="it-IT" smtClean="0"/>
              <a:pPr/>
              <a:t>03/12/2012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645F-ED30-470D-B099-BCECA936A1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B521-1883-4AD7-BFD6-48D2760224DA}" type="datetimeFigureOut">
              <a:rPr lang="it-IT" smtClean="0"/>
              <a:pPr/>
              <a:t>03/12/2012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645F-ED30-470D-B099-BCECA936A1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B521-1883-4AD7-BFD6-48D2760224DA}" type="datetimeFigureOut">
              <a:rPr lang="it-IT" smtClean="0"/>
              <a:pPr/>
              <a:t>03/12/2012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645F-ED30-470D-B099-BCECA936A1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B521-1883-4AD7-BFD6-48D2760224DA}" type="datetimeFigureOut">
              <a:rPr lang="it-IT" smtClean="0"/>
              <a:pPr/>
              <a:t>03/12/2012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645F-ED30-470D-B099-BCECA936A1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B521-1883-4AD7-BFD6-48D2760224DA}" type="datetimeFigureOut">
              <a:rPr lang="it-IT" smtClean="0"/>
              <a:pPr/>
              <a:t>03/12/2012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645F-ED30-470D-B099-BCECA936A1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B521-1883-4AD7-BFD6-48D2760224DA}" type="datetimeFigureOut">
              <a:rPr lang="it-IT" smtClean="0"/>
              <a:pPr/>
              <a:t>03/12/2012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645F-ED30-470D-B099-BCECA936A1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5B521-1883-4AD7-BFD6-48D2760224DA}" type="datetimeFigureOut">
              <a:rPr lang="it-IT" smtClean="0"/>
              <a:pPr/>
              <a:t>03/12/2012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3645F-ED30-470D-B099-BCECA936A19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mtech.res.in/raghava/desir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biol.unt.edu/~jajohnson/images/dna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8463003" cy="5301208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4283968" y="3717032"/>
            <a:ext cx="4608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latin typeface="Comic Sans MS" pitchFamily="66" charset="0"/>
              </a:rPr>
              <a:t>Terapia</a:t>
            </a:r>
            <a:r>
              <a:rPr lang="de-DE" sz="2400" b="1" dirty="0" smtClean="0">
                <a:latin typeface="Comic Sans MS" pitchFamily="66" charset="0"/>
              </a:rPr>
              <a:t> </a:t>
            </a:r>
            <a:r>
              <a:rPr lang="de-DE" sz="2400" b="1" dirty="0" err="1" smtClean="0">
                <a:latin typeface="Comic Sans MS" pitchFamily="66" charset="0"/>
              </a:rPr>
              <a:t>Genica</a:t>
            </a:r>
            <a:r>
              <a:rPr lang="de-DE" sz="2400" b="1" dirty="0" smtClean="0">
                <a:latin typeface="Comic Sans MS" pitchFamily="66" charset="0"/>
              </a:rPr>
              <a:t> </a:t>
            </a:r>
            <a:r>
              <a:rPr lang="de-DE" sz="2400" b="1" dirty="0" smtClean="0">
                <a:latin typeface="Comic Sans MS" pitchFamily="66" charset="0"/>
              </a:rPr>
              <a:t>Prof. </a:t>
            </a:r>
            <a:r>
              <a:rPr lang="de-DE" sz="2400" b="1" dirty="0" err="1" smtClean="0">
                <a:latin typeface="Comic Sans MS" pitchFamily="66" charset="0"/>
              </a:rPr>
              <a:t>Saggio</a:t>
            </a:r>
            <a:endParaRPr lang="de-DE" sz="2400" b="1" dirty="0" smtClean="0">
              <a:latin typeface="Comic Sans MS" pitchFamily="66" charset="0"/>
            </a:endParaRPr>
          </a:p>
          <a:p>
            <a:pPr algn="r"/>
            <a:r>
              <a:rPr lang="de-DE" sz="2400" b="1" dirty="0" smtClean="0">
                <a:latin typeface="Comic Sans MS" pitchFamily="66" charset="0"/>
              </a:rPr>
              <a:t>Tutor Dott.ssa </a:t>
            </a:r>
            <a:r>
              <a:rPr lang="de-DE" sz="2400" b="1" dirty="0" err="1" smtClean="0">
                <a:latin typeface="Comic Sans MS" pitchFamily="66" charset="0"/>
              </a:rPr>
              <a:t>Piersanti</a:t>
            </a:r>
            <a:endParaRPr lang="de-DE" sz="2400" b="1" dirty="0" smtClean="0">
              <a:latin typeface="Comic Sans MS" pitchFamily="66" charset="0"/>
            </a:endParaRPr>
          </a:p>
          <a:p>
            <a:endParaRPr lang="de-DE" sz="2400" dirty="0" smtClean="0">
              <a:latin typeface="Comic Sans MS" pitchFamily="66" charset="0"/>
            </a:endParaRPr>
          </a:p>
          <a:p>
            <a:r>
              <a:rPr lang="de-DE" sz="2400" dirty="0" smtClean="0">
                <a:latin typeface="Comic Sans MS" pitchFamily="66" charset="0"/>
              </a:rPr>
              <a:t>Carolin </a:t>
            </a:r>
            <a:r>
              <a:rPr lang="de-DE" sz="2400" dirty="0" smtClean="0">
                <a:latin typeface="Comic Sans MS" pitchFamily="66" charset="0"/>
              </a:rPr>
              <a:t>Tauber</a:t>
            </a:r>
          </a:p>
          <a:p>
            <a:r>
              <a:rPr lang="de-DE" sz="2400" dirty="0" err="1" smtClean="0">
                <a:latin typeface="Comic Sans MS" pitchFamily="66" charset="0"/>
              </a:rPr>
              <a:t>Graziana</a:t>
            </a:r>
            <a:r>
              <a:rPr lang="de-DE" sz="2400" dirty="0" smtClean="0">
                <a:latin typeface="Comic Sans MS" pitchFamily="66" charset="0"/>
              </a:rPr>
              <a:t> </a:t>
            </a:r>
            <a:r>
              <a:rPr lang="de-DE" sz="2400" dirty="0" err="1" smtClean="0">
                <a:latin typeface="Comic Sans MS" pitchFamily="66" charset="0"/>
              </a:rPr>
              <a:t>Luciotto</a:t>
            </a:r>
            <a:endParaRPr lang="de-DE" sz="2400" dirty="0" smtClean="0">
              <a:latin typeface="Comic Sans MS" pitchFamily="66" charset="0"/>
            </a:endParaRPr>
          </a:p>
          <a:p>
            <a:r>
              <a:rPr lang="de-DE" sz="2400" dirty="0" err="1" smtClean="0">
                <a:latin typeface="Comic Sans MS" pitchFamily="66" charset="0"/>
              </a:rPr>
              <a:t>Ludovica</a:t>
            </a:r>
            <a:r>
              <a:rPr lang="de-DE" sz="2400" dirty="0" smtClean="0">
                <a:latin typeface="Comic Sans MS" pitchFamily="66" charset="0"/>
              </a:rPr>
              <a:t> </a:t>
            </a:r>
            <a:r>
              <a:rPr lang="de-DE" sz="2400" dirty="0" err="1" smtClean="0">
                <a:latin typeface="Comic Sans MS" pitchFamily="66" charset="0"/>
              </a:rPr>
              <a:t>Taglieri</a:t>
            </a:r>
            <a:endParaRPr lang="de-DE" sz="2400" dirty="0" smtClean="0">
              <a:latin typeface="Comic Sans MS" pitchFamily="66" charset="0"/>
            </a:endParaRPr>
          </a:p>
          <a:p>
            <a:r>
              <a:rPr lang="de-DE" sz="2400" dirty="0" smtClean="0">
                <a:latin typeface="Comic Sans MS" pitchFamily="66" charset="0"/>
              </a:rPr>
              <a:t>Veronica </a:t>
            </a:r>
            <a:r>
              <a:rPr lang="de-DE" sz="2400" dirty="0" err="1" smtClean="0">
                <a:latin typeface="Comic Sans MS" pitchFamily="66" charset="0"/>
              </a:rPr>
              <a:t>Cacciamani</a:t>
            </a:r>
            <a:endParaRPr lang="de-DE" sz="2400" dirty="0" smtClean="0">
              <a:latin typeface="Comic Sans MS" pitchFamily="66" charset="0"/>
            </a:endParaRPr>
          </a:p>
          <a:p>
            <a:r>
              <a:rPr lang="de-DE" sz="2400" dirty="0" smtClean="0">
                <a:latin typeface="Comic Sans MS" pitchFamily="66" charset="0"/>
              </a:rPr>
              <a:t>Bianca </a:t>
            </a:r>
            <a:r>
              <a:rPr lang="de-DE" sz="2400" dirty="0" err="1" smtClean="0">
                <a:latin typeface="Comic Sans MS" pitchFamily="66" charset="0"/>
              </a:rPr>
              <a:t>Fabi</a:t>
            </a:r>
            <a:endParaRPr lang="de-DE" sz="2400" dirty="0" smtClean="0">
              <a:latin typeface="Comic Sans MS" pitchFamily="66" charset="0"/>
            </a:endParaRPr>
          </a:p>
          <a:p>
            <a:endParaRPr lang="de-DE" sz="2400" dirty="0" smtClean="0">
              <a:latin typeface="Comic Sans MS" pitchFamily="66" charset="0"/>
            </a:endParaRPr>
          </a:p>
          <a:p>
            <a:endParaRPr lang="de-DE" sz="2400" dirty="0" smtClean="0">
              <a:latin typeface="Comic Sans MS" pitchFamily="66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39552" y="692696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atin typeface="Comic Sans MS" pitchFamily="66" charset="0"/>
              </a:rPr>
              <a:t>Gene </a:t>
            </a:r>
            <a:r>
              <a:rPr lang="de-DE" sz="4000" b="1" dirty="0" err="1" smtClean="0">
                <a:latin typeface="Comic Sans MS" pitchFamily="66" charset="0"/>
              </a:rPr>
              <a:t>Therapy</a:t>
            </a:r>
            <a:r>
              <a:rPr lang="de-DE" sz="4000" b="1" dirty="0" smtClean="0">
                <a:latin typeface="Comic Sans MS" pitchFamily="66" charset="0"/>
              </a:rPr>
              <a:t> </a:t>
            </a:r>
            <a:r>
              <a:rPr lang="de-DE" sz="4000" b="1" dirty="0" err="1" smtClean="0">
                <a:latin typeface="Comic Sans MS" pitchFamily="66" charset="0"/>
              </a:rPr>
              <a:t>for</a:t>
            </a:r>
            <a:r>
              <a:rPr lang="de-DE" sz="4000" b="1" dirty="0" smtClean="0">
                <a:latin typeface="Comic Sans MS" pitchFamily="66" charset="0"/>
              </a:rPr>
              <a:t> Parkinson </a:t>
            </a:r>
            <a:r>
              <a:rPr lang="de-DE" sz="4000" b="1" dirty="0" err="1" smtClean="0">
                <a:latin typeface="Comic Sans MS" pitchFamily="66" charset="0"/>
              </a:rPr>
              <a:t>Disease</a:t>
            </a:r>
            <a:r>
              <a:rPr lang="de-DE" sz="4000" b="1" dirty="0" smtClean="0">
                <a:latin typeface="Comic Sans MS" pitchFamily="66" charset="0"/>
              </a:rPr>
              <a:t> </a:t>
            </a:r>
            <a:endParaRPr lang="de-DE" sz="4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250px-PBB_Protein_SNCA_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492896"/>
            <a:ext cx="3995936" cy="39959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84211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539552" y="4221088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It is a tetramer folded of 58 </a:t>
            </a:r>
            <a:r>
              <a:rPr lang="en-US" sz="2800" dirty="0" err="1" smtClean="0">
                <a:latin typeface="Comic Sans MS" pitchFamily="66" charset="0"/>
              </a:rPr>
              <a:t>kDa</a:t>
            </a:r>
            <a:endParaRPr lang="it-IT" sz="2800" dirty="0">
              <a:latin typeface="Comic Sans MS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39552" y="3356992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It consists of 140 </a:t>
            </a:r>
            <a:r>
              <a:rPr lang="en-US" sz="2800" dirty="0" err="1" smtClean="0">
                <a:latin typeface="Comic Sans MS" pitchFamily="66" charset="0"/>
              </a:rPr>
              <a:t>aa</a:t>
            </a:r>
            <a:endParaRPr lang="it-IT" sz="2800" dirty="0">
              <a:latin typeface="Comic Sans MS" pitchFamily="66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588224" y="6165304"/>
            <a:ext cx="2304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omic Sans MS" pitchFamily="66" charset="0"/>
                <a:ea typeface="Calibri" pitchFamily="34" charset="0"/>
                <a:cs typeface="AdvPSBEMB"/>
              </a:rPr>
              <a:t>Andrei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omic Sans MS" pitchFamily="66" charset="0"/>
                <a:ea typeface="Calibri" pitchFamily="34" charset="0"/>
                <a:cs typeface="AdvPSBEMB"/>
              </a:rPr>
              <a:t>Surguchov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9512" y="188640"/>
            <a:ext cx="8424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Comic Sans MS" pitchFamily="66" charset="0"/>
              </a:rPr>
              <a:t>Despite alpha-</a:t>
            </a:r>
            <a:r>
              <a:rPr lang="en-US" sz="2200" dirty="0" err="1" smtClean="0">
                <a:latin typeface="Comic Sans MS" pitchFamily="66" charset="0"/>
              </a:rPr>
              <a:t>sinucleine</a:t>
            </a:r>
            <a:r>
              <a:rPr lang="en-US" sz="2200" dirty="0" smtClean="0">
                <a:latin typeface="Comic Sans MS" pitchFamily="66" charset="0"/>
              </a:rPr>
              <a:t> have been associated with neurodegenerative diseases escapes their clear biological function.</a:t>
            </a:r>
            <a:endParaRPr lang="it-IT" sz="2200" dirty="0">
              <a:latin typeface="Comic Sans MS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9512" y="1412776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Comic Sans MS" pitchFamily="66" charset="0"/>
              </a:rPr>
              <a:t>However their </a:t>
            </a:r>
            <a:r>
              <a:rPr lang="en-US" sz="2200" dirty="0" err="1" smtClean="0">
                <a:latin typeface="Comic Sans MS" pitchFamily="66" charset="0"/>
              </a:rPr>
              <a:t>modulatory</a:t>
            </a:r>
            <a:r>
              <a:rPr lang="en-US" sz="2200" dirty="0" smtClean="0">
                <a:latin typeface="Comic Sans MS" pitchFamily="66" charset="0"/>
              </a:rPr>
              <a:t> or regulatory functions have been tested for many cellular processes:</a:t>
            </a:r>
            <a:endParaRPr lang="it-IT" sz="2200" dirty="0">
              <a:latin typeface="Comic Sans MS" pitchFamily="66" charset="0"/>
            </a:endParaRPr>
          </a:p>
        </p:txBody>
      </p:sp>
      <p:graphicFrame>
        <p:nvGraphicFramePr>
          <p:cNvPr id="6" name="Diagramma 5"/>
          <p:cNvGraphicFramePr/>
          <p:nvPr/>
        </p:nvGraphicFramePr>
        <p:xfrm>
          <a:off x="323528" y="2276872"/>
          <a:ext cx="684076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magine 7" descr="plasticita_circuiti_nervosi_clip_image001_00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0112" y="4005064"/>
            <a:ext cx="3024336" cy="2268252"/>
          </a:xfrm>
          <a:prstGeom prst="rect">
            <a:avLst/>
          </a:prstGeom>
        </p:spPr>
      </p:pic>
      <p:pic>
        <p:nvPicPr>
          <p:cNvPr id="7" name="Immagine 6" descr="9831597-trasmissione-sinaptica-illustrazione-3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00192" y="2276872"/>
            <a:ext cx="1888232" cy="1888232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7020272" y="6309320"/>
            <a:ext cx="1931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Lasse </a:t>
            </a:r>
            <a:r>
              <a:rPr lang="it-IT" dirty="0" err="1" smtClean="0">
                <a:latin typeface="Comic Sans MS" pitchFamily="66" charset="0"/>
              </a:rPr>
              <a:t>Pihlstrøm</a:t>
            </a:r>
            <a:r>
              <a:rPr lang="it-IT" dirty="0" smtClean="0">
                <a:latin typeface="Comic Sans MS" pitchFamily="66" charset="0"/>
              </a:rPr>
              <a:t> </a:t>
            </a:r>
            <a:endParaRPr lang="it-IT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attu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5104"/>
            <a:ext cx="4959453" cy="673289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292080" y="764704"/>
            <a:ext cx="34918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Comic Sans MS" pitchFamily="66" charset="0"/>
              </a:rPr>
              <a:t>The toxic mechanism and which determines the necrosis of </a:t>
            </a:r>
            <a:r>
              <a:rPr lang="en-US" sz="2200" dirty="0" err="1" smtClean="0">
                <a:latin typeface="Comic Sans MS" pitchFamily="66" charset="0"/>
              </a:rPr>
              <a:t>dopaminergic</a:t>
            </a:r>
            <a:r>
              <a:rPr lang="en-US" sz="2200" dirty="0" smtClean="0">
                <a:latin typeface="Comic Sans MS" pitchFamily="66" charset="0"/>
              </a:rPr>
              <a:t> neurons of the </a:t>
            </a:r>
            <a:r>
              <a:rPr lang="en-US" sz="2200" dirty="0" err="1" smtClean="0">
                <a:latin typeface="Comic Sans MS" pitchFamily="66" charset="0"/>
              </a:rPr>
              <a:t>nigrostriatal</a:t>
            </a:r>
            <a:r>
              <a:rPr lang="en-US" sz="2200" dirty="0" smtClean="0">
                <a:latin typeface="Comic Sans MS" pitchFamily="66" charset="0"/>
              </a:rPr>
              <a:t> via, it is believed at present that consists in the process of aggregation of the molecules of α-</a:t>
            </a:r>
            <a:r>
              <a:rPr lang="en-US" sz="2200" dirty="0" err="1" smtClean="0">
                <a:latin typeface="Comic Sans MS" pitchFamily="66" charset="0"/>
              </a:rPr>
              <a:t>synuclein</a:t>
            </a:r>
            <a:r>
              <a:rPr lang="en-US" sz="2200" dirty="0" smtClean="0">
                <a:latin typeface="Comic Sans MS" pitchFamily="66" charset="0"/>
              </a:rPr>
              <a:t> monomers, </a:t>
            </a:r>
            <a:r>
              <a:rPr lang="en-US" sz="2200" dirty="0" err="1" smtClean="0">
                <a:latin typeface="Comic Sans MS" pitchFamily="66" charset="0"/>
              </a:rPr>
              <a:t>oligomers</a:t>
            </a:r>
            <a:r>
              <a:rPr lang="en-US" sz="2200" dirty="0" smtClean="0">
                <a:latin typeface="Comic Sans MS" pitchFamily="66" charset="0"/>
              </a:rPr>
              <a:t> via intermediates, </a:t>
            </a:r>
            <a:r>
              <a:rPr lang="en-US" sz="2200" dirty="0" err="1" smtClean="0">
                <a:latin typeface="Comic Sans MS" pitchFamily="66" charset="0"/>
              </a:rPr>
              <a:t>amyloid</a:t>
            </a:r>
            <a:r>
              <a:rPr lang="en-US" sz="2200" dirty="0" smtClean="0">
                <a:latin typeface="Comic Sans MS" pitchFamily="66" charset="0"/>
              </a:rPr>
              <a:t> fibrils able to trigger the sequence of events leading to death of the </a:t>
            </a:r>
            <a:r>
              <a:rPr lang="en-US" sz="2200" dirty="0" err="1" smtClean="0">
                <a:latin typeface="Comic Sans MS" pitchFamily="66" charset="0"/>
              </a:rPr>
              <a:t>dopaminergic</a:t>
            </a:r>
            <a:r>
              <a:rPr lang="en-US" sz="2200" dirty="0" smtClean="0">
                <a:latin typeface="Comic Sans MS" pitchFamily="66" charset="0"/>
              </a:rPr>
              <a:t> neurons.</a:t>
            </a:r>
            <a:endParaRPr lang="en-US" sz="2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548313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ccia a destra 2"/>
          <p:cNvSpPr/>
          <p:nvPr/>
        </p:nvSpPr>
        <p:spPr>
          <a:xfrm>
            <a:off x="3059832" y="2636912"/>
            <a:ext cx="792088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51520" y="260648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A growing amount of data has suggested that alpha-</a:t>
            </a:r>
            <a:r>
              <a:rPr lang="en-US" sz="2000" dirty="0" err="1" smtClean="0">
                <a:latin typeface="Comic Sans MS" pitchFamily="66" charset="0"/>
              </a:rPr>
              <a:t>synuclein</a:t>
            </a:r>
            <a:r>
              <a:rPr lang="en-US" sz="2000" dirty="0" smtClean="0">
                <a:latin typeface="Comic Sans MS" pitchFamily="66" charset="0"/>
              </a:rPr>
              <a:t> is aggregated in </a:t>
            </a:r>
            <a:r>
              <a:rPr lang="en-US" sz="2000" dirty="0" err="1" smtClean="0">
                <a:solidFill>
                  <a:srgbClr val="C00000"/>
                </a:solidFill>
                <a:latin typeface="Comic Sans MS" pitchFamily="66" charset="0"/>
              </a:rPr>
              <a:t>Lewy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 bodies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39552" y="558924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They are bodies roundish of varying diameter, including between 8 and 30 </a:t>
            </a:r>
            <a:r>
              <a:rPr lang="en-US" sz="2000" dirty="0" err="1" smtClean="0">
                <a:latin typeface="Comic Sans MS" pitchFamily="66" charset="0"/>
              </a:rPr>
              <a:t>uM</a:t>
            </a:r>
            <a:r>
              <a:rPr lang="en-US" sz="2000" dirty="0" smtClean="0">
                <a:latin typeface="Comic Sans MS" pitchFamily="66" charset="0"/>
              </a:rPr>
              <a:t>, made ​​from fibers of proteins aggregates.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020272" y="6309320"/>
            <a:ext cx="1931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Lasse </a:t>
            </a:r>
            <a:r>
              <a:rPr lang="it-IT" dirty="0" err="1" smtClean="0">
                <a:latin typeface="Comic Sans MS" pitchFamily="66" charset="0"/>
              </a:rPr>
              <a:t>Pihlstrøm</a:t>
            </a:r>
            <a:r>
              <a:rPr lang="it-IT" dirty="0" smtClean="0">
                <a:latin typeface="Comic Sans MS" pitchFamily="66" charset="0"/>
              </a:rPr>
              <a:t> </a:t>
            </a:r>
            <a:endParaRPr lang="it-IT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188640"/>
            <a:ext cx="827341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600" dirty="0" smtClean="0">
                <a:solidFill>
                  <a:srgbClr val="C00000"/>
                </a:solidFill>
                <a:latin typeface="Comic Sans MS" pitchFamily="66" charset="0"/>
              </a:rPr>
              <a:t>A53T </a:t>
            </a:r>
            <a:r>
              <a:rPr lang="it-IT" sz="2600" dirty="0" err="1" smtClean="0">
                <a:solidFill>
                  <a:srgbClr val="C00000"/>
                </a:solidFill>
                <a:latin typeface="Comic Sans MS" pitchFamily="66" charset="0"/>
              </a:rPr>
              <a:t>mutation</a:t>
            </a:r>
            <a:r>
              <a:rPr lang="it-IT" sz="2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600" dirty="0" smtClean="0">
                <a:solidFill>
                  <a:srgbClr val="C00000"/>
                </a:solidFill>
                <a:latin typeface="Comic Sans MS" pitchFamily="66" charset="0"/>
              </a:rPr>
              <a:t>and toxicity in </a:t>
            </a:r>
            <a:r>
              <a:rPr lang="en-US" sz="2600" dirty="0" err="1" smtClean="0">
                <a:solidFill>
                  <a:srgbClr val="C00000"/>
                </a:solidFill>
                <a:latin typeface="Comic Sans MS" pitchFamily="66" charset="0"/>
              </a:rPr>
              <a:t>dopaminergic</a:t>
            </a:r>
            <a:r>
              <a:rPr lang="en-US" sz="2600" dirty="0" smtClean="0">
                <a:solidFill>
                  <a:srgbClr val="C00000"/>
                </a:solidFill>
                <a:latin typeface="Comic Sans MS" pitchFamily="66" charset="0"/>
              </a:rPr>
              <a:t> neurons</a:t>
            </a:r>
            <a:endParaRPr lang="it-IT" sz="2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79512" y="126876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It is a </a:t>
            </a:r>
            <a:r>
              <a:rPr lang="en-US" sz="2000" dirty="0" err="1" smtClean="0">
                <a:latin typeface="Comic Sans MS" pitchFamily="66" charset="0"/>
              </a:rPr>
              <a:t>missense</a:t>
            </a:r>
            <a:r>
              <a:rPr lang="en-US" sz="2000" dirty="0" smtClean="0">
                <a:latin typeface="Comic Sans MS" pitchFamily="66" charset="0"/>
              </a:rPr>
              <a:t> mutation in which there is a guanine at position 209 instead of an adenine.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79512" y="234888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You get the </a:t>
            </a:r>
            <a:r>
              <a:rPr lang="en-US" sz="2000" dirty="0" err="1" smtClean="0">
                <a:latin typeface="Comic Sans MS" pitchFamily="66" charset="0"/>
              </a:rPr>
              <a:t>aminoacid</a:t>
            </a:r>
            <a:r>
              <a:rPr lang="en-US" sz="2000" dirty="0" smtClean="0">
                <a:latin typeface="Comic Sans MS" pitchFamily="66" charset="0"/>
              </a:rPr>
              <a:t> substitution from </a:t>
            </a:r>
            <a:r>
              <a:rPr lang="en-US" sz="2000" dirty="0" err="1" smtClean="0">
                <a:latin typeface="Comic Sans MS" pitchFamily="66" charset="0"/>
              </a:rPr>
              <a:t>threonine</a:t>
            </a:r>
            <a:r>
              <a:rPr lang="en-US" sz="2000" dirty="0" smtClean="0">
                <a:latin typeface="Comic Sans MS" pitchFamily="66" charset="0"/>
              </a:rPr>
              <a:t> to </a:t>
            </a:r>
            <a:r>
              <a:rPr lang="en-US" sz="2000" dirty="0" err="1" smtClean="0">
                <a:latin typeface="Comic Sans MS" pitchFamily="66" charset="0"/>
              </a:rPr>
              <a:t>alanine</a:t>
            </a:r>
            <a:r>
              <a:rPr lang="en-US" sz="2000" dirty="0" smtClean="0">
                <a:latin typeface="Comic Sans MS" pitchFamily="66" charset="0"/>
              </a:rPr>
              <a:t> in position 53.</a:t>
            </a:r>
            <a:endParaRPr lang="it-IT" sz="2000" dirty="0">
              <a:latin typeface="Comic Sans MS" pitchFamily="66" charset="0"/>
            </a:endParaRPr>
          </a:p>
        </p:txBody>
      </p:sp>
      <p:pic>
        <p:nvPicPr>
          <p:cNvPr id="5" name="Immagine 4" descr="250px-Lewy_Koerperch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221088"/>
            <a:ext cx="3240360" cy="2462674"/>
          </a:xfrm>
          <a:prstGeom prst="rect">
            <a:avLst/>
          </a:prstGeom>
        </p:spPr>
      </p:pic>
      <p:pic>
        <p:nvPicPr>
          <p:cNvPr id="6" name="Immagine 5" descr="neurotrasmissione 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908720"/>
            <a:ext cx="4128459" cy="3096344"/>
          </a:xfrm>
          <a:prstGeom prst="rect">
            <a:avLst/>
          </a:prstGeom>
        </p:spPr>
      </p:pic>
      <p:pic>
        <p:nvPicPr>
          <p:cNvPr id="7" name="Immagine 6" descr="image0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221088"/>
            <a:ext cx="4953000" cy="24003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6300192" y="6021288"/>
            <a:ext cx="2467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Alexander </a:t>
            </a:r>
            <a:r>
              <a:rPr lang="en-US" dirty="0" err="1" smtClean="0">
                <a:latin typeface="Comic Sans MS" pitchFamily="66" charset="0"/>
              </a:rPr>
              <a:t>Kurz</a:t>
            </a:r>
            <a:r>
              <a:rPr lang="en-US" dirty="0" smtClean="0">
                <a:latin typeface="Comic Sans MS" pitchFamily="66" charset="0"/>
              </a:rPr>
              <a:t> et al.</a:t>
            </a:r>
          </a:p>
          <a:p>
            <a:r>
              <a:rPr lang="en-US" dirty="0" smtClean="0">
                <a:latin typeface="Comic Sans MS" pitchFamily="66" charset="0"/>
              </a:rPr>
              <a:t>Conway et al.</a:t>
            </a:r>
            <a:endParaRPr lang="it-IT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88640"/>
            <a:ext cx="480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rgbClr val="C00000"/>
                </a:solidFill>
                <a:latin typeface="Comic Sans MS" pitchFamily="66" charset="0"/>
              </a:rPr>
              <a:t>Retroviral</a:t>
            </a:r>
            <a:r>
              <a:rPr lang="it-IT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C00000"/>
                </a:solidFill>
                <a:latin typeface="Comic Sans MS" pitchFamily="66" charset="0"/>
              </a:rPr>
              <a:t>vector</a:t>
            </a:r>
            <a:r>
              <a:rPr lang="it-IT" dirty="0" smtClean="0">
                <a:latin typeface="Comic Sans MS" pitchFamily="66" charset="0"/>
              </a:rPr>
              <a:t>: </a:t>
            </a:r>
            <a:r>
              <a:rPr lang="it-IT" dirty="0" err="1" smtClean="0">
                <a:latin typeface="Comic Sans MS" pitchFamily="66" charset="0"/>
              </a:rPr>
              <a:t>need</a:t>
            </a:r>
            <a:r>
              <a:rPr lang="it-IT" dirty="0" smtClean="0">
                <a:latin typeface="Comic Sans MS" pitchFamily="66" charset="0"/>
              </a:rPr>
              <a:t> a </a:t>
            </a:r>
            <a:r>
              <a:rPr lang="it-IT" dirty="0" err="1" smtClean="0">
                <a:latin typeface="Comic Sans MS" pitchFamily="66" charset="0"/>
              </a:rPr>
              <a:t>cell</a:t>
            </a:r>
            <a:r>
              <a:rPr lang="it-IT" dirty="0" smtClean="0">
                <a:latin typeface="Comic Sans MS" pitchFamily="66" charset="0"/>
              </a:rPr>
              <a:t> proliferative.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1520" y="620688"/>
            <a:ext cx="3744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Comic Sans MS" pitchFamily="66" charset="0"/>
              </a:rPr>
              <a:t>Lentiviral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 vector</a:t>
            </a:r>
            <a:r>
              <a:rPr lang="en-US" dirty="0" smtClean="0">
                <a:latin typeface="Comic Sans MS" pitchFamily="66" charset="0"/>
              </a:rPr>
              <a:t>: does not need a cell proliferating, but integrates randomly in the genome and might induce the phenomenon of </a:t>
            </a:r>
            <a:r>
              <a:rPr lang="en-US" dirty="0" err="1" smtClean="0">
                <a:latin typeface="Comic Sans MS" pitchFamily="66" charset="0"/>
              </a:rPr>
              <a:t>insertional</a:t>
            </a:r>
            <a:r>
              <a:rPr lang="en-US" dirty="0" smtClean="0">
                <a:latin typeface="Comic Sans MS" pitchFamily="66" charset="0"/>
              </a:rPr>
              <a:t> mutagenesis. The </a:t>
            </a:r>
            <a:r>
              <a:rPr lang="en-US" dirty="0" err="1" smtClean="0">
                <a:latin typeface="Comic Sans MS" pitchFamily="66" charset="0"/>
              </a:rPr>
              <a:t>lentiviral</a:t>
            </a:r>
            <a:r>
              <a:rPr lang="en-US" dirty="0" smtClean="0">
                <a:latin typeface="Comic Sans MS" pitchFamily="66" charset="0"/>
              </a:rPr>
              <a:t> vector being an HIV virus-like can give rise to phenomena of homologous recombination.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79512" y="3356992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Vector Herpes virus</a:t>
            </a:r>
            <a:r>
              <a:rPr lang="en-US" dirty="0" smtClean="0">
                <a:latin typeface="Comic Sans MS" pitchFamily="66" charset="0"/>
              </a:rPr>
              <a:t>: has a large genome and difficult to manipulate.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9512" y="4365104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Adenoviral vector human</a:t>
            </a:r>
            <a:r>
              <a:rPr lang="en-US" dirty="0" smtClean="0">
                <a:latin typeface="Comic Sans MS" pitchFamily="66" charset="0"/>
              </a:rPr>
              <a:t>: highly immunogenic.</a:t>
            </a:r>
            <a:endParaRPr lang="it-IT" dirty="0">
              <a:latin typeface="Comic Sans MS" pitchFamily="66" charset="0"/>
            </a:endParaRPr>
          </a:p>
        </p:txBody>
      </p:sp>
      <p:pic>
        <p:nvPicPr>
          <p:cNvPr id="21506" name="Picture 2" descr="http://www.invivoimagingsolutions.com/assets/images/customtransfection/lentivi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908720"/>
            <a:ext cx="3810000" cy="2857500"/>
          </a:xfrm>
          <a:prstGeom prst="rect">
            <a:avLst/>
          </a:prstGeom>
          <a:noFill/>
        </p:spPr>
      </p:pic>
      <p:pic>
        <p:nvPicPr>
          <p:cNvPr id="6" name="Immagine 5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260648"/>
            <a:ext cx="1872208" cy="1872208"/>
          </a:xfrm>
          <a:prstGeom prst="rect">
            <a:avLst/>
          </a:prstGeom>
        </p:spPr>
      </p:pic>
      <p:pic>
        <p:nvPicPr>
          <p:cNvPr id="21508" name="Picture 4" descr="http://www.liquidarea.com/wp-content/uploads/2011/06/herpes-vir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645024"/>
            <a:ext cx="2746276" cy="2059707"/>
          </a:xfrm>
          <a:prstGeom prst="rect">
            <a:avLst/>
          </a:prstGeom>
          <a:noFill/>
        </p:spPr>
      </p:pic>
      <p:pic>
        <p:nvPicPr>
          <p:cNvPr id="21510" name="Picture 6" descr="http://www.virology.ws/wp-content/uploads/2009/01/adenovir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869160"/>
            <a:ext cx="1872208" cy="1847162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179512" y="5373216"/>
            <a:ext cx="4608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solidFill>
                  <a:srgbClr val="C00000"/>
                </a:solidFill>
                <a:latin typeface="Comic Sans MS" pitchFamily="66" charset="0"/>
              </a:rPr>
              <a:t>Vector</a:t>
            </a:r>
            <a:r>
              <a:rPr lang="it-IT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C00000"/>
                </a:solidFill>
                <a:latin typeface="Comic Sans MS" pitchFamily="66" charset="0"/>
              </a:rPr>
              <a:t>adenoassociated</a:t>
            </a:r>
            <a:r>
              <a:rPr lang="it-IT" dirty="0" smtClean="0">
                <a:solidFill>
                  <a:srgbClr val="C00000"/>
                </a:solidFill>
                <a:latin typeface="Comic Sans MS" pitchFamily="66" charset="0"/>
              </a:rPr>
              <a:t>: </a:t>
            </a:r>
            <a:r>
              <a:rPr lang="it-IT" dirty="0" smtClean="0">
                <a:latin typeface="Comic Sans MS" pitchFamily="66" charset="0"/>
                <a:sym typeface="Wingdings" pitchFamily="2" charset="2"/>
              </a:rPr>
              <a:t>(AAV9)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able to pass the blood brain barrier.</a:t>
            </a:r>
          </a:p>
          <a:p>
            <a:r>
              <a:rPr lang="it-IT" dirty="0" smtClean="0">
                <a:latin typeface="Comic Sans MS" pitchFamily="66" charset="0"/>
              </a:rPr>
              <a:t>The </a:t>
            </a:r>
            <a:r>
              <a:rPr lang="it-IT" dirty="0" err="1" smtClean="0">
                <a:latin typeface="Comic Sans MS" pitchFamily="66" charset="0"/>
              </a:rPr>
              <a:t>genome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is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small</a:t>
            </a:r>
            <a:r>
              <a:rPr lang="it-IT" dirty="0" smtClean="0">
                <a:latin typeface="Comic Sans MS" pitchFamily="66" charset="0"/>
              </a:rPr>
              <a:t>.</a:t>
            </a:r>
            <a:endParaRPr lang="it-IT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404664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rgbClr val="FF0000"/>
                </a:solidFill>
                <a:latin typeface="Comic Sans MS" pitchFamily="66" charset="0"/>
              </a:rPr>
              <a:t>Development</a:t>
            </a:r>
            <a:r>
              <a:rPr lang="it-IT" sz="2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latin typeface="Comic Sans MS" pitchFamily="66" charset="0"/>
              </a:rPr>
              <a:t>of</a:t>
            </a:r>
            <a:r>
              <a:rPr lang="it-IT" sz="2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latin typeface="Comic Sans MS" pitchFamily="66" charset="0"/>
              </a:rPr>
              <a:t>optimized</a:t>
            </a:r>
            <a:r>
              <a:rPr lang="it-IT" sz="2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latin typeface="Comic Sans MS" pitchFamily="66" charset="0"/>
              </a:rPr>
              <a:t>vectors</a:t>
            </a:r>
            <a:r>
              <a:rPr lang="it-IT" sz="2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latin typeface="Comic Sans MS" pitchFamily="66" charset="0"/>
              </a:rPr>
              <a:t>for</a:t>
            </a:r>
            <a:r>
              <a:rPr lang="it-IT" sz="2800" b="1" dirty="0" smtClean="0">
                <a:solidFill>
                  <a:srgbClr val="FF0000"/>
                </a:solidFill>
                <a:latin typeface="Comic Sans MS" pitchFamily="66" charset="0"/>
              </a:rPr>
              <a:t> gene </a:t>
            </a:r>
            <a:r>
              <a:rPr lang="it-IT" sz="2800" b="1" dirty="0" err="1" smtClean="0">
                <a:solidFill>
                  <a:srgbClr val="FF0000"/>
                </a:solidFill>
                <a:latin typeface="Comic Sans MS" pitchFamily="66" charset="0"/>
              </a:rPr>
              <a:t>therapy</a:t>
            </a:r>
            <a:endParaRPr lang="it-IT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D:\systema\TERAPIA GENICA\cav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132856"/>
            <a:ext cx="3420546" cy="3512441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539552" y="1556792"/>
            <a:ext cx="47525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omic Sans MS" pitchFamily="66" charset="0"/>
              </a:rPr>
              <a:t>The </a:t>
            </a:r>
            <a:r>
              <a:rPr lang="it-IT" dirty="0" err="1" smtClean="0">
                <a:latin typeface="Comic Sans MS" pitchFamily="66" charset="0"/>
              </a:rPr>
              <a:t>ideal</a:t>
            </a:r>
            <a:r>
              <a:rPr lang="it-IT" dirty="0" smtClean="0">
                <a:latin typeface="Comic Sans MS" pitchFamily="66" charset="0"/>
              </a:rPr>
              <a:t> gene </a:t>
            </a:r>
            <a:r>
              <a:rPr lang="it-IT" dirty="0" err="1" smtClean="0">
                <a:latin typeface="Comic Sans MS" pitchFamily="66" charset="0"/>
              </a:rPr>
              <a:t>therapy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vector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would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be</a:t>
            </a:r>
            <a:r>
              <a:rPr lang="it-IT" b="1" dirty="0" smtClean="0">
                <a:latin typeface="Comic Sans MS" pitchFamily="66" charset="0"/>
              </a:rPr>
              <a:t>:</a:t>
            </a:r>
          </a:p>
          <a:p>
            <a:pPr algn="ctr">
              <a:buFont typeface="Wingdings" pitchFamily="2" charset="2"/>
              <a:buChar char="ü"/>
            </a:pPr>
            <a:endParaRPr lang="it-IT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b="1" dirty="0" smtClean="0">
                <a:latin typeface="Comic Sans MS" pitchFamily="66" charset="0"/>
              </a:rPr>
              <a:t> </a:t>
            </a:r>
            <a:r>
              <a:rPr lang="it-IT" b="1" dirty="0" err="1" smtClean="0">
                <a:latin typeface="Comic Sans MS" pitchFamily="66" charset="0"/>
              </a:rPr>
              <a:t>injectable</a:t>
            </a:r>
            <a:endParaRPr lang="it-IT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it-IT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b="1" dirty="0" smtClean="0">
                <a:latin typeface="Comic Sans MS" pitchFamily="66" charset="0"/>
              </a:rPr>
              <a:t> </a:t>
            </a:r>
            <a:r>
              <a:rPr lang="it-IT" b="1" dirty="0" err="1" smtClean="0">
                <a:latin typeface="Comic Sans MS" pitchFamily="66" charset="0"/>
              </a:rPr>
              <a:t>targetable</a:t>
            </a:r>
            <a:r>
              <a:rPr lang="it-IT" b="1" dirty="0" smtClean="0">
                <a:latin typeface="Comic Sans MS" pitchFamily="66" charset="0"/>
              </a:rPr>
              <a:t> </a:t>
            </a:r>
            <a:r>
              <a:rPr lang="it-IT" b="1" dirty="0" err="1" smtClean="0">
                <a:latin typeface="Comic Sans MS" pitchFamily="66" charset="0"/>
              </a:rPr>
              <a:t>to</a:t>
            </a:r>
            <a:r>
              <a:rPr lang="it-IT" b="1" dirty="0" smtClean="0">
                <a:latin typeface="Comic Sans MS" pitchFamily="66" charset="0"/>
              </a:rPr>
              <a:t> </a:t>
            </a:r>
            <a:r>
              <a:rPr lang="it-IT" b="1" dirty="0" err="1" smtClean="0">
                <a:latin typeface="Comic Sans MS" pitchFamily="66" charset="0"/>
              </a:rPr>
              <a:t>specific</a:t>
            </a:r>
            <a:r>
              <a:rPr lang="it-IT" b="1" dirty="0" smtClean="0">
                <a:latin typeface="Comic Sans MS" pitchFamily="66" charset="0"/>
              </a:rPr>
              <a:t> </a:t>
            </a:r>
            <a:r>
              <a:rPr lang="it-IT" b="1" dirty="0" err="1" smtClean="0">
                <a:latin typeface="Comic Sans MS" pitchFamily="66" charset="0"/>
              </a:rPr>
              <a:t>sites</a:t>
            </a:r>
            <a:r>
              <a:rPr lang="it-IT" b="1" dirty="0" smtClean="0">
                <a:latin typeface="Comic Sans MS" pitchFamily="66" charset="0"/>
              </a:rPr>
              <a:t> </a:t>
            </a:r>
            <a:r>
              <a:rPr lang="it-IT" b="1" i="1" dirty="0" smtClean="0">
                <a:latin typeface="Comic Sans MS" pitchFamily="66" charset="0"/>
              </a:rPr>
              <a:t>in vivo</a:t>
            </a:r>
            <a:endParaRPr lang="it-IT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it-IT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b="1" dirty="0" err="1">
                <a:latin typeface="Comic Sans MS" pitchFamily="66" charset="0"/>
              </a:rPr>
              <a:t>a</a:t>
            </a:r>
            <a:r>
              <a:rPr lang="it-IT" b="1" dirty="0" err="1" smtClean="0">
                <a:latin typeface="Comic Sans MS" pitchFamily="66" charset="0"/>
              </a:rPr>
              <a:t>ble</a:t>
            </a:r>
            <a:r>
              <a:rPr lang="it-IT" b="1" dirty="0" smtClean="0">
                <a:latin typeface="Comic Sans MS" pitchFamily="66" charset="0"/>
              </a:rPr>
              <a:t> </a:t>
            </a:r>
            <a:r>
              <a:rPr lang="it-IT" b="1" dirty="0" err="1" smtClean="0">
                <a:latin typeface="Comic Sans MS" pitchFamily="66" charset="0"/>
              </a:rPr>
              <a:t>to</a:t>
            </a:r>
            <a:r>
              <a:rPr lang="it-IT" b="1" dirty="0" smtClean="0">
                <a:latin typeface="Comic Sans MS" pitchFamily="66" charset="0"/>
              </a:rPr>
              <a:t> </a:t>
            </a:r>
            <a:r>
              <a:rPr lang="it-IT" b="1" dirty="0" err="1" smtClean="0">
                <a:latin typeface="Comic Sans MS" pitchFamily="66" charset="0"/>
              </a:rPr>
              <a:t>maintain</a:t>
            </a:r>
            <a:r>
              <a:rPr lang="it-IT" b="1" dirty="0" smtClean="0">
                <a:latin typeface="Comic Sans MS" pitchFamily="66" charset="0"/>
              </a:rPr>
              <a:t> </a:t>
            </a:r>
            <a:r>
              <a:rPr lang="it-IT" b="1" dirty="0" err="1" smtClean="0">
                <a:latin typeface="Comic Sans MS" pitchFamily="66" charset="0"/>
              </a:rPr>
              <a:t>long-term</a:t>
            </a:r>
            <a:r>
              <a:rPr lang="it-IT" b="1" dirty="0" smtClean="0">
                <a:latin typeface="Comic Sans MS" pitchFamily="66" charset="0"/>
              </a:rPr>
              <a:t> gene </a:t>
            </a:r>
            <a:r>
              <a:rPr lang="it-IT" b="1" dirty="0" err="1" smtClean="0">
                <a:latin typeface="Comic Sans MS" pitchFamily="66" charset="0"/>
              </a:rPr>
              <a:t>expression</a:t>
            </a:r>
            <a:endParaRPr lang="it-IT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it-IT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b="1" dirty="0" smtClean="0">
                <a:latin typeface="Comic Sans MS" pitchFamily="66" charset="0"/>
              </a:rPr>
              <a:t> </a:t>
            </a:r>
            <a:r>
              <a:rPr lang="it-IT" b="1" dirty="0" err="1" smtClean="0">
                <a:latin typeface="Comic Sans MS" pitchFamily="66" charset="0"/>
              </a:rPr>
              <a:t>nonimmunogenic</a:t>
            </a:r>
            <a:endParaRPr lang="it-IT" b="1" dirty="0" smtClean="0">
              <a:latin typeface="Comic Sans MS" pitchFamily="66" charset="0"/>
            </a:endParaRPr>
          </a:p>
          <a:p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11560" y="522920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latin typeface="Comic Sans MS" pitchFamily="66" charset="0"/>
              </a:rPr>
              <a:t>Choise</a:t>
            </a:r>
            <a:r>
              <a:rPr lang="it-IT" b="1" dirty="0" smtClean="0">
                <a:latin typeface="Comic Sans MS" pitchFamily="66" charset="0"/>
              </a:rPr>
              <a:t> </a:t>
            </a:r>
            <a:r>
              <a:rPr lang="it-IT" b="1" dirty="0" err="1" smtClean="0">
                <a:latin typeface="Comic Sans MS" pitchFamily="66" charset="0"/>
              </a:rPr>
              <a:t>of</a:t>
            </a:r>
            <a:r>
              <a:rPr lang="it-IT" b="1" dirty="0" smtClean="0">
                <a:latin typeface="Comic Sans MS" pitchFamily="66" charset="0"/>
              </a:rPr>
              <a:t> GUTLESS CAV-2</a:t>
            </a:r>
            <a:endParaRPr lang="it-IT" b="1" dirty="0">
              <a:latin typeface="Comic Sans MS" pitchFamily="66" charset="0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1043608" y="5085184"/>
            <a:ext cx="3672408" cy="79208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411760" y="6237312"/>
            <a:ext cx="6480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i="1" dirty="0" smtClean="0">
                <a:latin typeface="Comic Sans MS" pitchFamily="66" charset="0"/>
              </a:rPr>
              <a:t>                      Gary J. </a:t>
            </a:r>
            <a:r>
              <a:rPr lang="it-IT" sz="1100" i="1" dirty="0" err="1" smtClean="0">
                <a:latin typeface="Comic Sans MS" pitchFamily="66" charset="0"/>
              </a:rPr>
              <a:t>Nabel.Proc.</a:t>
            </a:r>
            <a:r>
              <a:rPr lang="it-IT" sz="1100" i="1" dirty="0" smtClean="0">
                <a:latin typeface="Comic Sans MS" pitchFamily="66" charset="0"/>
              </a:rPr>
              <a:t> </a:t>
            </a:r>
            <a:r>
              <a:rPr lang="it-IT" sz="1100" i="1" dirty="0" err="1" smtClean="0">
                <a:latin typeface="Comic Sans MS" pitchFamily="66" charset="0"/>
              </a:rPr>
              <a:t>Natl</a:t>
            </a:r>
            <a:r>
              <a:rPr lang="it-IT" sz="1100" i="1" dirty="0" smtClean="0">
                <a:latin typeface="Comic Sans MS" pitchFamily="66" charset="0"/>
              </a:rPr>
              <a:t>. </a:t>
            </a:r>
            <a:r>
              <a:rPr lang="it-IT" sz="1100" i="1" dirty="0" err="1" smtClean="0">
                <a:latin typeface="Comic Sans MS" pitchFamily="66" charset="0"/>
              </a:rPr>
              <a:t>Acad</a:t>
            </a:r>
            <a:r>
              <a:rPr lang="it-IT" sz="1100" i="1" dirty="0" smtClean="0">
                <a:latin typeface="Comic Sans MS" pitchFamily="66" charset="0"/>
              </a:rPr>
              <a:t>. Sci. USA Vol. 96, pp. 324–326, </a:t>
            </a:r>
            <a:r>
              <a:rPr lang="it-IT" sz="1100" i="1" dirty="0" err="1" smtClean="0">
                <a:latin typeface="Comic Sans MS" pitchFamily="66" charset="0"/>
              </a:rPr>
              <a:t>January</a:t>
            </a:r>
            <a:r>
              <a:rPr lang="it-IT" sz="1100" i="1" dirty="0" smtClean="0">
                <a:latin typeface="Comic Sans MS" pitchFamily="66" charset="0"/>
              </a:rPr>
              <a:t> 1999</a:t>
            </a:r>
            <a:endParaRPr lang="it-IT" sz="11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03648" y="332656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rgbClr val="FF0000"/>
                </a:solidFill>
                <a:latin typeface="Comic Sans MS" pitchFamily="66" charset="0"/>
              </a:rPr>
              <a:t>Model</a:t>
            </a:r>
            <a:r>
              <a:rPr lang="it-IT" sz="2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latin typeface="Comic Sans MS" pitchFamily="66" charset="0"/>
              </a:rPr>
              <a:t>of</a:t>
            </a:r>
            <a:r>
              <a:rPr lang="it-IT" sz="2800" b="1" dirty="0" smtClean="0">
                <a:solidFill>
                  <a:srgbClr val="FF0000"/>
                </a:solidFill>
                <a:latin typeface="Comic Sans MS" pitchFamily="66" charset="0"/>
              </a:rPr>
              <a:t> gene </a:t>
            </a:r>
            <a:r>
              <a:rPr lang="it-IT" sz="2800" b="1" dirty="0" err="1" smtClean="0">
                <a:solidFill>
                  <a:srgbClr val="FF0000"/>
                </a:solidFill>
                <a:latin typeface="Comic Sans MS" pitchFamily="66" charset="0"/>
              </a:rPr>
              <a:t>therapy</a:t>
            </a:r>
            <a:r>
              <a:rPr lang="it-IT" sz="2800" b="1" dirty="0" smtClean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it-IT" sz="2800" b="1" dirty="0" err="1" smtClean="0">
                <a:solidFill>
                  <a:srgbClr val="FF0000"/>
                </a:solidFill>
                <a:latin typeface="Comic Sans MS" pitchFamily="66" charset="0"/>
              </a:rPr>
              <a:t>pitfalls</a:t>
            </a:r>
            <a:r>
              <a:rPr lang="it-IT" sz="2800" b="1" dirty="0" smtClean="0">
                <a:solidFill>
                  <a:srgbClr val="FF0000"/>
                </a:solidFill>
                <a:latin typeface="Comic Sans MS" pitchFamily="66" charset="0"/>
              </a:rPr>
              <a:t> and </a:t>
            </a:r>
            <a:r>
              <a:rPr lang="it-IT" sz="2800" b="1" dirty="0" err="1" smtClean="0">
                <a:solidFill>
                  <a:srgbClr val="FF0000"/>
                </a:solidFill>
                <a:latin typeface="Comic Sans MS" pitchFamily="66" charset="0"/>
              </a:rPr>
              <a:t>solutions</a:t>
            </a:r>
            <a:r>
              <a:rPr lang="it-IT" sz="2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it-IT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3528" y="1052737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it-IT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it-IT" sz="1600" dirty="0" smtClean="0">
                <a:latin typeface="Comic Sans MS" pitchFamily="66" charset="0"/>
              </a:rPr>
              <a:t>A53T SNCA gene </a:t>
            </a:r>
            <a:r>
              <a:rPr lang="it-IT" sz="1600" dirty="0" err="1" smtClean="0">
                <a:latin typeface="Comic Sans MS" pitchFamily="66" charset="0"/>
              </a:rPr>
              <a:t>mutation</a:t>
            </a:r>
            <a:r>
              <a:rPr lang="it-IT" sz="1600" dirty="0" smtClean="0">
                <a:latin typeface="Comic Sans MS" pitchFamily="66" charset="0"/>
              </a:rPr>
              <a:t> </a:t>
            </a:r>
            <a:r>
              <a:rPr lang="it-IT" sz="1600" dirty="0" err="1" smtClean="0">
                <a:latin typeface="Comic Sans MS" pitchFamily="66" charset="0"/>
              </a:rPr>
              <a:t>is</a:t>
            </a:r>
            <a:r>
              <a:rPr lang="it-IT" sz="1600" dirty="0" smtClean="0">
                <a:latin typeface="Comic Sans MS" pitchFamily="66" charset="0"/>
              </a:rPr>
              <a:t> </a:t>
            </a:r>
            <a:r>
              <a:rPr lang="it-IT" sz="1600" dirty="0" err="1" smtClean="0">
                <a:latin typeface="Comic Sans MS" pitchFamily="66" charset="0"/>
              </a:rPr>
              <a:t>autosomal</a:t>
            </a:r>
            <a:r>
              <a:rPr lang="it-IT" sz="1600" dirty="0" smtClean="0">
                <a:latin typeface="Comic Sans MS" pitchFamily="66" charset="0"/>
              </a:rPr>
              <a:t> </a:t>
            </a:r>
            <a:r>
              <a:rPr lang="it-IT" sz="1600" dirty="0" err="1" smtClean="0">
                <a:latin typeface="Comic Sans MS" pitchFamily="66" charset="0"/>
              </a:rPr>
              <a:t>dominant</a:t>
            </a:r>
            <a:r>
              <a:rPr lang="it-IT" sz="1600" dirty="0" smtClean="0">
                <a:latin typeface="Comic Sans MS" pitchFamily="66" charset="0"/>
              </a:rPr>
              <a:t> </a:t>
            </a:r>
            <a:r>
              <a:rPr lang="it-IT" sz="1600" dirty="0" err="1" smtClean="0">
                <a:latin typeface="Comic Sans MS" pitchFamily="66" charset="0"/>
              </a:rPr>
              <a:t>mutation</a:t>
            </a:r>
            <a:r>
              <a:rPr lang="en-US" sz="1600" u="sng" dirty="0" smtClean="0">
                <a:latin typeface="Comic Sans MS" pitchFamily="66" charset="0"/>
              </a:rPr>
              <a:t> </a:t>
            </a:r>
          </a:p>
          <a:p>
            <a:pPr marL="457200" indent="-457200"/>
            <a:r>
              <a:rPr lang="it-IT" sz="2000" dirty="0" smtClean="0"/>
              <a:t> </a:t>
            </a:r>
          </a:p>
          <a:p>
            <a:endParaRPr lang="it-IT" sz="2000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395536" y="4005064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endParaRPr lang="it-IT" sz="2000" b="1" dirty="0" smtClean="0"/>
          </a:p>
          <a:p>
            <a:pPr>
              <a:buFont typeface="Wingdings" pitchFamily="2" charset="2"/>
              <a:buChar char="ü"/>
            </a:pPr>
            <a:endParaRPr lang="it-IT" sz="2000" dirty="0" smtClean="0"/>
          </a:p>
          <a:p>
            <a:pPr>
              <a:buFont typeface="Wingdings" pitchFamily="2" charset="2"/>
              <a:buChar char="ü"/>
            </a:pPr>
            <a:endParaRPr lang="it-IT" sz="2000" dirty="0" smtClean="0"/>
          </a:p>
          <a:p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55576" y="2060848"/>
            <a:ext cx="5544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 err="1" smtClean="0">
                <a:latin typeface="Comic Sans MS" pitchFamily="66" charset="0"/>
              </a:rPr>
              <a:t>silencing</a:t>
            </a:r>
            <a:r>
              <a:rPr lang="it-IT" sz="1600" dirty="0" smtClean="0">
                <a:latin typeface="Comic Sans MS" pitchFamily="66" charset="0"/>
              </a:rPr>
              <a:t> the </a:t>
            </a:r>
            <a:r>
              <a:rPr lang="it-IT" sz="1600" dirty="0" err="1" smtClean="0">
                <a:latin typeface="Comic Sans MS" pitchFamily="66" charset="0"/>
              </a:rPr>
              <a:t>mutant</a:t>
            </a:r>
            <a:r>
              <a:rPr lang="it-IT" sz="1600" dirty="0" smtClean="0">
                <a:latin typeface="Comic Sans MS" pitchFamily="66" charset="0"/>
              </a:rPr>
              <a:t> </a:t>
            </a:r>
            <a:r>
              <a:rPr lang="it-IT" sz="1600" dirty="0" err="1" smtClean="0">
                <a:latin typeface="Comic Sans MS" pitchFamily="66" charset="0"/>
              </a:rPr>
              <a:t>mRNA</a:t>
            </a:r>
            <a:r>
              <a:rPr lang="it-IT" sz="1600" dirty="0" smtClean="0">
                <a:latin typeface="Comic Sans MS" pitchFamily="66" charset="0"/>
              </a:rPr>
              <a:t> </a:t>
            </a:r>
            <a:r>
              <a:rPr lang="it-IT" sz="1600" dirty="0" err="1" smtClean="0">
                <a:latin typeface="Comic Sans MS" pitchFamily="66" charset="0"/>
              </a:rPr>
              <a:t>with</a:t>
            </a:r>
            <a:r>
              <a:rPr lang="it-IT" sz="1600" dirty="0" smtClean="0">
                <a:latin typeface="Comic Sans MS" pitchFamily="66" charset="0"/>
              </a:rPr>
              <a:t> </a:t>
            </a:r>
            <a:r>
              <a:rPr lang="it-IT" sz="1600" dirty="0" err="1" smtClean="0">
                <a:latin typeface="Comic Sans MS" pitchFamily="66" charset="0"/>
              </a:rPr>
              <a:t>shRNA</a:t>
            </a:r>
            <a:endParaRPr lang="it-IT" sz="1600" dirty="0"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23528" y="2708920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omic Sans MS" pitchFamily="66" charset="0"/>
              </a:rPr>
              <a:t>2.   </a:t>
            </a:r>
            <a:r>
              <a:rPr lang="it-IT" sz="1600" dirty="0" err="1" smtClean="0">
                <a:latin typeface="Comic Sans MS" pitchFamily="66" charset="0"/>
              </a:rPr>
              <a:t>Also</a:t>
            </a:r>
            <a:r>
              <a:rPr lang="it-IT" sz="1600" dirty="0" smtClean="0">
                <a:latin typeface="Comic Sans MS" pitchFamily="66" charset="0"/>
              </a:rPr>
              <a:t> </a:t>
            </a:r>
            <a:r>
              <a:rPr lang="it-IT" sz="1600" dirty="0" err="1" smtClean="0">
                <a:latin typeface="Comic Sans MS" pitchFamily="66" charset="0"/>
              </a:rPr>
              <a:t>wilde-type</a:t>
            </a:r>
            <a:r>
              <a:rPr lang="it-IT" sz="1600" dirty="0" smtClean="0">
                <a:latin typeface="Comic Sans MS" pitchFamily="66" charset="0"/>
              </a:rPr>
              <a:t> </a:t>
            </a:r>
            <a:r>
              <a:rPr lang="it-IT" sz="1600" dirty="0" err="1" smtClean="0">
                <a:latin typeface="Comic Sans MS" pitchFamily="66" charset="0"/>
              </a:rPr>
              <a:t>synuclein</a:t>
            </a:r>
            <a:r>
              <a:rPr lang="it-IT" sz="1600" dirty="0" smtClean="0">
                <a:latin typeface="Comic Sans MS" pitchFamily="66" charset="0"/>
              </a:rPr>
              <a:t> </a:t>
            </a:r>
            <a:r>
              <a:rPr lang="it-IT" sz="1600" dirty="0" err="1" smtClean="0">
                <a:latin typeface="Comic Sans MS" pitchFamily="66" charset="0"/>
              </a:rPr>
              <a:t>accumulation</a:t>
            </a:r>
            <a:r>
              <a:rPr lang="it-IT" sz="1600" dirty="0" smtClean="0">
                <a:latin typeface="Comic Sans MS" pitchFamily="66" charset="0"/>
              </a:rPr>
              <a:t> </a:t>
            </a:r>
            <a:r>
              <a:rPr lang="it-IT" sz="1600" dirty="0" err="1" smtClean="0">
                <a:latin typeface="Comic Sans MS" pitchFamily="66" charset="0"/>
              </a:rPr>
              <a:t>is</a:t>
            </a:r>
            <a:r>
              <a:rPr lang="it-IT" sz="1600" dirty="0" smtClean="0">
                <a:latin typeface="Comic Sans MS" pitchFamily="66" charset="0"/>
              </a:rPr>
              <a:t> </a:t>
            </a:r>
            <a:r>
              <a:rPr lang="it-IT" sz="1600" dirty="0" err="1" smtClean="0">
                <a:latin typeface="Comic Sans MS" pitchFamily="66" charset="0"/>
              </a:rPr>
              <a:t>toxic</a:t>
            </a:r>
            <a:endParaRPr lang="it-IT" sz="16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267744" y="3429000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 err="1" smtClean="0">
                <a:latin typeface="Comic Sans MS" pitchFamily="66" charset="0"/>
              </a:rPr>
              <a:t>Regulate</a:t>
            </a:r>
            <a:r>
              <a:rPr lang="it-IT" sz="1600" dirty="0" smtClean="0">
                <a:latin typeface="Comic Sans MS" pitchFamily="66" charset="0"/>
              </a:rPr>
              <a:t> gene </a:t>
            </a:r>
            <a:r>
              <a:rPr lang="it-IT" sz="1600" dirty="0" err="1" smtClean="0">
                <a:latin typeface="Comic Sans MS" pitchFamily="66" charset="0"/>
              </a:rPr>
              <a:t>expression</a:t>
            </a:r>
            <a:endParaRPr lang="it-IT" sz="1600" dirty="0">
              <a:latin typeface="Comic Sans MS" pitchFamily="66" charset="0"/>
            </a:endParaRPr>
          </a:p>
        </p:txBody>
      </p:sp>
      <p:pic>
        <p:nvPicPr>
          <p:cNvPr id="12" name="Picture 2" descr="D:\systema\Documents\Pictures\snca overespressi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545632"/>
            <a:ext cx="3220397" cy="3312368"/>
          </a:xfrm>
          <a:prstGeom prst="rect">
            <a:avLst/>
          </a:prstGeom>
          <a:noFill/>
        </p:spPr>
      </p:pic>
      <p:sp>
        <p:nvSpPr>
          <p:cNvPr id="13" name="Freccia circolare a sinistra 12"/>
          <p:cNvSpPr/>
          <p:nvPr/>
        </p:nvSpPr>
        <p:spPr>
          <a:xfrm>
            <a:off x="6444208" y="1484784"/>
            <a:ext cx="504056" cy="936104"/>
          </a:xfrm>
          <a:prstGeom prst="curvedLef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Freccia circolare a sinistra 13"/>
          <p:cNvSpPr/>
          <p:nvPr/>
        </p:nvSpPr>
        <p:spPr>
          <a:xfrm>
            <a:off x="5292080" y="2852936"/>
            <a:ext cx="504056" cy="936104"/>
          </a:xfrm>
          <a:prstGeom prst="curvedLef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27584" y="4653136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 err="1" smtClean="0">
                <a:latin typeface="Comic Sans MS" pitchFamily="66" charset="0"/>
              </a:rPr>
              <a:t>Mice</a:t>
            </a:r>
            <a:r>
              <a:rPr lang="it-IT" sz="1600" dirty="0" smtClean="0">
                <a:latin typeface="Comic Sans MS" pitchFamily="66" charset="0"/>
              </a:rPr>
              <a:t> </a:t>
            </a:r>
            <a:r>
              <a:rPr lang="it-IT" sz="1600" dirty="0" err="1" smtClean="0">
                <a:latin typeface="Comic Sans MS" pitchFamily="66" charset="0"/>
              </a:rPr>
              <a:t>treated</a:t>
            </a:r>
            <a:r>
              <a:rPr lang="it-IT" sz="1600" dirty="0" smtClean="0">
                <a:latin typeface="Comic Sans MS" pitchFamily="66" charset="0"/>
              </a:rPr>
              <a:t> </a:t>
            </a:r>
            <a:r>
              <a:rPr lang="it-IT" sz="1600" dirty="0" err="1" smtClean="0">
                <a:latin typeface="Comic Sans MS" pitchFamily="66" charset="0"/>
              </a:rPr>
              <a:t>with</a:t>
            </a:r>
            <a:r>
              <a:rPr lang="it-IT" sz="1600" dirty="0" smtClean="0">
                <a:latin typeface="Comic Sans MS" pitchFamily="66" charset="0"/>
              </a:rPr>
              <a:t> PD </a:t>
            </a:r>
            <a:r>
              <a:rPr lang="it-IT" sz="1600" dirty="0" err="1" smtClean="0">
                <a:latin typeface="Comic Sans MS" pitchFamily="66" charset="0"/>
              </a:rPr>
              <a:t>neurotoxin</a:t>
            </a:r>
            <a:r>
              <a:rPr lang="it-IT" sz="1600" dirty="0" smtClean="0">
                <a:latin typeface="Comic Sans MS" pitchFamily="66" charset="0"/>
              </a:rPr>
              <a:t> MPTP </a:t>
            </a:r>
          </a:p>
          <a:p>
            <a:pPr algn="r"/>
            <a:r>
              <a:rPr lang="it-IT" sz="1600" dirty="0" smtClean="0">
                <a:latin typeface="Comic Sans MS" pitchFamily="66" charset="0"/>
              </a:rPr>
              <a:t>(1-methyl-4-phenyl-1,2,3,6-tetrahydropyridine)</a:t>
            </a:r>
            <a:endParaRPr lang="it-IT" sz="1600" dirty="0"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79512" y="6237312"/>
            <a:ext cx="5148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 err="1" smtClean="0">
                <a:latin typeface="Comic Sans MS" pitchFamily="66" charset="0"/>
              </a:rPr>
              <a:t>Kuhn</a:t>
            </a:r>
            <a:r>
              <a:rPr lang="it-IT" sz="1100" i="1" dirty="0" smtClean="0">
                <a:latin typeface="Comic Sans MS" pitchFamily="66" charset="0"/>
              </a:rPr>
              <a:t> </a:t>
            </a:r>
            <a:r>
              <a:rPr lang="it-IT" sz="1100" i="1" dirty="0" err="1" smtClean="0">
                <a:latin typeface="Comic Sans MS" pitchFamily="66" charset="0"/>
              </a:rPr>
              <a:t>et</a:t>
            </a:r>
            <a:r>
              <a:rPr lang="it-IT" sz="1100" i="1" dirty="0" smtClean="0">
                <a:latin typeface="Comic Sans MS" pitchFamily="66" charset="0"/>
              </a:rPr>
              <a:t> al. The mouse MPTP </a:t>
            </a:r>
            <a:r>
              <a:rPr lang="it-IT" sz="1100" i="1" dirty="0" err="1" smtClean="0">
                <a:latin typeface="Comic Sans MS" pitchFamily="66" charset="0"/>
              </a:rPr>
              <a:t>model</a:t>
            </a:r>
            <a:r>
              <a:rPr lang="it-IT" sz="1100" i="1" dirty="0" smtClean="0">
                <a:latin typeface="Comic Sans MS" pitchFamily="66" charset="0"/>
              </a:rPr>
              <a:t>: gene </a:t>
            </a:r>
            <a:r>
              <a:rPr lang="it-IT" sz="1100" i="1" dirty="0" err="1" smtClean="0">
                <a:latin typeface="Comic Sans MS" pitchFamily="66" charset="0"/>
              </a:rPr>
              <a:t>expression</a:t>
            </a:r>
            <a:r>
              <a:rPr lang="it-IT" sz="1100" i="1" dirty="0" smtClean="0">
                <a:latin typeface="Comic Sans MS" pitchFamily="66" charset="0"/>
              </a:rPr>
              <a:t> </a:t>
            </a:r>
            <a:r>
              <a:rPr lang="it-IT" sz="1100" i="1" dirty="0" err="1" smtClean="0">
                <a:latin typeface="Comic Sans MS" pitchFamily="66" charset="0"/>
              </a:rPr>
              <a:t>changes</a:t>
            </a:r>
            <a:r>
              <a:rPr lang="it-IT" sz="1100" i="1" dirty="0" smtClean="0">
                <a:latin typeface="Comic Sans MS" pitchFamily="66" charset="0"/>
              </a:rPr>
              <a:t> in </a:t>
            </a:r>
            <a:r>
              <a:rPr lang="it-IT" sz="1100" i="1" dirty="0" err="1" smtClean="0">
                <a:latin typeface="Comic Sans MS" pitchFamily="66" charset="0"/>
              </a:rPr>
              <a:t>dopaminergic</a:t>
            </a:r>
            <a:r>
              <a:rPr lang="it-IT" sz="1100" i="1" dirty="0" smtClean="0">
                <a:latin typeface="Comic Sans MS" pitchFamily="66" charset="0"/>
              </a:rPr>
              <a:t> </a:t>
            </a:r>
            <a:r>
              <a:rPr lang="it-IT" sz="1100" i="1" dirty="0" err="1" smtClean="0">
                <a:latin typeface="Comic Sans MS" pitchFamily="66" charset="0"/>
              </a:rPr>
              <a:t>neurons</a:t>
            </a:r>
            <a:r>
              <a:rPr lang="it-IT" sz="1100" i="1" dirty="0" smtClean="0">
                <a:latin typeface="Comic Sans MS" pitchFamily="66" charset="0"/>
              </a:rPr>
              <a:t>. Eur J </a:t>
            </a:r>
            <a:r>
              <a:rPr lang="it-IT" sz="1100" i="1" dirty="0" err="1" smtClean="0">
                <a:latin typeface="Comic Sans MS" pitchFamily="66" charset="0"/>
              </a:rPr>
              <a:t>Neurosci</a:t>
            </a:r>
            <a:r>
              <a:rPr lang="it-IT" sz="1100" i="1" dirty="0" smtClean="0">
                <a:latin typeface="Comic Sans MS" pitchFamily="66" charset="0"/>
              </a:rPr>
              <a:t>. 2003; 17:1–12.</a:t>
            </a:r>
            <a:endParaRPr lang="it-IT" sz="11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23528" y="62068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3.   </a:t>
            </a:r>
            <a:r>
              <a:rPr lang="it-IT" sz="2000" dirty="0" err="1" smtClean="0">
                <a:solidFill>
                  <a:srgbClr val="FF0000"/>
                </a:solidFill>
                <a:latin typeface="Comic Sans MS" pitchFamily="66" charset="0"/>
              </a:rPr>
              <a:t>Allelic</a:t>
            </a:r>
            <a:r>
              <a:rPr lang="it-IT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  <a:latin typeface="Comic Sans MS" pitchFamily="66" charset="0"/>
              </a:rPr>
              <a:t>imbalance</a:t>
            </a:r>
            <a:endParaRPr lang="it-IT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" name="Picture 2" descr="D:\systema\Immagine lud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1"/>
            <a:ext cx="9144000" cy="1526375"/>
          </a:xfrm>
          <a:prstGeom prst="rect">
            <a:avLst/>
          </a:prstGeom>
          <a:noFill/>
        </p:spPr>
      </p:pic>
      <p:sp>
        <p:nvSpPr>
          <p:cNvPr id="8" name="Freccia in giù 7"/>
          <p:cNvSpPr/>
          <p:nvPr/>
        </p:nvSpPr>
        <p:spPr>
          <a:xfrm>
            <a:off x="4283968" y="2924944"/>
            <a:ext cx="288032" cy="864096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123728" y="4221088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Comic Sans MS" pitchFamily="66" charset="0"/>
              </a:rPr>
              <a:t>Introduction</a:t>
            </a:r>
            <a:r>
              <a:rPr lang="it-IT" sz="2000" dirty="0" smtClean="0">
                <a:latin typeface="Comic Sans MS" pitchFamily="66" charset="0"/>
              </a:rPr>
              <a:t> </a:t>
            </a:r>
            <a:r>
              <a:rPr lang="it-IT" sz="2000" dirty="0" err="1" smtClean="0">
                <a:latin typeface="Comic Sans MS" pitchFamily="66" charset="0"/>
              </a:rPr>
              <a:t>of</a:t>
            </a:r>
            <a:r>
              <a:rPr lang="it-IT" sz="2000" dirty="0" smtClean="0">
                <a:latin typeface="Comic Sans MS" pitchFamily="66" charset="0"/>
              </a:rPr>
              <a:t> </a:t>
            </a:r>
            <a:r>
              <a:rPr lang="it-IT" sz="2000" dirty="0" err="1" smtClean="0">
                <a:latin typeface="Comic Sans MS" pitchFamily="66" charset="0"/>
              </a:rPr>
              <a:t>wt</a:t>
            </a:r>
            <a:r>
              <a:rPr lang="it-IT" sz="2000" dirty="0" smtClean="0">
                <a:latin typeface="Comic Sans MS" pitchFamily="66" charset="0"/>
              </a:rPr>
              <a:t> SNCA gene </a:t>
            </a:r>
            <a:r>
              <a:rPr lang="it-IT" sz="2000" dirty="0" err="1" smtClean="0">
                <a:latin typeface="Comic Sans MS" pitchFamily="66" charset="0"/>
              </a:rPr>
              <a:t>to</a:t>
            </a:r>
            <a:r>
              <a:rPr lang="it-IT" sz="2000" dirty="0" smtClean="0">
                <a:latin typeface="Comic Sans MS" pitchFamily="66" charset="0"/>
              </a:rPr>
              <a:t> </a:t>
            </a:r>
            <a:r>
              <a:rPr lang="it-IT" sz="2000" dirty="0" err="1" smtClean="0">
                <a:latin typeface="Comic Sans MS" pitchFamily="66" charset="0"/>
              </a:rPr>
              <a:t>restore</a:t>
            </a:r>
            <a:r>
              <a:rPr lang="it-IT" sz="2000" dirty="0" smtClean="0">
                <a:latin typeface="Comic Sans MS" pitchFamily="66" charset="0"/>
              </a:rPr>
              <a:t> </a:t>
            </a:r>
            <a:r>
              <a:rPr lang="it-IT" sz="2000" dirty="0" err="1" smtClean="0">
                <a:latin typeface="Comic Sans MS" pitchFamily="66" charset="0"/>
              </a:rPr>
              <a:t>allelic</a:t>
            </a:r>
            <a:r>
              <a:rPr lang="it-IT" sz="2000" dirty="0" smtClean="0">
                <a:latin typeface="Comic Sans MS" pitchFamily="66" charset="0"/>
              </a:rPr>
              <a:t> </a:t>
            </a:r>
            <a:r>
              <a:rPr lang="it-IT" sz="2000" dirty="0" err="1" smtClean="0">
                <a:latin typeface="Comic Sans MS" pitchFamily="66" charset="0"/>
              </a:rPr>
              <a:t>balance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2123728" y="4077072"/>
            <a:ext cx="5112568" cy="10801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18864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Comic Sans MS" pitchFamily="66" charset="0"/>
              </a:rPr>
              <a:t>ADENOVIRAL CONSTRUCT</a:t>
            </a:r>
            <a:endParaRPr lang="it-IT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5536" y="2852936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latin typeface="Comic Sans MS" pitchFamily="66" charset="0"/>
              </a:rPr>
              <a:t>Step</a:t>
            </a:r>
            <a:r>
              <a:rPr lang="it-IT" sz="2000" b="1" dirty="0" smtClean="0">
                <a:latin typeface="Comic Sans MS" pitchFamily="66" charset="0"/>
              </a:rPr>
              <a:t> 1: PROMOTER CHOISE </a:t>
            </a:r>
            <a:endParaRPr lang="it-IT" sz="2000" b="1" dirty="0">
              <a:latin typeface="Comic Sans MS" pitchFamily="66" charset="0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2483768" y="2708920"/>
            <a:ext cx="4176464" cy="72008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995936" y="4149080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Comic Sans MS" pitchFamily="66" charset="0"/>
              </a:rPr>
              <a:t>Choise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of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b="1" dirty="0" smtClean="0">
                <a:latin typeface="Comic Sans MS" pitchFamily="66" charset="0"/>
              </a:rPr>
              <a:t>GAD67 promoter</a:t>
            </a:r>
            <a:r>
              <a:rPr lang="it-IT" dirty="0" smtClean="0">
                <a:latin typeface="Comic Sans MS" pitchFamily="66" charset="0"/>
              </a:rPr>
              <a:t> ( 67kDa </a:t>
            </a:r>
            <a:r>
              <a:rPr lang="it-IT" dirty="0" err="1" smtClean="0">
                <a:latin typeface="Comic Sans MS" pitchFamily="66" charset="0"/>
              </a:rPr>
              <a:t>glutamic</a:t>
            </a:r>
            <a:r>
              <a:rPr lang="it-IT" dirty="0" smtClean="0">
                <a:latin typeface="Comic Sans MS" pitchFamily="66" charset="0"/>
              </a:rPr>
              <a:t> acid </a:t>
            </a:r>
            <a:r>
              <a:rPr lang="it-IT" dirty="0" err="1" smtClean="0">
                <a:latin typeface="Comic Sans MS" pitchFamily="66" charset="0"/>
              </a:rPr>
              <a:t>decarboxylase</a:t>
            </a:r>
            <a:r>
              <a:rPr lang="it-IT" dirty="0" smtClean="0">
                <a:latin typeface="Comic Sans MS" pitchFamily="66" charset="0"/>
              </a:rPr>
              <a:t>) </a:t>
            </a:r>
            <a:r>
              <a:rPr lang="it-IT" dirty="0" err="1" smtClean="0">
                <a:latin typeface="Comic Sans MS" pitchFamily="66" charset="0"/>
              </a:rPr>
              <a:t>instead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of</a:t>
            </a:r>
            <a:r>
              <a:rPr lang="it-IT" dirty="0" smtClean="0">
                <a:latin typeface="Comic Sans MS" pitchFamily="66" charset="0"/>
              </a:rPr>
              <a:t> the </a:t>
            </a:r>
            <a:r>
              <a:rPr lang="it-IT" dirty="0" err="1" smtClean="0">
                <a:latin typeface="Comic Sans MS" pitchFamily="66" charset="0"/>
              </a:rPr>
              <a:t>well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characterized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b="1" dirty="0" smtClean="0">
                <a:latin typeface="Comic Sans MS" pitchFamily="66" charset="0"/>
              </a:rPr>
              <a:t>NSE promoter</a:t>
            </a:r>
            <a:r>
              <a:rPr lang="it-IT" dirty="0" smtClean="0">
                <a:latin typeface="Comic Sans MS" pitchFamily="66" charset="0"/>
              </a:rPr>
              <a:t> (</a:t>
            </a:r>
            <a:r>
              <a:rPr lang="it-IT" dirty="0" err="1" smtClean="0">
                <a:latin typeface="Comic Sans MS" pitchFamily="66" charset="0"/>
              </a:rPr>
              <a:t>neuron-specific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enolase</a:t>
            </a:r>
            <a:r>
              <a:rPr lang="it-IT" dirty="0" smtClean="0">
                <a:latin typeface="Comic Sans MS" pitchFamily="66" charset="0"/>
              </a:rPr>
              <a:t>).</a:t>
            </a:r>
            <a:endParaRPr lang="it-IT" dirty="0">
              <a:latin typeface="Comic Sans MS" pitchFamily="66" charset="0"/>
            </a:endParaRPr>
          </a:p>
        </p:txBody>
      </p:sp>
      <p:pic>
        <p:nvPicPr>
          <p:cNvPr id="2053" name="Picture 5" descr="D:\systema\Documents\Pictures\Immaginet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01008"/>
            <a:ext cx="2160240" cy="2970987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4139952" y="6237312"/>
            <a:ext cx="4788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err="1" smtClean="0">
                <a:latin typeface="Comic Sans MS" pitchFamily="66" charset="0"/>
              </a:rPr>
              <a:t>Delzor</a:t>
            </a:r>
            <a:r>
              <a:rPr lang="en-US" sz="1100" i="1" dirty="0" smtClean="0">
                <a:latin typeface="Comic Sans MS" pitchFamily="66" charset="0"/>
              </a:rPr>
              <a:t> et </a:t>
            </a:r>
            <a:r>
              <a:rPr lang="en-US" sz="1100" i="1" dirty="0" err="1" smtClean="0">
                <a:latin typeface="Comic Sans MS" pitchFamily="66" charset="0"/>
              </a:rPr>
              <a:t>al.HUMAN</a:t>
            </a:r>
            <a:r>
              <a:rPr lang="en-US" sz="1100" i="1" dirty="0" smtClean="0">
                <a:latin typeface="Comic Sans MS" pitchFamily="66" charset="0"/>
              </a:rPr>
              <a:t> GENE THERAPY METHODS 23:242–254 (August 2012)Mary Ann </a:t>
            </a:r>
            <a:r>
              <a:rPr lang="en-US" sz="1100" i="1" dirty="0" err="1" smtClean="0">
                <a:latin typeface="Comic Sans MS" pitchFamily="66" charset="0"/>
              </a:rPr>
              <a:t>Liebert</a:t>
            </a:r>
            <a:r>
              <a:rPr lang="en-US" sz="1100" i="1" dirty="0" smtClean="0">
                <a:latin typeface="Comic Sans MS" pitchFamily="66" charset="0"/>
              </a:rPr>
              <a:t>, Inc.DOI: 10.1089/hgtb.2012.073</a:t>
            </a:r>
            <a:endParaRPr lang="it-IT" sz="1100" i="1" dirty="0"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3999" cy="106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smtClean="0">
                <a:latin typeface="Comic Sans MS" pitchFamily="66" charset="0"/>
              </a:rPr>
              <a:t>Parkinson </a:t>
            </a:r>
            <a:r>
              <a:rPr lang="de-DE" sz="3600" b="1" dirty="0" err="1" smtClean="0">
                <a:latin typeface="Comic Sans MS" pitchFamily="66" charset="0"/>
              </a:rPr>
              <a:t>Disease</a:t>
            </a:r>
            <a:r>
              <a:rPr lang="de-DE" sz="3600" b="1" dirty="0" smtClean="0">
                <a:latin typeface="Comic Sans MS" pitchFamily="66" charset="0"/>
              </a:rPr>
              <a:t> (PD)</a:t>
            </a:r>
            <a:endParaRPr lang="de-DE" sz="3600" b="1" dirty="0">
              <a:latin typeface="Comic Sans MS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1080120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de-DE" sz="5800" dirty="0" smtClean="0">
                <a:solidFill>
                  <a:srgbClr val="002060"/>
                </a:solidFill>
                <a:latin typeface="Comic Sans MS" pitchFamily="66" charset="0"/>
              </a:rPr>
              <a:t>Second </a:t>
            </a:r>
            <a:r>
              <a:rPr lang="de-DE" sz="5800" dirty="0" err="1" smtClean="0">
                <a:solidFill>
                  <a:srgbClr val="002060"/>
                </a:solidFill>
                <a:latin typeface="Comic Sans MS" pitchFamily="66" charset="0"/>
              </a:rPr>
              <a:t>most</a:t>
            </a:r>
            <a:r>
              <a:rPr lang="de-DE" sz="58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de-DE" sz="5800" dirty="0" err="1" smtClean="0">
                <a:solidFill>
                  <a:srgbClr val="002060"/>
                </a:solidFill>
                <a:latin typeface="Comic Sans MS" pitchFamily="66" charset="0"/>
              </a:rPr>
              <a:t>common</a:t>
            </a:r>
            <a:r>
              <a:rPr lang="de-DE" sz="5800" dirty="0" smtClean="0">
                <a:solidFill>
                  <a:srgbClr val="002060"/>
                </a:solidFill>
                <a:latin typeface="Comic Sans MS" pitchFamily="66" charset="0"/>
              </a:rPr>
              <a:t> neurodegenerative </a:t>
            </a:r>
            <a:r>
              <a:rPr lang="de-DE" sz="5800" dirty="0" err="1" smtClean="0">
                <a:solidFill>
                  <a:srgbClr val="002060"/>
                </a:solidFill>
                <a:latin typeface="Comic Sans MS" pitchFamily="66" charset="0"/>
              </a:rPr>
              <a:t>disorder</a:t>
            </a:r>
            <a:r>
              <a:rPr lang="de-DE" sz="58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ctr">
              <a:buNone/>
            </a:pPr>
            <a:r>
              <a:rPr lang="de-DE" sz="5800" dirty="0" err="1" smtClean="0">
                <a:solidFill>
                  <a:srgbClr val="002060"/>
                </a:solidFill>
                <a:latin typeface="Comic Sans MS" pitchFamily="66" charset="0"/>
              </a:rPr>
              <a:t>Cause</a:t>
            </a:r>
            <a:r>
              <a:rPr lang="de-DE" sz="5800" dirty="0" smtClean="0">
                <a:solidFill>
                  <a:srgbClr val="002060"/>
                </a:solidFill>
                <a:latin typeface="Comic Sans MS" pitchFamily="66" charset="0"/>
              </a:rPr>
              <a:t>: Death </a:t>
            </a:r>
            <a:r>
              <a:rPr lang="de-DE" sz="5800" dirty="0" err="1" smtClean="0">
                <a:solidFill>
                  <a:srgbClr val="002060"/>
                </a:solidFill>
                <a:latin typeface="Comic Sans MS" pitchFamily="66" charset="0"/>
              </a:rPr>
              <a:t>of</a:t>
            </a:r>
            <a:r>
              <a:rPr lang="de-DE" sz="58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de-DE" sz="5800" dirty="0" err="1" smtClean="0">
                <a:solidFill>
                  <a:srgbClr val="002060"/>
                </a:solidFill>
                <a:latin typeface="Comic Sans MS" pitchFamily="66" charset="0"/>
              </a:rPr>
              <a:t>dopamine-generating</a:t>
            </a:r>
            <a:r>
              <a:rPr lang="de-DE" sz="58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de-DE" sz="5800" dirty="0" err="1" smtClean="0">
                <a:solidFill>
                  <a:srgbClr val="002060"/>
                </a:solidFill>
                <a:latin typeface="Comic Sans MS" pitchFamily="66" charset="0"/>
              </a:rPr>
              <a:t>cells</a:t>
            </a:r>
            <a:r>
              <a:rPr lang="de-DE" sz="5800" dirty="0" smtClean="0">
                <a:solidFill>
                  <a:srgbClr val="002060"/>
                </a:solidFill>
                <a:latin typeface="Comic Sans MS" pitchFamily="66" charset="0"/>
              </a:rPr>
              <a:t> in </a:t>
            </a:r>
            <a:r>
              <a:rPr lang="de-DE" sz="5800" dirty="0" err="1" smtClean="0">
                <a:solidFill>
                  <a:srgbClr val="002060"/>
                </a:solidFill>
                <a:latin typeface="Comic Sans MS" pitchFamily="66" charset="0"/>
              </a:rPr>
              <a:t>the</a:t>
            </a:r>
            <a:r>
              <a:rPr lang="de-DE" sz="58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de-DE" sz="5800" dirty="0" err="1" smtClean="0">
                <a:solidFill>
                  <a:srgbClr val="002060"/>
                </a:solidFill>
                <a:latin typeface="Comic Sans MS" pitchFamily="66" charset="0"/>
              </a:rPr>
              <a:t>substantia</a:t>
            </a:r>
            <a:r>
              <a:rPr lang="de-DE" sz="58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de-DE" sz="5800" dirty="0" err="1" smtClean="0">
                <a:solidFill>
                  <a:srgbClr val="002060"/>
                </a:solidFill>
                <a:latin typeface="Comic Sans MS" pitchFamily="66" charset="0"/>
              </a:rPr>
              <a:t>nigra</a:t>
            </a:r>
            <a:r>
              <a:rPr lang="de-DE" sz="58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de-DE" sz="5800" dirty="0" err="1" smtClean="0">
                <a:solidFill>
                  <a:srgbClr val="002060"/>
                </a:solidFill>
                <a:latin typeface="Comic Sans MS" pitchFamily="66" charset="0"/>
              </a:rPr>
              <a:t>of</a:t>
            </a:r>
            <a:r>
              <a:rPr lang="de-DE" sz="58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de-DE" sz="5800" dirty="0" err="1" smtClean="0">
                <a:solidFill>
                  <a:srgbClr val="002060"/>
                </a:solidFill>
                <a:latin typeface="Comic Sans MS" pitchFamily="66" charset="0"/>
              </a:rPr>
              <a:t>the</a:t>
            </a:r>
            <a:r>
              <a:rPr lang="de-DE" sz="58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de-DE" sz="5800" dirty="0" err="1" smtClean="0">
                <a:solidFill>
                  <a:srgbClr val="002060"/>
                </a:solidFill>
                <a:latin typeface="Comic Sans MS" pitchFamily="66" charset="0"/>
              </a:rPr>
              <a:t>brain</a:t>
            </a:r>
            <a:r>
              <a:rPr lang="de-DE" sz="58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ctr">
              <a:buNone/>
            </a:pPr>
            <a:endParaRPr lang="de-DE" sz="5500" dirty="0" smtClean="0">
              <a:latin typeface="Comic Sans MS" pitchFamily="66" charset="0"/>
            </a:endParaRPr>
          </a:p>
          <a:p>
            <a:pPr algn="ctr">
              <a:buNone/>
            </a:pPr>
            <a:endParaRPr lang="de-DE" dirty="0">
              <a:latin typeface="Comic Sans MS" pitchFamily="66" charset="0"/>
            </a:endParaRPr>
          </a:p>
        </p:txBody>
      </p:sp>
      <p:pic>
        <p:nvPicPr>
          <p:cNvPr id="6" name="Picture 3"/>
          <p:cNvPicPr>
            <a:picLocks noChangeArrowheads="1"/>
          </p:cNvPicPr>
          <p:nvPr/>
        </p:nvPicPr>
        <p:blipFill>
          <a:blip r:embed="rId3" cstate="print">
            <a:lum bright="-12000" contrast="30000"/>
          </a:blip>
          <a:srcRect/>
          <a:stretch>
            <a:fillRect/>
          </a:stretch>
        </p:blipFill>
        <p:spPr bwMode="auto">
          <a:xfrm rot="21418484">
            <a:off x="4817171" y="2451942"/>
            <a:ext cx="4009652" cy="393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179512" y="2276872"/>
            <a:ext cx="4968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 smtClean="0">
                <a:latin typeface="Comic Sans MS" pitchFamily="66" charset="0"/>
              </a:rPr>
              <a:t>Main </a:t>
            </a:r>
            <a:r>
              <a:rPr lang="de-DE" sz="2100" b="1" dirty="0" err="1" smtClean="0">
                <a:latin typeface="Comic Sans MS" pitchFamily="66" charset="0"/>
              </a:rPr>
              <a:t>symptoms</a:t>
            </a:r>
            <a:r>
              <a:rPr lang="de-DE" sz="2100" b="1" dirty="0" smtClean="0">
                <a:latin typeface="Comic Sans MS" pitchFamily="66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de-DE" sz="2100" dirty="0" err="1" smtClean="0">
                <a:latin typeface="Comic Sans MS" pitchFamily="66" charset="0"/>
              </a:rPr>
              <a:t>Muscle</a:t>
            </a:r>
            <a:r>
              <a:rPr lang="de-DE" sz="2100" dirty="0" smtClean="0">
                <a:latin typeface="Comic Sans MS" pitchFamily="66" charset="0"/>
              </a:rPr>
              <a:t> </a:t>
            </a:r>
            <a:r>
              <a:rPr lang="de-DE" sz="2100" dirty="0" err="1" smtClean="0">
                <a:latin typeface="Comic Sans MS" pitchFamily="66" charset="0"/>
              </a:rPr>
              <a:t>rigidity</a:t>
            </a:r>
            <a:endParaRPr lang="de-DE" sz="21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100" dirty="0" smtClean="0">
                <a:latin typeface="Comic Sans MS" pitchFamily="66" charset="0"/>
              </a:rPr>
              <a:t>Tremor</a:t>
            </a:r>
          </a:p>
          <a:p>
            <a:pPr>
              <a:buFont typeface="Arial" pitchFamily="34" charset="0"/>
              <a:buChar char="•"/>
            </a:pPr>
            <a:r>
              <a:rPr lang="de-DE" sz="2100" dirty="0" err="1" smtClean="0">
                <a:latin typeface="Comic Sans MS" pitchFamily="66" charset="0"/>
              </a:rPr>
              <a:t>Bradikinesia</a:t>
            </a:r>
            <a:r>
              <a:rPr lang="de-DE" sz="2100" dirty="0" smtClean="0">
                <a:latin typeface="Comic Sans MS" pitchFamily="66" charset="0"/>
              </a:rPr>
              <a:t> (</a:t>
            </a:r>
            <a:r>
              <a:rPr lang="de-DE" sz="2100" dirty="0" err="1" smtClean="0">
                <a:latin typeface="Comic Sans MS" pitchFamily="66" charset="0"/>
              </a:rPr>
              <a:t>Slowness</a:t>
            </a:r>
            <a:r>
              <a:rPr lang="de-DE" sz="2100" dirty="0" smtClean="0">
                <a:latin typeface="Comic Sans MS" pitchFamily="66" charset="0"/>
              </a:rPr>
              <a:t> </a:t>
            </a:r>
            <a:r>
              <a:rPr lang="de-DE" sz="2100" dirty="0" err="1" smtClean="0">
                <a:latin typeface="Comic Sans MS" pitchFamily="66" charset="0"/>
              </a:rPr>
              <a:t>of</a:t>
            </a:r>
            <a:r>
              <a:rPr lang="de-DE" sz="2100" dirty="0" smtClean="0">
                <a:latin typeface="Comic Sans MS" pitchFamily="66" charset="0"/>
              </a:rPr>
              <a:t> </a:t>
            </a:r>
            <a:r>
              <a:rPr lang="de-DE" sz="2100" dirty="0" err="1" smtClean="0">
                <a:latin typeface="Comic Sans MS" pitchFamily="66" charset="0"/>
              </a:rPr>
              <a:t>movement</a:t>
            </a:r>
            <a:r>
              <a:rPr lang="de-DE" sz="2100" dirty="0" smtClean="0">
                <a:latin typeface="Comic Sans MS" pitchFamily="66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de-DE" sz="2100" dirty="0" err="1" smtClean="0">
                <a:latin typeface="Comic Sans MS" pitchFamily="66" charset="0"/>
              </a:rPr>
              <a:t>Postural</a:t>
            </a:r>
            <a:r>
              <a:rPr lang="de-DE" sz="2100" dirty="0" smtClean="0">
                <a:latin typeface="Comic Sans MS" pitchFamily="66" charset="0"/>
              </a:rPr>
              <a:t> </a:t>
            </a:r>
            <a:r>
              <a:rPr lang="de-DE" sz="2100" dirty="0" err="1" smtClean="0">
                <a:latin typeface="Comic Sans MS" pitchFamily="66" charset="0"/>
              </a:rPr>
              <a:t>instability</a:t>
            </a:r>
            <a:endParaRPr lang="de-DE" sz="21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100" dirty="0" err="1" smtClean="0">
                <a:latin typeface="Comic Sans MS" pitchFamily="66" charset="0"/>
              </a:rPr>
              <a:t>Parkinsonian</a:t>
            </a:r>
            <a:r>
              <a:rPr lang="de-DE" sz="2100" dirty="0" smtClean="0">
                <a:latin typeface="Comic Sans MS" pitchFamily="66" charset="0"/>
              </a:rPr>
              <a:t> </a:t>
            </a:r>
            <a:r>
              <a:rPr lang="de-DE" sz="2100" dirty="0" err="1" smtClean="0">
                <a:latin typeface="Comic Sans MS" pitchFamily="66" charset="0"/>
              </a:rPr>
              <a:t>gait</a:t>
            </a:r>
            <a:endParaRPr lang="de-DE" sz="21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de-DE" sz="2100" dirty="0" smtClean="0">
              <a:latin typeface="Comic Sans MS" pitchFamily="66" charset="0"/>
            </a:endParaRPr>
          </a:p>
          <a:p>
            <a:pPr lvl="0"/>
            <a:r>
              <a:rPr lang="de-DE" sz="2100" b="1" dirty="0" smtClean="0">
                <a:latin typeface="Comic Sans MS" pitchFamily="66" charset="0"/>
              </a:rPr>
              <a:t>Additional </a:t>
            </a:r>
            <a:r>
              <a:rPr lang="de-DE" sz="2100" b="1" dirty="0" err="1" smtClean="0">
                <a:latin typeface="Comic Sans MS" pitchFamily="66" charset="0"/>
              </a:rPr>
              <a:t>clinical</a:t>
            </a:r>
            <a:r>
              <a:rPr lang="de-DE" sz="2100" b="1" dirty="0" smtClean="0">
                <a:latin typeface="Comic Sans MS" pitchFamily="66" charset="0"/>
              </a:rPr>
              <a:t> </a:t>
            </a:r>
            <a:r>
              <a:rPr lang="de-DE" sz="2100" b="1" dirty="0" err="1" smtClean="0">
                <a:latin typeface="Comic Sans MS" pitchFamily="66" charset="0"/>
              </a:rPr>
              <a:t>features</a:t>
            </a:r>
            <a:r>
              <a:rPr lang="de-DE" sz="2100" b="1" dirty="0" smtClean="0">
                <a:latin typeface="Comic Sans MS" pitchFamily="66" charset="0"/>
              </a:rPr>
              <a:t> </a:t>
            </a:r>
            <a:r>
              <a:rPr lang="de-DE" sz="2100" b="1" dirty="0" err="1" smtClean="0">
                <a:latin typeface="Comic Sans MS" pitchFamily="66" charset="0"/>
              </a:rPr>
              <a:t>of</a:t>
            </a:r>
            <a:r>
              <a:rPr lang="de-DE" sz="2100" b="1" dirty="0" smtClean="0">
                <a:latin typeface="Comic Sans MS" pitchFamily="66" charset="0"/>
              </a:rPr>
              <a:t> PD:</a:t>
            </a:r>
          </a:p>
          <a:p>
            <a:pPr>
              <a:buFont typeface="Arial" pitchFamily="34" charset="0"/>
              <a:buChar char="•"/>
            </a:pPr>
            <a:r>
              <a:rPr lang="de-DE" sz="2100" dirty="0" smtClean="0">
                <a:latin typeface="Comic Sans MS" pitchFamily="66" charset="0"/>
              </a:rPr>
              <a:t>Executive </a:t>
            </a:r>
            <a:r>
              <a:rPr lang="de-DE" sz="2100" dirty="0" err="1" smtClean="0">
                <a:latin typeface="Comic Sans MS" pitchFamily="66" charset="0"/>
              </a:rPr>
              <a:t>dysfunction</a:t>
            </a:r>
            <a:endParaRPr lang="de-DE" sz="21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100" dirty="0" err="1" smtClean="0">
                <a:latin typeface="Comic Sans MS" pitchFamily="66" charset="0"/>
              </a:rPr>
              <a:t>Slowed</a:t>
            </a:r>
            <a:r>
              <a:rPr lang="de-DE" sz="2100" dirty="0" smtClean="0">
                <a:latin typeface="Comic Sans MS" pitchFamily="66" charset="0"/>
              </a:rPr>
              <a:t> </a:t>
            </a:r>
            <a:r>
              <a:rPr lang="de-DE" sz="2100" dirty="0" err="1" smtClean="0">
                <a:latin typeface="Comic Sans MS" pitchFamily="66" charset="0"/>
              </a:rPr>
              <a:t>cognitive</a:t>
            </a:r>
            <a:r>
              <a:rPr lang="de-DE" sz="2100" dirty="0" smtClean="0">
                <a:latin typeface="Comic Sans MS" pitchFamily="66" charset="0"/>
              </a:rPr>
              <a:t> </a:t>
            </a:r>
            <a:r>
              <a:rPr lang="de-DE" sz="2100" dirty="0" err="1" smtClean="0">
                <a:latin typeface="Comic Sans MS" pitchFamily="66" charset="0"/>
              </a:rPr>
              <a:t>speed</a:t>
            </a:r>
            <a:endParaRPr lang="de-DE" sz="21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100" dirty="0" err="1" smtClean="0">
                <a:latin typeface="Comic Sans MS" pitchFamily="66" charset="0"/>
              </a:rPr>
              <a:t>Confusion</a:t>
            </a:r>
            <a:r>
              <a:rPr lang="de-DE" sz="2100" dirty="0" smtClean="0">
                <a:latin typeface="Comic Sans MS" pitchFamily="66" charset="0"/>
              </a:rPr>
              <a:t>, </a:t>
            </a:r>
            <a:r>
              <a:rPr lang="de-DE" sz="2100" dirty="0" err="1" smtClean="0">
                <a:latin typeface="Comic Sans MS" pitchFamily="66" charset="0"/>
              </a:rPr>
              <a:t>depression</a:t>
            </a:r>
            <a:endParaRPr lang="de-DE" sz="21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100" dirty="0" err="1" smtClean="0">
                <a:latin typeface="Comic Sans MS" pitchFamily="66" charset="0"/>
              </a:rPr>
              <a:t>Dementia</a:t>
            </a:r>
            <a:endParaRPr lang="de-DE" sz="21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548680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latin typeface="Comic Sans MS" pitchFamily="66" charset="0"/>
              </a:rPr>
              <a:t>Step</a:t>
            </a:r>
            <a:r>
              <a:rPr lang="it-IT" sz="2000" b="1" dirty="0" smtClean="0">
                <a:latin typeface="Comic Sans MS" pitchFamily="66" charset="0"/>
              </a:rPr>
              <a:t> 2:REGULATION SISTEM FOR GENE EXPRESSION</a:t>
            </a:r>
            <a:endParaRPr lang="it-IT" sz="2000" b="1" dirty="0">
              <a:latin typeface="Comic Sans MS" pitchFamily="66" charset="0"/>
            </a:endParaRPr>
          </a:p>
        </p:txBody>
      </p:sp>
      <p:sp>
        <p:nvSpPr>
          <p:cNvPr id="3" name="Rettangolo arrotondato 2"/>
          <p:cNvSpPr/>
          <p:nvPr/>
        </p:nvSpPr>
        <p:spPr>
          <a:xfrm>
            <a:off x="899592" y="332656"/>
            <a:ext cx="7344816" cy="93610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051720" y="148478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Comic Sans MS" pitchFamily="66" charset="0"/>
              </a:rPr>
              <a:t>Choise</a:t>
            </a:r>
            <a:r>
              <a:rPr lang="it-IT" sz="2000" dirty="0" smtClean="0">
                <a:latin typeface="Comic Sans MS" pitchFamily="66" charset="0"/>
              </a:rPr>
              <a:t> </a:t>
            </a:r>
            <a:r>
              <a:rPr lang="it-IT" sz="2000" dirty="0" err="1" smtClean="0">
                <a:latin typeface="Comic Sans MS" pitchFamily="66" charset="0"/>
              </a:rPr>
              <a:t>of</a:t>
            </a:r>
            <a:r>
              <a:rPr lang="it-IT" sz="2000" dirty="0" smtClean="0">
                <a:latin typeface="Comic Sans MS" pitchFamily="66" charset="0"/>
              </a:rPr>
              <a:t> “</a:t>
            </a:r>
            <a:r>
              <a:rPr lang="it-IT" sz="2000" b="1" dirty="0" err="1" smtClean="0">
                <a:latin typeface="Comic Sans MS" pitchFamily="66" charset="0"/>
              </a:rPr>
              <a:t>Tet-off</a:t>
            </a:r>
            <a:r>
              <a:rPr lang="it-IT" sz="2000" dirty="0" smtClean="0">
                <a:latin typeface="Comic Sans MS" pitchFamily="66" charset="0"/>
              </a:rPr>
              <a:t>” system</a:t>
            </a:r>
            <a:endParaRPr lang="it-IT" sz="2000" dirty="0">
              <a:latin typeface="Comic Sans MS" pitchFamily="66" charset="0"/>
            </a:endParaRPr>
          </a:p>
        </p:txBody>
      </p:sp>
      <p:pic>
        <p:nvPicPr>
          <p:cNvPr id="3074" name="Picture 2" descr="D:\systema\Documents\Pictures\tet-of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8372" y="1916832"/>
            <a:ext cx="5793948" cy="4320480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5220072" y="6309321"/>
            <a:ext cx="3744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err="1" smtClean="0">
                <a:latin typeface="Comic Sans MS" pitchFamily="66" charset="0"/>
              </a:rPr>
              <a:t>Naidoo</a:t>
            </a:r>
            <a:r>
              <a:rPr lang="en-US" sz="1100" i="1" dirty="0" smtClean="0">
                <a:latin typeface="Comic Sans MS" pitchFamily="66" charset="0"/>
              </a:rPr>
              <a:t> et al. </a:t>
            </a:r>
            <a:r>
              <a:rPr lang="en-US" sz="1100" i="1" dirty="0" err="1" smtClean="0">
                <a:latin typeface="Comic Sans MS" pitchFamily="66" charset="0"/>
              </a:rPr>
              <a:t>Hindawi</a:t>
            </a:r>
            <a:r>
              <a:rPr lang="en-US" sz="1100" i="1" dirty="0" smtClean="0">
                <a:latin typeface="Comic Sans MS" pitchFamily="66" charset="0"/>
              </a:rPr>
              <a:t> Publishing Corporation Neurology Research International Volume 2012</a:t>
            </a:r>
            <a:endParaRPr lang="it-IT" sz="11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404664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latin typeface="Comic Sans MS" pitchFamily="66" charset="0"/>
              </a:rPr>
              <a:t>Step</a:t>
            </a:r>
            <a:r>
              <a:rPr lang="it-IT" sz="2000" b="1" dirty="0" smtClean="0">
                <a:latin typeface="Comic Sans MS" pitchFamily="66" charset="0"/>
              </a:rPr>
              <a:t> 3: SILENCING OF A53T MUTANT</a:t>
            </a:r>
            <a:endParaRPr lang="it-IT" sz="2000" b="1" dirty="0">
              <a:latin typeface="Comic Sans MS" pitchFamily="66" charset="0"/>
            </a:endParaRPr>
          </a:p>
        </p:txBody>
      </p:sp>
      <p:sp>
        <p:nvSpPr>
          <p:cNvPr id="3" name="Rettangolo arrotondato 2"/>
          <p:cNvSpPr/>
          <p:nvPr/>
        </p:nvSpPr>
        <p:spPr>
          <a:xfrm>
            <a:off x="1979712" y="332656"/>
            <a:ext cx="5400600" cy="648072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9" name="Picture 3" descr="D:\systema\Documents\Pictures\shR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5487987" cy="4621213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6228184" y="350100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latin typeface="Comic Sans MS" pitchFamily="66" charset="0"/>
              </a:rPr>
              <a:t>siRNA</a:t>
            </a:r>
            <a:r>
              <a:rPr lang="it-IT" sz="2000" b="1" dirty="0" smtClean="0">
                <a:latin typeface="Comic Sans MS" pitchFamily="66" charset="0"/>
              </a:rPr>
              <a:t> or </a:t>
            </a:r>
            <a:r>
              <a:rPr lang="it-IT" sz="2000" b="1" dirty="0" err="1" smtClean="0">
                <a:latin typeface="Comic Sans MS" pitchFamily="66" charset="0"/>
              </a:rPr>
              <a:t>shRNA</a:t>
            </a:r>
            <a:endParaRPr lang="it-IT" sz="2000" b="1" dirty="0" smtClean="0">
              <a:latin typeface="Comic Sans MS" pitchFamily="66" charset="0"/>
            </a:endParaRPr>
          </a:p>
          <a:p>
            <a:pPr algn="ctr"/>
            <a:r>
              <a:rPr lang="it-IT" sz="2000" b="1" dirty="0" err="1" smtClean="0">
                <a:latin typeface="Comic Sans MS" pitchFamily="66" charset="0"/>
              </a:rPr>
              <a:t>Wich</a:t>
            </a:r>
            <a:r>
              <a:rPr lang="it-IT" sz="2000" b="1" dirty="0" smtClean="0">
                <a:latin typeface="Comic Sans MS" pitchFamily="66" charset="0"/>
              </a:rPr>
              <a:t> </a:t>
            </a:r>
            <a:r>
              <a:rPr lang="it-IT" sz="2000" b="1" dirty="0" err="1" smtClean="0">
                <a:latin typeface="Comic Sans MS" pitchFamily="66" charset="0"/>
              </a:rPr>
              <a:t>one</a:t>
            </a:r>
            <a:r>
              <a:rPr lang="it-IT" sz="2000" b="1" dirty="0" smtClean="0">
                <a:latin typeface="Comic Sans MS" pitchFamily="66" charset="0"/>
              </a:rPr>
              <a:t>?</a:t>
            </a:r>
            <a:endParaRPr lang="it-IT" sz="2000" b="1" dirty="0">
              <a:latin typeface="Comic Sans MS" pitchFamily="66" charset="0"/>
            </a:endParaRPr>
          </a:p>
        </p:txBody>
      </p:sp>
      <p:sp>
        <p:nvSpPr>
          <p:cNvPr id="7" name="Ovale 6"/>
          <p:cNvSpPr/>
          <p:nvPr/>
        </p:nvSpPr>
        <p:spPr>
          <a:xfrm>
            <a:off x="6012160" y="3284984"/>
            <a:ext cx="2592288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499992" y="6309320"/>
            <a:ext cx="4464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smtClean="0">
                <a:latin typeface="Comic Sans MS" pitchFamily="66" charset="0"/>
              </a:rPr>
              <a:t>Jin et al. Nucleic Acids Research, 2012, Vol. 40, No. 4 1797–1806</a:t>
            </a:r>
            <a:endParaRPr lang="it-IT" sz="11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43608" y="476673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latin typeface="Comic Sans MS" pitchFamily="66" charset="0"/>
              </a:rPr>
              <a:t>Step</a:t>
            </a:r>
            <a:r>
              <a:rPr lang="it-IT" sz="2000" b="1" dirty="0" smtClean="0">
                <a:latin typeface="Comic Sans MS" pitchFamily="66" charset="0"/>
              </a:rPr>
              <a:t> 4: </a:t>
            </a:r>
            <a:r>
              <a:rPr lang="it-IT" sz="2000" b="1" dirty="0" err="1" smtClean="0">
                <a:latin typeface="Comic Sans MS" pitchFamily="66" charset="0"/>
              </a:rPr>
              <a:t>RNAi</a:t>
            </a:r>
            <a:r>
              <a:rPr lang="it-IT" sz="2000" b="1" dirty="0" smtClean="0">
                <a:latin typeface="Comic Sans MS" pitchFamily="66" charset="0"/>
              </a:rPr>
              <a:t> ALLELE DISCRIMINATION </a:t>
            </a:r>
            <a:endParaRPr lang="it-IT" sz="2000" b="1" dirty="0">
              <a:latin typeface="Comic Sans MS" pitchFamily="66" charset="0"/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1619672" y="260648"/>
            <a:ext cx="5904656" cy="864096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uppo 6"/>
          <p:cNvGrpSpPr/>
          <p:nvPr/>
        </p:nvGrpSpPr>
        <p:grpSpPr>
          <a:xfrm>
            <a:off x="395536" y="1412776"/>
            <a:ext cx="8533381" cy="4394469"/>
            <a:chOff x="395536" y="1340768"/>
            <a:chExt cx="8533381" cy="439446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340768"/>
              <a:ext cx="8228013" cy="436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" name="Picture 3" descr="D:\systema\Documents\Pictures\tabell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15816" y="2708920"/>
              <a:ext cx="6013101" cy="3026317"/>
            </a:xfrm>
            <a:prstGeom prst="rect">
              <a:avLst/>
            </a:prstGeom>
            <a:noFill/>
          </p:spPr>
        </p:pic>
      </p:grpSp>
      <p:sp>
        <p:nvSpPr>
          <p:cNvPr id="8" name="CasellaDiTesto 7"/>
          <p:cNvSpPr txBox="1"/>
          <p:nvPr/>
        </p:nvSpPr>
        <p:spPr>
          <a:xfrm>
            <a:off x="1043608" y="6021288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 smtClean="0">
                <a:latin typeface="Comic Sans MS" pitchFamily="66" charset="0"/>
                <a:hlinkClick r:id="rId4"/>
              </a:rPr>
              <a:t>http://www.imtech.res.in/</a:t>
            </a:r>
            <a:r>
              <a:rPr lang="it-IT" sz="2000" dirty="0" err="1" smtClean="0">
                <a:latin typeface="Comic Sans MS" pitchFamily="66" charset="0"/>
                <a:hlinkClick r:id="rId4"/>
              </a:rPr>
              <a:t>raghava</a:t>
            </a:r>
            <a:r>
              <a:rPr lang="it-IT" sz="2000" dirty="0" smtClean="0">
                <a:latin typeface="Comic Sans MS" pitchFamily="66" charset="0"/>
                <a:hlinkClick r:id="rId4"/>
              </a:rPr>
              <a:t>/</a:t>
            </a:r>
            <a:r>
              <a:rPr lang="it-IT" sz="2000" dirty="0" err="1" smtClean="0">
                <a:latin typeface="Comic Sans MS" pitchFamily="66" charset="0"/>
                <a:hlinkClick r:id="rId4"/>
              </a:rPr>
              <a:t>desirm</a:t>
            </a:r>
            <a:r>
              <a:rPr lang="it-IT" dirty="0" smtClean="0">
                <a:hlinkClick r:id="rId4"/>
              </a:rPr>
              <a:t>/</a:t>
            </a:r>
            <a:r>
              <a:rPr lang="it-IT" dirty="0" smtClean="0"/>
              <a:t> </a:t>
            </a:r>
            <a:endParaRPr lang="it-IT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404664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latin typeface="Comic Sans MS" pitchFamily="66" charset="0"/>
              </a:rPr>
              <a:t>Step</a:t>
            </a:r>
            <a:r>
              <a:rPr lang="it-IT" sz="2000" b="1" dirty="0" smtClean="0">
                <a:latin typeface="Comic Sans MS" pitchFamily="66" charset="0"/>
              </a:rPr>
              <a:t> 5: BACKBONE </a:t>
            </a:r>
            <a:r>
              <a:rPr lang="it-IT" sz="2000" b="1" dirty="0" err="1" smtClean="0">
                <a:latin typeface="Comic Sans MS" pitchFamily="66" charset="0"/>
              </a:rPr>
              <a:t>miRNA</a:t>
            </a:r>
            <a:endParaRPr lang="it-IT" sz="2000" b="1" dirty="0">
              <a:latin typeface="Comic Sans MS" pitchFamily="66" charset="0"/>
            </a:endParaRPr>
          </a:p>
        </p:txBody>
      </p:sp>
      <p:sp>
        <p:nvSpPr>
          <p:cNvPr id="3" name="Rettangolo arrotondato 2"/>
          <p:cNvSpPr/>
          <p:nvPr/>
        </p:nvSpPr>
        <p:spPr>
          <a:xfrm>
            <a:off x="2555776" y="188640"/>
            <a:ext cx="4176464" cy="864096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27580"/>
            <a:ext cx="6264696" cy="325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175037"/>
            <a:ext cx="5688632" cy="198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4211960" y="6165304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Comic Sans MS" pitchFamily="66" charset="0"/>
              </a:rPr>
              <a:t>Han et al. Brain Res. 2011 April 22; 1386: 15–24.</a:t>
            </a:r>
            <a:endParaRPr lang="it-IT" sz="11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3"/>
            <a:ext cx="8712968" cy="11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http://ars.els-cdn.com/content/image/1-s2.0-S1357431098013768-gr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6096000" cy="4400551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6516216" y="3645024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latin typeface="Comic Sans MS" pitchFamily="66" charset="0"/>
              </a:rPr>
              <a:t>Ready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vector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for</a:t>
            </a:r>
            <a:r>
              <a:rPr lang="it-IT" dirty="0" smtClean="0">
                <a:latin typeface="Comic Sans MS" pitchFamily="66" charset="0"/>
              </a:rPr>
              <a:t> the in vitro and in vivo </a:t>
            </a:r>
            <a:r>
              <a:rPr lang="it-IT" dirty="0" err="1" smtClean="0">
                <a:latin typeface="Comic Sans MS" pitchFamily="66" charset="0"/>
              </a:rPr>
              <a:t>experiments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6444208" y="3573016"/>
            <a:ext cx="2520280" cy="10801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400" dirty="0" smtClean="0">
                <a:latin typeface="Comic Sans MS" pitchFamily="66" charset="0"/>
              </a:rPr>
              <a:t>SPECIFICITY OF TET OFF CONTROL</a:t>
            </a:r>
          </a:p>
          <a:p>
            <a:pPr marL="0" indent="0">
              <a:buNone/>
            </a:pPr>
            <a:r>
              <a:rPr lang="it-IT" sz="3600" dirty="0"/>
              <a:t> </a:t>
            </a:r>
          </a:p>
          <a:p>
            <a:pPr marL="0" indent="0">
              <a:buNone/>
            </a:pPr>
            <a:r>
              <a:rPr lang="it-IT" dirty="0" err="1" smtClean="0">
                <a:latin typeface="Comic Sans MS" pitchFamily="66" charset="0"/>
              </a:rPr>
              <a:t>Choose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the </a:t>
            </a:r>
            <a:r>
              <a:rPr lang="en-US" dirty="0" smtClean="0">
                <a:latin typeface="Comic Sans MS" pitchFamily="66" charset="0"/>
              </a:rPr>
              <a:t>human dopaminergic </a:t>
            </a:r>
            <a:r>
              <a:rPr lang="en-US" dirty="0" err="1" smtClean="0">
                <a:latin typeface="Comic Sans MS" pitchFamily="66" charset="0"/>
              </a:rPr>
              <a:t>neuroblastoma</a:t>
            </a:r>
            <a:r>
              <a:rPr lang="en-US" dirty="0" smtClean="0">
                <a:latin typeface="Comic Sans MS" pitchFamily="66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SH-SY5Y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cell line as an in vitro model of </a:t>
            </a:r>
            <a:r>
              <a:rPr lang="en-US" dirty="0" smtClean="0">
                <a:latin typeface="Comic Sans MS" pitchFamily="66" charset="0"/>
              </a:rPr>
              <a:t>dopaminergic neurons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it-IT" sz="3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715" y="3789040"/>
            <a:ext cx="903628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555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6192688"/>
          </a:xfrm>
        </p:spPr>
        <p:txBody>
          <a:bodyPr/>
          <a:lstStyle/>
          <a:p>
            <a:pPr marL="0" indent="0">
              <a:buNone/>
            </a:pPr>
            <a:r>
              <a:rPr lang="it-IT" dirty="0" err="1" smtClean="0">
                <a:latin typeface="Comic Sans MS" pitchFamily="66" charset="0"/>
              </a:rPr>
              <a:t>Trasfection</a:t>
            </a:r>
            <a:r>
              <a:rPr lang="it-IT" dirty="0" smtClean="0">
                <a:latin typeface="Comic Sans MS" pitchFamily="66" charset="0"/>
              </a:rPr>
              <a:t> of the </a:t>
            </a:r>
            <a:r>
              <a:rPr lang="it-IT" dirty="0" err="1" smtClean="0">
                <a:latin typeface="Comic Sans MS" pitchFamily="66" charset="0"/>
              </a:rPr>
              <a:t>vector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into</a:t>
            </a:r>
            <a:r>
              <a:rPr lang="it-IT" dirty="0" smtClean="0">
                <a:latin typeface="Comic Sans MS" pitchFamily="66" charset="0"/>
              </a:rPr>
              <a:t> the </a:t>
            </a:r>
            <a:r>
              <a:rPr lang="it-IT" dirty="0" err="1" smtClean="0">
                <a:latin typeface="Comic Sans MS" pitchFamily="66" charset="0"/>
              </a:rPr>
              <a:t>cells</a:t>
            </a:r>
            <a:endParaRPr lang="it-IT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it-IT" dirty="0" smtClean="0"/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</a:t>
            </a:r>
            <a:r>
              <a:rPr lang="it-IT" b="1" dirty="0" err="1" smtClean="0">
                <a:latin typeface="Comic Sans MS" pitchFamily="66" charset="0"/>
              </a:rPr>
              <a:t>whit</a:t>
            </a:r>
            <a:r>
              <a:rPr lang="it-IT" dirty="0" smtClean="0">
                <a:latin typeface="Comic Sans MS" pitchFamily="66" charset="0"/>
              </a:rPr>
              <a:t>  </a:t>
            </a:r>
            <a:r>
              <a:rPr lang="it-IT" dirty="0" err="1" smtClean="0">
                <a:latin typeface="Comic Sans MS" pitchFamily="66" charset="0"/>
              </a:rPr>
              <a:t>Doxycycline</a:t>
            </a:r>
            <a:r>
              <a:rPr lang="it-IT" dirty="0" smtClean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endParaRPr lang="it-IT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b="1" dirty="0" smtClean="0">
                <a:latin typeface="Comic Sans MS" pitchFamily="66" charset="0"/>
              </a:rPr>
              <a:t> </a:t>
            </a:r>
            <a:r>
              <a:rPr lang="it-IT" b="1" dirty="0" err="1" smtClean="0">
                <a:latin typeface="Comic Sans MS" pitchFamily="66" charset="0"/>
              </a:rPr>
              <a:t>without</a:t>
            </a:r>
            <a:r>
              <a:rPr lang="it-IT" b="1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Doxycycline</a:t>
            </a:r>
            <a:r>
              <a:rPr lang="it-IT" dirty="0" smtClean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endParaRPr lang="it-IT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004048" y="1556792"/>
            <a:ext cx="4139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Comic Sans MS" pitchFamily="66" charset="0"/>
              </a:rPr>
              <a:t>GFP </a:t>
            </a:r>
            <a:r>
              <a:rPr lang="it-IT" sz="3200" dirty="0" err="1" smtClean="0">
                <a:latin typeface="Comic Sans MS" pitchFamily="66" charset="0"/>
              </a:rPr>
              <a:t>protein</a:t>
            </a:r>
            <a:r>
              <a:rPr lang="it-IT" sz="3200" dirty="0" smtClean="0">
                <a:latin typeface="Comic Sans MS" pitchFamily="66" charset="0"/>
              </a:rPr>
              <a:t> </a:t>
            </a:r>
            <a:r>
              <a:rPr lang="it-IT" sz="3600" b="1" dirty="0" err="1" smtClean="0">
                <a:solidFill>
                  <a:srgbClr val="FF0000"/>
                </a:solidFill>
                <a:latin typeface="Comic Sans MS" pitchFamily="66" charset="0"/>
              </a:rPr>
              <a:t>isn’t</a:t>
            </a:r>
            <a:r>
              <a:rPr lang="it-IT" sz="3600" b="1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it-IT" sz="3200" dirty="0" err="1" smtClean="0">
                <a:latin typeface="Comic Sans MS" pitchFamily="66" charset="0"/>
              </a:rPr>
              <a:t>expressed</a:t>
            </a:r>
            <a:endParaRPr lang="it-IT" sz="3200" dirty="0"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580112" y="2708920"/>
            <a:ext cx="38164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GFP </a:t>
            </a:r>
            <a:r>
              <a:rPr lang="en-US" sz="3200" dirty="0">
                <a:latin typeface="Comic Sans MS" pitchFamily="66" charset="0"/>
              </a:rPr>
              <a:t>protein 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is </a:t>
            </a:r>
            <a:r>
              <a:rPr lang="en-US" sz="3200" dirty="0">
                <a:latin typeface="Comic Sans MS" pitchFamily="66" charset="0"/>
              </a:rPr>
              <a:t>expressed</a:t>
            </a:r>
            <a:endParaRPr lang="it-IT" sz="3200" dirty="0">
              <a:latin typeface="Comic Sans MS" pitchFamily="66" charset="0"/>
            </a:endParaRPr>
          </a:p>
        </p:txBody>
      </p:sp>
      <p:sp>
        <p:nvSpPr>
          <p:cNvPr id="13" name="Freccia a destra 12"/>
          <p:cNvSpPr/>
          <p:nvPr/>
        </p:nvSpPr>
        <p:spPr>
          <a:xfrm>
            <a:off x="4283968" y="1772816"/>
            <a:ext cx="600049" cy="25725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24944"/>
            <a:ext cx="6286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51520" y="4293096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used  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FACS</a:t>
            </a:r>
            <a:r>
              <a:rPr lang="en-US" sz="3200" dirty="0">
                <a:latin typeface="Comic Sans MS" pitchFamily="66" charset="0"/>
              </a:rPr>
              <a:t> “Fluorescence activated cell sorting</a:t>
            </a:r>
            <a:r>
              <a:rPr lang="en-US" sz="3200" dirty="0" smtClean="0">
                <a:latin typeface="Comic Sans MS" pitchFamily="66" charset="0"/>
              </a:rPr>
              <a:t>” for </a:t>
            </a:r>
            <a:r>
              <a:rPr lang="en-US" sz="3200" dirty="0">
                <a:latin typeface="Comic Sans MS" pitchFamily="66" charset="0"/>
              </a:rPr>
              <a:t>the calculation and assessment of the  </a:t>
            </a:r>
            <a:r>
              <a:rPr lang="en-US" sz="3200" dirty="0" smtClean="0">
                <a:latin typeface="Comic Sans MS" pitchFamily="66" charset="0"/>
              </a:rPr>
              <a:t>cells</a:t>
            </a:r>
            <a:endParaRPr lang="it-IT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57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5937523"/>
          </a:xfrm>
        </p:spPr>
        <p:txBody>
          <a:bodyPr/>
          <a:lstStyle/>
          <a:p>
            <a:pPr marL="0" indent="0">
              <a:buNone/>
            </a:pPr>
            <a:r>
              <a:rPr lang="it-IT" sz="4000" dirty="0" smtClean="0">
                <a:latin typeface="Comic Sans MS" pitchFamily="66" charset="0"/>
              </a:rPr>
              <a:t>SPECIFICITY OF THE VECTOR</a:t>
            </a:r>
          </a:p>
          <a:p>
            <a:pPr marL="0" indent="0">
              <a:buNone/>
            </a:pPr>
            <a:r>
              <a:rPr lang="it-IT" sz="4000" dirty="0"/>
              <a:t> </a:t>
            </a:r>
            <a:endParaRPr lang="it-IT" sz="4000" dirty="0" smtClean="0"/>
          </a:p>
          <a:p>
            <a:pPr marL="0" indent="0">
              <a:buNone/>
            </a:pPr>
            <a:r>
              <a:rPr lang="it-IT" sz="3600" dirty="0" err="1" smtClean="0">
                <a:solidFill>
                  <a:srgbClr val="FF0000"/>
                </a:solidFill>
                <a:latin typeface="Comic Sans MS" pitchFamily="66" charset="0"/>
              </a:rPr>
              <a:t>Which</a:t>
            </a:r>
            <a:r>
              <a:rPr lang="it-IT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  <a:latin typeface="Comic Sans MS" pitchFamily="66" charset="0"/>
              </a:rPr>
              <a:t>cellular</a:t>
            </a:r>
            <a:r>
              <a:rPr lang="it-IT" sz="3600" dirty="0" smtClean="0">
                <a:solidFill>
                  <a:srgbClr val="FF0000"/>
                </a:solidFill>
                <a:latin typeface="Comic Sans MS" pitchFamily="66" charset="0"/>
              </a:rPr>
              <a:t> model can </a:t>
            </a:r>
            <a:r>
              <a:rPr lang="it-IT" sz="3600" dirty="0" err="1" smtClean="0">
                <a:solidFill>
                  <a:srgbClr val="FF0000"/>
                </a:solidFill>
                <a:latin typeface="Comic Sans MS" pitchFamily="66" charset="0"/>
              </a:rPr>
              <a:t>we</a:t>
            </a:r>
            <a:r>
              <a:rPr lang="it-IT" sz="3600" dirty="0" smtClean="0">
                <a:solidFill>
                  <a:srgbClr val="FF0000"/>
                </a:solidFill>
                <a:latin typeface="Comic Sans MS" pitchFamily="66" charset="0"/>
              </a:rPr>
              <a:t> use???</a:t>
            </a:r>
          </a:p>
          <a:p>
            <a:pPr marL="0" indent="0">
              <a:buNone/>
            </a:pPr>
            <a:endParaRPr lang="it-IT" sz="3600" dirty="0"/>
          </a:p>
          <a:p>
            <a:pPr marL="0" indent="0">
              <a:buNone/>
            </a:pPr>
            <a:r>
              <a:rPr lang="it-IT" sz="3600" dirty="0" smtClean="0"/>
              <a:t>       </a:t>
            </a:r>
            <a:r>
              <a:rPr lang="it-IT" sz="3600" dirty="0" smtClean="0">
                <a:latin typeface="Comic Sans MS" pitchFamily="66" charset="0"/>
              </a:rPr>
              <a:t>induce the </a:t>
            </a:r>
            <a:r>
              <a:rPr lang="it-IT" sz="3600" dirty="0" err="1" smtClean="0">
                <a:latin typeface="Comic Sans MS" pitchFamily="66" charset="0"/>
              </a:rPr>
              <a:t>specific</a:t>
            </a:r>
            <a:r>
              <a:rPr lang="it-IT" sz="3600" dirty="0" smtClean="0">
                <a:latin typeface="Comic Sans MS" pitchFamily="66" charset="0"/>
              </a:rPr>
              <a:t> </a:t>
            </a:r>
            <a:r>
              <a:rPr lang="it-IT" sz="3600" dirty="0" err="1" smtClean="0">
                <a:latin typeface="Comic Sans MS" pitchFamily="66" charset="0"/>
              </a:rPr>
              <a:t>mutation</a:t>
            </a:r>
            <a:r>
              <a:rPr lang="it-IT" sz="3600" dirty="0" smtClean="0">
                <a:latin typeface="Comic Sans MS" pitchFamily="66" charset="0"/>
              </a:rPr>
              <a:t> in </a:t>
            </a:r>
          </a:p>
          <a:p>
            <a:pPr marL="0" indent="0">
              <a:buNone/>
            </a:pPr>
            <a:r>
              <a:rPr lang="it-IT" sz="3600" dirty="0" smtClean="0">
                <a:latin typeface="Comic Sans MS" pitchFamily="66" charset="0"/>
              </a:rPr>
              <a:t>           SH-SY5Y  with  CAV-2</a:t>
            </a:r>
          </a:p>
          <a:p>
            <a:pPr marL="0" indent="0">
              <a:buNone/>
            </a:pPr>
            <a:r>
              <a:rPr lang="it-IT" sz="3600" dirty="0">
                <a:latin typeface="Comic Sans MS" pitchFamily="66" charset="0"/>
              </a:rPr>
              <a:t> </a:t>
            </a:r>
            <a:r>
              <a:rPr lang="it-IT" sz="3600" dirty="0" smtClean="0">
                <a:latin typeface="Comic Sans MS" pitchFamily="66" charset="0"/>
              </a:rPr>
              <a:t>          </a:t>
            </a:r>
          </a:p>
          <a:p>
            <a:pPr marL="0" indent="0">
              <a:buNone/>
            </a:pPr>
            <a:endParaRPr lang="it-IT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819924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166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84976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51520" y="2996952"/>
            <a:ext cx="87129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atin typeface="Comic Sans MS" pitchFamily="66" charset="0"/>
              </a:rPr>
              <a:t>trasfection</a:t>
            </a:r>
            <a:r>
              <a:rPr lang="it-IT" sz="3200" dirty="0" smtClean="0">
                <a:latin typeface="Comic Sans MS" pitchFamily="66" charset="0"/>
              </a:rPr>
              <a:t>  </a:t>
            </a:r>
            <a:r>
              <a:rPr lang="it-IT" sz="3200" dirty="0" err="1" smtClean="0">
                <a:latin typeface="Comic Sans MS" pitchFamily="66" charset="0"/>
              </a:rPr>
              <a:t>cell</a:t>
            </a:r>
            <a:r>
              <a:rPr lang="it-IT" sz="3200" dirty="0" smtClean="0">
                <a:latin typeface="Comic Sans MS" pitchFamily="66" charset="0"/>
              </a:rPr>
              <a:t> </a:t>
            </a:r>
            <a:r>
              <a:rPr lang="it-IT" sz="3200" dirty="0">
                <a:latin typeface="Comic Sans MS" pitchFamily="66" charset="0"/>
              </a:rPr>
              <a:t>line </a:t>
            </a:r>
            <a:r>
              <a:rPr lang="it-IT" sz="3200" dirty="0" err="1">
                <a:latin typeface="Comic Sans MS" pitchFamily="66" charset="0"/>
              </a:rPr>
              <a:t>mutated</a:t>
            </a:r>
            <a:r>
              <a:rPr lang="it-IT" sz="3200" dirty="0">
                <a:latin typeface="Comic Sans MS" pitchFamily="66" charset="0"/>
              </a:rPr>
              <a:t> SH-SY5Y   </a:t>
            </a:r>
            <a:r>
              <a:rPr lang="it-IT" sz="3200" dirty="0" smtClean="0">
                <a:latin typeface="Comic Sans MS" pitchFamily="66" charset="0"/>
              </a:rPr>
              <a:t>with:</a:t>
            </a:r>
          </a:p>
          <a:p>
            <a:endParaRPr lang="it-IT" sz="3200" dirty="0" smtClean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it-IT" sz="3200" dirty="0" err="1" smtClean="0">
                <a:latin typeface="Comic Sans MS" pitchFamily="66" charset="0"/>
              </a:rPr>
              <a:t>Empty</a:t>
            </a:r>
            <a:r>
              <a:rPr lang="it-IT" sz="3200" dirty="0" smtClean="0">
                <a:latin typeface="Comic Sans MS" pitchFamily="66" charset="0"/>
              </a:rPr>
              <a:t> </a:t>
            </a:r>
            <a:r>
              <a:rPr lang="it-IT" sz="3200" dirty="0" err="1" smtClean="0">
                <a:latin typeface="Comic Sans MS" pitchFamily="66" charset="0"/>
              </a:rPr>
              <a:t>vector</a:t>
            </a:r>
            <a:r>
              <a:rPr lang="it-IT" sz="3200" dirty="0" smtClean="0">
                <a:latin typeface="Comic Sans MS" pitchFamily="66" charset="0"/>
              </a:rPr>
              <a:t> control (negative control)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3200" dirty="0" err="1" smtClean="0">
                <a:latin typeface="Comic Sans MS" pitchFamily="66" charset="0"/>
              </a:rPr>
              <a:t>Our</a:t>
            </a:r>
            <a:r>
              <a:rPr lang="it-IT" sz="3200" dirty="0" smtClean="0">
                <a:latin typeface="Comic Sans MS" pitchFamily="66" charset="0"/>
              </a:rPr>
              <a:t> </a:t>
            </a:r>
            <a:r>
              <a:rPr lang="it-IT" sz="3200" dirty="0" err="1" smtClean="0">
                <a:latin typeface="Comic Sans MS" pitchFamily="66" charset="0"/>
              </a:rPr>
              <a:t>vector</a:t>
            </a:r>
            <a:r>
              <a:rPr lang="it-IT" sz="3200" dirty="0" smtClean="0">
                <a:latin typeface="Comic Sans MS" pitchFamily="66" charset="0"/>
              </a:rPr>
              <a:t> (positive control)</a:t>
            </a:r>
          </a:p>
          <a:p>
            <a:pPr marL="285750" indent="-285750">
              <a:buFont typeface="Wingdings" pitchFamily="2" charset="2"/>
              <a:buChar char="§"/>
            </a:pPr>
            <a:endParaRPr lang="it-IT" dirty="0" smtClean="0">
              <a:latin typeface="Comic Sans MS" pitchFamily="66" charset="0"/>
            </a:endParaRPr>
          </a:p>
          <a:p>
            <a:endParaRPr lang="it-IT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95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332656"/>
            <a:ext cx="9001000" cy="5822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>
                <a:latin typeface="Comic Sans MS" pitchFamily="66" charset="0"/>
              </a:rPr>
              <a:t>Evaluation </a:t>
            </a:r>
            <a:r>
              <a:rPr lang="it-IT" dirty="0" err="1" smtClean="0">
                <a:latin typeface="Comic Sans MS" pitchFamily="66" charset="0"/>
              </a:rPr>
              <a:t>whit</a:t>
            </a:r>
            <a:r>
              <a:rPr lang="it-IT" dirty="0" smtClean="0">
                <a:latin typeface="Comic Sans MS" pitchFamily="66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>
                <a:latin typeface="Comic Sans MS" pitchFamily="66" charset="0"/>
              </a:rPr>
              <a:t> WESTERN BLOT (% WT and </a:t>
            </a:r>
            <a:r>
              <a:rPr lang="it-IT" dirty="0" err="1" smtClean="0">
                <a:latin typeface="Comic Sans MS" pitchFamily="66" charset="0"/>
              </a:rPr>
              <a:t>mutant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el-GR" dirty="0" smtClean="0">
                <a:latin typeface="Comic Sans MS" pitchFamily="66" charset="0"/>
              </a:rPr>
              <a:t>α</a:t>
            </a:r>
            <a:r>
              <a:rPr lang="it-IT" dirty="0" smtClean="0">
                <a:latin typeface="Comic Sans MS" pitchFamily="66" charset="0"/>
              </a:rPr>
              <a:t>-</a:t>
            </a:r>
            <a:r>
              <a:rPr lang="it-IT" dirty="0" err="1" smtClean="0">
                <a:latin typeface="Comic Sans MS" pitchFamily="66" charset="0"/>
              </a:rPr>
              <a:t>synuclein</a:t>
            </a:r>
            <a:r>
              <a:rPr lang="it-IT" dirty="0" smtClean="0"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>
                <a:latin typeface="Comic Sans MS" pitchFamily="66" charset="0"/>
              </a:rPr>
              <a:t>RT-PCR and </a:t>
            </a:r>
            <a:r>
              <a:rPr lang="it-IT" dirty="0" err="1" smtClean="0">
                <a:latin typeface="Comic Sans MS" pitchFamily="66" charset="0"/>
              </a:rPr>
              <a:t>following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hybridization</a:t>
            </a:r>
            <a:r>
              <a:rPr lang="it-IT" dirty="0" smtClean="0">
                <a:latin typeface="Comic Sans MS" pitchFamily="66" charset="0"/>
              </a:rPr>
              <a:t> with </a:t>
            </a:r>
            <a:r>
              <a:rPr lang="it-IT" dirty="0" err="1" smtClean="0">
                <a:latin typeface="Comic Sans MS" pitchFamily="66" charset="0"/>
              </a:rPr>
              <a:t>labeled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specific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oligo</a:t>
            </a:r>
            <a:r>
              <a:rPr lang="it-IT" dirty="0" smtClean="0">
                <a:latin typeface="Comic Sans MS" pitchFamily="66" charset="0"/>
              </a:rPr>
              <a:t> (% WT and </a:t>
            </a:r>
            <a:r>
              <a:rPr lang="it-IT" dirty="0" err="1" smtClean="0">
                <a:latin typeface="Comic Sans MS" pitchFamily="66" charset="0"/>
              </a:rPr>
              <a:t>mutant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mRNA</a:t>
            </a:r>
            <a:r>
              <a:rPr lang="it-IT" dirty="0" smtClean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it-IT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                       </a:t>
            </a:r>
            <a:endParaRPr lang="it-IT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Freccia in giù 1"/>
          <p:cNvSpPr/>
          <p:nvPr/>
        </p:nvSpPr>
        <p:spPr>
          <a:xfrm>
            <a:off x="3923928" y="4581128"/>
            <a:ext cx="720080" cy="108012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131840" y="378904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 smtClean="0">
                <a:latin typeface="Comic Sans MS" pitchFamily="66" charset="0"/>
              </a:rPr>
              <a:t>Next</a:t>
            </a:r>
            <a:r>
              <a:rPr lang="it-IT" sz="3600" b="1" dirty="0" smtClean="0">
                <a:latin typeface="Comic Sans MS" pitchFamily="66" charset="0"/>
              </a:rPr>
              <a:t> </a:t>
            </a:r>
            <a:r>
              <a:rPr lang="it-IT" sz="3600" b="1" dirty="0" err="1" smtClean="0">
                <a:latin typeface="Comic Sans MS" pitchFamily="66" charset="0"/>
              </a:rPr>
              <a:t>step</a:t>
            </a:r>
            <a:r>
              <a:rPr lang="it-IT" sz="3600" b="1" dirty="0" smtClean="0">
                <a:latin typeface="Comic Sans MS" pitchFamily="66" charset="0"/>
              </a:rPr>
              <a:t> </a:t>
            </a:r>
            <a:endParaRPr lang="it-IT" sz="3600" b="1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71600" y="587727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Comic Sans MS" pitchFamily="66" charset="0"/>
              </a:rPr>
              <a:t>EXPERIMENTATION IN VIVO</a:t>
            </a:r>
            <a:endParaRPr lang="it-IT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87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err="1" smtClean="0">
                <a:latin typeface="Comic Sans MS" pitchFamily="66" charset="0"/>
              </a:rPr>
              <a:t>Risk</a:t>
            </a:r>
            <a:r>
              <a:rPr lang="de-DE" sz="3600" b="1" dirty="0" smtClean="0">
                <a:latin typeface="Comic Sans MS" pitchFamily="66" charset="0"/>
              </a:rPr>
              <a:t> &amp; </a:t>
            </a:r>
            <a:r>
              <a:rPr lang="de-DE" sz="3600" b="1" dirty="0" err="1" smtClean="0">
                <a:latin typeface="Comic Sans MS" pitchFamily="66" charset="0"/>
              </a:rPr>
              <a:t>Protective</a:t>
            </a:r>
            <a:r>
              <a:rPr lang="de-DE" sz="3600" b="1" dirty="0" smtClean="0">
                <a:latin typeface="Comic Sans MS" pitchFamily="66" charset="0"/>
              </a:rPr>
              <a:t> </a:t>
            </a:r>
            <a:r>
              <a:rPr lang="de-DE" sz="3600" b="1" dirty="0" err="1" smtClean="0">
                <a:latin typeface="Comic Sans MS" pitchFamily="66" charset="0"/>
              </a:rPr>
              <a:t>Factors</a:t>
            </a:r>
            <a:endParaRPr lang="de-DE" sz="3600" b="1" dirty="0">
              <a:latin typeface="Comic Sans MS" pitchFamily="66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7544" y="1628800"/>
            <a:ext cx="69847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000" b="1" dirty="0" err="1" smtClean="0">
                <a:solidFill>
                  <a:srgbClr val="002060"/>
                </a:solidFill>
                <a:latin typeface="Comic Sans MS" pitchFamily="66" charset="0"/>
              </a:rPr>
              <a:t>Risk</a:t>
            </a:r>
            <a:r>
              <a:rPr lang="de-DE" sz="3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de-DE" sz="3000" b="1" dirty="0" err="1" smtClean="0">
                <a:solidFill>
                  <a:srgbClr val="002060"/>
                </a:solidFill>
                <a:latin typeface="Comic Sans MS" pitchFamily="66" charset="0"/>
              </a:rPr>
              <a:t>Factors</a:t>
            </a:r>
            <a:r>
              <a:rPr lang="de-DE" sz="3000" b="1" dirty="0" smtClean="0">
                <a:solidFill>
                  <a:srgbClr val="002060"/>
                </a:solidFill>
                <a:latin typeface="Comic Sans MS" pitchFamily="66" charset="0"/>
              </a:rPr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en-US" sz="3000" dirty="0" smtClean="0">
                <a:latin typeface="Comic Sans MS" pitchFamily="66" charset="0"/>
              </a:rPr>
              <a:t>Age</a:t>
            </a:r>
            <a:endParaRPr lang="de-DE" sz="3000" dirty="0" smtClean="0">
              <a:latin typeface="Comic Sans MS" pitchFamily="66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3000" dirty="0" smtClean="0">
                <a:latin typeface="Comic Sans MS" pitchFamily="66" charset="0"/>
              </a:rPr>
              <a:t>Family history</a:t>
            </a:r>
            <a:endParaRPr lang="de-DE" sz="3000" dirty="0" smtClean="0">
              <a:latin typeface="Comic Sans MS" pitchFamily="66" charset="0"/>
            </a:endParaRPr>
          </a:p>
          <a:p>
            <a:pPr marL="177800" lvl="0" indent="-177800">
              <a:buFont typeface="Arial" pitchFamily="34" charset="0"/>
              <a:buChar char="•"/>
            </a:pPr>
            <a:r>
              <a:rPr lang="en-US" sz="3000" dirty="0" smtClean="0">
                <a:latin typeface="Comic Sans MS" pitchFamily="66" charset="0"/>
              </a:rPr>
              <a:t>Head trauma, illness or exposure to environmental toxins like herbicides and pesticides </a:t>
            </a:r>
          </a:p>
          <a:p>
            <a:pPr lvl="0"/>
            <a:endParaRPr lang="en-US" sz="3000" dirty="0" smtClean="0">
              <a:latin typeface="Comic Sans MS" pitchFamily="66" charset="0"/>
            </a:endParaRPr>
          </a:p>
          <a:p>
            <a:pPr lvl="0">
              <a:buNone/>
            </a:pPr>
            <a:r>
              <a:rPr lang="en-US" sz="3000" b="1" dirty="0" smtClean="0">
                <a:solidFill>
                  <a:srgbClr val="002060"/>
                </a:solidFill>
                <a:latin typeface="Comic Sans MS" pitchFamily="66" charset="0"/>
              </a:rPr>
              <a:t>Protective Factors: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latin typeface="Comic Sans MS" pitchFamily="66" charset="0"/>
              </a:rPr>
              <a:t>Caffeine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latin typeface="Comic Sans MS" pitchFamily="66" charset="0"/>
              </a:rPr>
              <a:t>Tobacco smoking</a:t>
            </a:r>
            <a:endParaRPr lang="de-DE" sz="3000" b="1" dirty="0">
              <a:latin typeface="Comic Sans MS" pitchFamily="66" charset="0"/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1577" y="3933056"/>
            <a:ext cx="1962423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Modello animale</a:t>
            </a:r>
            <a:endParaRPr lang="it-IT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77281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>
                <a:latin typeface="Comic Sans MS" pitchFamily="66" charset="0"/>
                <a:cs typeface="Arial" pitchFamily="34" charset="0"/>
              </a:rPr>
              <a:t>A normal complement of dopamine neurons at birth with selective and gradual loss of dopamine neurons commencing in adulthood</a:t>
            </a:r>
            <a:endParaRPr lang="it-IT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2782669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dirty="0" smtClean="0">
                <a:latin typeface="Comic Sans MS" pitchFamily="66" charset="0"/>
              </a:rPr>
              <a:t>2</a:t>
            </a:r>
            <a:r>
              <a:rPr lang="en-GB" dirty="0" smtClean="0">
                <a:latin typeface="Comic Sans MS" pitchFamily="66" charset="0"/>
                <a:cs typeface="Arial" pitchFamily="34" charset="0"/>
              </a:rPr>
              <a:t>.   The model should have easily detectable motor deficits, the cardinal symptoms of PD, which are </a:t>
            </a:r>
            <a:r>
              <a:rPr lang="en-GB" dirty="0" err="1" smtClean="0">
                <a:latin typeface="Comic Sans MS" pitchFamily="66" charset="0"/>
                <a:cs typeface="Arial" pitchFamily="34" charset="0"/>
              </a:rPr>
              <a:t>bradykinesia</a:t>
            </a:r>
            <a:r>
              <a:rPr lang="en-GB" dirty="0" smtClean="0">
                <a:latin typeface="Comic Sans MS" pitchFamily="66" charset="0"/>
                <a:cs typeface="Arial" pitchFamily="34" charset="0"/>
              </a:rPr>
              <a:t>, rigidity and resting tremor</a:t>
            </a:r>
            <a:endParaRPr lang="it-IT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385175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dirty="0" smtClean="0">
                <a:latin typeface="Comic Sans MS" pitchFamily="66" charset="0"/>
              </a:rPr>
              <a:t>3.   </a:t>
            </a:r>
            <a:r>
              <a:rPr lang="en-GB" dirty="0" smtClean="0">
                <a:latin typeface="Comic Sans MS" pitchFamily="66" charset="0"/>
                <a:cs typeface="Arial" pitchFamily="34" charset="0"/>
              </a:rPr>
              <a:t>The model should show the development of characteristic </a:t>
            </a:r>
            <a:r>
              <a:rPr lang="en-GB" dirty="0" err="1" smtClean="0">
                <a:latin typeface="Comic Sans MS" pitchFamily="66" charset="0"/>
                <a:cs typeface="Arial" pitchFamily="34" charset="0"/>
              </a:rPr>
              <a:t>Lewy</a:t>
            </a:r>
            <a:r>
              <a:rPr lang="en-GB" dirty="0" smtClean="0">
                <a:latin typeface="Comic Sans MS" pitchFamily="66" charset="0"/>
                <a:cs typeface="Arial" pitchFamily="34" charset="0"/>
              </a:rPr>
              <a:t> bodies</a:t>
            </a:r>
            <a:endParaRPr lang="it-IT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51520" y="479715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dirty="0" smtClean="0"/>
              <a:t> </a:t>
            </a:r>
            <a:r>
              <a:rPr lang="en-GB" dirty="0" smtClean="0">
                <a:latin typeface="Comic Sans MS" pitchFamily="66" charset="0"/>
              </a:rPr>
              <a:t>4.   </a:t>
            </a:r>
            <a:r>
              <a:rPr lang="en-GB" dirty="0" smtClean="0">
                <a:latin typeface="Comic Sans MS" pitchFamily="66" charset="0"/>
                <a:cs typeface="Arial" pitchFamily="34" charset="0"/>
              </a:rPr>
              <a:t>It should have a relatively short disease course of a few months, allowing rapid and less costly screening of therapeutic agents</a:t>
            </a:r>
            <a:endParaRPr lang="it-IT" dirty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544616" cy="288032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B6;C3-Tg(</a:t>
            </a:r>
            <a:r>
              <a:rPr lang="en-US" sz="2000" b="1" dirty="0" err="1">
                <a:solidFill>
                  <a:srgbClr val="FF0000"/>
                </a:solidFill>
                <a:latin typeface="Comic Sans MS" pitchFamily="66" charset="0"/>
              </a:rPr>
              <a:t>Prnp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-SNCA*A53T)83Vle/J</a:t>
            </a:r>
            <a:endParaRPr lang="it-IT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512" y="-161256"/>
            <a:ext cx="9216008" cy="6974632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1600" b="1" dirty="0" smtClean="0"/>
          </a:p>
          <a:p>
            <a:pPr algn="ctr">
              <a:buNone/>
            </a:pPr>
            <a:endParaRPr lang="en-US" sz="1800" b="1" dirty="0" smtClean="0"/>
          </a:p>
          <a:p>
            <a:pPr algn="ctr">
              <a:buNone/>
            </a:pPr>
            <a:endParaRPr lang="en-US" sz="1600" b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en-US" sz="1800" b="1" dirty="0" smtClean="0">
                <a:latin typeface="Comic Sans MS" pitchFamily="66" charset="0"/>
              </a:rPr>
              <a:t>Mice </a:t>
            </a:r>
            <a:r>
              <a:rPr lang="en-US" sz="1800" b="1" dirty="0">
                <a:latin typeface="Comic Sans MS" pitchFamily="66" charset="0"/>
              </a:rPr>
              <a:t>homozygous for the transgenic </a:t>
            </a:r>
            <a:r>
              <a:rPr lang="en-US" sz="1800" b="1" dirty="0" smtClean="0">
                <a:latin typeface="Comic Sans MS" pitchFamily="66" charset="0"/>
              </a:rPr>
              <a:t>insert and express </a:t>
            </a:r>
            <a:endParaRPr lang="en-US" sz="1800" b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en-US" sz="1800" b="1" dirty="0" smtClean="0">
                <a:latin typeface="Comic Sans MS" pitchFamily="66" charset="0"/>
              </a:rPr>
              <a:t>human </a:t>
            </a:r>
            <a:r>
              <a:rPr lang="en-US" sz="1800" b="1" dirty="0" smtClean="0">
                <a:latin typeface="Comic Sans MS" pitchFamily="66" charset="0"/>
              </a:rPr>
              <a:t>A53T </a:t>
            </a:r>
            <a:r>
              <a:rPr lang="en-US" sz="1800" b="1" dirty="0" smtClean="0">
                <a:latin typeface="Comic Sans MS" pitchFamily="66" charset="0"/>
              </a:rPr>
              <a:t>variant alpha-</a:t>
            </a:r>
            <a:r>
              <a:rPr lang="en-US" sz="1800" b="1" dirty="0" err="1" smtClean="0">
                <a:latin typeface="Comic Sans MS" pitchFamily="66" charset="0"/>
              </a:rPr>
              <a:t>synuclein</a:t>
            </a:r>
            <a:r>
              <a:rPr lang="en-US" sz="1800" b="1" dirty="0" smtClean="0">
                <a:latin typeface="Comic Sans MS" pitchFamily="66" charset="0"/>
              </a:rPr>
              <a:t> </a:t>
            </a:r>
            <a:endParaRPr lang="en-US" sz="1800" b="1" dirty="0" smtClean="0">
              <a:latin typeface="Comic Sans MS" pitchFamily="66" charset="0"/>
            </a:endParaRPr>
          </a:p>
          <a:p>
            <a:pPr algn="ctr">
              <a:buNone/>
            </a:pPr>
            <a:endParaRPr lang="en-US" sz="1600" b="1" dirty="0" smtClean="0">
              <a:latin typeface="Comic Sans MS" pitchFamily="66" charset="0"/>
            </a:endParaRPr>
          </a:p>
          <a:p>
            <a:r>
              <a:rPr lang="it-IT" sz="1600" b="1" dirty="0" err="1" smtClean="0">
                <a:solidFill>
                  <a:srgbClr val="FF0000"/>
                </a:solidFill>
                <a:latin typeface="Comic Sans MS" pitchFamily="66" charset="0"/>
              </a:rPr>
              <a:t>Behavior</a:t>
            </a:r>
            <a:r>
              <a:rPr lang="it-IT" sz="1600" b="1" dirty="0" smtClean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it-IT" sz="1600" b="1" dirty="0" err="1" smtClean="0">
                <a:solidFill>
                  <a:srgbClr val="FF0000"/>
                </a:solidFill>
                <a:latin typeface="Comic Sans MS" pitchFamily="66" charset="0"/>
              </a:rPr>
              <a:t>neurological</a:t>
            </a:r>
            <a:r>
              <a:rPr lang="it-IT" sz="16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  <a:latin typeface="Comic Sans MS" pitchFamily="66" charset="0"/>
              </a:rPr>
              <a:t>phenotype</a:t>
            </a:r>
            <a:endParaRPr lang="it-IT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it-IT" sz="1600" b="1" dirty="0" smtClean="0">
                <a:latin typeface="Comic Sans MS" pitchFamily="66" charset="0"/>
              </a:rPr>
              <a:t>       </a:t>
            </a:r>
            <a:r>
              <a:rPr lang="it-IT" sz="1600" b="1" dirty="0" err="1" smtClean="0">
                <a:latin typeface="Comic Sans MS" pitchFamily="66" charset="0"/>
              </a:rPr>
              <a:t>Akinesia</a:t>
            </a:r>
            <a:endParaRPr lang="it-IT" sz="1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0">
              <a:buNone/>
            </a:pPr>
            <a:r>
              <a:rPr lang="it-IT" sz="1600" b="1" dirty="0" smtClean="0">
                <a:latin typeface="Comic Sans MS" pitchFamily="66" charset="0"/>
              </a:rPr>
              <a:t>       </a:t>
            </a:r>
            <a:r>
              <a:rPr lang="it-IT" sz="1600" b="1" dirty="0" err="1" smtClean="0">
                <a:latin typeface="Comic Sans MS" pitchFamily="66" charset="0"/>
              </a:rPr>
              <a:t>Paresis</a:t>
            </a:r>
            <a:endParaRPr lang="it-IT" sz="1600" dirty="0" smtClean="0">
              <a:latin typeface="Comic Sans MS" pitchFamily="66" charset="0"/>
            </a:endParaRPr>
          </a:p>
          <a:p>
            <a:pPr lvl="0">
              <a:buNone/>
            </a:pPr>
            <a:r>
              <a:rPr lang="it-IT" sz="1600" b="1" dirty="0" smtClean="0">
                <a:latin typeface="Comic Sans MS" pitchFamily="66" charset="0"/>
              </a:rPr>
              <a:t>       </a:t>
            </a:r>
            <a:r>
              <a:rPr lang="it-IT" sz="1600" b="1" dirty="0" err="1" smtClean="0">
                <a:latin typeface="Comic Sans MS" pitchFamily="66" charset="0"/>
              </a:rPr>
              <a:t>Tremors</a:t>
            </a:r>
            <a:endParaRPr lang="it-IT" sz="16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it-IT" sz="1600" b="1" dirty="0" smtClean="0">
                <a:latin typeface="Comic Sans MS" pitchFamily="66" charset="0"/>
              </a:rPr>
              <a:t>       </a:t>
            </a:r>
            <a:r>
              <a:rPr lang="it-IT" sz="1600" b="1" dirty="0" err="1" smtClean="0">
                <a:latin typeface="Comic Sans MS" pitchFamily="66" charset="0"/>
              </a:rPr>
              <a:t>Weakness</a:t>
            </a:r>
            <a:endParaRPr lang="en-US" sz="16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it-IT" sz="1600" b="1" dirty="0" smtClean="0">
                <a:latin typeface="Comic Sans MS" pitchFamily="66" charset="0"/>
              </a:rPr>
              <a:t>       </a:t>
            </a:r>
            <a:r>
              <a:rPr lang="it-IT" sz="1600" b="1" dirty="0" err="1" smtClean="0">
                <a:latin typeface="Comic Sans MS" pitchFamily="66" charset="0"/>
              </a:rPr>
              <a:t>Aphagia</a:t>
            </a:r>
            <a:endParaRPr lang="it-IT" sz="1600" dirty="0" smtClean="0">
              <a:latin typeface="Comic Sans MS" pitchFamily="66" charset="0"/>
            </a:endParaRPr>
          </a:p>
          <a:p>
            <a:pPr lvl="0">
              <a:buNone/>
            </a:pPr>
            <a:r>
              <a:rPr lang="it-IT" sz="1600" b="1" dirty="0" smtClean="0">
                <a:latin typeface="Comic Sans MS" pitchFamily="66" charset="0"/>
              </a:rPr>
              <a:t>       </a:t>
            </a:r>
            <a:r>
              <a:rPr lang="it-IT" sz="1600" b="1" dirty="0" err="1" smtClean="0">
                <a:latin typeface="Comic Sans MS" pitchFamily="66" charset="0"/>
              </a:rPr>
              <a:t>Decreased</a:t>
            </a:r>
            <a:r>
              <a:rPr lang="it-IT" sz="1600" b="1" dirty="0" smtClean="0">
                <a:latin typeface="Comic Sans MS" pitchFamily="66" charset="0"/>
              </a:rPr>
              <a:t> </a:t>
            </a:r>
            <a:r>
              <a:rPr lang="it-IT" sz="1600" b="1" dirty="0" err="1" smtClean="0">
                <a:latin typeface="Comic Sans MS" pitchFamily="66" charset="0"/>
              </a:rPr>
              <a:t>grooming</a:t>
            </a:r>
            <a:r>
              <a:rPr lang="it-IT" sz="1600" b="1" dirty="0" smtClean="0">
                <a:latin typeface="Comic Sans MS" pitchFamily="66" charset="0"/>
              </a:rPr>
              <a:t> </a:t>
            </a:r>
            <a:r>
              <a:rPr lang="it-IT" sz="1600" b="1" dirty="0" err="1" smtClean="0">
                <a:latin typeface="Comic Sans MS" pitchFamily="66" charset="0"/>
              </a:rPr>
              <a:t>behavior</a:t>
            </a:r>
            <a:endParaRPr lang="en-US" sz="1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endParaRPr lang="it-IT" sz="17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it-IT" sz="1600" b="1" dirty="0" err="1" smtClean="0">
                <a:solidFill>
                  <a:srgbClr val="FF0000"/>
                </a:solidFill>
                <a:latin typeface="Comic Sans MS" pitchFamily="66" charset="0"/>
              </a:rPr>
              <a:t>Nervous</a:t>
            </a:r>
            <a:r>
              <a:rPr lang="it-IT" sz="16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1600" b="1" dirty="0">
                <a:solidFill>
                  <a:srgbClr val="FF0000"/>
                </a:solidFill>
                <a:latin typeface="Comic Sans MS" pitchFamily="66" charset="0"/>
              </a:rPr>
              <a:t>system </a:t>
            </a:r>
            <a:r>
              <a:rPr lang="it-IT" sz="1600" b="1" dirty="0" err="1">
                <a:solidFill>
                  <a:srgbClr val="FF0000"/>
                </a:solidFill>
                <a:latin typeface="Comic Sans MS" pitchFamily="66" charset="0"/>
              </a:rPr>
              <a:t>phenotype</a:t>
            </a:r>
            <a:endParaRPr lang="it-IT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lvl="0">
              <a:buNone/>
            </a:pPr>
            <a:r>
              <a:rPr lang="it-IT" sz="1600" dirty="0" smtClean="0">
                <a:latin typeface="Comic Sans MS" pitchFamily="66" charset="0"/>
              </a:rPr>
              <a:t>         </a:t>
            </a:r>
            <a:r>
              <a:rPr lang="it-IT" sz="1600" b="1" dirty="0" smtClean="0">
                <a:latin typeface="Comic Sans MS" pitchFamily="66" charset="0"/>
              </a:rPr>
              <a:t> </a:t>
            </a:r>
            <a:r>
              <a:rPr lang="it-IT" sz="1600" b="1" dirty="0" err="1" smtClean="0">
                <a:latin typeface="Comic Sans MS" pitchFamily="66" charset="0"/>
              </a:rPr>
              <a:t>Abnormal</a:t>
            </a:r>
            <a:r>
              <a:rPr lang="it-IT" sz="1600" b="1" dirty="0" smtClean="0">
                <a:latin typeface="Comic Sans MS" pitchFamily="66" charset="0"/>
              </a:rPr>
              <a:t> </a:t>
            </a:r>
            <a:r>
              <a:rPr lang="it-IT" sz="1600" b="1" dirty="0" err="1" smtClean="0">
                <a:latin typeface="Comic Sans MS" pitchFamily="66" charset="0"/>
              </a:rPr>
              <a:t>myelination</a:t>
            </a:r>
            <a:endParaRPr lang="it-IT" sz="1600" dirty="0">
              <a:latin typeface="Comic Sans MS" pitchFamily="66" charset="0"/>
            </a:endParaRPr>
          </a:p>
          <a:p>
            <a:pPr lvl="0">
              <a:buNone/>
            </a:pPr>
            <a:r>
              <a:rPr lang="it-IT" sz="1600" b="1" dirty="0" smtClean="0">
                <a:latin typeface="Comic Sans MS" pitchFamily="66" charset="0"/>
              </a:rPr>
              <a:t>       </a:t>
            </a:r>
            <a:r>
              <a:rPr lang="it-IT" sz="1600" b="1" dirty="0" err="1" smtClean="0">
                <a:latin typeface="Comic Sans MS" pitchFamily="66" charset="0"/>
              </a:rPr>
              <a:t>Abnormal</a:t>
            </a:r>
            <a:r>
              <a:rPr lang="it-IT" sz="1600" b="1" dirty="0" smtClean="0">
                <a:latin typeface="Comic Sans MS" pitchFamily="66" charset="0"/>
              </a:rPr>
              <a:t> </a:t>
            </a:r>
            <a:r>
              <a:rPr lang="it-IT" sz="1600" b="1" dirty="0" err="1">
                <a:latin typeface="Comic Sans MS" pitchFamily="66" charset="0"/>
              </a:rPr>
              <a:t>spinal</a:t>
            </a:r>
            <a:r>
              <a:rPr lang="it-IT" sz="1600" b="1" dirty="0">
                <a:latin typeface="Comic Sans MS" pitchFamily="66" charset="0"/>
              </a:rPr>
              <a:t> </a:t>
            </a:r>
            <a:r>
              <a:rPr lang="it-IT" sz="1600" b="1" dirty="0" err="1">
                <a:latin typeface="Comic Sans MS" pitchFamily="66" charset="0"/>
              </a:rPr>
              <a:t>nerve</a:t>
            </a:r>
            <a:r>
              <a:rPr lang="it-IT" sz="1600" b="1" dirty="0">
                <a:latin typeface="Comic Sans MS" pitchFamily="66" charset="0"/>
              </a:rPr>
              <a:t> </a:t>
            </a:r>
            <a:r>
              <a:rPr lang="it-IT" sz="1600" b="1" dirty="0" err="1" smtClean="0">
                <a:latin typeface="Comic Sans MS" pitchFamily="66" charset="0"/>
              </a:rPr>
              <a:t>morphology</a:t>
            </a:r>
            <a:endParaRPr lang="it-IT" sz="1600" dirty="0">
              <a:latin typeface="Comic Sans MS" pitchFamily="66" charset="0"/>
            </a:endParaRPr>
          </a:p>
          <a:p>
            <a:pPr lvl="0">
              <a:buNone/>
            </a:pPr>
            <a:r>
              <a:rPr lang="it-IT" sz="1600" b="1" dirty="0" smtClean="0">
                <a:latin typeface="Comic Sans MS" pitchFamily="66" charset="0"/>
              </a:rPr>
              <a:t>       </a:t>
            </a:r>
            <a:r>
              <a:rPr lang="it-IT" sz="1600" b="1" dirty="0" err="1" smtClean="0">
                <a:latin typeface="Comic Sans MS" pitchFamily="66" charset="0"/>
              </a:rPr>
              <a:t>Apha-synuclein</a:t>
            </a:r>
            <a:r>
              <a:rPr lang="it-IT" sz="1600" b="1" dirty="0" smtClean="0">
                <a:latin typeface="Comic Sans MS" pitchFamily="66" charset="0"/>
              </a:rPr>
              <a:t> </a:t>
            </a:r>
            <a:r>
              <a:rPr lang="it-IT" sz="1600" b="1" dirty="0" err="1">
                <a:latin typeface="Comic Sans MS" pitchFamily="66" charset="0"/>
              </a:rPr>
              <a:t>inclusion</a:t>
            </a:r>
            <a:r>
              <a:rPr lang="it-IT" sz="1600" b="1" dirty="0">
                <a:latin typeface="Comic Sans MS" pitchFamily="66" charset="0"/>
              </a:rPr>
              <a:t> </a:t>
            </a:r>
            <a:r>
              <a:rPr lang="it-IT" sz="1600" b="1" dirty="0" smtClean="0">
                <a:latin typeface="Comic Sans MS" pitchFamily="66" charset="0"/>
              </a:rPr>
              <a:t>body</a:t>
            </a:r>
            <a:r>
              <a:rPr lang="en-US" sz="1600" dirty="0">
                <a:latin typeface="Comic Sans MS" pitchFamily="66" charset="0"/>
              </a:rPr>
              <a:t> </a:t>
            </a:r>
            <a:endParaRPr lang="it-IT" sz="1600" dirty="0">
              <a:latin typeface="Comic Sans MS" pitchFamily="66" charset="0"/>
            </a:endParaRPr>
          </a:p>
          <a:p>
            <a:pPr lvl="0">
              <a:buNone/>
            </a:pPr>
            <a:r>
              <a:rPr lang="it-IT" sz="1600" b="1" dirty="0" smtClean="0">
                <a:latin typeface="Comic Sans MS" pitchFamily="66" charset="0"/>
              </a:rPr>
              <a:t>       </a:t>
            </a:r>
            <a:r>
              <a:rPr lang="it-IT" sz="1600" b="1" dirty="0" err="1" smtClean="0">
                <a:latin typeface="Comic Sans MS" pitchFamily="66" charset="0"/>
              </a:rPr>
              <a:t>Neurodegeneration</a:t>
            </a:r>
            <a:endParaRPr lang="it-IT" sz="1600" dirty="0">
              <a:latin typeface="Comic Sans MS" pitchFamily="66" charset="0"/>
            </a:endParaRPr>
          </a:p>
          <a:p>
            <a:pPr lvl="0">
              <a:buNone/>
            </a:pPr>
            <a:r>
              <a:rPr lang="en-US" sz="1600" dirty="0" smtClean="0">
                <a:latin typeface="Comic Sans MS" pitchFamily="66" charset="0"/>
              </a:rPr>
              <a:t>          </a:t>
            </a:r>
            <a:r>
              <a:rPr lang="en-US" sz="1600" b="1" dirty="0" smtClean="0">
                <a:latin typeface="Comic Sans MS" pitchFamily="66" charset="0"/>
              </a:rPr>
              <a:t>A</a:t>
            </a:r>
            <a:r>
              <a:rPr lang="it-IT" sz="1600" b="1" dirty="0" err="1" smtClean="0">
                <a:latin typeface="Comic Sans MS" pitchFamily="66" charset="0"/>
              </a:rPr>
              <a:t>xon</a:t>
            </a:r>
            <a:r>
              <a:rPr lang="it-IT" sz="1600" b="1" dirty="0" smtClean="0">
                <a:latin typeface="Comic Sans MS" pitchFamily="66" charset="0"/>
              </a:rPr>
              <a:t> </a:t>
            </a:r>
            <a:r>
              <a:rPr lang="it-IT" sz="1600" b="1" dirty="0" err="1" smtClean="0">
                <a:latin typeface="Comic Sans MS" pitchFamily="66" charset="0"/>
              </a:rPr>
              <a:t>degeneration</a:t>
            </a:r>
            <a:endParaRPr lang="en-US" sz="1600" dirty="0" smtClean="0">
              <a:latin typeface="Comic Sans MS" pitchFamily="66" charset="0"/>
            </a:endParaRPr>
          </a:p>
          <a:p>
            <a:pPr lvl="0">
              <a:buNone/>
            </a:pPr>
            <a:endParaRPr lang="it-IT" sz="1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0"/>
            <a:r>
              <a:rPr lang="it-IT" sz="1600" b="1" dirty="0" err="1" smtClean="0">
                <a:solidFill>
                  <a:srgbClr val="FF0000"/>
                </a:solidFill>
                <a:latin typeface="Comic Sans MS" pitchFamily="66" charset="0"/>
              </a:rPr>
              <a:t>Muscle</a:t>
            </a:r>
            <a:r>
              <a:rPr lang="it-IT" sz="16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  <a:latin typeface="Comic Sans MS" pitchFamily="66" charset="0"/>
              </a:rPr>
              <a:t>phenotype</a:t>
            </a:r>
            <a:r>
              <a:rPr lang="it-IT" sz="1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lvl="0">
              <a:buNone/>
            </a:pPr>
            <a:r>
              <a:rPr lang="it-IT" sz="1600" b="1" dirty="0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  <a:r>
              <a:rPr lang="it-IT" sz="1600" b="1" dirty="0" err="1" smtClean="0">
                <a:latin typeface="Comic Sans MS" pitchFamily="66" charset="0"/>
              </a:rPr>
              <a:t>Neurogenic</a:t>
            </a:r>
            <a:r>
              <a:rPr lang="it-IT" sz="1600" b="1" dirty="0" smtClean="0">
                <a:latin typeface="Comic Sans MS" pitchFamily="66" charset="0"/>
              </a:rPr>
              <a:t> </a:t>
            </a:r>
            <a:r>
              <a:rPr lang="it-IT" sz="1600" b="1" dirty="0" err="1" smtClean="0">
                <a:latin typeface="Comic Sans MS" pitchFamily="66" charset="0"/>
              </a:rPr>
              <a:t>muscle</a:t>
            </a:r>
            <a:r>
              <a:rPr lang="it-IT" sz="1600" b="1" dirty="0" smtClean="0">
                <a:latin typeface="Comic Sans MS" pitchFamily="66" charset="0"/>
              </a:rPr>
              <a:t> </a:t>
            </a:r>
            <a:r>
              <a:rPr lang="it-IT" sz="1600" b="1" dirty="0" err="1" smtClean="0">
                <a:latin typeface="Comic Sans MS" pitchFamily="66" charset="0"/>
              </a:rPr>
              <a:t>atrophy</a:t>
            </a:r>
            <a:r>
              <a:rPr lang="it-IT" sz="1600" b="1" dirty="0" smtClean="0">
                <a:latin typeface="Comic Sans MS" pitchFamily="66" charset="0"/>
              </a:rPr>
              <a:t> </a:t>
            </a:r>
            <a:endParaRPr lang="en-US" sz="1600" b="1" dirty="0" smtClean="0">
              <a:latin typeface="Comic Sans MS" pitchFamily="66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444208" y="0"/>
            <a:ext cx="2808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Virginia Lee,   University of Pennsylvania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Experiments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in Vivo</a:t>
            </a:r>
            <a:endParaRPr lang="it-IT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91827" y="-699538"/>
            <a:ext cx="4665720" cy="874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6084168" y="6479758"/>
            <a:ext cx="30598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 smtClean="0">
                <a:latin typeface="Comic Sans MS" pitchFamily="66" charset="0"/>
              </a:rPr>
              <a:t> </a:t>
            </a:r>
            <a:r>
              <a:rPr lang="en-US" sz="1100" dirty="0" err="1" smtClean="0">
                <a:latin typeface="Comic Sans MS" pitchFamily="66" charset="0"/>
              </a:rPr>
              <a:t>Bru</a:t>
            </a:r>
            <a:r>
              <a:rPr lang="en-US" sz="1100" dirty="0" smtClean="0">
                <a:latin typeface="Comic Sans MS" pitchFamily="66" charset="0"/>
              </a:rPr>
              <a:t>  T. et al. (2010). Viruses. 2, 2134-2153</a:t>
            </a:r>
            <a:endParaRPr lang="it-I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4032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Demonstration of the efficiency of the regulation system </a:t>
            </a:r>
            <a:r>
              <a:rPr kumimoji="0" lang="it-IT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tet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off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67897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losione 1 3"/>
          <p:cNvSpPr/>
          <p:nvPr/>
        </p:nvSpPr>
        <p:spPr>
          <a:xfrm>
            <a:off x="2771800" y="2132856"/>
            <a:ext cx="1152128" cy="50405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</a:rPr>
              <a:t>DOCX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71600" y="4509120"/>
            <a:ext cx="2234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latin typeface="Arial" pitchFamily="34" charset="0"/>
                <a:cs typeface="Arial" pitchFamily="34" charset="0"/>
              </a:rPr>
              <a:t>Without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latin typeface="Arial" pitchFamily="34" charset="0"/>
                <a:cs typeface="Arial" pitchFamily="34" charset="0"/>
              </a:rPr>
              <a:t>doxyciline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877530" y="4499828"/>
            <a:ext cx="187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latin typeface="Arial" pitchFamily="34" charset="0"/>
                <a:cs typeface="Arial" pitchFamily="34" charset="0"/>
              </a:rPr>
              <a:t>doxyciline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ccia a destra con strisce 8"/>
          <p:cNvSpPr/>
          <p:nvPr/>
        </p:nvSpPr>
        <p:spPr>
          <a:xfrm rot="5400000">
            <a:off x="1547664" y="5229200"/>
            <a:ext cx="864096" cy="432048"/>
          </a:xfrm>
          <a:prstGeom prst="striped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1475656" y="5877272"/>
            <a:ext cx="926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B050"/>
                </a:solidFill>
                <a:latin typeface="Arial Rounded MT Bold" pitchFamily="34" charset="0"/>
              </a:rPr>
              <a:t>GFP</a:t>
            </a:r>
            <a:endParaRPr lang="it-IT" sz="2800" b="1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1" name="Freccia a destra con strisce 10"/>
          <p:cNvSpPr/>
          <p:nvPr/>
        </p:nvSpPr>
        <p:spPr>
          <a:xfrm rot="5400000">
            <a:off x="6372200" y="5157192"/>
            <a:ext cx="864096" cy="432048"/>
          </a:xfrm>
          <a:prstGeom prst="striped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6372200" y="5805264"/>
            <a:ext cx="926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B050"/>
                </a:solidFill>
                <a:latin typeface="Arial Rounded MT Bold" pitchFamily="34" charset="0"/>
              </a:rPr>
              <a:t>GFP</a:t>
            </a:r>
            <a:endParaRPr lang="it-IT" sz="2800" b="1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3" name="Meno 12"/>
          <p:cNvSpPr/>
          <p:nvPr/>
        </p:nvSpPr>
        <p:spPr>
          <a:xfrm rot="2167387">
            <a:off x="6053995" y="5380684"/>
            <a:ext cx="1519059" cy="85777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Meno 13"/>
          <p:cNvSpPr/>
          <p:nvPr/>
        </p:nvSpPr>
        <p:spPr>
          <a:xfrm rot="9018260">
            <a:off x="6083772" y="5385485"/>
            <a:ext cx="1519059" cy="85777"/>
          </a:xfrm>
          <a:prstGeom prst="mathMinus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1" grpId="0" animBg="1"/>
      <p:bldP spid="12" grpId="0"/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9512" y="332656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2. Demonstration of the efficiency of our vector</a:t>
            </a:r>
            <a:endParaRPr lang="it-IT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5629"/>
            <a:ext cx="5508104" cy="58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 descr="http://www.how-to-draw-cartoons-online.com/image-files/cartoon_mous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97446"/>
            <a:ext cx="1296144" cy="1171714"/>
          </a:xfrm>
          <a:prstGeom prst="rect">
            <a:avLst/>
          </a:prstGeom>
          <a:noFill/>
        </p:spPr>
      </p:pic>
      <p:pic>
        <p:nvPicPr>
          <p:cNvPr id="17" name="Picture 4" descr="http://www.how-to-draw-cartoons-online.com/image-files/cartoon_mous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758033"/>
            <a:ext cx="1229122" cy="1111127"/>
          </a:xfrm>
          <a:prstGeom prst="rect">
            <a:avLst/>
          </a:prstGeom>
          <a:noFill/>
        </p:spPr>
      </p:pic>
      <p:pic>
        <p:nvPicPr>
          <p:cNvPr id="17412" name="Picture 4" descr="http://www.how-to-draw-cartoons-online.com/image-files/cartoon_mous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756834"/>
            <a:ext cx="1301130" cy="1176222"/>
          </a:xfrm>
          <a:prstGeom prst="rect">
            <a:avLst/>
          </a:prstGeom>
          <a:noFill/>
        </p:spPr>
      </p:pic>
      <p:pic>
        <p:nvPicPr>
          <p:cNvPr id="18" name="Picture 4" descr="http://www.how-to-draw-cartoons-online.com/image-files/cartoon_mous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605905"/>
            <a:ext cx="1229122" cy="1111127"/>
          </a:xfrm>
          <a:prstGeom prst="rect">
            <a:avLst/>
          </a:prstGeom>
          <a:noFill/>
        </p:spPr>
      </p:pic>
      <p:pic>
        <p:nvPicPr>
          <p:cNvPr id="19" name="Picture 4" descr="http://www.how-to-draw-cartoons-online.com/image-files/cartoon_mous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150" y="3758033"/>
            <a:ext cx="1229122" cy="1111127"/>
          </a:xfrm>
          <a:prstGeom prst="rect">
            <a:avLst/>
          </a:prstGeom>
          <a:noFill/>
        </p:spPr>
      </p:pic>
      <p:pic>
        <p:nvPicPr>
          <p:cNvPr id="20" name="Picture 4" descr="http://www.how-to-draw-cartoons-online.com/image-files/cartoon_mous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397993"/>
            <a:ext cx="1229122" cy="1111127"/>
          </a:xfrm>
          <a:prstGeom prst="rect">
            <a:avLst/>
          </a:prstGeom>
          <a:noFill/>
        </p:spPr>
      </p:pic>
      <p:sp>
        <p:nvSpPr>
          <p:cNvPr id="21" name="CasellaDiTesto 20"/>
          <p:cNvSpPr txBox="1"/>
          <p:nvPr/>
        </p:nvSpPr>
        <p:spPr>
          <a:xfrm>
            <a:off x="6876256" y="119675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tx2"/>
                </a:solidFill>
              </a:rPr>
              <a:t>CAV</a:t>
            </a:r>
            <a:endParaRPr lang="it-IT" sz="2400" b="1" dirty="0">
              <a:solidFill>
                <a:schemeClr val="tx2"/>
              </a:solidFill>
            </a:endParaRPr>
          </a:p>
        </p:txBody>
      </p:sp>
      <p:sp>
        <p:nvSpPr>
          <p:cNvPr id="22" name="Freccia circolare a sinistra 21"/>
          <p:cNvSpPr/>
          <p:nvPr/>
        </p:nvSpPr>
        <p:spPr>
          <a:xfrm rot="21435014">
            <a:off x="2448342" y="1764507"/>
            <a:ext cx="726763" cy="12157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Freccia circolare a destra 23"/>
          <p:cNvSpPr/>
          <p:nvPr/>
        </p:nvSpPr>
        <p:spPr>
          <a:xfrm rot="1332724">
            <a:off x="6002744" y="1646131"/>
            <a:ext cx="667754" cy="1224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6529" y="5301208"/>
            <a:ext cx="44534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FF0000"/>
                </a:solidFill>
                <a:latin typeface="Comic Sans MS" pitchFamily="66" charset="0"/>
              </a:rPr>
              <a:t>Reversion</a:t>
            </a:r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Comic Sans MS" pitchFamily="66" charset="0"/>
              </a:rPr>
              <a:t>of</a:t>
            </a:r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Comic Sans MS" pitchFamily="66" charset="0"/>
              </a:rPr>
              <a:t>behavioral</a:t>
            </a:r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and </a:t>
            </a:r>
            <a:r>
              <a:rPr lang="it-IT" sz="2400" b="1" dirty="0" err="1" smtClean="0">
                <a:solidFill>
                  <a:srgbClr val="FF0000"/>
                </a:solidFill>
                <a:latin typeface="Comic Sans MS" pitchFamily="66" charset="0"/>
              </a:rPr>
              <a:t>pathological</a:t>
            </a:r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Comic Sans MS" pitchFamily="66" charset="0"/>
              </a:rPr>
              <a:t>phenotype</a:t>
            </a:r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it-IT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5752805" y="5301208"/>
            <a:ext cx="3139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err="1" smtClean="0">
                <a:solidFill>
                  <a:schemeClr val="tx2"/>
                </a:solidFill>
                <a:latin typeface="Comic Sans MS" pitchFamily="66" charset="0"/>
              </a:rPr>
              <a:t>Behavioral</a:t>
            </a:r>
            <a:r>
              <a:rPr lang="it-IT" sz="2000" dirty="0" smtClean="0">
                <a:solidFill>
                  <a:schemeClr val="tx2"/>
                </a:solidFill>
                <a:latin typeface="Comic Sans MS" pitchFamily="66" charset="0"/>
              </a:rPr>
              <a:t> and</a:t>
            </a:r>
          </a:p>
          <a:p>
            <a:pPr algn="ctr"/>
            <a:r>
              <a:rPr lang="it-IT" sz="20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sz="2000" dirty="0" err="1" smtClean="0">
                <a:solidFill>
                  <a:schemeClr val="tx2"/>
                </a:solidFill>
                <a:latin typeface="Comic Sans MS" pitchFamily="66" charset="0"/>
              </a:rPr>
              <a:t>pathological</a:t>
            </a:r>
            <a:r>
              <a:rPr lang="it-IT" sz="20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sz="2000" dirty="0" err="1" smtClean="0">
                <a:solidFill>
                  <a:schemeClr val="tx2"/>
                </a:solidFill>
                <a:latin typeface="Comic Sans MS" pitchFamily="66" charset="0"/>
              </a:rPr>
              <a:t>phenotype</a:t>
            </a:r>
            <a:r>
              <a:rPr lang="it-IT" sz="2000" dirty="0" smtClean="0">
                <a:solidFill>
                  <a:schemeClr val="tx2"/>
                </a:solidFill>
                <a:latin typeface="Comic Sans MS" pitchFamily="66" charset="0"/>
              </a:rPr>
              <a:t>  </a:t>
            </a:r>
            <a:endParaRPr lang="it-IT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67544" y="293747"/>
            <a:ext cx="31790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3. </a:t>
            </a:r>
            <a:r>
              <a:rPr lang="it-IT" sz="2400" b="1" dirty="0" err="1" smtClean="0">
                <a:solidFill>
                  <a:srgbClr val="FF0000"/>
                </a:solidFill>
                <a:latin typeface="Comic Sans MS" pitchFamily="66" charset="0"/>
              </a:rPr>
              <a:t>Behavioral</a:t>
            </a:r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Comic Sans MS" pitchFamily="66" charset="0"/>
              </a:rPr>
              <a:t>tests</a:t>
            </a:r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lvl="0"/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it-IT" sz="2400" dirty="0" err="1" smtClean="0">
                <a:latin typeface="Comic Sans MS" pitchFamily="66" charset="0"/>
              </a:rPr>
              <a:t>Cylinder</a:t>
            </a:r>
            <a:r>
              <a:rPr lang="it-IT" sz="2400" dirty="0" smtClean="0">
                <a:latin typeface="Comic Sans MS" pitchFamily="66" charset="0"/>
              </a:rPr>
              <a:t> test</a:t>
            </a:r>
            <a:endParaRPr lang="it-IT" sz="2400" dirty="0">
              <a:latin typeface="Comic Sans MS" pitchFamily="66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67544" y="1355284"/>
            <a:ext cx="8316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4. </a:t>
            </a:r>
            <a:r>
              <a:rPr lang="it-IT" sz="2400" b="1" dirty="0" err="1" smtClean="0">
                <a:solidFill>
                  <a:srgbClr val="FF0000"/>
                </a:solidFill>
                <a:latin typeface="Comic Sans MS" pitchFamily="66" charset="0"/>
              </a:rPr>
              <a:t>Quantizzation</a:t>
            </a:r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Comic Sans MS" pitchFamily="66" charset="0"/>
              </a:rPr>
              <a:t>of</a:t>
            </a:r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Comic Sans MS" pitchFamily="66" charset="0"/>
              </a:rPr>
              <a:t>mutated</a:t>
            </a:r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Comic Sans MS" pitchFamily="66" charset="0"/>
              </a:rPr>
              <a:t>mRNA</a:t>
            </a:r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 and </a:t>
            </a:r>
            <a:r>
              <a:rPr lang="it-IT" sz="2400" b="1" dirty="0" err="1" smtClean="0">
                <a:solidFill>
                  <a:srgbClr val="FF0000"/>
                </a:solidFill>
                <a:latin typeface="Comic Sans MS" pitchFamily="66" charset="0"/>
              </a:rPr>
              <a:t>alphasynuclein</a:t>
            </a:r>
            <a:endParaRPr lang="it-IT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0"/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it-IT" sz="2400" dirty="0" smtClean="0">
                <a:latin typeface="Comic Sans MS" pitchFamily="66" charset="0"/>
              </a:rPr>
              <a:t>Western </a:t>
            </a:r>
            <a:r>
              <a:rPr lang="it-IT" sz="2400" dirty="0" err="1" smtClean="0">
                <a:latin typeface="Comic Sans MS" pitchFamily="66" charset="0"/>
              </a:rPr>
              <a:t>blot</a:t>
            </a:r>
            <a:endParaRPr lang="it-IT" sz="2400" dirty="0" smtClean="0">
              <a:latin typeface="Comic Sans MS" pitchFamily="66" charset="0"/>
            </a:endParaRPr>
          </a:p>
          <a:p>
            <a:pPr lvl="0"/>
            <a:r>
              <a:rPr lang="it-IT" sz="2400" dirty="0" smtClean="0">
                <a:latin typeface="Comic Sans MS" pitchFamily="66" charset="0"/>
              </a:rPr>
              <a:t>     </a:t>
            </a:r>
            <a:r>
              <a:rPr lang="it-IT" sz="2400" dirty="0" err="1" smtClean="0">
                <a:latin typeface="Comic Sans MS" pitchFamily="66" charset="0"/>
              </a:rPr>
              <a:t>Immunofluorescence</a:t>
            </a:r>
            <a:r>
              <a:rPr lang="it-IT" sz="2400" dirty="0" smtClean="0">
                <a:latin typeface="Comic Sans MS" pitchFamily="66" charset="0"/>
              </a:rPr>
              <a:t> </a:t>
            </a:r>
          </a:p>
          <a:p>
            <a:pPr lvl="0"/>
            <a:r>
              <a:rPr lang="it-IT" sz="2400" dirty="0" smtClean="0">
                <a:latin typeface="Comic Sans MS" pitchFamily="66" charset="0"/>
              </a:rPr>
              <a:t>     </a:t>
            </a:r>
            <a:r>
              <a:rPr lang="it-IT" sz="2400" dirty="0" err="1" smtClean="0">
                <a:latin typeface="Comic Sans MS" pitchFamily="66" charset="0"/>
              </a:rPr>
              <a:t>Oligoprobes</a:t>
            </a:r>
            <a:r>
              <a:rPr lang="it-IT" sz="2400" dirty="0" smtClean="0">
                <a:latin typeface="Comic Sans MS" pitchFamily="66" charset="0"/>
              </a:rPr>
              <a:t> </a:t>
            </a:r>
            <a:endParaRPr lang="it-IT" sz="2400" dirty="0">
              <a:latin typeface="Comic Sans MS" pitchFamily="66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67544" y="3074184"/>
            <a:ext cx="8316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5. </a:t>
            </a:r>
            <a:r>
              <a:rPr lang="it-IT" sz="2400" b="1" dirty="0" err="1" smtClean="0">
                <a:solidFill>
                  <a:srgbClr val="FF0000"/>
                </a:solidFill>
                <a:latin typeface="Comic Sans MS" pitchFamily="66" charset="0"/>
              </a:rPr>
              <a:t>Monitoring</a:t>
            </a:r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Comic Sans MS" pitchFamily="66" charset="0"/>
              </a:rPr>
              <a:t>of</a:t>
            </a:r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Comic Sans MS" pitchFamily="66" charset="0"/>
              </a:rPr>
              <a:t>mice</a:t>
            </a:r>
            <a:endParaRPr lang="it-IT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0"/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it-IT" sz="2400" dirty="0" err="1" smtClean="0">
                <a:latin typeface="Comic Sans MS" pitchFamily="66" charset="0"/>
              </a:rPr>
              <a:t>Avoided</a:t>
            </a:r>
            <a:r>
              <a:rPr lang="it-IT" sz="2400" dirty="0" smtClean="0">
                <a:latin typeface="Comic Sans MS" pitchFamily="66" charset="0"/>
              </a:rPr>
              <a:t> the </a:t>
            </a:r>
            <a:r>
              <a:rPr lang="it-IT" sz="2400" dirty="0" err="1" smtClean="0">
                <a:latin typeface="Comic Sans MS" pitchFamily="66" charset="0"/>
              </a:rPr>
              <a:t>overexpression</a:t>
            </a:r>
            <a:r>
              <a:rPr lang="it-IT" sz="2400" dirty="0" smtClean="0">
                <a:latin typeface="Comic Sans MS" pitchFamily="66" charset="0"/>
              </a:rPr>
              <a:t> </a:t>
            </a:r>
            <a:r>
              <a:rPr lang="it-IT" sz="2400" dirty="0" err="1" smtClean="0">
                <a:latin typeface="Comic Sans MS" pitchFamily="66" charset="0"/>
              </a:rPr>
              <a:t>of</a:t>
            </a:r>
            <a:r>
              <a:rPr lang="it-IT" sz="2400" dirty="0" smtClean="0">
                <a:latin typeface="Comic Sans MS" pitchFamily="66" charset="0"/>
              </a:rPr>
              <a:t> </a:t>
            </a:r>
            <a:r>
              <a:rPr lang="it-IT" sz="2400" dirty="0" err="1" smtClean="0">
                <a:latin typeface="Comic Sans MS" pitchFamily="66" charset="0"/>
              </a:rPr>
              <a:t>snca</a:t>
            </a:r>
            <a:r>
              <a:rPr lang="it-IT" sz="2400" dirty="0" smtClean="0">
                <a:latin typeface="Comic Sans MS" pitchFamily="66" charset="0"/>
              </a:rPr>
              <a:t> </a:t>
            </a:r>
            <a:r>
              <a:rPr lang="it-IT" sz="2400" dirty="0" err="1" smtClean="0">
                <a:latin typeface="Comic Sans MS" pitchFamily="66" charset="0"/>
              </a:rPr>
              <a:t>wt</a:t>
            </a:r>
            <a:r>
              <a:rPr lang="it-IT" sz="2400" dirty="0" smtClean="0">
                <a:latin typeface="Comic Sans MS" pitchFamily="66" charset="0"/>
              </a:rPr>
              <a:t> </a:t>
            </a:r>
          </a:p>
          <a:p>
            <a:pPr lvl="0"/>
            <a:r>
              <a:rPr lang="it-IT" sz="2400" dirty="0" smtClean="0">
                <a:latin typeface="Comic Sans MS" pitchFamily="66" charset="0"/>
              </a:rPr>
              <a:t>  </a:t>
            </a:r>
            <a:r>
              <a:rPr lang="it-IT" sz="2400" dirty="0" err="1" smtClean="0">
                <a:latin typeface="Comic Sans MS" pitchFamily="66" charset="0"/>
              </a:rPr>
              <a:t>mice</a:t>
            </a:r>
            <a:r>
              <a:rPr lang="it-IT" sz="2400" dirty="0" smtClean="0">
                <a:latin typeface="Comic Sans MS" pitchFamily="66" charset="0"/>
              </a:rPr>
              <a:t> </a:t>
            </a:r>
            <a:r>
              <a:rPr lang="it-IT" sz="2400" dirty="0" err="1" smtClean="0">
                <a:latin typeface="Comic Sans MS" pitchFamily="66" charset="0"/>
              </a:rPr>
              <a:t>sacrificed</a:t>
            </a:r>
            <a:r>
              <a:rPr lang="it-IT" sz="2400" dirty="0" smtClean="0">
                <a:latin typeface="Comic Sans MS" pitchFamily="66" charset="0"/>
              </a:rPr>
              <a:t> at </a:t>
            </a:r>
            <a:r>
              <a:rPr lang="it-IT" sz="2400" dirty="0" err="1" smtClean="0">
                <a:latin typeface="Comic Sans MS" pitchFamily="66" charset="0"/>
              </a:rPr>
              <a:t>different</a:t>
            </a:r>
            <a:r>
              <a:rPr lang="it-IT" sz="2400" dirty="0" smtClean="0">
                <a:latin typeface="Comic Sans MS" pitchFamily="66" charset="0"/>
              </a:rPr>
              <a:t> week show </a:t>
            </a:r>
            <a:r>
              <a:rPr lang="it-IT" sz="2400" dirty="0" err="1" smtClean="0">
                <a:latin typeface="Comic Sans MS" pitchFamily="66" charset="0"/>
              </a:rPr>
              <a:t>different</a:t>
            </a:r>
            <a:r>
              <a:rPr lang="it-IT" sz="2400" dirty="0" smtClean="0">
                <a:latin typeface="Comic Sans MS" pitchFamily="66" charset="0"/>
              </a:rPr>
              <a:t> </a:t>
            </a:r>
          </a:p>
          <a:p>
            <a:pPr lvl="0"/>
            <a:r>
              <a:rPr lang="it-IT" sz="2400" dirty="0" err="1" smtClean="0">
                <a:latin typeface="Comic Sans MS" pitchFamily="66" charset="0"/>
              </a:rPr>
              <a:t>grade</a:t>
            </a:r>
            <a:r>
              <a:rPr lang="it-IT" sz="2400" dirty="0" smtClean="0">
                <a:latin typeface="Comic Sans MS" pitchFamily="66" charset="0"/>
              </a:rPr>
              <a:t> </a:t>
            </a:r>
            <a:r>
              <a:rPr lang="it-IT" sz="2400" dirty="0" err="1" smtClean="0">
                <a:latin typeface="Comic Sans MS" pitchFamily="66" charset="0"/>
              </a:rPr>
              <a:t>of</a:t>
            </a:r>
            <a:r>
              <a:rPr lang="it-IT" sz="2400" dirty="0" smtClean="0">
                <a:latin typeface="Comic Sans MS" pitchFamily="66" charset="0"/>
              </a:rPr>
              <a:t> </a:t>
            </a:r>
            <a:r>
              <a:rPr lang="it-IT" sz="2400" dirty="0" err="1" smtClean="0">
                <a:latin typeface="Comic Sans MS" pitchFamily="66" charset="0"/>
              </a:rPr>
              <a:t>neuronal</a:t>
            </a:r>
            <a:r>
              <a:rPr lang="it-IT" sz="2400" dirty="0" smtClean="0">
                <a:latin typeface="Comic Sans MS" pitchFamily="66" charset="0"/>
              </a:rPr>
              <a:t> </a:t>
            </a:r>
            <a:r>
              <a:rPr lang="it-IT" sz="2400" dirty="0" err="1" smtClean="0">
                <a:latin typeface="Comic Sans MS" pitchFamily="66" charset="0"/>
              </a:rPr>
              <a:t>degeneration</a:t>
            </a:r>
            <a:endParaRPr lang="it-IT" sz="2400" dirty="0" smtClean="0">
              <a:latin typeface="Comic Sans MS" pitchFamily="66" charset="0"/>
            </a:endParaRPr>
          </a:p>
          <a:p>
            <a:pPr lvl="0"/>
            <a:endParaRPr lang="it-IT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67544" y="4883676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6. </a:t>
            </a:r>
            <a:r>
              <a:rPr lang="it-IT" sz="2400" b="1" dirty="0" err="1" smtClean="0">
                <a:solidFill>
                  <a:srgbClr val="FF0000"/>
                </a:solidFill>
                <a:latin typeface="Comic Sans MS" pitchFamily="66" charset="0"/>
              </a:rPr>
              <a:t>Exstabilish</a:t>
            </a:r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Comic Sans MS" pitchFamily="66" charset="0"/>
              </a:rPr>
              <a:t>range</a:t>
            </a:r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Comic Sans MS" pitchFamily="66" charset="0"/>
              </a:rPr>
              <a:t>of</a:t>
            </a:r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Comic Sans MS" pitchFamily="66" charset="0"/>
              </a:rPr>
              <a:t>efficiency</a:t>
            </a:r>
            <a:endParaRPr lang="it-IT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0"/>
            <a:r>
              <a:rPr lang="it-IT" sz="2400" b="1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it-IT" sz="2400" dirty="0" err="1" smtClean="0">
                <a:latin typeface="Comic Sans MS" pitchFamily="66" charset="0"/>
              </a:rPr>
              <a:t>Threshold</a:t>
            </a:r>
            <a:r>
              <a:rPr lang="it-IT" sz="2400" dirty="0" smtClean="0">
                <a:latin typeface="Comic Sans MS" pitchFamily="66" charset="0"/>
              </a:rPr>
              <a:t> </a:t>
            </a:r>
            <a:r>
              <a:rPr lang="it-IT" sz="2400" dirty="0" err="1" smtClean="0">
                <a:latin typeface="Comic Sans MS" pitchFamily="66" charset="0"/>
              </a:rPr>
              <a:t>of</a:t>
            </a:r>
            <a:r>
              <a:rPr lang="it-IT" sz="2400" dirty="0" smtClean="0">
                <a:latin typeface="Comic Sans MS" pitchFamily="66" charset="0"/>
              </a:rPr>
              <a:t> </a:t>
            </a:r>
            <a:r>
              <a:rPr lang="it-IT" sz="2400" dirty="0" err="1" smtClean="0">
                <a:latin typeface="Comic Sans MS" pitchFamily="66" charset="0"/>
              </a:rPr>
              <a:t>neurons</a:t>
            </a:r>
            <a:r>
              <a:rPr lang="it-IT" sz="2400" dirty="0" smtClean="0">
                <a:latin typeface="Comic Sans MS" pitchFamily="66" charset="0"/>
              </a:rPr>
              <a:t> </a:t>
            </a:r>
            <a:r>
              <a:rPr lang="it-IT" sz="2400" dirty="0" err="1" smtClean="0">
                <a:latin typeface="Comic Sans MS" pitchFamily="66" charset="0"/>
              </a:rPr>
              <a:t>damaged</a:t>
            </a:r>
            <a:r>
              <a:rPr lang="it-IT" sz="2400" dirty="0" smtClean="0">
                <a:latin typeface="Comic Sans MS" pitchFamily="66" charset="0"/>
              </a:rPr>
              <a:t> </a:t>
            </a:r>
            <a:r>
              <a:rPr lang="it-IT" sz="2400" dirty="0" err="1" smtClean="0">
                <a:latin typeface="Comic Sans MS" pitchFamily="66" charset="0"/>
              </a:rPr>
              <a:t>beyond</a:t>
            </a:r>
            <a:r>
              <a:rPr lang="it-IT" sz="2400" dirty="0" smtClean="0">
                <a:latin typeface="Comic Sans MS" pitchFamily="66" charset="0"/>
              </a:rPr>
              <a:t> </a:t>
            </a:r>
            <a:r>
              <a:rPr lang="it-IT" sz="2400" dirty="0" err="1" smtClean="0">
                <a:latin typeface="Comic Sans MS" pitchFamily="66" charset="0"/>
              </a:rPr>
              <a:t>which</a:t>
            </a:r>
            <a:r>
              <a:rPr lang="it-IT" sz="2400" dirty="0" smtClean="0">
                <a:latin typeface="Comic Sans MS" pitchFamily="66" charset="0"/>
              </a:rPr>
              <a:t> </a:t>
            </a:r>
            <a:r>
              <a:rPr lang="it-IT" sz="2400" dirty="0" err="1" smtClean="0">
                <a:latin typeface="Comic Sans MS" pitchFamily="66" charset="0"/>
              </a:rPr>
              <a:t>our</a:t>
            </a:r>
            <a:r>
              <a:rPr lang="it-IT" sz="2400" dirty="0" smtClean="0">
                <a:latin typeface="Comic Sans MS" pitchFamily="66" charset="0"/>
              </a:rPr>
              <a:t>    </a:t>
            </a:r>
            <a:r>
              <a:rPr lang="it-IT" sz="2400" dirty="0" err="1" smtClean="0">
                <a:latin typeface="Comic Sans MS" pitchFamily="66" charset="0"/>
              </a:rPr>
              <a:t>vector</a:t>
            </a:r>
            <a:r>
              <a:rPr lang="it-IT" sz="2400" dirty="0" smtClean="0">
                <a:latin typeface="Comic Sans MS" pitchFamily="66" charset="0"/>
              </a:rPr>
              <a:t> </a:t>
            </a:r>
            <a:r>
              <a:rPr lang="it-IT" sz="2400" dirty="0" err="1" smtClean="0">
                <a:latin typeface="Comic Sans MS" pitchFamily="66" charset="0"/>
              </a:rPr>
              <a:t>is</a:t>
            </a:r>
            <a:r>
              <a:rPr lang="it-IT" sz="2400" dirty="0" smtClean="0">
                <a:latin typeface="Comic Sans MS" pitchFamily="66" charset="0"/>
              </a:rPr>
              <a:t> </a:t>
            </a:r>
            <a:r>
              <a:rPr lang="it-IT" sz="2400" dirty="0" err="1" smtClean="0">
                <a:latin typeface="Comic Sans MS" pitchFamily="66" charset="0"/>
              </a:rPr>
              <a:t>ineffective</a:t>
            </a:r>
            <a:r>
              <a:rPr lang="it-IT" sz="2400" dirty="0" smtClean="0">
                <a:latin typeface="Comic Sans MS" pitchFamily="66" charset="0"/>
              </a:rPr>
              <a:t> </a:t>
            </a:r>
          </a:p>
          <a:p>
            <a:pPr lvl="0"/>
            <a:endParaRPr lang="it-IT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55576" y="54868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7. Experiments in vivo in non-human primates models of Parkinson's disease</a:t>
            </a:r>
            <a:endParaRPr lang="it-IT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27584" y="1547500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8. Clinical trials with patients</a:t>
            </a:r>
            <a:endParaRPr lang="it-IT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131840" y="2773377"/>
            <a:ext cx="23737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60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LIMITS</a:t>
            </a:r>
            <a:endParaRPr lang="it-IT" sz="6000" b="1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8722" y="4213537"/>
            <a:ext cx="91117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000" b="1" dirty="0" smtClean="0"/>
              <a:t> NO </a:t>
            </a:r>
            <a:r>
              <a:rPr lang="it-IT" sz="2000" b="1" dirty="0" err="1" smtClean="0"/>
              <a:t>recovery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of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neurons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previously</a:t>
            </a:r>
            <a:r>
              <a:rPr lang="it-IT" sz="2000" b="1" dirty="0" smtClean="0"/>
              <a:t> degenerate</a:t>
            </a:r>
          </a:p>
          <a:p>
            <a:endParaRPr lang="it-IT" sz="2000" b="1" dirty="0" smtClean="0"/>
          </a:p>
          <a:p>
            <a:pPr>
              <a:buFont typeface="Wingdings" pitchFamily="2" charset="2"/>
              <a:buChar char="Ø"/>
            </a:pPr>
            <a:r>
              <a:rPr lang="it-IT" sz="2000" b="1" dirty="0" smtClean="0"/>
              <a:t> Future </a:t>
            </a:r>
            <a:r>
              <a:rPr lang="it-IT" sz="2000" b="1" dirty="0" err="1" smtClean="0"/>
              <a:t>clinical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trials</a:t>
            </a:r>
            <a:r>
              <a:rPr lang="it-IT" sz="2000" b="1" dirty="0" smtClean="0"/>
              <a:t> no </a:t>
            </a:r>
            <a:r>
              <a:rPr lang="it-IT" sz="2000" b="1" dirty="0" err="1" smtClean="0"/>
              <a:t>recruitment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of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patients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with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advanced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neurodegeneration</a:t>
            </a:r>
            <a:endParaRPr lang="it-IT" sz="2000" b="1" dirty="0"/>
          </a:p>
        </p:txBody>
      </p:sp>
      <p:sp>
        <p:nvSpPr>
          <p:cNvPr id="9" name="Rettangolo arrotondato 8"/>
          <p:cNvSpPr/>
          <p:nvPr/>
        </p:nvSpPr>
        <p:spPr>
          <a:xfrm>
            <a:off x="0" y="4077072"/>
            <a:ext cx="9108504" cy="13681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6950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  <a:latin typeface="Comic Sans MS" pitchFamily="66" charset="0"/>
              </a:rPr>
              <a:t>COSTS</a:t>
            </a:r>
            <a:endParaRPr lang="it-IT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99593" y="5661248"/>
            <a:ext cx="8136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Comic Sans MS" pitchFamily="66" charset="0"/>
              </a:rPr>
              <a:t>Minimum </a:t>
            </a:r>
            <a:r>
              <a:rPr lang="it-IT" sz="1400" dirty="0" err="1" smtClean="0">
                <a:latin typeface="Comic Sans MS" pitchFamily="66" charset="0"/>
              </a:rPr>
              <a:t>equipment</a:t>
            </a:r>
            <a:r>
              <a:rPr lang="it-IT" sz="1400" dirty="0" smtClean="0">
                <a:latin typeface="Comic Sans MS" pitchFamily="66" charset="0"/>
              </a:rPr>
              <a:t> </a:t>
            </a:r>
            <a:r>
              <a:rPr lang="it-IT" sz="1400" dirty="0" err="1" smtClean="0">
                <a:latin typeface="Comic Sans MS" pitchFamily="66" charset="0"/>
              </a:rPr>
              <a:t>required</a:t>
            </a:r>
            <a:r>
              <a:rPr lang="it-IT" sz="1400" dirty="0" smtClean="0">
                <a:latin typeface="Comic Sans MS" pitchFamily="66" charset="0"/>
              </a:rPr>
              <a:t> in </a:t>
            </a:r>
            <a:r>
              <a:rPr lang="it-IT" sz="1400" dirty="0" err="1" smtClean="0">
                <a:latin typeface="Comic Sans MS" pitchFamily="66" charset="0"/>
              </a:rPr>
              <a:t>laboratory</a:t>
            </a:r>
            <a:r>
              <a:rPr lang="it-IT" sz="1400" dirty="0" smtClean="0">
                <a:latin typeface="Comic Sans MS" pitchFamily="66" charset="0"/>
              </a:rPr>
              <a:t>: </a:t>
            </a:r>
            <a:r>
              <a:rPr lang="it-IT" sz="1400" dirty="0" err="1" smtClean="0">
                <a:latin typeface="Comic Sans MS" pitchFamily="66" charset="0"/>
              </a:rPr>
              <a:t>centrifuges</a:t>
            </a:r>
            <a:r>
              <a:rPr lang="it-IT" sz="1400" dirty="0" smtClean="0">
                <a:latin typeface="Comic Sans MS" pitchFamily="66" charset="0"/>
              </a:rPr>
              <a:t>, </a:t>
            </a:r>
            <a:r>
              <a:rPr lang="it-IT" sz="1400" dirty="0" err="1" smtClean="0">
                <a:latin typeface="Comic Sans MS" pitchFamily="66" charset="0"/>
              </a:rPr>
              <a:t>optical</a:t>
            </a:r>
            <a:r>
              <a:rPr lang="it-IT" sz="1400" dirty="0" smtClean="0">
                <a:latin typeface="Comic Sans MS" pitchFamily="66" charset="0"/>
              </a:rPr>
              <a:t> </a:t>
            </a:r>
            <a:r>
              <a:rPr lang="it-IT" sz="1400" dirty="0" err="1" smtClean="0">
                <a:latin typeface="Comic Sans MS" pitchFamily="66" charset="0"/>
              </a:rPr>
              <a:t>microscopy</a:t>
            </a:r>
            <a:r>
              <a:rPr lang="it-IT" sz="1400" dirty="0" smtClean="0">
                <a:latin typeface="Comic Sans MS" pitchFamily="66" charset="0"/>
              </a:rPr>
              <a:t>, </a:t>
            </a:r>
            <a:r>
              <a:rPr lang="it-IT" sz="1400" dirty="0" err="1" smtClean="0">
                <a:latin typeface="Comic Sans MS" pitchFamily="66" charset="0"/>
              </a:rPr>
              <a:t>florescence</a:t>
            </a:r>
            <a:r>
              <a:rPr lang="it-IT" sz="1400" dirty="0" smtClean="0">
                <a:latin typeface="Comic Sans MS" pitchFamily="66" charset="0"/>
              </a:rPr>
              <a:t> </a:t>
            </a:r>
            <a:r>
              <a:rPr lang="it-IT" sz="1400" dirty="0" err="1" smtClean="0">
                <a:latin typeface="Comic Sans MS" pitchFamily="66" charset="0"/>
              </a:rPr>
              <a:t>microscopy</a:t>
            </a:r>
            <a:r>
              <a:rPr lang="it-IT" sz="1400" dirty="0" smtClean="0">
                <a:latin typeface="Comic Sans MS" pitchFamily="66" charset="0"/>
              </a:rPr>
              <a:t>, incubator,  PCR </a:t>
            </a:r>
            <a:r>
              <a:rPr lang="it-IT" sz="1400" dirty="0" err="1" smtClean="0">
                <a:latin typeface="Comic Sans MS" pitchFamily="66" charset="0"/>
              </a:rPr>
              <a:t>machine</a:t>
            </a:r>
            <a:r>
              <a:rPr lang="it-IT" sz="1400" dirty="0" smtClean="0">
                <a:latin typeface="Comic Sans MS" pitchFamily="66" charset="0"/>
              </a:rPr>
              <a:t>, </a:t>
            </a:r>
            <a:r>
              <a:rPr lang="it-IT" sz="1400" dirty="0" err="1" smtClean="0">
                <a:latin typeface="Comic Sans MS" pitchFamily="66" charset="0"/>
              </a:rPr>
              <a:t>biological</a:t>
            </a:r>
            <a:r>
              <a:rPr lang="it-IT" sz="1400" dirty="0" smtClean="0">
                <a:latin typeface="Comic Sans MS" pitchFamily="66" charset="0"/>
              </a:rPr>
              <a:t> </a:t>
            </a:r>
            <a:r>
              <a:rPr lang="it-IT" sz="1400" dirty="0" err="1" smtClean="0">
                <a:latin typeface="Comic Sans MS" pitchFamily="66" charset="0"/>
              </a:rPr>
              <a:t>safety</a:t>
            </a:r>
            <a:r>
              <a:rPr lang="it-IT" sz="1400" dirty="0" smtClean="0">
                <a:latin typeface="Comic Sans MS" pitchFamily="66" charset="0"/>
              </a:rPr>
              <a:t> </a:t>
            </a:r>
            <a:r>
              <a:rPr lang="it-IT" sz="1400" dirty="0" err="1" smtClean="0">
                <a:latin typeface="Comic Sans MS" pitchFamily="66" charset="0"/>
              </a:rPr>
              <a:t>hood</a:t>
            </a:r>
            <a:r>
              <a:rPr lang="it-IT" sz="1400" dirty="0" smtClean="0">
                <a:latin typeface="Comic Sans MS" pitchFamily="66" charset="0"/>
              </a:rPr>
              <a:t>, </a:t>
            </a:r>
            <a:r>
              <a:rPr lang="it-IT" sz="1400" dirty="0" err="1" smtClean="0">
                <a:latin typeface="Comic Sans MS" pitchFamily="66" charset="0"/>
              </a:rPr>
              <a:t>cylinder</a:t>
            </a:r>
            <a:r>
              <a:rPr lang="it-IT" sz="1400" dirty="0" smtClean="0">
                <a:latin typeface="Comic Sans MS" pitchFamily="66" charset="0"/>
              </a:rPr>
              <a:t> test </a:t>
            </a:r>
            <a:r>
              <a:rPr lang="it-IT" sz="1400" dirty="0" err="1" smtClean="0">
                <a:latin typeface="Comic Sans MS" pitchFamily="66" charset="0"/>
              </a:rPr>
              <a:t>machinery…</a:t>
            </a:r>
            <a:endParaRPr lang="it-IT" sz="1400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909875"/>
            <a:ext cx="34563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SH-SY5Y </a:t>
            </a:r>
            <a:r>
              <a:rPr lang="it-IT" dirty="0" err="1" smtClean="0"/>
              <a:t>cell</a:t>
            </a:r>
            <a:r>
              <a:rPr lang="it-IT" dirty="0" smtClean="0"/>
              <a:t> </a:t>
            </a:r>
            <a:r>
              <a:rPr lang="it-IT" dirty="0" err="1" smtClean="0"/>
              <a:t>line</a:t>
            </a:r>
            <a:r>
              <a:rPr lang="it-IT" dirty="0" smtClean="0"/>
              <a:t>                                            </a:t>
            </a:r>
          </a:p>
          <a:p>
            <a:r>
              <a:rPr lang="it-IT" dirty="0" err="1" smtClean="0"/>
              <a:t>Hek</a:t>
            </a:r>
            <a:r>
              <a:rPr lang="it-IT" dirty="0" smtClean="0"/>
              <a:t> 293 </a:t>
            </a:r>
            <a:r>
              <a:rPr lang="it-IT" dirty="0" err="1" smtClean="0"/>
              <a:t>cell</a:t>
            </a:r>
            <a:r>
              <a:rPr lang="it-IT" dirty="0" smtClean="0"/>
              <a:t> </a:t>
            </a:r>
            <a:r>
              <a:rPr lang="it-IT" dirty="0" err="1" smtClean="0"/>
              <a:t>line</a:t>
            </a:r>
            <a:r>
              <a:rPr lang="it-IT" dirty="0" smtClean="0"/>
              <a:t>: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Single </a:t>
            </a:r>
            <a:r>
              <a:rPr lang="it-IT" dirty="0" err="1" smtClean="0"/>
              <a:t>plasmid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: </a:t>
            </a:r>
            <a:r>
              <a:rPr lang="it-IT" dirty="0" err="1" smtClean="0"/>
              <a:t>tet</a:t>
            </a:r>
            <a:r>
              <a:rPr lang="it-IT" dirty="0" smtClean="0"/>
              <a:t> O</a:t>
            </a:r>
          </a:p>
          <a:p>
            <a:r>
              <a:rPr lang="it-IT" dirty="0" smtClean="0"/>
              <a:t>                                  </a:t>
            </a:r>
            <a:r>
              <a:rPr lang="it-IT" dirty="0" err="1" smtClean="0"/>
              <a:t>tTA</a:t>
            </a:r>
            <a:endParaRPr lang="it-IT" dirty="0" smtClean="0"/>
          </a:p>
          <a:p>
            <a:r>
              <a:rPr lang="it-IT" dirty="0" smtClean="0"/>
              <a:t>                                  IRES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Plastics</a:t>
            </a:r>
            <a:r>
              <a:rPr lang="it-IT" dirty="0" smtClean="0"/>
              <a:t>, </a:t>
            </a:r>
            <a:r>
              <a:rPr lang="it-IT" dirty="0" err="1" smtClean="0"/>
              <a:t>chemicals</a:t>
            </a:r>
            <a:r>
              <a:rPr lang="it-IT" dirty="0" smtClean="0"/>
              <a:t>, </a:t>
            </a:r>
            <a:r>
              <a:rPr lang="it-IT" dirty="0" err="1" smtClean="0"/>
              <a:t>oligoprobes</a:t>
            </a:r>
            <a:r>
              <a:rPr lang="it-IT" dirty="0" smtClean="0"/>
              <a:t>, </a:t>
            </a:r>
            <a:r>
              <a:rPr lang="it-IT" dirty="0" err="1" smtClean="0"/>
              <a:t>siRNA</a:t>
            </a:r>
            <a:r>
              <a:rPr lang="it-IT" dirty="0" smtClean="0"/>
              <a:t>, </a:t>
            </a:r>
            <a:r>
              <a:rPr lang="it-IT" dirty="0" err="1" smtClean="0"/>
              <a:t>Antibodies</a:t>
            </a:r>
            <a:r>
              <a:rPr lang="it-IT" dirty="0" smtClean="0"/>
              <a:t> (western and </a:t>
            </a:r>
            <a:r>
              <a:rPr lang="it-IT" dirty="0" err="1" smtClean="0"/>
              <a:t>fluorescence</a:t>
            </a:r>
            <a:r>
              <a:rPr lang="it-IT" dirty="0" smtClean="0"/>
              <a:t>), </a:t>
            </a:r>
            <a:r>
              <a:rPr lang="it-IT" dirty="0" err="1" smtClean="0"/>
              <a:t>doxycicline</a:t>
            </a:r>
            <a:r>
              <a:rPr lang="it-IT" dirty="0" smtClean="0"/>
              <a:t>, PCR kit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Transgenic</a:t>
            </a:r>
            <a:r>
              <a:rPr lang="it-IT" dirty="0" smtClean="0"/>
              <a:t> mouse (n.1)</a:t>
            </a:r>
          </a:p>
          <a:p>
            <a:endParaRPr lang="it-IT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4211960" y="859934"/>
            <a:ext cx="18722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332,00 €</a:t>
            </a:r>
          </a:p>
          <a:p>
            <a:r>
              <a:rPr lang="it-IT" dirty="0" smtClean="0"/>
              <a:t>335,00 €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50,00 €</a:t>
            </a:r>
          </a:p>
          <a:p>
            <a:r>
              <a:rPr lang="it-IT" dirty="0" smtClean="0"/>
              <a:t>50,00 €</a:t>
            </a:r>
          </a:p>
          <a:p>
            <a:r>
              <a:rPr lang="it-IT" dirty="0" smtClean="0"/>
              <a:t>50,00 €  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About</a:t>
            </a:r>
            <a:r>
              <a:rPr lang="it-IT" dirty="0" smtClean="0"/>
              <a:t> 7000,00 €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232,00 €                        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8" name="Immagine 7" descr="c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692696"/>
            <a:ext cx="1375465" cy="1080120"/>
          </a:xfrm>
          <a:prstGeom prst="rect">
            <a:avLst/>
          </a:prstGeom>
        </p:spPr>
      </p:pic>
      <p:pic>
        <p:nvPicPr>
          <p:cNvPr id="10" name="Immagine 9" descr="addge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8201" y="2132856"/>
            <a:ext cx="2288255" cy="648072"/>
          </a:xfrm>
          <a:prstGeom prst="rect">
            <a:avLst/>
          </a:prstGeom>
        </p:spPr>
      </p:pic>
      <p:pic>
        <p:nvPicPr>
          <p:cNvPr id="11" name="Immagine 10" descr="sigm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501008"/>
            <a:ext cx="2248614" cy="65380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81128"/>
            <a:ext cx="1584175" cy="73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ttangolo arrotondato 12"/>
          <p:cNvSpPr/>
          <p:nvPr/>
        </p:nvSpPr>
        <p:spPr>
          <a:xfrm>
            <a:off x="467544" y="5661248"/>
            <a:ext cx="8352928" cy="576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5715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821863" y="0"/>
            <a:ext cx="3190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Comic Sans MS" pitchFamily="66" charset="0"/>
              </a:rPr>
              <a:t>REFERENCES</a:t>
            </a:r>
            <a:endParaRPr lang="it-IT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476672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200" dirty="0" smtClean="0">
                <a:latin typeface="Comic Sans MS" pitchFamily="66" charset="0"/>
              </a:rPr>
              <a:t> Andrei </a:t>
            </a:r>
            <a:r>
              <a:rPr lang="en-US" sz="1200" dirty="0" err="1" smtClean="0">
                <a:latin typeface="Comic Sans MS" pitchFamily="66" charset="0"/>
              </a:rPr>
              <a:t>Surguchov</a:t>
            </a:r>
            <a:r>
              <a:rPr lang="en-US" sz="1200" dirty="0" smtClean="0">
                <a:latin typeface="Comic Sans MS" pitchFamily="66" charset="0"/>
              </a:rPr>
              <a:t>. (2011) </a:t>
            </a:r>
            <a:r>
              <a:rPr lang="en-US" sz="1200" dirty="0" err="1" smtClean="0">
                <a:latin typeface="Comic Sans MS" pitchFamily="66" charset="0"/>
              </a:rPr>
              <a:t>Synucleins</a:t>
            </a:r>
            <a:r>
              <a:rPr lang="en-US" sz="1200" dirty="0" smtClean="0">
                <a:latin typeface="Comic Sans MS" pitchFamily="66" charset="0"/>
              </a:rPr>
              <a:t>: Are They Two-Edged Swords?</a:t>
            </a:r>
            <a:endParaRPr lang="it-IT" sz="1200" dirty="0" smtClean="0">
              <a:latin typeface="Comic Sans MS" pitchFamily="66" charset="0"/>
            </a:endParaRPr>
          </a:p>
          <a:p>
            <a:endParaRPr lang="en-US" sz="1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200" dirty="0" smtClean="0">
                <a:latin typeface="Comic Sans MS" pitchFamily="66" charset="0"/>
              </a:rPr>
              <a:t>Ahmed F., </a:t>
            </a:r>
            <a:r>
              <a:rPr lang="en-US" sz="1200" dirty="0" err="1" smtClean="0">
                <a:latin typeface="Comic Sans MS" pitchFamily="66" charset="0"/>
              </a:rPr>
              <a:t>Raghava</a:t>
            </a:r>
            <a:r>
              <a:rPr lang="en-US" sz="1200" dirty="0" smtClean="0">
                <a:latin typeface="Comic Sans MS" pitchFamily="66" charset="0"/>
              </a:rPr>
              <a:t> G. P. S. (2011). Designing of Highly Effective Complementary and Mismatch </a:t>
            </a:r>
            <a:r>
              <a:rPr lang="en-US" sz="1200" dirty="0" err="1" smtClean="0">
                <a:latin typeface="Comic Sans MS" pitchFamily="66" charset="0"/>
              </a:rPr>
              <a:t>siRNAs</a:t>
            </a:r>
            <a:r>
              <a:rPr lang="en-US" sz="1200" dirty="0" smtClean="0">
                <a:latin typeface="Comic Sans MS" pitchFamily="66" charset="0"/>
              </a:rPr>
              <a:t> for Silencing a Gene. </a:t>
            </a:r>
            <a:r>
              <a:rPr lang="en-US" sz="1200" dirty="0" err="1" smtClean="0">
                <a:latin typeface="Comic Sans MS" pitchFamily="66" charset="0"/>
              </a:rPr>
              <a:t>PLoS</a:t>
            </a:r>
            <a:r>
              <a:rPr lang="en-US" sz="1200" dirty="0" smtClean="0">
                <a:latin typeface="Comic Sans MS" pitchFamily="66" charset="0"/>
              </a:rPr>
              <a:t> ONE 6(8): e23443.</a:t>
            </a:r>
          </a:p>
          <a:p>
            <a:pPr>
              <a:buFont typeface="Wingdings" pitchFamily="2" charset="2"/>
              <a:buChar char="v"/>
            </a:pPr>
            <a:endParaRPr lang="it-IT" sz="1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sz="1200" dirty="0" smtClean="0">
                <a:latin typeface="Comic Sans MS" pitchFamily="66" charset="0"/>
              </a:rPr>
              <a:t> </a:t>
            </a:r>
            <a:r>
              <a:rPr lang="en-US" sz="1200" dirty="0" err="1" smtClean="0">
                <a:latin typeface="Comic Sans MS" pitchFamily="66" charset="0"/>
              </a:rPr>
              <a:t>Bru</a:t>
            </a:r>
            <a:r>
              <a:rPr lang="en-US" sz="1200" dirty="0" smtClean="0">
                <a:latin typeface="Comic Sans MS" pitchFamily="66" charset="0"/>
              </a:rPr>
              <a:t>  T., Salinas S., Kremer E.J. (2010). An update on Canine adenovirus type 2 and its vectors.  Viruses. 2, 2134-2153.</a:t>
            </a:r>
          </a:p>
          <a:p>
            <a:pPr>
              <a:buFont typeface="Wingdings" pitchFamily="2" charset="2"/>
              <a:buChar char="v"/>
            </a:pPr>
            <a:endParaRPr lang="en-US" sz="1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200" dirty="0" smtClean="0">
                <a:latin typeface="Comic Sans MS" pitchFamily="66" charset="0"/>
              </a:rPr>
              <a:t> Cristina </a:t>
            </a:r>
            <a:r>
              <a:rPr lang="en-US" sz="1200" dirty="0" err="1" smtClean="0">
                <a:latin typeface="Comic Sans MS" pitchFamily="66" charset="0"/>
              </a:rPr>
              <a:t>Sundal</a:t>
            </a:r>
            <a:r>
              <a:rPr lang="en-US" sz="1200" dirty="0" smtClean="0">
                <a:latin typeface="Comic Sans MS" pitchFamily="66" charset="0"/>
              </a:rPr>
              <a:t>, </a:t>
            </a:r>
            <a:r>
              <a:rPr lang="en-US" sz="1200" dirty="0" err="1" smtClean="0">
                <a:latin typeface="Comic Sans MS" pitchFamily="66" charset="0"/>
              </a:rPr>
              <a:t>Shinsuke</a:t>
            </a:r>
            <a:r>
              <a:rPr lang="en-US" sz="1200" dirty="0" smtClean="0">
                <a:latin typeface="Comic Sans MS" pitchFamily="66" charset="0"/>
              </a:rPr>
              <a:t> </a:t>
            </a:r>
            <a:r>
              <a:rPr lang="en-US" sz="1200" dirty="0" err="1" smtClean="0">
                <a:latin typeface="Comic Sans MS" pitchFamily="66" charset="0"/>
              </a:rPr>
              <a:t>Fujiyoka</a:t>
            </a:r>
            <a:r>
              <a:rPr lang="en-US" sz="1200" dirty="0" smtClean="0">
                <a:latin typeface="Comic Sans MS" pitchFamily="66" charset="0"/>
              </a:rPr>
              <a:t>, Ryan J.(2011) </a:t>
            </a:r>
            <a:r>
              <a:rPr lang="en-US" sz="1200" dirty="0" err="1" smtClean="0">
                <a:latin typeface="Comic Sans MS" pitchFamily="66" charset="0"/>
              </a:rPr>
              <a:t>Autosomal</a:t>
            </a:r>
            <a:r>
              <a:rPr lang="en-US" sz="1200" dirty="0" smtClean="0">
                <a:latin typeface="Comic Sans MS" pitchFamily="66" charset="0"/>
              </a:rPr>
              <a:t> Dominant Parkinson’s </a:t>
            </a:r>
            <a:r>
              <a:rPr lang="en-US" sz="1200" dirty="0" err="1" smtClean="0">
                <a:latin typeface="Comic Sans MS" pitchFamily="66" charset="0"/>
              </a:rPr>
              <a:t>desease</a:t>
            </a:r>
            <a:r>
              <a:rPr lang="en-US" sz="1200" dirty="0" smtClean="0">
                <a:latin typeface="Comic Sans MS" pitchFamily="66" charset="0"/>
              </a:rPr>
              <a:t>.</a:t>
            </a:r>
          </a:p>
          <a:p>
            <a:endParaRPr lang="it-IT" sz="1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200" dirty="0" smtClean="0">
                <a:latin typeface="Comic Sans MS" pitchFamily="66" charset="0"/>
              </a:rPr>
              <a:t> </a:t>
            </a:r>
            <a:r>
              <a:rPr lang="en-US" sz="1200" dirty="0" err="1" smtClean="0">
                <a:latin typeface="Comic Sans MS" pitchFamily="66" charset="0"/>
              </a:rPr>
              <a:t>Coppedè</a:t>
            </a:r>
            <a:r>
              <a:rPr lang="en-US" sz="1200" dirty="0" smtClean="0">
                <a:latin typeface="Comic Sans MS" pitchFamily="66" charset="0"/>
              </a:rPr>
              <a:t> F. (2012). Genetics and </a:t>
            </a:r>
            <a:r>
              <a:rPr lang="en-US" sz="1200" dirty="0" err="1" smtClean="0">
                <a:latin typeface="Comic Sans MS" pitchFamily="66" charset="0"/>
              </a:rPr>
              <a:t>Epigenetics</a:t>
            </a:r>
            <a:r>
              <a:rPr lang="en-US" sz="1200" dirty="0" smtClean="0">
                <a:latin typeface="Comic Sans MS" pitchFamily="66" charset="0"/>
              </a:rPr>
              <a:t> of Parkinson’s Disease. The </a:t>
            </a:r>
            <a:r>
              <a:rPr lang="en-US" sz="1200" dirty="0" err="1" smtClean="0">
                <a:latin typeface="Comic Sans MS" pitchFamily="66" charset="0"/>
              </a:rPr>
              <a:t>ScientificWorld</a:t>
            </a:r>
            <a:r>
              <a:rPr lang="en-US" sz="1200" dirty="0" smtClean="0">
                <a:latin typeface="Comic Sans MS" pitchFamily="66" charset="0"/>
              </a:rPr>
              <a:t> Journal Volume 2012, Article ID 489830, </a:t>
            </a:r>
          </a:p>
          <a:p>
            <a:pPr>
              <a:buFont typeface="Wingdings" pitchFamily="2" charset="2"/>
              <a:buChar char="v"/>
            </a:pPr>
            <a:endParaRPr lang="it-IT" sz="1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it-IT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Coune</a:t>
            </a: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P. G., Schneider B. L., </a:t>
            </a:r>
            <a:r>
              <a:rPr lang="it-IT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Aebischer</a:t>
            </a: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. </a:t>
            </a:r>
            <a:r>
              <a:rPr lang="it-IT" sz="1200" dirty="0" smtClean="0">
                <a:latin typeface="Comic Sans MS" pitchFamily="66" charset="0"/>
              </a:rPr>
              <a:t>(2012). Parkinson’s </a:t>
            </a:r>
            <a:r>
              <a:rPr lang="it-IT" sz="1200" dirty="0" err="1" smtClean="0">
                <a:latin typeface="Comic Sans MS" pitchFamily="66" charset="0"/>
              </a:rPr>
              <a:t>Disease</a:t>
            </a:r>
            <a:r>
              <a:rPr lang="it-IT" sz="1200" dirty="0" smtClean="0">
                <a:latin typeface="Comic Sans MS" pitchFamily="66" charset="0"/>
              </a:rPr>
              <a:t>: Gene </a:t>
            </a:r>
            <a:r>
              <a:rPr lang="it-IT" sz="1200" dirty="0" err="1" smtClean="0">
                <a:latin typeface="Comic Sans MS" pitchFamily="66" charset="0"/>
              </a:rPr>
              <a:t>Therapies</a:t>
            </a:r>
            <a:r>
              <a:rPr lang="it-IT" sz="1200" dirty="0" smtClean="0">
                <a:latin typeface="Comic Sans MS" pitchFamily="66" charset="0"/>
              </a:rPr>
              <a:t>. </a:t>
            </a:r>
            <a:r>
              <a:rPr lang="it-IT" sz="1200" dirty="0" err="1" smtClean="0">
                <a:latin typeface="Comic Sans MS" pitchFamily="66" charset="0"/>
              </a:rPr>
              <a:t>Cold</a:t>
            </a:r>
            <a:r>
              <a:rPr lang="it-IT" sz="1200" dirty="0" smtClean="0">
                <a:latin typeface="Comic Sans MS" pitchFamily="66" charset="0"/>
              </a:rPr>
              <a:t> </a:t>
            </a:r>
            <a:r>
              <a:rPr lang="it-IT" sz="1200" dirty="0" err="1" smtClean="0">
                <a:latin typeface="Comic Sans MS" pitchFamily="66" charset="0"/>
              </a:rPr>
              <a:t>Spring</a:t>
            </a:r>
            <a:r>
              <a:rPr lang="it-IT" sz="1200" dirty="0" smtClean="0">
                <a:latin typeface="Comic Sans MS" pitchFamily="66" charset="0"/>
              </a:rPr>
              <a:t> </a:t>
            </a:r>
            <a:r>
              <a:rPr lang="it-IT" sz="1200" dirty="0" err="1" smtClean="0">
                <a:latin typeface="Comic Sans MS" pitchFamily="66" charset="0"/>
              </a:rPr>
              <a:t>Harb</a:t>
            </a:r>
            <a:r>
              <a:rPr lang="it-IT" sz="1200" dirty="0" smtClean="0">
                <a:latin typeface="Comic Sans MS" pitchFamily="66" charset="0"/>
              </a:rPr>
              <a:t> </a:t>
            </a:r>
            <a:r>
              <a:rPr lang="it-IT" sz="1200" dirty="0" err="1" smtClean="0">
                <a:latin typeface="Comic Sans MS" pitchFamily="66" charset="0"/>
              </a:rPr>
              <a:t>Perspect</a:t>
            </a:r>
            <a:r>
              <a:rPr lang="it-IT" sz="1200" dirty="0" smtClean="0">
                <a:latin typeface="Comic Sans MS" pitchFamily="66" charset="0"/>
              </a:rPr>
              <a:t> </a:t>
            </a:r>
            <a:r>
              <a:rPr lang="it-IT" sz="1200" dirty="0" err="1" smtClean="0">
                <a:latin typeface="Comic Sans MS" pitchFamily="66" charset="0"/>
              </a:rPr>
              <a:t>Med</a:t>
            </a:r>
            <a:r>
              <a:rPr lang="it-IT" sz="1200" dirty="0" smtClean="0">
                <a:latin typeface="Comic Sans MS" pitchFamily="66" charset="0"/>
              </a:rPr>
              <a:t>. 2(4): a009431. </a:t>
            </a:r>
          </a:p>
          <a:p>
            <a:pPr>
              <a:buFont typeface="Wingdings" pitchFamily="2" charset="2"/>
              <a:buChar char="v"/>
            </a:pPr>
            <a:endParaRPr lang="it-IT" sz="1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sz="1200" dirty="0" smtClean="0">
                <a:latin typeface="Comic Sans MS" pitchFamily="66" charset="0"/>
              </a:rPr>
              <a:t> </a:t>
            </a:r>
            <a:r>
              <a:rPr lang="it-IT" sz="1200" dirty="0" err="1" smtClean="0">
                <a:latin typeface="Comic Sans MS" pitchFamily="66" charset="0"/>
              </a:rPr>
              <a:t>Decressac</a:t>
            </a:r>
            <a:r>
              <a:rPr lang="it-IT" sz="1200" dirty="0" smtClean="0">
                <a:latin typeface="Comic Sans MS" pitchFamily="66" charset="0"/>
              </a:rPr>
              <a:t> M., </a:t>
            </a:r>
            <a:r>
              <a:rPr lang="it-IT" sz="1200" dirty="0" err="1" smtClean="0">
                <a:latin typeface="Comic Sans MS" pitchFamily="66" charset="0"/>
              </a:rPr>
              <a:t>Mattsson</a:t>
            </a:r>
            <a:r>
              <a:rPr lang="it-IT" sz="1200" dirty="0" smtClean="0">
                <a:latin typeface="Comic Sans MS" pitchFamily="66" charset="0"/>
              </a:rPr>
              <a:t> B., </a:t>
            </a:r>
            <a:r>
              <a:rPr lang="it-IT" sz="1200" dirty="0" err="1" smtClean="0">
                <a:latin typeface="Comic Sans MS" pitchFamily="66" charset="0"/>
              </a:rPr>
              <a:t>Lundblad</a:t>
            </a:r>
            <a:r>
              <a:rPr lang="it-IT" sz="1200" dirty="0" smtClean="0">
                <a:latin typeface="Comic Sans MS" pitchFamily="66" charset="0"/>
              </a:rPr>
              <a:t> M., </a:t>
            </a:r>
            <a:r>
              <a:rPr lang="it-IT" sz="1200" dirty="0" err="1" smtClean="0">
                <a:latin typeface="Comic Sans MS" pitchFamily="66" charset="0"/>
              </a:rPr>
              <a:t>Weikop</a:t>
            </a:r>
            <a:r>
              <a:rPr lang="it-IT" sz="1200" dirty="0" smtClean="0">
                <a:latin typeface="Comic Sans MS" pitchFamily="66" charset="0"/>
              </a:rPr>
              <a:t> P., </a:t>
            </a:r>
            <a:r>
              <a:rPr lang="it-IT" sz="1200" dirty="0" err="1" smtClean="0">
                <a:latin typeface="Comic Sans MS" pitchFamily="66" charset="0"/>
              </a:rPr>
              <a:t>Björklund</a:t>
            </a:r>
            <a:r>
              <a:rPr lang="it-IT" sz="1200" dirty="0" smtClean="0">
                <a:latin typeface="Comic Sans MS" pitchFamily="66" charset="0"/>
              </a:rPr>
              <a:t> A. (</a:t>
            </a:r>
            <a:r>
              <a:rPr lang="en-US" sz="1200" dirty="0" smtClean="0">
                <a:latin typeface="Comic Sans MS" pitchFamily="66" charset="0"/>
              </a:rPr>
              <a:t>2012). Progressive neurodegenerative and </a:t>
            </a:r>
            <a:r>
              <a:rPr lang="en-US" sz="1200" dirty="0" err="1" smtClean="0">
                <a:latin typeface="Comic Sans MS" pitchFamily="66" charset="0"/>
              </a:rPr>
              <a:t>behavioural</a:t>
            </a:r>
            <a:r>
              <a:rPr lang="en-US" sz="1200" dirty="0" smtClean="0">
                <a:latin typeface="Comic Sans MS" pitchFamily="66" charset="0"/>
              </a:rPr>
              <a:t> changes induced by AAV-mediated </a:t>
            </a:r>
            <a:r>
              <a:rPr lang="en-US" sz="1200" dirty="0" err="1" smtClean="0">
                <a:latin typeface="Comic Sans MS" pitchFamily="66" charset="0"/>
              </a:rPr>
              <a:t>overexpression</a:t>
            </a:r>
            <a:r>
              <a:rPr lang="en-US" sz="1200" dirty="0" smtClean="0">
                <a:latin typeface="Comic Sans MS" pitchFamily="66" charset="0"/>
              </a:rPr>
              <a:t> of α-</a:t>
            </a:r>
            <a:r>
              <a:rPr lang="en-US" sz="1200" dirty="0" err="1" smtClean="0">
                <a:latin typeface="Comic Sans MS" pitchFamily="66" charset="0"/>
              </a:rPr>
              <a:t>synuclein</a:t>
            </a:r>
            <a:r>
              <a:rPr lang="en-US" sz="1200" dirty="0" smtClean="0">
                <a:latin typeface="Comic Sans MS" pitchFamily="66" charset="0"/>
              </a:rPr>
              <a:t> in midbrain dopamine neurons. Neurobiology of Disease 45. 939–953</a:t>
            </a:r>
          </a:p>
          <a:p>
            <a:pPr>
              <a:buFont typeface="Wingdings" pitchFamily="2" charset="2"/>
              <a:buChar char="v"/>
            </a:pPr>
            <a:endParaRPr lang="en-US" sz="1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200" dirty="0" smtClean="0">
                <a:latin typeface="Comic Sans MS" pitchFamily="66" charset="0"/>
              </a:rPr>
              <a:t> </a:t>
            </a:r>
            <a:r>
              <a:rPr lang="en-US" sz="1200" dirty="0" err="1" smtClean="0">
                <a:latin typeface="Comic Sans MS" pitchFamily="66" charset="0"/>
              </a:rPr>
              <a:t>Delzor</a:t>
            </a:r>
            <a:r>
              <a:rPr lang="en-US" sz="1200" dirty="0" smtClean="0">
                <a:latin typeface="Comic Sans MS" pitchFamily="66" charset="0"/>
              </a:rPr>
              <a:t> A., </a:t>
            </a:r>
            <a:r>
              <a:rPr lang="en-US" sz="1200" dirty="0" err="1" smtClean="0">
                <a:latin typeface="Comic Sans MS" pitchFamily="66" charset="0"/>
              </a:rPr>
              <a:t>Dufour</a:t>
            </a:r>
            <a:r>
              <a:rPr lang="en-US" sz="1200" dirty="0" smtClean="0">
                <a:latin typeface="Comic Sans MS" pitchFamily="66" charset="0"/>
              </a:rPr>
              <a:t> N., Petit F. (2012). Restricted </a:t>
            </a:r>
            <a:r>
              <a:rPr lang="en-US" sz="1200" dirty="0" err="1" smtClean="0">
                <a:latin typeface="Comic Sans MS" pitchFamily="66" charset="0"/>
              </a:rPr>
              <a:t>Transgene</a:t>
            </a:r>
            <a:r>
              <a:rPr lang="en-US" sz="1200" dirty="0" smtClean="0">
                <a:latin typeface="Comic Sans MS" pitchFamily="66" charset="0"/>
              </a:rPr>
              <a:t> Expression in the Brain with Cell-Type Specific Neuronal Promoters. HUMAN GENE THERAPY METHODS 23:242–254.</a:t>
            </a:r>
          </a:p>
          <a:p>
            <a:pPr>
              <a:buFont typeface="Wingdings" pitchFamily="2" charset="2"/>
              <a:buChar char="v"/>
            </a:pPr>
            <a:endParaRPr lang="en-US" sz="1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200" dirty="0" smtClean="0">
                <a:latin typeface="Comic Sans MS" pitchFamily="66" charset="0"/>
              </a:rPr>
              <a:t>Fabio </a:t>
            </a:r>
            <a:r>
              <a:rPr lang="en-US" sz="1200" dirty="0" err="1" smtClean="0">
                <a:latin typeface="Comic Sans MS" pitchFamily="66" charset="0"/>
              </a:rPr>
              <a:t>Coppedè</a:t>
            </a:r>
            <a:r>
              <a:rPr lang="en-US" sz="1200" dirty="0" smtClean="0">
                <a:latin typeface="Comic Sans MS" pitchFamily="66" charset="0"/>
              </a:rPr>
              <a:t>. (2010) Genetics and </a:t>
            </a:r>
            <a:r>
              <a:rPr lang="en-US" sz="1200" dirty="0" err="1" smtClean="0">
                <a:latin typeface="Comic Sans MS" pitchFamily="66" charset="0"/>
              </a:rPr>
              <a:t>Epigenetics</a:t>
            </a:r>
            <a:r>
              <a:rPr lang="en-US" sz="1200" dirty="0" smtClean="0">
                <a:latin typeface="Comic Sans MS" pitchFamily="66" charset="0"/>
              </a:rPr>
              <a:t> of Parkinson’s Disease</a:t>
            </a:r>
            <a:endParaRPr lang="it-IT" sz="1200" dirty="0" smtClean="0">
              <a:latin typeface="Comic Sans MS" pitchFamily="66" charset="0"/>
            </a:endParaRPr>
          </a:p>
          <a:p>
            <a:endParaRPr lang="en-US" sz="1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200" dirty="0" smtClean="0">
                <a:latin typeface="Comic Sans MS" pitchFamily="66" charset="0"/>
              </a:rPr>
              <a:t> Han Y., </a:t>
            </a:r>
            <a:r>
              <a:rPr lang="en-US" sz="1200" dirty="0" err="1" smtClean="0">
                <a:latin typeface="Comic Sans MS" pitchFamily="66" charset="0"/>
              </a:rPr>
              <a:t>Khodr</a:t>
            </a:r>
            <a:r>
              <a:rPr lang="en-US" sz="1200" dirty="0" smtClean="0">
                <a:latin typeface="Comic Sans MS" pitchFamily="66" charset="0"/>
              </a:rPr>
              <a:t> E. C., </a:t>
            </a:r>
            <a:r>
              <a:rPr lang="en-US" sz="1200" dirty="0" err="1" smtClean="0">
                <a:latin typeface="Comic Sans MS" pitchFamily="66" charset="0"/>
              </a:rPr>
              <a:t>Sapru</a:t>
            </a:r>
            <a:r>
              <a:rPr lang="en-US" sz="1200" dirty="0" smtClean="0">
                <a:latin typeface="Comic Sans MS" pitchFamily="66" charset="0"/>
              </a:rPr>
              <a:t> K. M. et al. (2011). A </a:t>
            </a:r>
            <a:r>
              <a:rPr lang="en-US" sz="1200" dirty="0" err="1" smtClean="0">
                <a:latin typeface="Comic Sans MS" pitchFamily="66" charset="0"/>
              </a:rPr>
              <a:t>microRNA</a:t>
            </a:r>
            <a:r>
              <a:rPr lang="en-US" sz="1200" dirty="0" smtClean="0">
                <a:latin typeface="Comic Sans MS" pitchFamily="66" charset="0"/>
              </a:rPr>
              <a:t> embedded AAV alpha-</a:t>
            </a:r>
            <a:r>
              <a:rPr lang="en-US" sz="1200" dirty="0" err="1" smtClean="0">
                <a:latin typeface="Comic Sans MS" pitchFamily="66" charset="0"/>
              </a:rPr>
              <a:t>synuclein</a:t>
            </a:r>
            <a:r>
              <a:rPr lang="en-US" sz="1200" dirty="0" smtClean="0">
                <a:latin typeface="Comic Sans MS" pitchFamily="66" charset="0"/>
              </a:rPr>
              <a:t> gene silencing vector for </a:t>
            </a:r>
            <a:r>
              <a:rPr lang="en-US" sz="1200" dirty="0" err="1" smtClean="0">
                <a:latin typeface="Comic Sans MS" pitchFamily="66" charset="0"/>
              </a:rPr>
              <a:t>dopaminergic</a:t>
            </a:r>
            <a:r>
              <a:rPr lang="en-US" sz="1200" dirty="0" smtClean="0">
                <a:latin typeface="Comic Sans MS" pitchFamily="66" charset="0"/>
              </a:rPr>
              <a:t> neurons. Brain Res. 2011 April 22; 1386: 15–24.</a:t>
            </a:r>
          </a:p>
          <a:p>
            <a:pPr>
              <a:buFont typeface="Wingdings" pitchFamily="2" charset="2"/>
              <a:buChar char="v"/>
            </a:pPr>
            <a:endParaRPr lang="en-US" sz="1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200" dirty="0" smtClean="0">
                <a:latin typeface="Comic Sans MS" pitchFamily="66" charset="0"/>
              </a:rPr>
              <a:t> Huang H., </a:t>
            </a:r>
            <a:r>
              <a:rPr lang="en-US" sz="1200" dirty="0" err="1" smtClean="0">
                <a:latin typeface="Comic Sans MS" pitchFamily="66" charset="0"/>
              </a:rPr>
              <a:t>Qiao</a:t>
            </a:r>
            <a:r>
              <a:rPr lang="en-US" sz="1200" dirty="0" smtClean="0">
                <a:latin typeface="Comic Sans MS" pitchFamily="66" charset="0"/>
              </a:rPr>
              <a:t> R., Zhao D. (2009). Profiling of mismatch discrimination in </a:t>
            </a:r>
            <a:r>
              <a:rPr lang="en-US" sz="1200" dirty="0" err="1" smtClean="0">
                <a:latin typeface="Comic Sans MS" pitchFamily="66" charset="0"/>
              </a:rPr>
              <a:t>RNAi</a:t>
            </a:r>
            <a:r>
              <a:rPr lang="en-US" sz="1200" dirty="0" smtClean="0">
                <a:latin typeface="Comic Sans MS" pitchFamily="66" charset="0"/>
              </a:rPr>
              <a:t> enabled rational design of allele-specific </a:t>
            </a:r>
            <a:r>
              <a:rPr lang="en-US" sz="1200" dirty="0" err="1" smtClean="0">
                <a:latin typeface="Comic Sans MS" pitchFamily="66" charset="0"/>
              </a:rPr>
              <a:t>siRNAs</a:t>
            </a:r>
            <a:r>
              <a:rPr lang="en-US" sz="1200" dirty="0" smtClean="0">
                <a:latin typeface="Comic Sans MS" pitchFamily="66" charset="0"/>
              </a:rPr>
              <a:t>. Nucleic acids research. </a:t>
            </a:r>
            <a:r>
              <a:rPr lang="en-US" sz="1200" dirty="0" err="1" smtClean="0">
                <a:latin typeface="Comic Sans MS" pitchFamily="66" charset="0"/>
              </a:rPr>
              <a:t>Vol</a:t>
            </a:r>
            <a:r>
              <a:rPr lang="en-US" sz="1200" dirty="0" smtClean="0">
                <a:latin typeface="Comic Sans MS" pitchFamily="66" charset="0"/>
              </a:rPr>
              <a:t> 37 n.22.</a:t>
            </a:r>
          </a:p>
          <a:p>
            <a:pPr>
              <a:buFont typeface="Wingdings" pitchFamily="2" charset="2"/>
              <a:buChar char="v"/>
            </a:pPr>
            <a:endParaRPr lang="en-US" sz="1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200" dirty="0" smtClean="0">
                <a:latin typeface="Comic Sans MS" pitchFamily="66" charset="0"/>
              </a:rPr>
              <a:t> Jin. X., Sun T., Zhao T. et al. (2010). Strand antagonism in </a:t>
            </a:r>
            <a:r>
              <a:rPr lang="en-US" sz="1200" dirty="0" err="1" smtClean="0">
                <a:latin typeface="Comic Sans MS" pitchFamily="66" charset="0"/>
              </a:rPr>
              <a:t>RNAi</a:t>
            </a:r>
            <a:r>
              <a:rPr lang="en-US" sz="1200" dirty="0" smtClean="0">
                <a:latin typeface="Comic Sans MS" pitchFamily="66" charset="0"/>
              </a:rPr>
              <a:t>: an explanation of differences in potency between </a:t>
            </a:r>
            <a:r>
              <a:rPr lang="en-US" sz="1200" dirty="0" err="1" smtClean="0">
                <a:latin typeface="Comic Sans MS" pitchFamily="66" charset="0"/>
              </a:rPr>
              <a:t>intracellularly</a:t>
            </a:r>
            <a:r>
              <a:rPr lang="en-US" sz="1200" dirty="0" smtClean="0">
                <a:latin typeface="Comic Sans MS" pitchFamily="66" charset="0"/>
              </a:rPr>
              <a:t> expressed </a:t>
            </a:r>
            <a:r>
              <a:rPr lang="en-US" sz="1200" dirty="0" err="1" smtClean="0">
                <a:latin typeface="Comic Sans MS" pitchFamily="66" charset="0"/>
              </a:rPr>
              <a:t>siRNA</a:t>
            </a:r>
            <a:r>
              <a:rPr lang="en-US" sz="1200" dirty="0" smtClean="0">
                <a:latin typeface="Comic Sans MS" pitchFamily="66" charset="0"/>
              </a:rPr>
              <a:t> and </a:t>
            </a:r>
            <a:r>
              <a:rPr lang="en-US" sz="1200" dirty="0" err="1" smtClean="0">
                <a:latin typeface="Comic Sans MS" pitchFamily="66" charset="0"/>
              </a:rPr>
              <a:t>shRNA</a:t>
            </a:r>
            <a:r>
              <a:rPr lang="en-US" sz="1200" dirty="0" smtClean="0">
                <a:latin typeface="Comic Sans MS" pitchFamily="66" charset="0"/>
              </a:rPr>
              <a:t>. Nucleic Acids Research, 2012, Vol. 40, No. 4 1797–1806.</a:t>
            </a:r>
          </a:p>
          <a:p>
            <a:pPr>
              <a:buFont typeface="Wingdings" pitchFamily="2" charset="2"/>
              <a:buChar char="v"/>
            </a:pPr>
            <a:endParaRPr lang="en-US" sz="12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23528" y="188641"/>
            <a:ext cx="86409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1200" dirty="0" smtClean="0">
                <a:latin typeface="Comic Sans MS" pitchFamily="66" charset="0"/>
              </a:rPr>
              <a:t> </a:t>
            </a:r>
            <a:r>
              <a:rPr lang="en-US" sz="1200" dirty="0" smtClean="0">
                <a:latin typeface="Comic Sans MS" pitchFamily="66" charset="0"/>
              </a:rPr>
              <a:t> Kuhn K., </a:t>
            </a:r>
            <a:r>
              <a:rPr lang="en-US" sz="1200" dirty="0" err="1" smtClean="0">
                <a:latin typeface="Comic Sans MS" pitchFamily="66" charset="0"/>
              </a:rPr>
              <a:t>Wellen</a:t>
            </a:r>
            <a:r>
              <a:rPr lang="en-US" sz="1200" dirty="0" smtClean="0">
                <a:latin typeface="Comic Sans MS" pitchFamily="66" charset="0"/>
              </a:rPr>
              <a:t> J., Link N, </a:t>
            </a:r>
            <a:r>
              <a:rPr lang="en-US" sz="1200" dirty="0" err="1" smtClean="0">
                <a:latin typeface="Comic Sans MS" pitchFamily="66" charset="0"/>
              </a:rPr>
              <a:t>Maskri</a:t>
            </a:r>
            <a:r>
              <a:rPr lang="en-US" sz="1200" dirty="0" smtClean="0">
                <a:latin typeface="Comic Sans MS" pitchFamily="66" charset="0"/>
              </a:rPr>
              <a:t> L. et al. (2003). The mouse MPTP model: gene expression changes in </a:t>
            </a:r>
            <a:r>
              <a:rPr lang="en-US" sz="1200" dirty="0" err="1" smtClean="0">
                <a:latin typeface="Comic Sans MS" pitchFamily="66" charset="0"/>
              </a:rPr>
              <a:t>dopaminergic</a:t>
            </a:r>
            <a:r>
              <a:rPr lang="en-US" sz="1200" dirty="0" smtClean="0">
                <a:latin typeface="Comic Sans MS" pitchFamily="66" charset="0"/>
              </a:rPr>
              <a:t> neurons. </a:t>
            </a:r>
            <a:r>
              <a:rPr lang="en-US" sz="1200" dirty="0" err="1" smtClean="0">
                <a:latin typeface="Comic Sans MS" pitchFamily="66" charset="0"/>
              </a:rPr>
              <a:t>Eur</a:t>
            </a:r>
            <a:r>
              <a:rPr lang="en-US" sz="1200" dirty="0" smtClean="0">
                <a:latin typeface="Comic Sans MS" pitchFamily="66" charset="0"/>
              </a:rPr>
              <a:t> J </a:t>
            </a:r>
            <a:r>
              <a:rPr lang="en-US" sz="1200" dirty="0" err="1" smtClean="0">
                <a:latin typeface="Comic Sans MS" pitchFamily="66" charset="0"/>
              </a:rPr>
              <a:t>Neurosci</a:t>
            </a:r>
            <a:r>
              <a:rPr lang="en-US" sz="1200" dirty="0" smtClean="0">
                <a:latin typeface="Comic Sans MS" pitchFamily="66" charset="0"/>
              </a:rPr>
              <a:t> 3; 17:1–12.</a:t>
            </a:r>
          </a:p>
          <a:p>
            <a:endParaRPr lang="en-US" sz="1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200" dirty="0" smtClean="0">
                <a:latin typeface="Comic Sans MS" pitchFamily="66" charset="0"/>
              </a:rPr>
              <a:t> </a:t>
            </a:r>
            <a:r>
              <a:rPr lang="en-US" sz="1200" dirty="0" err="1" smtClean="0">
                <a:latin typeface="Comic Sans MS" pitchFamily="66" charset="0"/>
              </a:rPr>
              <a:t>Kurz</a:t>
            </a:r>
            <a:r>
              <a:rPr lang="en-US" sz="1200" dirty="0" smtClean="0">
                <a:latin typeface="Comic Sans MS" pitchFamily="66" charset="0"/>
              </a:rPr>
              <a:t> A., Double  K. L., </a:t>
            </a:r>
            <a:r>
              <a:rPr lang="en-US" sz="1200" dirty="0" err="1" smtClean="0">
                <a:latin typeface="Comic Sans MS" pitchFamily="66" charset="0"/>
              </a:rPr>
              <a:t>Lastres</a:t>
            </a:r>
            <a:r>
              <a:rPr lang="en-US" sz="1200" dirty="0" smtClean="0">
                <a:latin typeface="Comic Sans MS" pitchFamily="66" charset="0"/>
              </a:rPr>
              <a:t>-Becker I. et al. (2010). A53T-Alpha-Synuclein </a:t>
            </a:r>
            <a:r>
              <a:rPr lang="en-US" sz="1200" dirty="0" err="1" smtClean="0">
                <a:latin typeface="Comic Sans MS" pitchFamily="66" charset="0"/>
              </a:rPr>
              <a:t>Overexpression</a:t>
            </a:r>
            <a:r>
              <a:rPr lang="en-US" sz="1200" dirty="0" smtClean="0">
                <a:latin typeface="Comic Sans MS" pitchFamily="66" charset="0"/>
              </a:rPr>
              <a:t> Impairs Dopamine Signaling and </a:t>
            </a:r>
            <a:r>
              <a:rPr lang="en-US" sz="1200" dirty="0" err="1" smtClean="0">
                <a:latin typeface="Comic Sans MS" pitchFamily="66" charset="0"/>
              </a:rPr>
              <a:t>Striatal</a:t>
            </a:r>
            <a:r>
              <a:rPr lang="en-US" sz="1200" dirty="0" smtClean="0">
                <a:latin typeface="Comic Sans MS" pitchFamily="66" charset="0"/>
              </a:rPr>
              <a:t> Synaptic Plasticity in Old Mice. </a:t>
            </a:r>
            <a:r>
              <a:rPr lang="en-US" sz="1200" dirty="0" err="1" smtClean="0">
                <a:latin typeface="Comic Sans MS" pitchFamily="66" charset="0"/>
              </a:rPr>
              <a:t>PLoS</a:t>
            </a:r>
            <a:r>
              <a:rPr lang="en-US" sz="1200" dirty="0" smtClean="0">
                <a:latin typeface="Comic Sans MS" pitchFamily="66" charset="0"/>
              </a:rPr>
              <a:t> ONE 5(7): e11464.</a:t>
            </a:r>
          </a:p>
          <a:p>
            <a:endParaRPr lang="it-IT" sz="1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sz="1200" dirty="0" err="1" smtClean="0">
                <a:latin typeface="Comic Sans MS" pitchFamily="66" charset="0"/>
              </a:rPr>
              <a:t>McCormack</a:t>
            </a:r>
            <a:r>
              <a:rPr lang="it-IT" sz="1200" dirty="0" smtClean="0">
                <a:latin typeface="Comic Sans MS" pitchFamily="66" charset="0"/>
              </a:rPr>
              <a:t> A. L., </a:t>
            </a:r>
            <a:r>
              <a:rPr lang="it-IT" sz="1200" dirty="0" err="1" smtClean="0">
                <a:latin typeface="Comic Sans MS" pitchFamily="66" charset="0"/>
              </a:rPr>
              <a:t>Mak</a:t>
            </a:r>
            <a:r>
              <a:rPr lang="it-IT" sz="1200" dirty="0" smtClean="0">
                <a:latin typeface="Comic Sans MS" pitchFamily="66" charset="0"/>
              </a:rPr>
              <a:t> S. K., </a:t>
            </a:r>
            <a:r>
              <a:rPr lang="it-IT" sz="1200" dirty="0" err="1" smtClean="0">
                <a:latin typeface="Comic Sans MS" pitchFamily="66" charset="0"/>
              </a:rPr>
              <a:t>Henderson</a:t>
            </a:r>
            <a:r>
              <a:rPr lang="it-IT" sz="1200" dirty="0" smtClean="0">
                <a:latin typeface="Comic Sans MS" pitchFamily="66" charset="0"/>
              </a:rPr>
              <a:t> J. M., </a:t>
            </a:r>
            <a:r>
              <a:rPr lang="it-IT" sz="1200" dirty="0" err="1" smtClean="0">
                <a:latin typeface="Comic Sans MS" pitchFamily="66" charset="0"/>
              </a:rPr>
              <a:t>Bumcrot</a:t>
            </a:r>
            <a:r>
              <a:rPr lang="it-IT" sz="1200" dirty="0" smtClean="0">
                <a:latin typeface="Comic Sans MS" pitchFamily="66" charset="0"/>
              </a:rPr>
              <a:t> D., </a:t>
            </a:r>
            <a:r>
              <a:rPr lang="it-IT" sz="1200" dirty="0" err="1" smtClean="0">
                <a:latin typeface="Comic Sans MS" pitchFamily="66" charset="0"/>
              </a:rPr>
              <a:t>Farrer</a:t>
            </a:r>
            <a:r>
              <a:rPr lang="it-IT" sz="1200" dirty="0" smtClean="0">
                <a:latin typeface="Comic Sans MS" pitchFamily="66" charset="0"/>
              </a:rPr>
              <a:t> M. J., Di Monte D. A. (2010). </a:t>
            </a:r>
            <a:r>
              <a:rPr lang="en-US" sz="1200" dirty="0" smtClean="0">
                <a:latin typeface="Comic Sans MS" pitchFamily="66" charset="0"/>
              </a:rPr>
              <a:t>a-</a:t>
            </a:r>
            <a:r>
              <a:rPr lang="en-US" sz="1200" dirty="0" err="1" smtClean="0">
                <a:latin typeface="Comic Sans MS" pitchFamily="66" charset="0"/>
              </a:rPr>
              <a:t>Synuclein</a:t>
            </a:r>
            <a:r>
              <a:rPr lang="en-US" sz="1200" dirty="0" smtClean="0">
                <a:latin typeface="Comic Sans MS" pitchFamily="66" charset="0"/>
              </a:rPr>
              <a:t> Suppression by Targeted Small Interfering </a:t>
            </a:r>
            <a:r>
              <a:rPr lang="it-IT" sz="1200" dirty="0" smtClean="0">
                <a:latin typeface="Comic Sans MS" pitchFamily="66" charset="0"/>
              </a:rPr>
              <a:t>RNA in the Primate </a:t>
            </a:r>
            <a:r>
              <a:rPr lang="it-IT" sz="1200" dirty="0" err="1" smtClean="0">
                <a:latin typeface="Comic Sans MS" pitchFamily="66" charset="0"/>
              </a:rPr>
              <a:t>Substantia</a:t>
            </a:r>
            <a:r>
              <a:rPr lang="it-IT" sz="1200" dirty="0" smtClean="0">
                <a:latin typeface="Comic Sans MS" pitchFamily="66" charset="0"/>
              </a:rPr>
              <a:t> </a:t>
            </a:r>
            <a:r>
              <a:rPr lang="it-IT" sz="1200" dirty="0" err="1" smtClean="0">
                <a:latin typeface="Comic Sans MS" pitchFamily="66" charset="0"/>
              </a:rPr>
              <a:t>Nigra</a:t>
            </a:r>
            <a:r>
              <a:rPr lang="it-IT" sz="1200" dirty="0" smtClean="0">
                <a:latin typeface="Comic Sans MS" pitchFamily="66" charset="0"/>
              </a:rPr>
              <a:t>. </a:t>
            </a:r>
            <a:r>
              <a:rPr lang="it-IT" sz="1200" dirty="0" err="1" smtClean="0">
                <a:latin typeface="Comic Sans MS" pitchFamily="66" charset="0"/>
              </a:rPr>
              <a:t>PLoS</a:t>
            </a:r>
            <a:r>
              <a:rPr lang="it-IT" sz="1200" dirty="0" smtClean="0">
                <a:latin typeface="Comic Sans MS" pitchFamily="66" charset="0"/>
              </a:rPr>
              <a:t> ONE Vol. 5 </a:t>
            </a:r>
            <a:r>
              <a:rPr lang="it-IT" sz="1200" dirty="0" err="1" smtClean="0">
                <a:latin typeface="Comic Sans MS" pitchFamily="66" charset="0"/>
              </a:rPr>
              <a:t>Issue</a:t>
            </a:r>
            <a:r>
              <a:rPr lang="it-IT" sz="1200" dirty="0" smtClean="0">
                <a:latin typeface="Comic Sans MS" pitchFamily="66" charset="0"/>
              </a:rPr>
              <a:t> 8</a:t>
            </a:r>
          </a:p>
          <a:p>
            <a:endParaRPr lang="it-IT" sz="1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200" dirty="0" smtClean="0">
                <a:latin typeface="Comic Sans MS" pitchFamily="66" charset="0"/>
              </a:rPr>
              <a:t> </a:t>
            </a:r>
            <a:r>
              <a:rPr lang="en-US" sz="1200" dirty="0" err="1" smtClean="0">
                <a:latin typeface="Comic Sans MS" pitchFamily="66" charset="0"/>
              </a:rPr>
              <a:t>Nabel</a:t>
            </a:r>
            <a:r>
              <a:rPr lang="en-US" sz="1200" dirty="0" smtClean="0">
                <a:latin typeface="Comic Sans MS" pitchFamily="66" charset="0"/>
              </a:rPr>
              <a:t> G. J. (1999). Development of optimized vectors for gene therapy. Proc. Natl. Acad. Sci. USA Vol. 96, pp. 324–326.</a:t>
            </a:r>
          </a:p>
          <a:p>
            <a:pPr>
              <a:buFont typeface="Wingdings" pitchFamily="2" charset="2"/>
              <a:buChar char="v"/>
            </a:pPr>
            <a:endParaRPr lang="en-US" sz="1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200" dirty="0" smtClean="0">
                <a:latin typeface="Comic Sans MS" pitchFamily="66" charset="0"/>
              </a:rPr>
              <a:t> </a:t>
            </a:r>
            <a:r>
              <a:rPr lang="en-US" sz="1200" dirty="0" err="1" smtClean="0">
                <a:latin typeface="Comic Sans MS" pitchFamily="66" charset="0"/>
              </a:rPr>
              <a:t>Naidoo</a:t>
            </a:r>
            <a:r>
              <a:rPr lang="en-US" sz="1200" dirty="0" smtClean="0">
                <a:latin typeface="Comic Sans MS" pitchFamily="66" charset="0"/>
              </a:rPr>
              <a:t> J., Young D. (2012). Gene Regulation Systems for Gene Therapy Applications in the Central Nervous System. </a:t>
            </a:r>
            <a:r>
              <a:rPr lang="en-US" sz="1200" dirty="0" err="1" smtClean="0">
                <a:latin typeface="Comic Sans MS" pitchFamily="66" charset="0"/>
              </a:rPr>
              <a:t>Hindawi</a:t>
            </a:r>
            <a:r>
              <a:rPr lang="en-US" sz="1200" dirty="0" smtClean="0">
                <a:latin typeface="Comic Sans MS" pitchFamily="66" charset="0"/>
              </a:rPr>
              <a:t> Publishing Corporation Neurology Research International, Article ID 595410.</a:t>
            </a:r>
          </a:p>
          <a:p>
            <a:endParaRPr lang="en-US" sz="1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sz="1200" dirty="0" smtClean="0">
                <a:latin typeface="Comic Sans MS" pitchFamily="66" charset="0"/>
              </a:rPr>
              <a:t> </a:t>
            </a:r>
            <a:r>
              <a:rPr lang="it-IT" sz="1200" dirty="0" err="1" smtClean="0">
                <a:latin typeface="Comic Sans MS" pitchFamily="66" charset="0"/>
              </a:rPr>
              <a:t>Richfield</a:t>
            </a:r>
            <a:r>
              <a:rPr lang="it-IT" sz="1200" dirty="0" smtClean="0">
                <a:latin typeface="Comic Sans MS" pitchFamily="66" charset="0"/>
              </a:rPr>
              <a:t> E. K., </a:t>
            </a:r>
            <a:r>
              <a:rPr lang="it-IT" sz="1200" dirty="0" err="1" smtClean="0">
                <a:latin typeface="Comic Sans MS" pitchFamily="66" charset="0"/>
              </a:rPr>
              <a:t>Thiruchelvam</a:t>
            </a:r>
            <a:r>
              <a:rPr lang="it-IT" sz="1200" dirty="0" smtClean="0">
                <a:latin typeface="Comic Sans MS" pitchFamily="66" charset="0"/>
              </a:rPr>
              <a:t> M. J., </a:t>
            </a:r>
            <a:r>
              <a:rPr lang="it-IT" sz="1200" dirty="0" err="1" smtClean="0">
                <a:latin typeface="Comic Sans MS" pitchFamily="66" charset="0"/>
              </a:rPr>
              <a:t>Cory-Slechta</a:t>
            </a:r>
            <a:r>
              <a:rPr lang="it-IT" sz="1200" dirty="0" smtClean="0">
                <a:latin typeface="Comic Sans MS" pitchFamily="66" charset="0"/>
              </a:rPr>
              <a:t> D. A., </a:t>
            </a:r>
            <a:r>
              <a:rPr lang="it-IT" sz="1200" dirty="0" err="1" smtClean="0">
                <a:latin typeface="Comic Sans MS" pitchFamily="66" charset="0"/>
              </a:rPr>
              <a:t>Wuertzer</a:t>
            </a:r>
            <a:r>
              <a:rPr lang="it-IT" sz="1200" dirty="0" smtClean="0">
                <a:latin typeface="Comic Sans MS" pitchFamily="66" charset="0"/>
              </a:rPr>
              <a:t> C., </a:t>
            </a:r>
            <a:r>
              <a:rPr lang="it-IT" sz="1200" dirty="0" err="1" smtClean="0">
                <a:latin typeface="Comic Sans MS" pitchFamily="66" charset="0"/>
              </a:rPr>
              <a:t>Gainetdinov</a:t>
            </a:r>
            <a:r>
              <a:rPr lang="it-IT" sz="1200" dirty="0" smtClean="0">
                <a:latin typeface="Comic Sans MS" pitchFamily="66" charset="0"/>
              </a:rPr>
              <a:t> R. R., </a:t>
            </a:r>
            <a:r>
              <a:rPr lang="it-IT" sz="1200" dirty="0" err="1" smtClean="0">
                <a:latin typeface="Comic Sans MS" pitchFamily="66" charset="0"/>
              </a:rPr>
              <a:t>Caron</a:t>
            </a:r>
            <a:r>
              <a:rPr lang="it-IT" sz="1200" dirty="0" smtClean="0">
                <a:latin typeface="Comic Sans MS" pitchFamily="66" charset="0"/>
              </a:rPr>
              <a:t> M. G., Di Monte D. A., </a:t>
            </a:r>
            <a:r>
              <a:rPr lang="it-IT" sz="1200" dirty="0" err="1" smtClean="0">
                <a:latin typeface="Comic Sans MS" pitchFamily="66" charset="0"/>
              </a:rPr>
              <a:t>Federoff</a:t>
            </a:r>
            <a:r>
              <a:rPr lang="it-IT" sz="1200" dirty="0" smtClean="0">
                <a:latin typeface="Comic Sans MS" pitchFamily="66" charset="0"/>
              </a:rPr>
              <a:t> H.  J. (2002). </a:t>
            </a:r>
            <a:r>
              <a:rPr lang="en-US" sz="1200" dirty="0" smtClean="0">
                <a:latin typeface="Comic Sans MS" pitchFamily="66" charset="0"/>
              </a:rPr>
              <a:t>Behavioral and </a:t>
            </a:r>
            <a:r>
              <a:rPr lang="en-US" sz="1200" dirty="0" err="1" smtClean="0">
                <a:latin typeface="Comic Sans MS" pitchFamily="66" charset="0"/>
              </a:rPr>
              <a:t>Neurochemical</a:t>
            </a:r>
            <a:r>
              <a:rPr lang="en-US" sz="1200" dirty="0" smtClean="0">
                <a:latin typeface="Comic Sans MS" pitchFamily="66" charset="0"/>
              </a:rPr>
              <a:t> Effects of Wild-Type and Mutated. Human -</a:t>
            </a:r>
            <a:r>
              <a:rPr lang="en-US" sz="1200" dirty="0" err="1" smtClean="0">
                <a:latin typeface="Comic Sans MS" pitchFamily="66" charset="0"/>
              </a:rPr>
              <a:t>Synuclein</a:t>
            </a:r>
            <a:r>
              <a:rPr lang="en-US" sz="1200" dirty="0" smtClean="0">
                <a:latin typeface="Comic Sans MS" pitchFamily="66" charset="0"/>
              </a:rPr>
              <a:t> in Transgenic Mice.</a:t>
            </a:r>
            <a:r>
              <a:rPr lang="it-IT" sz="1200" dirty="0" smtClean="0">
                <a:latin typeface="Comic Sans MS" pitchFamily="66" charset="0"/>
              </a:rPr>
              <a:t> </a:t>
            </a:r>
            <a:r>
              <a:rPr lang="it-IT" sz="1200" dirty="0" err="1" smtClean="0">
                <a:latin typeface="Comic Sans MS" pitchFamily="66" charset="0"/>
              </a:rPr>
              <a:t>Experimental</a:t>
            </a:r>
            <a:r>
              <a:rPr lang="it-IT" sz="1200" dirty="0" smtClean="0">
                <a:latin typeface="Comic Sans MS" pitchFamily="66" charset="0"/>
              </a:rPr>
              <a:t> </a:t>
            </a:r>
            <a:r>
              <a:rPr lang="it-IT" sz="1200" dirty="0" err="1" smtClean="0">
                <a:latin typeface="Comic Sans MS" pitchFamily="66" charset="0"/>
              </a:rPr>
              <a:t>Neurology</a:t>
            </a:r>
            <a:r>
              <a:rPr lang="it-IT" sz="1200" dirty="0" smtClean="0">
                <a:latin typeface="Comic Sans MS" pitchFamily="66" charset="0"/>
              </a:rPr>
              <a:t> 175, 35–48</a:t>
            </a:r>
          </a:p>
          <a:p>
            <a:pPr>
              <a:buFont typeface="Wingdings" pitchFamily="2" charset="2"/>
              <a:buChar char="v"/>
            </a:pPr>
            <a:endParaRPr lang="it-IT" sz="1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sz="1200" dirty="0" smtClean="0">
                <a:latin typeface="Comic Sans MS" pitchFamily="66" charset="0"/>
              </a:rPr>
              <a:t> </a:t>
            </a:r>
            <a:r>
              <a:rPr lang="it-IT" sz="1200" dirty="0" err="1" smtClean="0">
                <a:latin typeface="Comic Sans MS" pitchFamily="66" charset="0"/>
              </a:rPr>
              <a:t>Sapru</a:t>
            </a:r>
            <a:r>
              <a:rPr lang="it-IT" sz="1200" dirty="0" smtClean="0">
                <a:latin typeface="Comic Sans MS" pitchFamily="66" charset="0"/>
              </a:rPr>
              <a:t> M. K., </a:t>
            </a:r>
            <a:r>
              <a:rPr lang="it-IT" sz="1200" dirty="0" err="1" smtClean="0">
                <a:latin typeface="Comic Sans MS" pitchFamily="66" charset="0"/>
              </a:rPr>
              <a:t>Yates</a:t>
            </a:r>
            <a:r>
              <a:rPr lang="it-IT" sz="1200" dirty="0" smtClean="0">
                <a:latin typeface="Comic Sans MS" pitchFamily="66" charset="0"/>
              </a:rPr>
              <a:t> J. W., </a:t>
            </a:r>
            <a:r>
              <a:rPr lang="it-IT" sz="1200" dirty="0" err="1" smtClean="0">
                <a:latin typeface="Comic Sans MS" pitchFamily="66" charset="0"/>
              </a:rPr>
              <a:t>Hogan</a:t>
            </a:r>
            <a:r>
              <a:rPr lang="it-IT" sz="1200" dirty="0" smtClean="0">
                <a:latin typeface="Comic Sans MS" pitchFamily="66" charset="0"/>
              </a:rPr>
              <a:t> S., Jiang L., </a:t>
            </a:r>
            <a:r>
              <a:rPr lang="it-IT" sz="1200" dirty="0" err="1" smtClean="0">
                <a:latin typeface="Comic Sans MS" pitchFamily="66" charset="0"/>
              </a:rPr>
              <a:t>Halter</a:t>
            </a:r>
            <a:r>
              <a:rPr lang="it-IT" sz="1200" dirty="0" smtClean="0">
                <a:latin typeface="Comic Sans MS" pitchFamily="66" charset="0"/>
              </a:rPr>
              <a:t> J., </a:t>
            </a:r>
            <a:r>
              <a:rPr lang="it-IT" sz="1200" dirty="0" err="1" smtClean="0">
                <a:latin typeface="Comic Sans MS" pitchFamily="66" charset="0"/>
              </a:rPr>
              <a:t>Bohn</a:t>
            </a:r>
            <a:r>
              <a:rPr lang="it-IT" sz="1200" dirty="0" smtClean="0">
                <a:latin typeface="Comic Sans MS" pitchFamily="66" charset="0"/>
              </a:rPr>
              <a:t> M. C. (2006). </a:t>
            </a:r>
            <a:r>
              <a:rPr lang="en-US" sz="1200" dirty="0" smtClean="0">
                <a:latin typeface="Comic Sans MS" pitchFamily="66" charset="0"/>
              </a:rPr>
              <a:t>Silencing of human α-</a:t>
            </a:r>
            <a:r>
              <a:rPr lang="en-US" sz="1200" dirty="0" err="1" smtClean="0">
                <a:latin typeface="Comic Sans MS" pitchFamily="66" charset="0"/>
              </a:rPr>
              <a:t>synuclein</a:t>
            </a:r>
            <a:r>
              <a:rPr lang="en-US" sz="1200" dirty="0" smtClean="0">
                <a:latin typeface="Comic Sans MS" pitchFamily="66" charset="0"/>
              </a:rPr>
              <a:t> in vitro and in rat brain using </a:t>
            </a:r>
            <a:r>
              <a:rPr lang="it-IT" sz="1200" dirty="0" err="1" smtClean="0">
                <a:latin typeface="Comic Sans MS" pitchFamily="66" charset="0"/>
              </a:rPr>
              <a:t>lentiviral-mediated</a:t>
            </a:r>
            <a:r>
              <a:rPr lang="it-IT" sz="1200" dirty="0" smtClean="0">
                <a:latin typeface="Comic Sans MS" pitchFamily="66" charset="0"/>
              </a:rPr>
              <a:t> </a:t>
            </a:r>
            <a:r>
              <a:rPr lang="it-IT" sz="1200" dirty="0" err="1" smtClean="0">
                <a:latin typeface="Comic Sans MS" pitchFamily="66" charset="0"/>
              </a:rPr>
              <a:t>RNAi</a:t>
            </a:r>
            <a:r>
              <a:rPr lang="it-IT" sz="1200" dirty="0" smtClean="0">
                <a:latin typeface="Comic Sans MS" pitchFamily="66" charset="0"/>
              </a:rPr>
              <a:t>. </a:t>
            </a:r>
            <a:r>
              <a:rPr lang="it-IT" sz="1200" dirty="0" err="1" smtClean="0">
                <a:latin typeface="Comic Sans MS" pitchFamily="66" charset="0"/>
              </a:rPr>
              <a:t>Experimental</a:t>
            </a:r>
            <a:r>
              <a:rPr lang="it-IT" sz="1200" dirty="0" smtClean="0">
                <a:latin typeface="Comic Sans MS" pitchFamily="66" charset="0"/>
              </a:rPr>
              <a:t> </a:t>
            </a:r>
            <a:r>
              <a:rPr lang="it-IT" sz="1200" dirty="0" err="1" smtClean="0">
                <a:latin typeface="Comic Sans MS" pitchFamily="66" charset="0"/>
              </a:rPr>
              <a:t>Neurology</a:t>
            </a:r>
            <a:r>
              <a:rPr lang="it-IT" sz="1200" dirty="0" smtClean="0">
                <a:latin typeface="Comic Sans MS" pitchFamily="66" charset="0"/>
              </a:rPr>
              <a:t> 198. 382–390.</a:t>
            </a:r>
          </a:p>
          <a:p>
            <a:pPr>
              <a:buFont typeface="Wingdings" pitchFamily="2" charset="2"/>
              <a:buChar char="v"/>
            </a:pPr>
            <a:endParaRPr lang="it-IT" sz="1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de-DE" sz="1200" dirty="0" smtClean="0">
                <a:latin typeface="Comic Sans MS" pitchFamily="66" charset="0"/>
              </a:rPr>
              <a:t> Schneider B., </a:t>
            </a:r>
            <a:r>
              <a:rPr lang="de-DE" sz="1200" dirty="0" err="1" smtClean="0">
                <a:latin typeface="Comic Sans MS" pitchFamily="66" charset="0"/>
              </a:rPr>
              <a:t>Zufferey</a:t>
            </a:r>
            <a:r>
              <a:rPr lang="de-DE" sz="1200" dirty="0" smtClean="0">
                <a:latin typeface="Comic Sans MS" pitchFamily="66" charset="0"/>
              </a:rPr>
              <a:t> R., Aebischer P. (2008). </a:t>
            </a:r>
            <a:r>
              <a:rPr lang="en-US" sz="1200" dirty="0" smtClean="0">
                <a:latin typeface="Comic Sans MS" pitchFamily="66" charset="0"/>
              </a:rPr>
              <a:t>Viral vectors, animal models and new therapies </a:t>
            </a:r>
            <a:r>
              <a:rPr lang="it-IT" sz="1200" dirty="0" err="1" smtClean="0">
                <a:latin typeface="Comic Sans MS" pitchFamily="66" charset="0"/>
              </a:rPr>
              <a:t>for</a:t>
            </a:r>
            <a:r>
              <a:rPr lang="it-IT" sz="1200" dirty="0" smtClean="0">
                <a:latin typeface="Comic Sans MS" pitchFamily="66" charset="0"/>
              </a:rPr>
              <a:t> Parkinson’s </a:t>
            </a:r>
            <a:r>
              <a:rPr lang="it-IT" sz="1200" dirty="0" err="1" smtClean="0">
                <a:latin typeface="Comic Sans MS" pitchFamily="66" charset="0"/>
              </a:rPr>
              <a:t>disease</a:t>
            </a:r>
            <a:r>
              <a:rPr lang="it-IT" sz="1200" dirty="0" smtClean="0">
                <a:latin typeface="Comic Sans MS" pitchFamily="66" charset="0"/>
              </a:rPr>
              <a:t>. </a:t>
            </a:r>
            <a:r>
              <a:rPr lang="en-US" sz="1200" dirty="0" smtClean="0">
                <a:latin typeface="Comic Sans MS" pitchFamily="66" charset="0"/>
              </a:rPr>
              <a:t>Parkinsonism and Related Disorders 14 S169 - S171</a:t>
            </a:r>
          </a:p>
          <a:p>
            <a:pPr>
              <a:buFont typeface="Wingdings" pitchFamily="2" charset="2"/>
              <a:buChar char="v"/>
            </a:pPr>
            <a:endParaRPr lang="en-US" sz="1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200" dirty="0" smtClean="0">
                <a:latin typeface="Comic Sans MS" pitchFamily="66" charset="0"/>
              </a:rPr>
              <a:t> Wan O. W., Chung K. K. (2012) The Role of Alpha-</a:t>
            </a:r>
            <a:r>
              <a:rPr lang="en-US" sz="1200" dirty="0" err="1" smtClean="0">
                <a:latin typeface="Comic Sans MS" pitchFamily="66" charset="0"/>
              </a:rPr>
              <a:t>Synuclein</a:t>
            </a:r>
            <a:r>
              <a:rPr lang="en-US" sz="1200" dirty="0" smtClean="0">
                <a:latin typeface="Comic Sans MS" pitchFamily="66" charset="0"/>
              </a:rPr>
              <a:t> </a:t>
            </a:r>
            <a:r>
              <a:rPr lang="en-US" sz="1200" dirty="0" err="1" smtClean="0">
                <a:latin typeface="Comic Sans MS" pitchFamily="66" charset="0"/>
              </a:rPr>
              <a:t>Oligomerization</a:t>
            </a:r>
            <a:r>
              <a:rPr lang="en-US" sz="1200" dirty="0" smtClean="0">
                <a:latin typeface="Comic Sans MS" pitchFamily="66" charset="0"/>
              </a:rPr>
              <a:t>  and Aggregation in Cellular and Animal Models of Parkinson’s Disease. </a:t>
            </a:r>
            <a:r>
              <a:rPr lang="en-US" sz="1200" dirty="0" err="1" smtClean="0">
                <a:latin typeface="Comic Sans MS" pitchFamily="66" charset="0"/>
              </a:rPr>
              <a:t>PLoS</a:t>
            </a:r>
            <a:r>
              <a:rPr lang="en-US" sz="1200" dirty="0" smtClean="0">
                <a:latin typeface="Comic Sans MS" pitchFamily="66" charset="0"/>
              </a:rPr>
              <a:t> ONE 7(6): e38545.</a:t>
            </a:r>
          </a:p>
          <a:p>
            <a:pPr>
              <a:buFont typeface="Wingdings" pitchFamily="2" charset="2"/>
              <a:buChar char="v"/>
            </a:pPr>
            <a:endParaRPr lang="en-US" sz="1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200" dirty="0" smtClean="0">
                <a:latin typeface="Comic Sans MS" pitchFamily="66" charset="0"/>
              </a:rPr>
              <a:t> </a:t>
            </a:r>
            <a:r>
              <a:rPr lang="en-US" sz="1200" dirty="0" err="1" smtClean="0">
                <a:latin typeface="Comic Sans MS" pitchFamily="66" charset="0"/>
              </a:rPr>
              <a:t>Xiong</a:t>
            </a:r>
            <a:r>
              <a:rPr lang="en-US" sz="1200" dirty="0" smtClean="0">
                <a:latin typeface="Comic Sans MS" pitchFamily="66" charset="0"/>
              </a:rPr>
              <a:t> W., </a:t>
            </a:r>
            <a:r>
              <a:rPr lang="en-US" sz="1200" dirty="0" err="1" smtClean="0">
                <a:latin typeface="Comic Sans MS" pitchFamily="66" charset="0"/>
              </a:rPr>
              <a:t>Goverdhana</a:t>
            </a:r>
            <a:r>
              <a:rPr lang="en-US" sz="1200" dirty="0" smtClean="0">
                <a:latin typeface="Comic Sans MS" pitchFamily="66" charset="0"/>
              </a:rPr>
              <a:t> S.,  </a:t>
            </a:r>
            <a:r>
              <a:rPr lang="en-US" sz="1200" dirty="0" err="1" smtClean="0">
                <a:latin typeface="Comic Sans MS" pitchFamily="66" charset="0"/>
              </a:rPr>
              <a:t>Sciascia</a:t>
            </a:r>
            <a:r>
              <a:rPr lang="en-US" sz="1200" dirty="0" smtClean="0">
                <a:latin typeface="Comic Sans MS" pitchFamily="66" charset="0"/>
              </a:rPr>
              <a:t> S. A. et al. (2006). </a:t>
            </a:r>
            <a:r>
              <a:rPr lang="en-US" sz="1200" dirty="0" err="1" smtClean="0">
                <a:latin typeface="Comic Sans MS" pitchFamily="66" charset="0"/>
              </a:rPr>
              <a:t>Regulatable</a:t>
            </a:r>
            <a:r>
              <a:rPr lang="en-US" sz="1200" dirty="0" smtClean="0">
                <a:latin typeface="Comic Sans MS" pitchFamily="66" charset="0"/>
              </a:rPr>
              <a:t> Gutless Adenovirus Vectors Sustain Inducible </a:t>
            </a:r>
            <a:r>
              <a:rPr lang="en-US" sz="1200" dirty="0" err="1" smtClean="0">
                <a:latin typeface="Comic Sans MS" pitchFamily="66" charset="0"/>
              </a:rPr>
              <a:t>Transgene</a:t>
            </a:r>
            <a:r>
              <a:rPr lang="en-US" sz="1200" dirty="0" smtClean="0">
                <a:latin typeface="Comic Sans MS" pitchFamily="66" charset="0"/>
              </a:rPr>
              <a:t> Expression in the Brain in the Presence of an Immune Response against Adenoviruses. JOURNAL OF VIROLOGY, p. 27-37.</a:t>
            </a:r>
          </a:p>
          <a:p>
            <a:endParaRPr lang="en-US" sz="12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200" dirty="0" smtClean="0">
                <a:latin typeface="Comic Sans MS" pitchFamily="66" charset="0"/>
              </a:rPr>
              <a:t> Zhang H., Yang B., Ahmed S.S. et al. (2011). Several </a:t>
            </a:r>
            <a:r>
              <a:rPr lang="en-US" sz="1200" dirty="0" err="1" smtClean="0">
                <a:latin typeface="Comic Sans MS" pitchFamily="66" charset="0"/>
              </a:rPr>
              <a:t>rAAV</a:t>
            </a:r>
            <a:r>
              <a:rPr lang="en-US" sz="1200" dirty="0" smtClean="0">
                <a:latin typeface="Comic Sans MS" pitchFamily="66" charset="0"/>
              </a:rPr>
              <a:t> Vectors Efficiently Cross the Blood–brain Barrier and </a:t>
            </a:r>
            <a:r>
              <a:rPr lang="en-US" sz="1200" dirty="0" err="1" smtClean="0">
                <a:latin typeface="Comic Sans MS" pitchFamily="66" charset="0"/>
              </a:rPr>
              <a:t>Transduce</a:t>
            </a:r>
            <a:r>
              <a:rPr lang="en-US" sz="1200" dirty="0" smtClean="0">
                <a:latin typeface="Comic Sans MS" pitchFamily="66" charset="0"/>
              </a:rPr>
              <a:t> Neurons and </a:t>
            </a:r>
            <a:r>
              <a:rPr lang="en-US" sz="1200" dirty="0" err="1" smtClean="0">
                <a:latin typeface="Comic Sans MS" pitchFamily="66" charset="0"/>
              </a:rPr>
              <a:t>Astrocytes</a:t>
            </a:r>
            <a:r>
              <a:rPr lang="en-US" sz="1200" dirty="0" smtClean="0">
                <a:latin typeface="Comic Sans MS" pitchFamily="66" charset="0"/>
              </a:rPr>
              <a:t> in the Neonatal Mouse Central Nervous System. www.moleculartherapy.org vol. 19 no. 8, 1440–1448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err="1" smtClean="0">
                <a:latin typeface="Comic Sans MS" pitchFamily="66" charset="0"/>
              </a:rPr>
              <a:t>Types</a:t>
            </a:r>
            <a:r>
              <a:rPr lang="de-DE" sz="3600" b="1" dirty="0" smtClean="0">
                <a:latin typeface="Comic Sans MS" pitchFamily="66" charset="0"/>
              </a:rPr>
              <a:t> </a:t>
            </a:r>
            <a:r>
              <a:rPr lang="de-DE" sz="3600" b="1" dirty="0" err="1" smtClean="0">
                <a:latin typeface="Comic Sans MS" pitchFamily="66" charset="0"/>
              </a:rPr>
              <a:t>of</a:t>
            </a:r>
            <a:r>
              <a:rPr lang="de-DE" sz="3600" b="1" dirty="0" smtClean="0">
                <a:latin typeface="Comic Sans MS" pitchFamily="66" charset="0"/>
              </a:rPr>
              <a:t> Parkinson</a:t>
            </a:r>
            <a:endParaRPr lang="de-DE" sz="3600" b="1" dirty="0">
              <a:latin typeface="Comic Sans MS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de-DE" sz="36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Idiopathic</a:t>
            </a:r>
            <a:r>
              <a:rPr lang="de-DE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Parkinson-Syndrome </a:t>
            </a:r>
          </a:p>
          <a:p>
            <a:pPr indent="12700">
              <a:buNone/>
            </a:pPr>
            <a:r>
              <a:rPr lang="de-DE" sz="3600" dirty="0" smtClean="0">
                <a:latin typeface="Comic Sans MS" pitchFamily="66" charset="0"/>
              </a:rPr>
              <a:t>(</a:t>
            </a:r>
            <a:r>
              <a:rPr lang="de-DE" sz="3600" dirty="0" err="1" smtClean="0">
                <a:latin typeface="Comic Sans MS" pitchFamily="66" charset="0"/>
              </a:rPr>
              <a:t>Unknown</a:t>
            </a:r>
            <a:r>
              <a:rPr lang="de-DE" sz="3600" dirty="0" smtClean="0">
                <a:latin typeface="Comic Sans MS" pitchFamily="66" charset="0"/>
              </a:rPr>
              <a:t> </a:t>
            </a:r>
            <a:r>
              <a:rPr lang="de-DE" sz="3600" dirty="0" err="1" smtClean="0">
                <a:latin typeface="Comic Sans MS" pitchFamily="66" charset="0"/>
              </a:rPr>
              <a:t>reason</a:t>
            </a:r>
            <a:r>
              <a:rPr lang="de-DE" sz="3600" dirty="0" smtClean="0"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de-DE" sz="36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36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Familiar</a:t>
            </a:r>
            <a:r>
              <a:rPr lang="de-DE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Parkinson-Syndrome </a:t>
            </a:r>
          </a:p>
          <a:p>
            <a:pPr indent="-69850">
              <a:buNone/>
            </a:pPr>
            <a:r>
              <a:rPr lang="de-DE" sz="3600" dirty="0" smtClean="0">
                <a:latin typeface="Comic Sans MS" pitchFamily="66" charset="0"/>
              </a:rPr>
              <a:t>(</a:t>
            </a:r>
            <a:r>
              <a:rPr lang="de-DE" sz="3600" dirty="0" err="1" smtClean="0">
                <a:latin typeface="Comic Sans MS" pitchFamily="66" charset="0"/>
              </a:rPr>
              <a:t>genetical</a:t>
            </a:r>
            <a:r>
              <a:rPr lang="de-DE" sz="3600" dirty="0" smtClean="0">
                <a:latin typeface="Comic Sans MS" pitchFamily="66" charset="0"/>
              </a:rPr>
              <a:t> </a:t>
            </a:r>
            <a:r>
              <a:rPr lang="de-DE" sz="3600" dirty="0" err="1" smtClean="0">
                <a:latin typeface="Comic Sans MS" pitchFamily="66" charset="0"/>
              </a:rPr>
              <a:t>inheritance</a:t>
            </a:r>
            <a:r>
              <a:rPr lang="de-DE" sz="3600" dirty="0" smtClean="0">
                <a:latin typeface="Comic Sans MS" pitchFamily="66" charset="0"/>
              </a:rPr>
              <a:t>)</a:t>
            </a:r>
          </a:p>
          <a:p>
            <a:pPr indent="-69850">
              <a:buNone/>
            </a:pPr>
            <a:endParaRPr lang="de-DE" sz="36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36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Symptomatic</a:t>
            </a:r>
            <a:r>
              <a:rPr lang="de-DE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Parkinson-Syndrome</a:t>
            </a:r>
            <a:r>
              <a:rPr lang="de-DE" sz="3600" b="1" dirty="0" smtClean="0">
                <a:latin typeface="Comic Sans MS" pitchFamily="66" charset="0"/>
              </a:rPr>
              <a:t> </a:t>
            </a:r>
          </a:p>
          <a:p>
            <a:pPr indent="12700">
              <a:buNone/>
            </a:pPr>
            <a:r>
              <a:rPr lang="de-DE" sz="3600" dirty="0" smtClean="0">
                <a:latin typeface="Comic Sans MS" pitchFamily="66" charset="0"/>
              </a:rPr>
              <a:t>(</a:t>
            </a:r>
            <a:r>
              <a:rPr lang="de-DE" sz="3600" dirty="0" err="1" smtClean="0">
                <a:latin typeface="Comic Sans MS" pitchFamily="66" charset="0"/>
              </a:rPr>
              <a:t>induced</a:t>
            </a:r>
            <a:r>
              <a:rPr lang="de-DE" sz="3600" dirty="0" smtClean="0"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de-DE" sz="36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sz="36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Atypic</a:t>
            </a:r>
            <a:r>
              <a:rPr lang="de-DE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Parkinson-Syndrome </a:t>
            </a:r>
          </a:p>
          <a:p>
            <a:pPr indent="12700">
              <a:buNone/>
            </a:pPr>
            <a:r>
              <a:rPr lang="de-DE" sz="3600" dirty="0" smtClean="0">
                <a:latin typeface="Comic Sans MS" pitchFamily="66" charset="0"/>
              </a:rPr>
              <a:t>(</a:t>
            </a:r>
            <a:r>
              <a:rPr lang="de-DE" sz="3600" dirty="0" err="1" smtClean="0">
                <a:latin typeface="Comic Sans MS" pitchFamily="66" charset="0"/>
              </a:rPr>
              <a:t>accounting</a:t>
            </a:r>
            <a:r>
              <a:rPr lang="de-DE" sz="3600" dirty="0" smtClean="0">
                <a:latin typeface="Comic Sans MS" pitchFamily="66" charset="0"/>
              </a:rPr>
              <a:t> </a:t>
            </a:r>
            <a:r>
              <a:rPr lang="de-DE" sz="3600" dirty="0" err="1" smtClean="0">
                <a:latin typeface="Comic Sans MS" pitchFamily="66" charset="0"/>
              </a:rPr>
              <a:t>for</a:t>
            </a:r>
            <a:r>
              <a:rPr lang="de-DE" sz="3600" dirty="0" smtClean="0">
                <a:latin typeface="Comic Sans MS" pitchFamily="66" charset="0"/>
              </a:rPr>
              <a:t> </a:t>
            </a:r>
            <a:r>
              <a:rPr lang="de-DE" sz="3600" dirty="0" err="1" smtClean="0">
                <a:latin typeface="Comic Sans MS" pitchFamily="66" charset="0"/>
              </a:rPr>
              <a:t>other</a:t>
            </a:r>
            <a:r>
              <a:rPr lang="de-DE" sz="3600" dirty="0" smtClean="0">
                <a:latin typeface="Comic Sans MS" pitchFamily="66" charset="0"/>
              </a:rPr>
              <a:t> neurodegenerative </a:t>
            </a:r>
            <a:r>
              <a:rPr lang="de-DE" sz="3600" dirty="0" err="1" smtClean="0">
                <a:latin typeface="Comic Sans MS" pitchFamily="66" charset="0"/>
              </a:rPr>
              <a:t>diseases</a:t>
            </a:r>
            <a:r>
              <a:rPr lang="de-DE" sz="3600" dirty="0" smtClean="0">
                <a:latin typeface="Comic Sans MS" pitchFamily="66" charset="0"/>
              </a:rPr>
              <a:t>)</a:t>
            </a:r>
          </a:p>
          <a:p>
            <a:endParaRPr lang="de-DE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2129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4900" dirty="0" smtClean="0">
                <a:solidFill>
                  <a:schemeClr val="tx2"/>
                </a:solidFill>
                <a:latin typeface="Brush Script MT" pitchFamily="66" charset="0"/>
              </a:rPr>
              <a:t>“L’ingegno di un uomo si giudica </a:t>
            </a:r>
            <a:br>
              <a:rPr lang="it-IT" sz="4900" dirty="0" smtClean="0">
                <a:solidFill>
                  <a:schemeClr val="tx2"/>
                </a:solidFill>
                <a:latin typeface="Brush Script MT" pitchFamily="66" charset="0"/>
              </a:rPr>
            </a:br>
            <a:r>
              <a:rPr lang="it-IT" sz="4900" dirty="0" smtClean="0">
                <a:solidFill>
                  <a:schemeClr val="tx2"/>
                </a:solidFill>
                <a:latin typeface="Brush Script MT" pitchFamily="66" charset="0"/>
              </a:rPr>
              <a:t>meglio dalle sue domande che dalle sue risposte”</a:t>
            </a:r>
            <a:r>
              <a:rPr lang="it-IT" sz="40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it-IT" sz="4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it-IT" sz="40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it-IT" sz="4000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it-IT" sz="4000" dirty="0">
              <a:latin typeface="Comic Sans MS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308304" y="6309320"/>
            <a:ext cx="1433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tx2"/>
                </a:solidFill>
                <a:latin typeface="Comic Sans MS" pitchFamily="66" charset="0"/>
              </a:rPr>
              <a:t>Duca di </a:t>
            </a:r>
            <a:r>
              <a:rPr lang="it-IT" sz="1600" dirty="0" err="1" smtClean="0">
                <a:solidFill>
                  <a:schemeClr val="tx2"/>
                </a:solidFill>
                <a:latin typeface="Comic Sans MS" pitchFamily="66" charset="0"/>
              </a:rPr>
              <a:t>Lèvis</a:t>
            </a:r>
            <a:endParaRPr lang="it-IT" sz="16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err="1" smtClean="0">
                <a:latin typeface="Comic Sans MS" pitchFamily="66" charset="0"/>
              </a:rPr>
              <a:t>Actual</a:t>
            </a:r>
            <a:r>
              <a:rPr lang="de-DE" sz="3600" b="1" dirty="0" smtClean="0">
                <a:latin typeface="Comic Sans MS" pitchFamily="66" charset="0"/>
              </a:rPr>
              <a:t> </a:t>
            </a:r>
            <a:r>
              <a:rPr lang="de-DE" sz="3600" b="1" dirty="0">
                <a:latin typeface="Comic Sans MS" pitchFamily="66" charset="0"/>
              </a:rPr>
              <a:t>T</a:t>
            </a:r>
            <a:r>
              <a:rPr lang="de-DE" sz="3600" b="1" dirty="0" smtClean="0">
                <a:latin typeface="Comic Sans MS" pitchFamily="66" charset="0"/>
              </a:rPr>
              <a:t>reatment</a:t>
            </a:r>
            <a:endParaRPr lang="de-DE" sz="3600" b="1" dirty="0">
              <a:latin typeface="Comic Sans MS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371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sz="2800" b="1" dirty="0" smtClean="0">
                <a:solidFill>
                  <a:srgbClr val="002060"/>
                </a:solidFill>
                <a:latin typeface="Comic Sans MS" pitchFamily="66" charset="0"/>
              </a:rPr>
              <a:t>Pharmaceuticals:</a:t>
            </a:r>
          </a:p>
          <a:p>
            <a:r>
              <a:rPr lang="de-DE" sz="2800" dirty="0" err="1" smtClean="0">
                <a:latin typeface="Comic Sans MS" pitchFamily="66" charset="0"/>
              </a:rPr>
              <a:t>Levodopa</a:t>
            </a:r>
            <a:r>
              <a:rPr lang="de-DE" sz="2800" dirty="0" smtClean="0">
                <a:latin typeface="Comic Sans MS" pitchFamily="66" charset="0"/>
              </a:rPr>
              <a:t> (L-DOPA)</a:t>
            </a:r>
          </a:p>
          <a:p>
            <a:r>
              <a:rPr lang="de-DE" sz="2800" dirty="0" err="1" smtClean="0">
                <a:latin typeface="Comic Sans MS" pitchFamily="66" charset="0"/>
              </a:rPr>
              <a:t>Dopamine-agonists</a:t>
            </a:r>
            <a:endParaRPr lang="de-DE" sz="2800" dirty="0" smtClean="0">
              <a:latin typeface="Comic Sans MS" pitchFamily="66" charset="0"/>
            </a:endParaRPr>
          </a:p>
          <a:p>
            <a:r>
              <a:rPr lang="de-DE" sz="2800" dirty="0" smtClean="0">
                <a:latin typeface="Comic Sans MS" pitchFamily="66" charset="0"/>
              </a:rPr>
              <a:t>COMT Inhibitors (</a:t>
            </a:r>
            <a:r>
              <a:rPr lang="de-DE" sz="2800" dirty="0" err="1" smtClean="0">
                <a:latin typeface="Comic Sans MS" pitchFamily="66" charset="0"/>
              </a:rPr>
              <a:t>Levodopa</a:t>
            </a:r>
            <a:r>
              <a:rPr lang="de-DE" sz="2800" dirty="0" smtClean="0">
                <a:latin typeface="Comic Sans MS" pitchFamily="66" charset="0"/>
              </a:rPr>
              <a:t> </a:t>
            </a:r>
            <a:r>
              <a:rPr lang="de-DE" sz="2800" dirty="0" err="1" smtClean="0">
                <a:latin typeface="Comic Sans MS" pitchFamily="66" charset="0"/>
              </a:rPr>
              <a:t>degradation</a:t>
            </a:r>
            <a:r>
              <a:rPr lang="de-DE" sz="2800" dirty="0" smtClean="0">
                <a:latin typeface="Comic Sans MS" pitchFamily="66" charset="0"/>
              </a:rPr>
              <a:t>   )</a:t>
            </a:r>
          </a:p>
          <a:p>
            <a:pPr>
              <a:buNone/>
            </a:pPr>
            <a:endParaRPr lang="de-DE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de-DE" sz="2800" b="1" dirty="0" smtClean="0">
                <a:solidFill>
                  <a:srgbClr val="002060"/>
                </a:solidFill>
                <a:latin typeface="Comic Sans MS" pitchFamily="66" charset="0"/>
              </a:rPr>
              <a:t>Alternative </a:t>
            </a:r>
            <a:r>
              <a:rPr lang="de-DE" sz="2800" b="1" dirty="0" err="1" smtClean="0">
                <a:solidFill>
                  <a:srgbClr val="002060"/>
                </a:solidFill>
                <a:latin typeface="Comic Sans MS" pitchFamily="66" charset="0"/>
              </a:rPr>
              <a:t>approaches</a:t>
            </a:r>
            <a:r>
              <a:rPr lang="de-DE" sz="2800" b="1" dirty="0" smtClean="0">
                <a:solidFill>
                  <a:srgbClr val="002060"/>
                </a:solidFill>
                <a:latin typeface="Comic Sans MS" pitchFamily="66" charset="0"/>
              </a:rPr>
              <a:t>:</a:t>
            </a:r>
          </a:p>
          <a:p>
            <a:r>
              <a:rPr lang="de-DE" sz="2800" dirty="0" err="1" smtClean="0">
                <a:latin typeface="Comic Sans MS" pitchFamily="66" charset="0"/>
              </a:rPr>
              <a:t>Use</a:t>
            </a:r>
            <a:r>
              <a:rPr lang="de-DE" sz="2800" dirty="0" smtClean="0">
                <a:latin typeface="Comic Sans MS" pitchFamily="66" charset="0"/>
              </a:rPr>
              <a:t> </a:t>
            </a:r>
            <a:r>
              <a:rPr lang="de-DE" sz="2800" dirty="0" err="1" smtClean="0">
                <a:latin typeface="Comic Sans MS" pitchFamily="66" charset="0"/>
              </a:rPr>
              <a:t>of</a:t>
            </a:r>
            <a:r>
              <a:rPr lang="de-DE" sz="2800" dirty="0" smtClean="0">
                <a:latin typeface="Comic Sans MS" pitchFamily="66" charset="0"/>
              </a:rPr>
              <a:t> </a:t>
            </a:r>
            <a:r>
              <a:rPr lang="de-DE" sz="2800" dirty="0" err="1" smtClean="0">
                <a:latin typeface="Comic Sans MS" pitchFamily="66" charset="0"/>
              </a:rPr>
              <a:t>Stem</a:t>
            </a:r>
            <a:r>
              <a:rPr lang="de-DE" sz="2800" dirty="0" smtClean="0">
                <a:latin typeface="Comic Sans MS" pitchFamily="66" charset="0"/>
              </a:rPr>
              <a:t> Cells</a:t>
            </a:r>
          </a:p>
          <a:p>
            <a:pPr>
              <a:buNone/>
            </a:pPr>
            <a:endParaRPr lang="de-DE" sz="2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de-DE" dirty="0" smtClean="0">
                <a:latin typeface="Comic Sans MS" pitchFamily="66" charset="0"/>
                <a:sym typeface="Wingdings" pitchFamily="2" charset="2"/>
              </a:rPr>
              <a:t>                </a:t>
            </a:r>
            <a:endParaRPr lang="de-DE" dirty="0">
              <a:latin typeface="Comic Sans MS" pitchFamily="66" charset="0"/>
            </a:endParaRPr>
          </a:p>
        </p:txBody>
      </p:sp>
      <p:sp>
        <p:nvSpPr>
          <p:cNvPr id="5" name="Pfeil nach unten 4"/>
          <p:cNvSpPr/>
          <p:nvPr/>
        </p:nvSpPr>
        <p:spPr>
          <a:xfrm>
            <a:off x="7668344" y="2996952"/>
            <a:ext cx="216024" cy="36004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b="1" spc="20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8" name="Picture 4" descr="https://www.adlershop.ch/p8311/1259/carbidopa-levodopa-sandoz-cr-tabl-25-100mg-100-stk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268760"/>
            <a:ext cx="2892073" cy="1407743"/>
          </a:xfrm>
          <a:prstGeom prst="rect">
            <a:avLst/>
          </a:prstGeom>
          <a:noFill/>
        </p:spPr>
      </p:pic>
      <p:pic>
        <p:nvPicPr>
          <p:cNvPr id="1030" name="Picture 6" descr="http://www.schulserver.hessen.de/kassel/freie-christliche/Bilder/pfe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941168"/>
            <a:ext cx="833424" cy="881626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1835696" y="522920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Comic Sans MS" pitchFamily="66" charset="0"/>
              </a:rPr>
              <a:t>Gene </a:t>
            </a:r>
            <a:r>
              <a:rPr lang="de-DE" sz="2800" dirty="0" err="1" smtClean="0">
                <a:latin typeface="Comic Sans MS" pitchFamily="66" charset="0"/>
              </a:rPr>
              <a:t>Therapy</a:t>
            </a:r>
            <a:endParaRPr lang="de-DE" sz="2800" dirty="0">
              <a:latin typeface="Comic Sans MS" pitchFamily="66" charset="0"/>
            </a:endParaRPr>
          </a:p>
        </p:txBody>
      </p:sp>
      <p:pic>
        <p:nvPicPr>
          <p:cNvPr id="1039" name="Picture 15" descr="http://www.lakescientist.com/wp-content/uploads/2010/07/pharmaceutica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205246"/>
            <a:ext cx="4098032" cy="2274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259632" y="1268760"/>
            <a:ext cx="6406480" cy="1179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Alpha-synuclein</a:t>
            </a:r>
            <a:endParaRPr kumimoji="0" lang="it-IT" sz="6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11560" y="3140968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With gene therapy, we plan to intervene in familial forms of Parkinson's disease.</a:t>
            </a:r>
            <a:endParaRPr lang="it-IT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39552" y="18864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There are various pathological phenotypes due to mutations in various genes:</a:t>
            </a:r>
          </a:p>
          <a:p>
            <a:endParaRPr lang="en-US" dirty="0">
              <a:latin typeface="Comic Sans MS" pitchFamily="66" charset="0"/>
            </a:endParaRPr>
          </a:p>
          <a:p>
            <a:endParaRPr lang="it-IT" dirty="0">
              <a:latin typeface="Comic Sans MS" pitchFamily="66" charset="0"/>
            </a:endParaRPr>
          </a:p>
        </p:txBody>
      </p:sp>
      <p:pic>
        <p:nvPicPr>
          <p:cNvPr id="5" name="Immagine 4" descr="Cattura.PNG"/>
          <p:cNvPicPr>
            <a:picLocks noChangeAspect="1"/>
          </p:cNvPicPr>
          <p:nvPr/>
        </p:nvPicPr>
        <p:blipFill>
          <a:blip r:embed="rId2" cstate="print">
            <a:lum contrast="29000"/>
          </a:blip>
          <a:stretch>
            <a:fillRect/>
          </a:stretch>
        </p:blipFill>
        <p:spPr>
          <a:xfrm>
            <a:off x="755576" y="764704"/>
            <a:ext cx="7704856" cy="6093296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 flipV="1">
            <a:off x="4644008" y="1700808"/>
            <a:ext cx="936104" cy="456322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234503" y="6093296"/>
            <a:ext cx="190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atin typeface="Comic Sans MS" pitchFamily="66" charset="0"/>
              </a:rPr>
              <a:t>Fabio </a:t>
            </a:r>
            <a:r>
              <a:rPr lang="it-IT" b="1" dirty="0" err="1" smtClean="0">
                <a:latin typeface="Comic Sans MS" pitchFamily="66" charset="0"/>
              </a:rPr>
              <a:t>Coppede</a:t>
            </a:r>
            <a:r>
              <a:rPr lang="it-IT" b="1" dirty="0" smtClean="0">
                <a:latin typeface="Comic Sans MS" pitchFamily="66" charset="0"/>
              </a:rPr>
              <a:t>`</a:t>
            </a:r>
            <a:endParaRPr lang="it-IT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9512" y="18864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The alpha-</a:t>
            </a:r>
            <a:r>
              <a:rPr lang="en-US" sz="2400" dirty="0" err="1" smtClean="0">
                <a:latin typeface="Comic Sans MS" pitchFamily="66" charset="0"/>
              </a:rPr>
              <a:t>synuclein</a:t>
            </a:r>
            <a:r>
              <a:rPr lang="en-US" sz="2400" dirty="0" smtClean="0">
                <a:latin typeface="Comic Sans MS" pitchFamily="66" charset="0"/>
              </a:rPr>
              <a:t> is a protein belonging to the family of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sinucleine</a:t>
            </a:r>
            <a:r>
              <a:rPr lang="en-US" sz="2400" dirty="0" smtClean="0">
                <a:latin typeface="Comic Sans MS" pitchFamily="66" charset="0"/>
              </a:rPr>
              <a:t> encoded by three distinct genes homologous.</a:t>
            </a:r>
            <a:endParaRPr lang="it-IT" sz="2400" dirty="0">
              <a:latin typeface="Comic Sans MS" pitchFamily="66" charset="0"/>
            </a:endParaRPr>
          </a:p>
        </p:txBody>
      </p:sp>
      <p:pic>
        <p:nvPicPr>
          <p:cNvPr id="7" name="Immagine 6"/>
          <p:cNvPicPr/>
          <p:nvPr/>
        </p:nvPicPr>
        <p:blipFill>
          <a:blip r:embed="rId2" cstate="print">
            <a:lum bright="-9000" contrast="32000"/>
          </a:blip>
          <a:srcRect/>
          <a:stretch>
            <a:fillRect/>
          </a:stretch>
        </p:blipFill>
        <p:spPr bwMode="auto">
          <a:xfrm>
            <a:off x="251520" y="1340768"/>
            <a:ext cx="856895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444208" y="6093296"/>
            <a:ext cx="2304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omic Sans MS" pitchFamily="66" charset="0"/>
                <a:ea typeface="Calibri" pitchFamily="34" charset="0"/>
                <a:cs typeface="AdvPSBEMB"/>
              </a:rPr>
              <a:t>Andrei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omic Sans MS" pitchFamily="66" charset="0"/>
                <a:ea typeface="Calibri" pitchFamily="34" charset="0"/>
                <a:cs typeface="AdvPSBEMB"/>
              </a:rPr>
              <a:t>Surguchov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atturaf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8878540" cy="1762371"/>
          </a:xfrm>
          <a:prstGeom prst="rect">
            <a:avLst/>
          </a:prstGeom>
        </p:spPr>
      </p:pic>
      <p:pic>
        <p:nvPicPr>
          <p:cNvPr id="6" name="Immagine 5" descr="Catturahhhh.PNG"/>
          <p:cNvPicPr>
            <a:picLocks noChangeAspect="1"/>
          </p:cNvPicPr>
          <p:nvPr/>
        </p:nvPicPr>
        <p:blipFill>
          <a:blip r:embed="rId3" cstate="print">
            <a:lum contrast="18000"/>
          </a:blip>
          <a:stretch>
            <a:fillRect/>
          </a:stretch>
        </p:blipFill>
        <p:spPr>
          <a:xfrm>
            <a:off x="0" y="2249488"/>
            <a:ext cx="9144000" cy="460851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7543882" y="6309320"/>
            <a:ext cx="160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Yu </a:t>
            </a:r>
            <a:r>
              <a:rPr lang="en-US" dirty="0" err="1" smtClean="0">
                <a:latin typeface="Comic Sans MS" pitchFamily="66" charset="0"/>
              </a:rPr>
              <a:t>Xiaa</a:t>
            </a:r>
            <a:r>
              <a:rPr lang="en-US" dirty="0" smtClean="0">
                <a:latin typeface="Comic Sans MS" pitchFamily="66" charset="0"/>
              </a:rPr>
              <a:t> et al.</a:t>
            </a:r>
            <a:endParaRPr lang="it-IT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3120</TotalTime>
  <Words>2135</Words>
  <Application>Microsoft Office PowerPoint</Application>
  <PresentationFormat>Presentazione su schermo (4:3)</PresentationFormat>
  <Paragraphs>300</Paragraphs>
  <Slides>40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1" baseType="lpstr">
      <vt:lpstr>Tema di Office</vt:lpstr>
      <vt:lpstr>Diapositiva 1</vt:lpstr>
      <vt:lpstr>Parkinson Disease (PD)</vt:lpstr>
      <vt:lpstr>Risk &amp; Protective Factors</vt:lpstr>
      <vt:lpstr>Types of Parkinson</vt:lpstr>
      <vt:lpstr>Actual Treatment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Modello animale</vt:lpstr>
      <vt:lpstr>B6;C3-Tg(Prnp-SNCA*A53T)83Vle/J</vt:lpstr>
      <vt:lpstr>Experiments in Vivo</vt:lpstr>
      <vt:lpstr>Diapositiva 33</vt:lpstr>
      <vt:lpstr>Diapositiva 34</vt:lpstr>
      <vt:lpstr>Diapositiva 35</vt:lpstr>
      <vt:lpstr>Diapositiva 36</vt:lpstr>
      <vt:lpstr>COSTS</vt:lpstr>
      <vt:lpstr>Diapositiva 38</vt:lpstr>
      <vt:lpstr>Diapositiva 39</vt:lpstr>
      <vt:lpstr>“L’ingegno di un uomo si giudica  meglio dalle sue domande che dalle sue risposte”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Alfa-sinucleina</dc:title>
  <dc:creator>luciotto</dc:creator>
  <cp:lastModifiedBy>luciotto</cp:lastModifiedBy>
  <cp:revision>74</cp:revision>
  <dcterms:created xsi:type="dcterms:W3CDTF">2012-11-29T23:05:28Z</dcterms:created>
  <dcterms:modified xsi:type="dcterms:W3CDTF">2012-12-03T11:31:56Z</dcterms:modified>
</cp:coreProperties>
</file>