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notesSlides/notesSlide28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4.xml" ContentType="application/vnd.openxmlformats-officedocument.presentationml.notesSlide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r:id="rId1"/>
  </p:sldMasterIdLst>
  <p:notesMasterIdLst>
    <p:notesMasterId r:id="rId34"/>
  </p:notesMasterIdLst>
  <p:sldIdLst>
    <p:sldId id="276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56" r:id="rId10"/>
    <p:sldId id="257" r:id="rId11"/>
    <p:sldId id="258" r:id="rId12"/>
    <p:sldId id="259" r:id="rId13"/>
    <p:sldId id="260" r:id="rId14"/>
    <p:sldId id="263" r:id="rId15"/>
    <p:sldId id="261" r:id="rId16"/>
    <p:sldId id="262" r:id="rId17"/>
    <p:sldId id="264" r:id="rId18"/>
    <p:sldId id="265" r:id="rId19"/>
    <p:sldId id="266" r:id="rId20"/>
    <p:sldId id="267" r:id="rId21"/>
    <p:sldId id="268" r:id="rId22"/>
    <p:sldId id="278" r:id="rId23"/>
    <p:sldId id="279" r:id="rId24"/>
    <p:sldId id="280" r:id="rId25"/>
    <p:sldId id="281" r:id="rId26"/>
    <p:sldId id="282" r:id="rId27"/>
    <p:sldId id="285" r:id="rId28"/>
    <p:sldId id="283" r:id="rId29"/>
    <p:sldId id="284" r:id="rId30"/>
    <p:sldId id="288" r:id="rId31"/>
    <p:sldId id="289" r:id="rId32"/>
    <p:sldId id="290" r:id="rId3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9900"/>
    <a:srgbClr val="3D3D3D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149" autoAdjust="0"/>
    <p:restoredTop sz="94833" autoAdjust="0"/>
  </p:normalViewPr>
  <p:slideViewPr>
    <p:cSldViewPr>
      <p:cViewPr>
        <p:scale>
          <a:sx n="70" d="100"/>
          <a:sy n="70" d="100"/>
        </p:scale>
        <p:origin x="-2192" y="-5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A533F0-1E93-494D-BD0D-5956204164B8}" type="datetimeFigureOut">
              <a:rPr lang="it-IT" smtClean="0"/>
              <a:pPr/>
              <a:t>10-12-2012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5B910-4B8A-44BA-9AC5-77D46832CC1B}" type="slidenum">
              <a:rPr lang="it-IT" smtClean="0"/>
              <a:pPr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a a mano libera 1"/>
          <p:cNvSpPr/>
          <p:nvPr/>
        </p:nvSpPr>
        <p:spPr>
          <a:xfrm>
            <a:off x="1004521" y="695098"/>
            <a:ext cx="4848960" cy="342826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wrap="none" lIns="81576" tIns="42420" rIns="81576" bIns="42420" anchor="ctr"/>
          <a:lstStyle/>
          <a:p>
            <a:pPr hangingPunct="0"/>
            <a:endParaRPr lang="it-IT" sz="2200">
              <a:latin typeface="Times New Roman" pitchFamily="18" charset="0"/>
              <a:ea typeface="Arial Unicode MS" pitchFamily="34" charset="-128"/>
            </a:endParaRPr>
          </a:p>
        </p:txBody>
      </p:sp>
      <p:sp>
        <p:nvSpPr>
          <p:cNvPr id="28675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684827" y="4343253"/>
            <a:ext cx="5476988" cy="276999"/>
          </a:xfrm>
        </p:spPr>
        <p:txBody>
          <a:bodyPr>
            <a:spAutoFit/>
          </a:bodyPr>
          <a:lstStyle/>
          <a:p>
            <a:pPr eaLnBrk="1">
              <a:buClr>
                <a:srgbClr val="000000"/>
              </a:buClr>
              <a:buFont typeface="Times New Roman" pitchFamily="18" charset="0"/>
              <a:buChar char="•"/>
            </a:pPr>
            <a:endParaRPr smtClean="0">
              <a:latin typeface="Times New Roman" pitchFamily="18" charset="0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5B910-4B8A-44BA-9AC5-77D46832CC1B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5B910-4B8A-44BA-9AC5-77D46832CC1B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5B910-4B8A-44BA-9AC5-77D46832CC1B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5B910-4B8A-44BA-9AC5-77D46832CC1B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5B910-4B8A-44BA-9AC5-77D46832CC1B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5B910-4B8A-44BA-9AC5-77D46832CC1B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5B910-4B8A-44BA-9AC5-77D46832CC1B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Thus, we have selected AAV6 vectors to express ZMPSTE24 widely in adult mice/ </a:t>
            </a:r>
            <a:r>
              <a:rPr lang="en-US" dirty="0" err="1" smtClean="0"/>
              <a:t>mefs</a:t>
            </a:r>
            <a:r>
              <a:rPr lang="en-US" dirty="0" smtClean="0"/>
              <a:t> and study its ability to process the </a:t>
            </a:r>
            <a:r>
              <a:rPr lang="en-US" dirty="0" err="1" smtClean="0"/>
              <a:t>prelamin</a:t>
            </a:r>
            <a:r>
              <a:rPr lang="en-US" dirty="0" smtClean="0"/>
              <a:t> A.</a:t>
            </a:r>
          </a:p>
          <a:p>
            <a:r>
              <a:rPr lang="en-US" dirty="0" smtClean="0"/>
              <a:t>Here, we generated an </a:t>
            </a:r>
            <a:r>
              <a:rPr lang="en-US" dirty="0" err="1" smtClean="0"/>
              <a:t>adeno</a:t>
            </a:r>
            <a:r>
              <a:rPr lang="en-US" dirty="0" smtClean="0"/>
              <a:t>-associated virus (AAV) carrying the mouse ZMPSTE24 </a:t>
            </a:r>
            <a:r>
              <a:rPr lang="en-US" dirty="0" err="1" smtClean="0"/>
              <a:t>cDNA</a:t>
            </a:r>
            <a:r>
              <a:rPr lang="en-US" dirty="0" smtClean="0"/>
              <a:t> under the control of the EF1</a:t>
            </a:r>
            <a:r>
              <a:rPr lang="el-GR" dirty="0" smtClean="0"/>
              <a:t>α</a:t>
            </a:r>
            <a:r>
              <a:rPr lang="en-US" dirty="0" smtClean="0"/>
              <a:t> promoter and containing the </a:t>
            </a:r>
            <a:r>
              <a:rPr lang="en-US" dirty="0" err="1" smtClean="0"/>
              <a:t>capsid</a:t>
            </a:r>
            <a:r>
              <a:rPr lang="en-US" dirty="0" smtClean="0"/>
              <a:t> proteins of the AAV serotype 6, known to confer tropism for a wide variety of mouse tissues (AAV9-mZMPSTE24).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a negative control and reporter of AAV6 expression, we generated an analogous construct containing the enhanced green fluorescent protein (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eGFP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instead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ZMPSTE24 (AAV6-eGFP).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5B910-4B8A-44BA-9AC5-77D46832CC1B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5B910-4B8A-44BA-9AC5-77D46832CC1B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5B910-4B8A-44BA-9AC5-77D46832CC1B}" type="slidenum">
              <a:rPr lang="it-IT" smtClean="0"/>
              <a:pPr/>
              <a:t>19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5B910-4B8A-44BA-9AC5-77D46832CC1B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5B910-4B8A-44BA-9AC5-77D46832CC1B}" type="slidenum">
              <a:rPr lang="it-IT" smtClean="0"/>
              <a:pPr/>
              <a:t>20</a:t>
            </a:fld>
            <a:endParaRPr 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5B910-4B8A-44BA-9AC5-77D46832CC1B}" type="slidenum">
              <a:rPr lang="it-IT" smtClean="0"/>
              <a:pPr/>
              <a:t>21</a:t>
            </a:fld>
            <a:endParaRPr 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5B910-4B8A-44BA-9AC5-77D46832CC1B}" type="slidenum">
              <a:rPr lang="it-IT" smtClean="0"/>
              <a:pPr/>
              <a:t>22</a:t>
            </a:fld>
            <a:endParaRPr 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5B910-4B8A-44BA-9AC5-77D46832CC1B}" type="slidenum">
              <a:rPr lang="it-IT" smtClean="0"/>
              <a:pPr/>
              <a:t>23</a:t>
            </a:fld>
            <a:endParaRPr 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5B910-4B8A-44BA-9AC5-77D46832CC1B}" type="slidenum">
              <a:rPr lang="it-IT" smtClean="0"/>
              <a:pPr/>
              <a:t>24</a:t>
            </a:fld>
            <a:endParaRPr 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5B910-4B8A-44BA-9AC5-77D46832CC1B}" type="slidenum">
              <a:rPr lang="it-IT" smtClean="0"/>
              <a:pPr/>
              <a:t>25</a:t>
            </a:fld>
            <a:endParaRPr 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5B910-4B8A-44BA-9AC5-77D46832CC1B}" type="slidenum">
              <a:rPr lang="it-IT" smtClean="0"/>
              <a:pPr/>
              <a:t>26</a:t>
            </a:fld>
            <a:endParaRPr lang="it-I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5B910-4B8A-44BA-9AC5-77D46832CC1B}" type="slidenum">
              <a:rPr lang="it-IT" smtClean="0"/>
              <a:pPr/>
              <a:t>27</a:t>
            </a:fld>
            <a:endParaRPr lang="it-IT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5B910-4B8A-44BA-9AC5-77D46832CC1B}" type="slidenum">
              <a:rPr lang="it-IT" smtClean="0"/>
              <a:pPr/>
              <a:t>28</a:t>
            </a:fld>
            <a:endParaRPr lang="it-IT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5B910-4B8A-44BA-9AC5-77D46832CC1B}" type="slidenum">
              <a:rPr lang="it-IT" smtClean="0"/>
              <a:pPr/>
              <a:t>29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5B910-4B8A-44BA-9AC5-77D46832CC1B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5E0D1-2B54-4D6A-BDA2-3DA93660CECA}" type="slidenum">
              <a:rPr lang="it-IT" smtClean="0"/>
              <a:pPr/>
              <a:t>32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5B910-4B8A-44BA-9AC5-77D46832CC1B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5B910-4B8A-44BA-9AC5-77D46832CC1B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5B910-4B8A-44BA-9AC5-77D46832CC1B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it-IT" sz="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5B910-4B8A-44BA-9AC5-77D46832CC1B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5B910-4B8A-44BA-9AC5-77D46832CC1B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it-IT" baseline="0" dirty="0" smtClean="0"/>
              <a:t/>
            </a:r>
            <a:br>
              <a:rPr lang="it-IT" baseline="0" dirty="0" smtClean="0"/>
            </a:br>
            <a:endParaRPr lang="it-IT" baseline="0" dirty="0" smtClean="0"/>
          </a:p>
          <a:p>
            <a:endParaRPr lang="it-IT" baseline="0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5B910-4B8A-44BA-9AC5-77D46832CC1B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76996-7BAA-43DE-9233-A1CD7FE91810}" type="datetimeFigureOut">
              <a:rPr lang="it-IT" smtClean="0"/>
              <a:pPr/>
              <a:t>10-12-2012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56BF0-E157-456C-805F-A870B503EFC9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76996-7BAA-43DE-9233-A1CD7FE91810}" type="datetimeFigureOut">
              <a:rPr lang="it-IT" smtClean="0"/>
              <a:pPr/>
              <a:t>10-12-2012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56BF0-E157-456C-805F-A870B503EFC9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76996-7BAA-43DE-9233-A1CD7FE91810}" type="datetimeFigureOut">
              <a:rPr lang="it-IT" smtClean="0"/>
              <a:pPr/>
              <a:t>10-12-2012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56BF0-E157-456C-805F-A870B503EFC9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76996-7BAA-43DE-9233-A1CD7FE91810}" type="datetimeFigureOut">
              <a:rPr lang="it-IT" smtClean="0"/>
              <a:pPr/>
              <a:t>10-12-2012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56BF0-E157-456C-805F-A870B503EFC9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76996-7BAA-43DE-9233-A1CD7FE91810}" type="datetimeFigureOut">
              <a:rPr lang="it-IT" smtClean="0"/>
              <a:pPr/>
              <a:t>10-12-2012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56BF0-E157-456C-805F-A870B503EFC9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76996-7BAA-43DE-9233-A1CD7FE91810}" type="datetimeFigureOut">
              <a:rPr lang="it-IT" smtClean="0"/>
              <a:pPr/>
              <a:t>10-12-2012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56BF0-E157-456C-805F-A870B503EFC9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76996-7BAA-43DE-9233-A1CD7FE91810}" type="datetimeFigureOut">
              <a:rPr lang="it-IT" smtClean="0"/>
              <a:pPr/>
              <a:t>10-12-2012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56BF0-E157-456C-805F-A870B503EFC9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76996-7BAA-43DE-9233-A1CD7FE91810}" type="datetimeFigureOut">
              <a:rPr lang="it-IT" smtClean="0"/>
              <a:pPr/>
              <a:t>10-12-2012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56BF0-E157-456C-805F-A870B503EFC9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76996-7BAA-43DE-9233-A1CD7FE91810}" type="datetimeFigureOut">
              <a:rPr lang="it-IT" smtClean="0"/>
              <a:pPr/>
              <a:t>10-12-2012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56BF0-E157-456C-805F-A870B503EFC9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76996-7BAA-43DE-9233-A1CD7FE91810}" type="datetimeFigureOut">
              <a:rPr lang="it-IT" smtClean="0"/>
              <a:pPr/>
              <a:t>10-12-2012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56BF0-E157-456C-805F-A870B503EFC9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76996-7BAA-43DE-9233-A1CD7FE91810}" type="datetimeFigureOut">
              <a:rPr lang="it-IT" smtClean="0"/>
              <a:pPr/>
              <a:t>10-12-2012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56BF0-E157-456C-805F-A870B503EFC9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76996-7BAA-43DE-9233-A1CD7FE91810}" type="datetimeFigureOut">
              <a:rPr lang="it-IT" smtClean="0"/>
              <a:pPr/>
              <a:t>10-12-2012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56BF0-E157-456C-805F-A870B503EFC9}" type="slidenum">
              <a:rPr lang="it-IT" smtClean="0"/>
              <a:pPr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1.jpeg"/><Relationship Id="rId5" Type="http://schemas.openxmlformats.org/officeDocument/2006/relationships/image" Target="../media/image30.png"/><Relationship Id="rId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39.jpe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gent.com/products/CL1032_293T_Cell_Line" TargetMode="External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igura a mano libera 1"/>
          <p:cNvSpPr>
            <a:spLocks noChangeArrowheads="1"/>
          </p:cNvSpPr>
          <p:nvPr/>
        </p:nvSpPr>
        <p:spPr bwMode="auto">
          <a:xfrm>
            <a:off x="522721" y="1340769"/>
            <a:ext cx="8228160" cy="2160240"/>
          </a:xfrm>
          <a:custGeom>
            <a:avLst/>
            <a:gdLst>
              <a:gd name="T0" fmla="*/ 4535488 w 21600"/>
              <a:gd name="T1" fmla="*/ 0 h 21600"/>
              <a:gd name="T2" fmla="*/ 9070975 w 21600"/>
              <a:gd name="T3" fmla="*/ 677069 h 21600"/>
              <a:gd name="T4" fmla="*/ 4535488 w 21600"/>
              <a:gd name="T5" fmla="*/ 1354138 h 21600"/>
              <a:gd name="T6" fmla="*/ 0 w 21600"/>
              <a:gd name="T7" fmla="*/ 677069 h 21600"/>
              <a:gd name="T8" fmla="*/ 3 60000 65536"/>
              <a:gd name="T9" fmla="*/ 0 60000 65536"/>
              <a:gd name="T10" fmla="*/ 1 60000 65536"/>
              <a:gd name="T11" fmla="*/ 2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YaHei" pitchFamily="34" charset="-122"/>
              </a:rPr>
              <a:t>LAMINOPATHY-BASED PREMATURE AGING: GENE THERAPY IN RESTRICTIVE DERMOPATHY 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27651" name="Figura a mano libera 2"/>
          <p:cNvSpPr>
            <a:spLocks noChangeArrowheads="1"/>
          </p:cNvSpPr>
          <p:nvPr/>
        </p:nvSpPr>
        <p:spPr bwMode="auto">
          <a:xfrm>
            <a:off x="653760" y="3755915"/>
            <a:ext cx="3722400" cy="2325845"/>
          </a:xfrm>
          <a:custGeom>
            <a:avLst/>
            <a:gdLst>
              <a:gd name="T0" fmla="*/ 2051844 w 21600"/>
              <a:gd name="T1" fmla="*/ 0 h 21600"/>
              <a:gd name="T2" fmla="*/ 4103688 w 21600"/>
              <a:gd name="T3" fmla="*/ 1281907 h 21600"/>
              <a:gd name="T4" fmla="*/ 2051844 w 21600"/>
              <a:gd name="T5" fmla="*/ 2563813 h 21600"/>
              <a:gd name="T6" fmla="*/ 0 w 21600"/>
              <a:gd name="T7" fmla="*/ 1281907 h 21600"/>
              <a:gd name="T8" fmla="*/ 3 60000 65536"/>
              <a:gd name="T9" fmla="*/ 0 60000 65536"/>
              <a:gd name="T10" fmla="*/ 1 60000 65536"/>
              <a:gd name="T11" fmla="*/ 2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>
              <a:spcAft>
                <a:spcPts val="1282"/>
              </a:spcAft>
            </a:pPr>
            <a:r>
              <a:rPr lang="en-US" sz="2200" b="1" dirty="0" smtClean="0">
                <a:latin typeface="Times New Roman" pitchFamily="18" charset="0"/>
                <a:ea typeface="Microsoft YaHei" pitchFamily="34" charset="-122"/>
              </a:rPr>
              <a:t>Group </a:t>
            </a:r>
            <a:r>
              <a:rPr lang="en-US" sz="2200" b="1" dirty="0">
                <a:latin typeface="Times New Roman" pitchFamily="18" charset="0"/>
                <a:ea typeface="Microsoft YaHei" pitchFamily="34" charset="-122"/>
              </a:rPr>
              <a:t>members:</a:t>
            </a:r>
          </a:p>
          <a:p>
            <a:pPr algn="ctr">
              <a:spcAft>
                <a:spcPts val="1282"/>
              </a:spcAft>
            </a:pPr>
            <a:r>
              <a:rPr lang="en-US" sz="2200" dirty="0" smtClean="0">
                <a:latin typeface="Times New Roman" pitchFamily="18" charset="0"/>
                <a:ea typeface="Microsoft YaHei" pitchFamily="34" charset="-122"/>
              </a:rPr>
              <a:t>Daniela </a:t>
            </a:r>
            <a:r>
              <a:rPr lang="en-US" sz="2200" dirty="0" err="1" smtClean="0">
                <a:latin typeface="Times New Roman" pitchFamily="18" charset="0"/>
                <a:ea typeface="Microsoft YaHei" pitchFamily="34" charset="-122"/>
              </a:rPr>
              <a:t>Celebrin</a:t>
            </a:r>
            <a:endParaRPr lang="en-US" sz="2200" dirty="0" smtClean="0">
              <a:latin typeface="Times New Roman" pitchFamily="18" charset="0"/>
              <a:ea typeface="Microsoft YaHei" pitchFamily="34" charset="-122"/>
            </a:endParaRPr>
          </a:p>
          <a:p>
            <a:pPr algn="ctr">
              <a:spcAft>
                <a:spcPts val="1282"/>
              </a:spcAft>
            </a:pPr>
            <a:r>
              <a:rPr lang="en-US" sz="2200" dirty="0" smtClean="0">
                <a:latin typeface="Times New Roman" pitchFamily="18" charset="0"/>
                <a:ea typeface="Microsoft YaHei" pitchFamily="34" charset="-122"/>
              </a:rPr>
              <a:t>Anna </a:t>
            </a:r>
            <a:r>
              <a:rPr lang="en-US" sz="2200" dirty="0" err="1" smtClean="0">
                <a:latin typeface="Times New Roman" pitchFamily="18" charset="0"/>
                <a:ea typeface="Microsoft YaHei" pitchFamily="34" charset="-122"/>
              </a:rPr>
              <a:t>Cerullo</a:t>
            </a:r>
            <a:endParaRPr lang="en-US" sz="2200" dirty="0" smtClean="0">
              <a:latin typeface="Times New Roman" pitchFamily="18" charset="0"/>
              <a:ea typeface="Microsoft YaHei" pitchFamily="34" charset="-122"/>
            </a:endParaRPr>
          </a:p>
          <a:p>
            <a:pPr algn="ctr">
              <a:spcAft>
                <a:spcPts val="1282"/>
              </a:spcAft>
            </a:pPr>
            <a:r>
              <a:rPr lang="en-US" sz="2200" dirty="0" smtClean="0">
                <a:latin typeface="Times New Roman" pitchFamily="18" charset="0"/>
                <a:ea typeface="Microsoft YaHei" pitchFamily="34" charset="-122"/>
              </a:rPr>
              <a:t>Dario </a:t>
            </a:r>
            <a:r>
              <a:rPr lang="en-US" sz="2200" dirty="0" err="1" smtClean="0">
                <a:latin typeface="Times New Roman" pitchFamily="18" charset="0"/>
                <a:ea typeface="Microsoft YaHei" pitchFamily="34" charset="-122"/>
              </a:rPr>
              <a:t>Cocciadiferro</a:t>
            </a:r>
            <a:endParaRPr lang="en-US" sz="2200" dirty="0" smtClean="0">
              <a:latin typeface="Times New Roman" pitchFamily="18" charset="0"/>
              <a:ea typeface="Microsoft YaHei" pitchFamily="34" charset="-122"/>
            </a:endParaRPr>
          </a:p>
          <a:p>
            <a:pPr algn="ctr">
              <a:spcAft>
                <a:spcPts val="1282"/>
              </a:spcAft>
            </a:pPr>
            <a:r>
              <a:rPr lang="en-US" sz="2200" dirty="0" err="1" smtClean="0">
                <a:latin typeface="Times New Roman" pitchFamily="18" charset="0"/>
                <a:ea typeface="Microsoft YaHei" pitchFamily="34" charset="-122"/>
              </a:rPr>
              <a:t>Gemma</a:t>
            </a:r>
            <a:r>
              <a:rPr lang="en-US" sz="2200" dirty="0" smtClean="0">
                <a:latin typeface="Times New Roman" pitchFamily="18" charset="0"/>
                <a:ea typeface="Microsoft YaHei" pitchFamily="34" charset="-122"/>
              </a:rPr>
              <a:t> </a:t>
            </a:r>
            <a:r>
              <a:rPr lang="en-US" sz="2200" dirty="0" err="1" smtClean="0">
                <a:latin typeface="Times New Roman" pitchFamily="18" charset="0"/>
                <a:ea typeface="Microsoft YaHei" pitchFamily="34" charset="-122"/>
              </a:rPr>
              <a:t>Paciotti</a:t>
            </a:r>
            <a:endParaRPr lang="en-US" sz="2200" dirty="0">
              <a:latin typeface="Times New Roman" pitchFamily="18" charset="0"/>
              <a:ea typeface="Microsoft YaHei" pitchFamily="34" charset="-122"/>
            </a:endParaRPr>
          </a:p>
        </p:txBody>
      </p:sp>
      <p:pic>
        <p:nvPicPr>
          <p:cNvPr id="27652" name="Immagin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680" y="358599"/>
            <a:ext cx="2436480" cy="838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Figura a mano libera 5"/>
          <p:cNvSpPr>
            <a:spLocks noChangeArrowheads="1"/>
          </p:cNvSpPr>
          <p:nvPr/>
        </p:nvSpPr>
        <p:spPr bwMode="auto">
          <a:xfrm>
            <a:off x="5878080" y="489651"/>
            <a:ext cx="3101760" cy="635107"/>
          </a:xfrm>
          <a:custGeom>
            <a:avLst/>
            <a:gdLst>
              <a:gd name="T0" fmla="*/ 1709738 w 21600"/>
              <a:gd name="T1" fmla="*/ 0 h 21600"/>
              <a:gd name="T2" fmla="*/ 3419475 w 21600"/>
              <a:gd name="T3" fmla="*/ 350044 h 21600"/>
              <a:gd name="T4" fmla="*/ 1709738 w 21600"/>
              <a:gd name="T5" fmla="*/ 700088 h 21600"/>
              <a:gd name="T6" fmla="*/ 0 w 21600"/>
              <a:gd name="T7" fmla="*/ 350044 h 21600"/>
              <a:gd name="T8" fmla="*/ 3 60000 65536"/>
              <a:gd name="T9" fmla="*/ 0 60000 65536"/>
              <a:gd name="T10" fmla="*/ 1 60000 65536"/>
              <a:gd name="T11" fmla="*/ 2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81639" tIns="40820" rIns="81639" bIns="40820"/>
          <a:lstStyle/>
          <a:p>
            <a:pPr algn="ctr"/>
            <a:r>
              <a:rPr lang="en-US" dirty="0" err="1">
                <a:latin typeface="Times New Roman" pitchFamily="18" charset="0"/>
                <a:ea typeface="Arial Unicode MS" pitchFamily="34" charset="-128"/>
              </a:rPr>
              <a:t>Corso</a:t>
            </a:r>
            <a:r>
              <a:rPr lang="en-US" dirty="0">
                <a:latin typeface="Times New Roman" pitchFamily="18" charset="0"/>
                <a:ea typeface="Arial Unicode MS" pitchFamily="34" charset="-128"/>
              </a:rPr>
              <a:t> </a:t>
            </a:r>
            <a:r>
              <a:rPr lang="en-US" dirty="0" err="1">
                <a:latin typeface="Times New Roman" pitchFamily="18" charset="0"/>
                <a:ea typeface="Arial Unicode MS" pitchFamily="34" charset="-128"/>
              </a:rPr>
              <a:t>di</a:t>
            </a:r>
            <a:r>
              <a:rPr lang="en-US" dirty="0">
                <a:latin typeface="Times New Roman" pitchFamily="18" charset="0"/>
                <a:ea typeface="Arial Unicode MS" pitchFamily="34" charset="-128"/>
              </a:rPr>
              <a:t> </a:t>
            </a:r>
            <a:r>
              <a:rPr lang="en-US" dirty="0" err="1">
                <a:latin typeface="Times New Roman" pitchFamily="18" charset="0"/>
                <a:ea typeface="Arial Unicode MS" pitchFamily="34" charset="-128"/>
              </a:rPr>
              <a:t>Terapia</a:t>
            </a:r>
            <a:r>
              <a:rPr lang="en-US" dirty="0">
                <a:latin typeface="Times New Roman" pitchFamily="18" charset="0"/>
                <a:ea typeface="Arial Unicode MS" pitchFamily="34" charset="-128"/>
              </a:rPr>
              <a:t> </a:t>
            </a:r>
            <a:r>
              <a:rPr lang="en-US" dirty="0" err="1">
                <a:latin typeface="Times New Roman" pitchFamily="18" charset="0"/>
                <a:ea typeface="Arial Unicode MS" pitchFamily="34" charset="-128"/>
              </a:rPr>
              <a:t>Genica</a:t>
            </a:r>
            <a:r>
              <a:rPr lang="en-US" dirty="0">
                <a:latin typeface="Times New Roman" pitchFamily="18" charset="0"/>
                <a:ea typeface="Arial Unicode MS" pitchFamily="34" charset="-128"/>
              </a:rPr>
              <a:t> anno </a:t>
            </a:r>
            <a:r>
              <a:rPr lang="en-US" dirty="0" smtClean="0">
                <a:latin typeface="Times New Roman" pitchFamily="18" charset="0"/>
                <a:ea typeface="Arial Unicode MS" pitchFamily="34" charset="-128"/>
              </a:rPr>
              <a:t>2012-2013</a:t>
            </a:r>
            <a:endParaRPr lang="en-US" dirty="0">
              <a:latin typeface="Times New Roman" pitchFamily="18" charset="0"/>
              <a:ea typeface="Arial Unicode MS" pitchFamily="34" charset="-128"/>
            </a:endParaRPr>
          </a:p>
        </p:txBody>
      </p:sp>
      <p:pic>
        <p:nvPicPr>
          <p:cNvPr id="7" name="Immagine 6" descr="aav-adeno-associated-ictv8.jpg"/>
          <p:cNvPicPr>
            <a:picLocks noChangeAspect="1"/>
          </p:cNvPicPr>
          <p:nvPr/>
        </p:nvPicPr>
        <p:blipFill>
          <a:blip r:embed="rId4" cstate="print"/>
          <a:srcRect l="18957" t="8780" r="14692" b="5188"/>
          <a:stretch>
            <a:fillRect/>
          </a:stretch>
        </p:blipFill>
        <p:spPr>
          <a:xfrm>
            <a:off x="5076056" y="3429000"/>
            <a:ext cx="2880320" cy="288000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395536" y="2898517"/>
            <a:ext cx="835292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preventing high levels of toxic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lamin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A/C, without changing the normal protein expression</a:t>
            </a: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leading to chromatin damage and cellular senescence and skin and endothelial defects, bone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resorption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lipodystrophy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accelerated aging</a:t>
            </a: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MORE EFFECTIVE TREATMENT FOR RD IS NEEDED</a:t>
            </a: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DISEASE MODEL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study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RD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develop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cure</a:t>
            </a:r>
          </a:p>
          <a:p>
            <a:pPr algn="ctr"/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reccia in giù 6"/>
          <p:cNvSpPr/>
          <p:nvPr/>
        </p:nvSpPr>
        <p:spPr>
          <a:xfrm>
            <a:off x="4139952" y="5517232"/>
            <a:ext cx="576064" cy="576064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323528" y="1436583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NO CURE FOR RD</a:t>
            </a:r>
          </a:p>
          <a:p>
            <a:pPr algn="ctr"/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CURRENT TREATMENTS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USE OF FARNESYLTRANSFERASE INHIBITORS (FTI)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827584" y="140439"/>
            <a:ext cx="7560840" cy="135678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it-IT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it-IT" sz="2200" b="1" dirty="0" smtClean="0">
                <a:latin typeface="Times New Roman" pitchFamily="18" charset="0"/>
                <a:cs typeface="Times New Roman" pitchFamily="18" charset="0"/>
              </a:rPr>
              <a:t>2. Background/</a:t>
            </a:r>
            <a:r>
              <a:rPr lang="it-IT" sz="2200" b="1" dirty="0" err="1" smtClean="0">
                <a:latin typeface="Times New Roman" pitchFamily="18" charset="0"/>
                <a:cs typeface="Times New Roman" pitchFamily="18" charset="0"/>
              </a:rPr>
              <a:t>Rationale</a:t>
            </a:r>
            <a:r>
              <a:rPr lang="it-IT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it-IT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Why</a:t>
            </a:r>
            <a:r>
              <a:rPr lang="it-IT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modeling</a:t>
            </a:r>
            <a:r>
              <a:rPr lang="it-IT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it-IT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correcting</a:t>
            </a:r>
            <a:r>
              <a:rPr lang="it-IT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restrictive</a:t>
            </a:r>
            <a:r>
              <a:rPr lang="it-IT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dermopathy</a:t>
            </a:r>
            <a:r>
              <a:rPr lang="it-IT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it-IT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3528" y="2326808"/>
            <a:ext cx="8640960" cy="257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it-IT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PRECLINICAL PHASE (IN VITRO)</a:t>
            </a:r>
          </a:p>
          <a:p>
            <a:pPr marL="457200" indent="-457200">
              <a:lnSpc>
                <a:spcPct val="300000"/>
              </a:lnSpc>
              <a:buFont typeface="+mj-lt"/>
              <a:buAutoNum type="alphaUcPeriod"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SELECTION OF CELLULAR MODEL SYSTEM FOR DISEASE</a:t>
            </a:r>
          </a:p>
          <a:p>
            <a:pPr marL="457200" indent="-457200">
              <a:lnSpc>
                <a:spcPct val="300000"/>
              </a:lnSpc>
              <a:buFont typeface="+mj-lt"/>
              <a:buAutoNum type="alphaUcPeriod"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DETECTION OF STANDARD FOR MOLECULAR PHENOTYPE</a:t>
            </a:r>
          </a:p>
          <a:p>
            <a:pPr marL="457200" indent="-457200">
              <a:lnSpc>
                <a:spcPct val="300000"/>
              </a:lnSpc>
              <a:buFont typeface="+mj-lt"/>
              <a:buAutoNum type="alphaUcPeriod"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SELECTION OF THERAPEUTIC CARRIER FOR </a:t>
            </a:r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ZMPSTE24</a:t>
            </a: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827584" y="188640"/>
            <a:ext cx="7596000" cy="19492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tIns="0" rtlCol="0">
            <a:spAutoFit/>
          </a:bodyPr>
          <a:lstStyle/>
          <a:p>
            <a:pPr algn="ctr"/>
            <a:endParaRPr lang="it-IT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it-IT" sz="2200" b="1" dirty="0" smtClean="0">
                <a:latin typeface="Times New Roman" pitchFamily="18" charset="0"/>
                <a:cs typeface="Times New Roman" pitchFamily="18" charset="0"/>
              </a:rPr>
              <a:t>Background/</a:t>
            </a:r>
            <a:r>
              <a:rPr lang="it-IT" sz="2200" b="1" dirty="0" err="1" smtClean="0">
                <a:latin typeface="Times New Roman" pitchFamily="18" charset="0"/>
                <a:cs typeface="Times New Roman" pitchFamily="18" charset="0"/>
              </a:rPr>
              <a:t>Rationale</a:t>
            </a:r>
            <a:r>
              <a:rPr lang="it-IT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it-IT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Why</a:t>
            </a:r>
            <a:r>
              <a:rPr lang="it-IT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modeling</a:t>
            </a:r>
            <a:r>
              <a:rPr lang="it-IT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it-IT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correcting</a:t>
            </a:r>
            <a:r>
              <a:rPr lang="it-IT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restrictive</a:t>
            </a:r>
            <a:r>
              <a:rPr lang="it-IT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dermopathy</a:t>
            </a:r>
            <a:r>
              <a:rPr lang="it-IT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it-IT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Disease</a:t>
            </a:r>
            <a:r>
              <a:rPr lang="it-IT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model</a:t>
            </a:r>
            <a:endParaRPr lang="it-IT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it-IT" sz="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84584" y="1628800"/>
            <a:ext cx="7559824" cy="748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300000"/>
              </a:lnSpc>
              <a:buFont typeface="+mj-lt"/>
              <a:buAutoNum type="alphaUcPeriod"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SELECTION OF CELLULAR MODEL SYSTEM FOR DISEASE</a:t>
            </a:r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95536" y="2780928"/>
            <a:ext cx="3168352" cy="86409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Times New Roman" pitchFamily="18" charset="0"/>
                <a:cs typeface="Arial" pitchFamily="34" charset="0"/>
              </a:rPr>
              <a:t>Genotype of the target gene therapy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(ZMPSTE24-/-)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95536" y="4267200"/>
            <a:ext cx="3168352" cy="74597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Times New Roman" pitchFamily="18" charset="0"/>
                <a:cs typeface="Arial" pitchFamily="34" charset="0"/>
              </a:rPr>
              <a:t>Gene therapy cellular choice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95536" y="5373216"/>
            <a:ext cx="3168352" cy="93610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Times New Roman" pitchFamily="18" charset="0"/>
                <a:cs typeface="Arial" pitchFamily="34" charset="0"/>
              </a:rPr>
              <a:t>Availability and culture advantages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5431110" y="2852936"/>
            <a:ext cx="2597274" cy="86409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Times New Roman" pitchFamily="18" charset="0"/>
                <a:cs typeface="Arial" pitchFamily="34" charset="0"/>
              </a:rPr>
              <a:t>Mice will be provided by labs that are already testing mice knockout ZMPSTE24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5292080" y="4005064"/>
            <a:ext cx="3312368" cy="10081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Times New Roman" pitchFamily="18" charset="0"/>
                <a:cs typeface="Arial" pitchFamily="34" charset="0"/>
              </a:rPr>
              <a:t>Mouse embryonic fibroblasts (MEFs) derived from knockout mice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Arial" pitchFamily="34" charset="0"/>
              </a:rPr>
              <a:t>(</a:t>
            </a:r>
            <a:r>
              <a:rPr lang="it-IT" sz="1600" dirty="0" err="1" smtClean="0">
                <a:solidFill>
                  <a:srgbClr val="222222"/>
                </a:solidFill>
                <a:latin typeface="Times New Roman" pitchFamily="18" charset="0"/>
                <a:cs typeface="Arial" pitchFamily="34" charset="0"/>
              </a:rPr>
              <a:t>Lamin</a:t>
            </a:r>
            <a:r>
              <a:rPr lang="it-IT" sz="1600" dirty="0" smtClean="0">
                <a:solidFill>
                  <a:srgbClr val="222222"/>
                </a:solidFill>
                <a:latin typeface="Times New Roman" pitchFamily="18" charset="0"/>
                <a:cs typeface="Arial" pitchFamily="34" charset="0"/>
              </a:rPr>
              <a:t> A </a:t>
            </a:r>
            <a:r>
              <a:rPr lang="it-IT" sz="1600" dirty="0" err="1" smtClean="0">
                <a:solidFill>
                  <a:srgbClr val="222222"/>
                </a:solidFill>
                <a:latin typeface="Times New Roman" pitchFamily="18" charset="0"/>
                <a:cs typeface="Arial" pitchFamily="34" charset="0"/>
              </a:rPr>
              <a:t>alteration</a:t>
            </a:r>
            <a:r>
              <a:rPr lang="it-IT" sz="1600" dirty="0" smtClean="0">
                <a:solidFill>
                  <a:srgbClr val="222222"/>
                </a:solidFill>
                <a:latin typeface="Times New Roman" pitchFamily="18" charset="0"/>
                <a:cs typeface="Arial" pitchFamily="34" charset="0"/>
              </a:rPr>
              <a:t>)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5410200" y="5562600"/>
            <a:ext cx="3024336" cy="5905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600" dirty="0" err="1" smtClean="0">
                <a:latin typeface="Times New Roman" pitchFamily="18" charset="0"/>
                <a:cs typeface="Arial" pitchFamily="34" charset="0"/>
              </a:rPr>
              <a:t>Sampling</a:t>
            </a:r>
            <a:r>
              <a:rPr lang="it-IT" sz="1600" dirty="0" smtClean="0">
                <a:latin typeface="Times New Roman" pitchFamily="18" charset="0"/>
                <a:cs typeface="Arial" pitchFamily="34" charset="0"/>
              </a:rPr>
              <a:t> </a:t>
            </a:r>
            <a:r>
              <a:rPr lang="it-IT" sz="1600" dirty="0" err="1" smtClean="0">
                <a:latin typeface="Times New Roman" pitchFamily="18" charset="0"/>
                <a:cs typeface="Arial" pitchFamily="34" charset="0"/>
              </a:rPr>
              <a:t>of</a:t>
            </a:r>
            <a:r>
              <a:rPr lang="it-IT" sz="1600" dirty="0" smtClean="0">
                <a:latin typeface="Times New Roman" pitchFamily="18" charset="0"/>
                <a:cs typeface="Arial" pitchFamily="34" charset="0"/>
              </a:rPr>
              <a:t> mouse </a:t>
            </a:r>
            <a:r>
              <a:rPr lang="it-IT" sz="1600" dirty="0" err="1" smtClean="0">
                <a:latin typeface="Times New Roman" pitchFamily="18" charset="0"/>
                <a:cs typeface="Arial" pitchFamily="34" charset="0"/>
              </a:rPr>
              <a:t>embryos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Connettore 2 12"/>
          <p:cNvCxnSpPr/>
          <p:nvPr/>
        </p:nvCxnSpPr>
        <p:spPr>
          <a:xfrm>
            <a:off x="3851920" y="3284984"/>
            <a:ext cx="122413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 flipV="1">
            <a:off x="3851920" y="4573588"/>
            <a:ext cx="1169640" cy="75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>
            <a:off x="3779912" y="5805264"/>
            <a:ext cx="136815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827584" y="130567"/>
            <a:ext cx="7560840" cy="135421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it-IT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2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it-IT" sz="2200" b="1" dirty="0" err="1" smtClean="0">
                <a:latin typeface="Times New Roman" pitchFamily="18" charset="0"/>
                <a:cs typeface="Times New Roman" pitchFamily="18" charset="0"/>
              </a:rPr>
              <a:t>Preliminary</a:t>
            </a:r>
            <a:r>
              <a:rPr lang="it-IT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200" b="1" dirty="0" err="1" smtClean="0">
                <a:latin typeface="Times New Roman" pitchFamily="18" charset="0"/>
                <a:cs typeface="Times New Roman" pitchFamily="18" charset="0"/>
              </a:rPr>
              <a:t>results</a:t>
            </a:r>
            <a:r>
              <a:rPr lang="it-IT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it-IT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Lab</a:t>
            </a:r>
            <a:r>
              <a:rPr lang="it-IT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it-IT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esults</a:t>
            </a:r>
            <a:r>
              <a:rPr lang="it-IT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it-IT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literature</a:t>
            </a:r>
            <a:r>
              <a:rPr lang="it-IT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it-IT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 vitro/ vivo RD </a:t>
            </a:r>
            <a:r>
              <a:rPr lang="it-IT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model</a:t>
            </a:r>
            <a:r>
              <a:rPr lang="it-IT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it-IT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preliminary</a:t>
            </a:r>
            <a:r>
              <a:rPr lang="it-IT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data </a:t>
            </a:r>
          </a:p>
          <a:p>
            <a:pPr algn="ctr"/>
            <a:endParaRPr lang="it-IT" sz="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81000" y="2590800"/>
            <a:ext cx="741682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41325" indent="-173038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ZMPSTE24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mRNA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expression</a:t>
            </a:r>
            <a:endParaRPr lang="it-IT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441325" lvl="0" indent="-173038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ZMPSTE24 (protein)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expression</a:t>
            </a:r>
            <a:endParaRPr lang="it-IT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441325" lvl="0" indent="-173038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Dysmorphic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nucleus</a:t>
            </a:r>
            <a:endParaRPr lang="it-IT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441325" indent="-173038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High levels of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farnesylated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prelamin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A</a:t>
            </a:r>
            <a:endParaRPr lang="it-IT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441325" lvl="0" indent="-173038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Loss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dirty="0" err="1" smtClean="0">
                <a:latin typeface="Times New Roman" pitchFamily="18" charset="0"/>
                <a:cs typeface="Times New Roman" pitchFamily="18" charset="0"/>
              </a:rPr>
              <a:t>heterochromatin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827584" y="130567"/>
            <a:ext cx="7560840" cy="132343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it-IT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2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it-IT" sz="2200" b="1" dirty="0" err="1" smtClean="0">
                <a:latin typeface="Times New Roman" pitchFamily="18" charset="0"/>
                <a:cs typeface="Times New Roman" pitchFamily="18" charset="0"/>
              </a:rPr>
              <a:t>Preliminary</a:t>
            </a:r>
            <a:r>
              <a:rPr lang="it-IT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200" b="1" dirty="0" err="1" smtClean="0">
                <a:latin typeface="Times New Roman" pitchFamily="18" charset="0"/>
                <a:cs typeface="Times New Roman" pitchFamily="18" charset="0"/>
              </a:rPr>
              <a:t>results</a:t>
            </a:r>
            <a:r>
              <a:rPr lang="it-IT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it-IT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Lab</a:t>
            </a:r>
            <a:r>
              <a:rPr lang="it-IT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results</a:t>
            </a:r>
            <a:r>
              <a:rPr lang="it-IT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it-IT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literature</a:t>
            </a:r>
            <a:r>
              <a:rPr lang="it-IT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it-IT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Correction of the target Model: MEFs</a:t>
            </a:r>
            <a:endParaRPr lang="it-IT" sz="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60040" y="1628800"/>
            <a:ext cx="8388424" cy="748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300000"/>
              </a:lnSpc>
              <a:buFont typeface="+mj-lt"/>
              <a:buAutoNum type="alphaUcPeriod" startAt="2"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DETECTION OF STANDARD FOR MOLECULAR PHENOTYPE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23528" y="1628800"/>
            <a:ext cx="8350876" cy="441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lphaUcPeriod" startAt="2"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DETECTION OF STANDARD FOR MOLECULAR PHENOTYPE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 l="38211" t="55027" r="33723" b="15036"/>
          <a:stretch>
            <a:fillRect/>
          </a:stretch>
        </p:blipFill>
        <p:spPr bwMode="auto">
          <a:xfrm>
            <a:off x="2339752" y="4869160"/>
            <a:ext cx="237626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 cstate="print"/>
          <a:srcRect l="2167" t="58413" r="52328"/>
          <a:stretch>
            <a:fillRect/>
          </a:stretch>
        </p:blipFill>
        <p:spPr bwMode="auto">
          <a:xfrm>
            <a:off x="5652120" y="2852936"/>
            <a:ext cx="2664296" cy="3161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24603" t="16925" r="39676" b="46334"/>
          <a:stretch>
            <a:fillRect/>
          </a:stretch>
        </p:blipFill>
        <p:spPr bwMode="auto">
          <a:xfrm>
            <a:off x="1907704" y="2420888"/>
            <a:ext cx="302433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sellaDiTesto 10"/>
          <p:cNvSpPr txBox="1"/>
          <p:nvPr/>
        </p:nvSpPr>
        <p:spPr>
          <a:xfrm>
            <a:off x="827584" y="130567"/>
            <a:ext cx="7560840" cy="141577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it-IT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2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it-IT" sz="2200" b="1" dirty="0" err="1" smtClean="0">
                <a:latin typeface="Times New Roman" pitchFamily="18" charset="0"/>
                <a:cs typeface="Times New Roman" pitchFamily="18" charset="0"/>
              </a:rPr>
              <a:t>Preliminary</a:t>
            </a:r>
            <a:r>
              <a:rPr lang="it-IT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200" b="1" dirty="0" err="1" smtClean="0">
                <a:latin typeface="Times New Roman" pitchFamily="18" charset="0"/>
                <a:cs typeface="Times New Roman" pitchFamily="18" charset="0"/>
              </a:rPr>
              <a:t>results</a:t>
            </a:r>
            <a:r>
              <a:rPr lang="it-IT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it-IT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Lab</a:t>
            </a:r>
            <a:r>
              <a:rPr lang="it-IT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results</a:t>
            </a:r>
            <a:r>
              <a:rPr lang="it-IT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it-IT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literature</a:t>
            </a:r>
            <a:r>
              <a:rPr lang="it-IT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it-IT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Correction of the target Model: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MEFs</a:t>
            </a:r>
            <a:endParaRPr lang="it-IT" sz="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it-IT" sz="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it-IT" sz="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077072"/>
            <a:ext cx="2088001" cy="133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7504" y="1828800"/>
            <a:ext cx="9036496" cy="748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300000"/>
              </a:lnSpc>
              <a:buFont typeface="+mj-lt"/>
              <a:buAutoNum type="alphaUcPeriod"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SELECTION OF THERAPEUTIC CARRIER FOR 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ZMPSTE24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23528" y="2996952"/>
            <a:ext cx="2520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Why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should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choose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AAV </a:t>
            </a: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vector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51520" y="5405154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Choice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serotype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347864" y="2708920"/>
            <a:ext cx="52920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it-IT" sz="1600" dirty="0" smtClean="0"/>
              <a:t>  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long-term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transgene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expression</a:t>
            </a: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  low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immunogenicity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toxicity</a:t>
            </a: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non-pathogenic</a:t>
            </a: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broad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tropism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serotype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dependent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347864" y="4941168"/>
            <a:ext cx="57961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lnSpc>
                <a:spcPct val="150000"/>
              </a:lnSpc>
              <a:buFont typeface="Arial" pitchFamily="34" charset="0"/>
              <a:buChar char="•"/>
            </a:pPr>
            <a:r>
              <a:rPr lang="it-IT" sz="1600" dirty="0" smtClean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efficient transduction in a broad range of tissues , with high tropism for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lung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bone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skin</a:t>
            </a: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 marL="173038" indent="-173038">
              <a:lnSpc>
                <a:spcPct val="150000"/>
              </a:lnSpc>
              <a:buFont typeface="Arial" pitchFamily="34" charset="0"/>
              <a:buChar char="•"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does not affect the normal function of treated tissues</a:t>
            </a: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 marL="173038" indent="-173038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absence of inflammatory infiltrates in treated tissue</a:t>
            </a:r>
            <a:endParaRPr lang="it-IT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827584" y="130567"/>
            <a:ext cx="7560840" cy="135421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it-IT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2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it-IT" sz="2200" b="1" dirty="0" err="1" smtClean="0">
                <a:latin typeface="Times New Roman" pitchFamily="18" charset="0"/>
                <a:cs typeface="Times New Roman" pitchFamily="18" charset="0"/>
              </a:rPr>
              <a:t>Preliminary</a:t>
            </a:r>
            <a:r>
              <a:rPr lang="it-IT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200" b="1" dirty="0" err="1" smtClean="0">
                <a:latin typeface="Times New Roman" pitchFamily="18" charset="0"/>
                <a:cs typeface="Times New Roman" pitchFamily="18" charset="0"/>
              </a:rPr>
              <a:t>results</a:t>
            </a:r>
            <a:r>
              <a:rPr lang="it-IT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it-IT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Lab</a:t>
            </a:r>
            <a:r>
              <a:rPr lang="it-IT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results</a:t>
            </a:r>
            <a:r>
              <a:rPr lang="it-IT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it-IT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literature</a:t>
            </a:r>
            <a:r>
              <a:rPr lang="it-IT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it-IT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 vitro/in vivo RD </a:t>
            </a:r>
            <a:r>
              <a:rPr lang="it-IT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model</a:t>
            </a:r>
            <a:r>
              <a:rPr lang="it-IT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it-IT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preliminary</a:t>
            </a:r>
            <a:r>
              <a:rPr lang="it-IT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data </a:t>
            </a:r>
          </a:p>
          <a:p>
            <a:pPr algn="ctr"/>
            <a:endParaRPr lang="it-IT" sz="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35496" y="2178437"/>
            <a:ext cx="8639944" cy="3208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Preliminary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data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showed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441325" indent="-173038" algn="just">
              <a:lnSpc>
                <a:spcPct val="250000"/>
              </a:lnSpc>
              <a:buFont typeface="Arial" pitchFamily="34" charset="0"/>
              <a:buChar char="•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overexpression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of the protein does not cause adverse effects in mice wt</a:t>
            </a:r>
          </a:p>
          <a:p>
            <a:pPr marL="441325" indent="-173038" algn="just">
              <a:lnSpc>
                <a:spcPct val="250000"/>
              </a:lnSpc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heterozygote proves to be healthy (50% of the protein)</a:t>
            </a:r>
          </a:p>
          <a:p>
            <a:pPr marL="441325" indent="-173038" algn="just">
              <a:lnSpc>
                <a:spcPct val="250000"/>
              </a:lnSpc>
            </a:pPr>
            <a:endParaRPr lang="it-IT" sz="600" dirty="0" smtClean="0">
              <a:latin typeface="Times New Roman" pitchFamily="18" charset="0"/>
              <a:cs typeface="Times New Roman" pitchFamily="18" charset="0"/>
            </a:endParaRPr>
          </a:p>
          <a:p>
            <a:pPr marL="441325" indent="-173038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Expression of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enzime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under the 50% causes a disease decline. Critical condition becomes even worst when the expression is lower.</a:t>
            </a:r>
            <a:endParaRPr lang="it-IT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827584" y="130567"/>
            <a:ext cx="7560840" cy="135421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it-IT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2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it-IT" sz="2200" b="1" dirty="0" err="1" smtClean="0">
                <a:latin typeface="Times New Roman" pitchFamily="18" charset="0"/>
                <a:cs typeface="Times New Roman" pitchFamily="18" charset="0"/>
              </a:rPr>
              <a:t>Preliminary</a:t>
            </a:r>
            <a:r>
              <a:rPr lang="it-IT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200" b="1" dirty="0" err="1" smtClean="0">
                <a:latin typeface="Times New Roman" pitchFamily="18" charset="0"/>
                <a:cs typeface="Times New Roman" pitchFamily="18" charset="0"/>
              </a:rPr>
              <a:t>results</a:t>
            </a:r>
            <a:r>
              <a:rPr lang="it-IT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it-IT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Lab</a:t>
            </a:r>
            <a:r>
              <a:rPr lang="it-IT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results</a:t>
            </a:r>
            <a:r>
              <a:rPr lang="it-IT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it-IT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literature</a:t>
            </a:r>
            <a:r>
              <a:rPr lang="it-IT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it-IT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 vitro/in vivo RD </a:t>
            </a:r>
            <a:r>
              <a:rPr lang="it-IT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model</a:t>
            </a:r>
            <a:r>
              <a:rPr lang="it-IT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it-IT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preliminary</a:t>
            </a:r>
            <a:r>
              <a:rPr lang="it-IT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data </a:t>
            </a:r>
          </a:p>
          <a:p>
            <a:pPr algn="ctr"/>
            <a:endParaRPr lang="it-IT" sz="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827584" y="130567"/>
            <a:ext cx="7560840" cy="138499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it-IT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4. Description of the project: 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xperimental plan</a:t>
            </a:r>
          </a:p>
          <a:p>
            <a:pPr algn="ctr"/>
            <a:endParaRPr lang="en-US" sz="2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Construction of the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adeno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-associated virus (AAV) vector</a:t>
            </a:r>
            <a:endParaRPr lang="it-IT" sz="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844824"/>
            <a:ext cx="1228059" cy="1264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547664" y="3717032"/>
            <a:ext cx="706831" cy="648147"/>
          </a:xfrm>
          <a:prstGeom prst="rect">
            <a:avLst/>
          </a:prstGeom>
          <a:solidFill>
            <a:srgbClr val="0000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620822" y="3888486"/>
            <a:ext cx="536847" cy="300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b="1" dirty="0">
                <a:solidFill>
                  <a:schemeClr val="bg1"/>
                </a:solidFill>
              </a:rPr>
              <a:t>ITR</a:t>
            </a:r>
          </a:p>
        </p:txBody>
      </p:sp>
      <p:sp>
        <p:nvSpPr>
          <p:cNvPr id="14" name="Line 20"/>
          <p:cNvSpPr>
            <a:spLocks noChangeShapeType="1"/>
          </p:cNvSpPr>
          <p:nvPr/>
        </p:nvSpPr>
        <p:spPr bwMode="auto">
          <a:xfrm>
            <a:off x="2254495" y="4011881"/>
            <a:ext cx="24421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<a:noFill/>
              </a14:hiddenFill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5" name="Line 22"/>
          <p:cNvSpPr>
            <a:spLocks noChangeShapeType="1"/>
          </p:cNvSpPr>
          <p:nvPr/>
        </p:nvSpPr>
        <p:spPr bwMode="auto">
          <a:xfrm>
            <a:off x="4786535" y="4011881"/>
            <a:ext cx="146315" cy="129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<a:noFill/>
              </a14:hiddenFill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4932040" y="3776781"/>
            <a:ext cx="830081" cy="529948"/>
          </a:xfrm>
          <a:prstGeom prst="rect">
            <a:avLst/>
          </a:prstGeom>
          <a:solidFill>
            <a:srgbClr val="0099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it-IT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eGFP</a:t>
            </a:r>
            <a:endParaRPr 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3035558" y="3776781"/>
            <a:ext cx="1894993" cy="529948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3202359" y="3851831"/>
            <a:ext cx="17281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ZMPSTE24</a:t>
            </a:r>
            <a:endParaRPr 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AutoShape 21"/>
          <p:cNvSpPr>
            <a:spLocks noChangeArrowheads="1"/>
          </p:cNvSpPr>
          <p:nvPr/>
        </p:nvSpPr>
        <p:spPr bwMode="auto">
          <a:xfrm>
            <a:off x="2499787" y="3776781"/>
            <a:ext cx="731575" cy="529948"/>
          </a:xfrm>
          <a:prstGeom prst="homePlate">
            <a:avLst>
              <a:gd name="adj" fmla="val 41667"/>
            </a:avLst>
          </a:prstGeom>
          <a:solidFill>
            <a:srgbClr val="CC0066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EF1</a:t>
            </a:r>
            <a:r>
              <a:rPr lang="el-G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</a:t>
            </a:r>
            <a:endParaRPr 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Line 27"/>
          <p:cNvSpPr>
            <a:spLocks noChangeShapeType="1"/>
          </p:cNvSpPr>
          <p:nvPr/>
        </p:nvSpPr>
        <p:spPr bwMode="auto">
          <a:xfrm>
            <a:off x="5796666" y="4011881"/>
            <a:ext cx="195804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<a:noFill/>
              </a14:hiddenFill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" name="Rectangle 29"/>
          <p:cNvSpPr>
            <a:spLocks noChangeArrowheads="1"/>
          </p:cNvSpPr>
          <p:nvPr/>
        </p:nvSpPr>
        <p:spPr bwMode="auto">
          <a:xfrm>
            <a:off x="5991394" y="3717032"/>
            <a:ext cx="706831" cy="648147"/>
          </a:xfrm>
          <a:prstGeom prst="rect">
            <a:avLst/>
          </a:prstGeom>
          <a:solidFill>
            <a:srgbClr val="0000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2" name="Text Box 30"/>
          <p:cNvSpPr txBox="1">
            <a:spLocks noChangeArrowheads="1"/>
          </p:cNvSpPr>
          <p:nvPr/>
        </p:nvSpPr>
        <p:spPr bwMode="auto">
          <a:xfrm>
            <a:off x="6089296" y="3888486"/>
            <a:ext cx="536848" cy="300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b="1">
                <a:solidFill>
                  <a:schemeClr val="bg1"/>
                </a:solidFill>
              </a:rPr>
              <a:t>ITR</a:t>
            </a:r>
          </a:p>
        </p:txBody>
      </p:sp>
      <p:sp>
        <p:nvSpPr>
          <p:cNvPr id="24" name="Parentesi graffa chiusa 23"/>
          <p:cNvSpPr/>
          <p:nvPr/>
        </p:nvSpPr>
        <p:spPr>
          <a:xfrm rot="16200000">
            <a:off x="3959932" y="656692"/>
            <a:ext cx="504056" cy="5760640"/>
          </a:xfrm>
          <a:prstGeom prst="rightBrac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Freccia in giù 39"/>
          <p:cNvSpPr/>
          <p:nvPr/>
        </p:nvSpPr>
        <p:spPr>
          <a:xfrm flipH="1">
            <a:off x="5292080" y="4443110"/>
            <a:ext cx="172055" cy="648072"/>
          </a:xfrm>
          <a:prstGeom prst="down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CasellaDiTesto 41"/>
          <p:cNvSpPr txBox="1"/>
          <p:nvPr/>
        </p:nvSpPr>
        <p:spPr>
          <a:xfrm>
            <a:off x="4343400" y="5181600"/>
            <a:ext cx="2109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Transduction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control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827584" y="130567"/>
            <a:ext cx="7560840" cy="13080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it-IT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100" b="1" dirty="0" smtClean="0">
                <a:latin typeface="Times New Roman" pitchFamily="18" charset="0"/>
                <a:cs typeface="Times New Roman" pitchFamily="18" charset="0"/>
              </a:rPr>
              <a:t>4. Description of the project: </a:t>
            </a:r>
            <a:r>
              <a:rPr lang="en-US" sz="2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xperimental plan</a:t>
            </a:r>
          </a:p>
          <a:p>
            <a:pPr algn="ctr"/>
            <a:endParaRPr lang="it-IT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Cellular</a:t>
            </a:r>
            <a:r>
              <a:rPr lang="it-IT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model</a:t>
            </a:r>
            <a:r>
              <a:rPr lang="it-IT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it-IT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MEFs</a:t>
            </a:r>
            <a:r>
              <a:rPr lang="it-IT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it-IT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knockout </a:t>
            </a:r>
            <a:r>
              <a:rPr lang="it-IT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mice</a:t>
            </a:r>
            <a:endParaRPr lang="it-IT" sz="2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it-IT" sz="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988840"/>
            <a:ext cx="1368232" cy="1350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5724128" y="2564904"/>
            <a:ext cx="1625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ZMPSTE24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baseline="30000" dirty="0" smtClean="0">
                <a:latin typeface="Times New Roman" pitchFamily="18" charset="0"/>
                <a:cs typeface="Times New Roman" pitchFamily="18" charset="0"/>
              </a:rPr>
              <a:t>-/-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reccia curva 6"/>
          <p:cNvSpPr/>
          <p:nvPr/>
        </p:nvSpPr>
        <p:spPr>
          <a:xfrm rot="16200000" flipH="1">
            <a:off x="2087724" y="1736812"/>
            <a:ext cx="648072" cy="2592288"/>
          </a:xfrm>
          <a:prstGeom prst="bentArrow">
            <a:avLst>
              <a:gd name="adj1" fmla="val 23176"/>
              <a:gd name="adj2" fmla="val 25000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79512" y="5230941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Transduced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cells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separated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10" name="Connettore 2 9"/>
          <p:cNvCxnSpPr/>
          <p:nvPr/>
        </p:nvCxnSpPr>
        <p:spPr>
          <a:xfrm flipV="1">
            <a:off x="2411760" y="5085184"/>
            <a:ext cx="720080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5" descr="C:\Users\Kekka\Desktop\vettore 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437112"/>
            <a:ext cx="3986682" cy="6805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3349353" y="5805189"/>
            <a:ext cx="706831" cy="648147"/>
          </a:xfrm>
          <a:prstGeom prst="rect">
            <a:avLst/>
          </a:prstGeom>
          <a:solidFill>
            <a:srgbClr val="0000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3422511" y="5976643"/>
            <a:ext cx="536847" cy="300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b="1" dirty="0">
                <a:solidFill>
                  <a:schemeClr val="bg1"/>
                </a:solidFill>
              </a:rPr>
              <a:t>ITR</a:t>
            </a:r>
          </a:p>
        </p:txBody>
      </p:sp>
      <p:sp>
        <p:nvSpPr>
          <p:cNvPr id="32" name="Line 20"/>
          <p:cNvSpPr>
            <a:spLocks noChangeShapeType="1"/>
          </p:cNvSpPr>
          <p:nvPr/>
        </p:nvSpPr>
        <p:spPr bwMode="auto">
          <a:xfrm>
            <a:off x="4056184" y="6100038"/>
            <a:ext cx="24421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<a:noFill/>
              </a14:hiddenFill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3" name="Line 22"/>
          <p:cNvSpPr>
            <a:spLocks noChangeShapeType="1"/>
          </p:cNvSpPr>
          <p:nvPr/>
        </p:nvSpPr>
        <p:spPr bwMode="auto">
          <a:xfrm>
            <a:off x="6588224" y="6100038"/>
            <a:ext cx="146315" cy="129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<a:noFill/>
              </a14:hiddenFill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4" name="Rectangle 18"/>
          <p:cNvSpPr>
            <a:spLocks noChangeArrowheads="1"/>
          </p:cNvSpPr>
          <p:nvPr/>
        </p:nvSpPr>
        <p:spPr bwMode="auto">
          <a:xfrm>
            <a:off x="6732240" y="5864938"/>
            <a:ext cx="830081" cy="529948"/>
          </a:xfrm>
          <a:prstGeom prst="rect">
            <a:avLst/>
          </a:prstGeom>
          <a:solidFill>
            <a:srgbClr val="0099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it-IT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eGFP</a:t>
            </a:r>
            <a:endParaRPr 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4837247" y="5864938"/>
            <a:ext cx="1894993" cy="529948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5004048" y="5939988"/>
            <a:ext cx="17281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ZMPSTE24</a:t>
            </a:r>
            <a:endParaRPr 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AutoShape 21"/>
          <p:cNvSpPr>
            <a:spLocks noChangeArrowheads="1"/>
          </p:cNvSpPr>
          <p:nvPr/>
        </p:nvSpPr>
        <p:spPr bwMode="auto">
          <a:xfrm>
            <a:off x="4301476" y="5864938"/>
            <a:ext cx="731575" cy="529948"/>
          </a:xfrm>
          <a:prstGeom prst="homePlate">
            <a:avLst>
              <a:gd name="adj" fmla="val 41667"/>
            </a:avLst>
          </a:prstGeom>
          <a:solidFill>
            <a:srgbClr val="CC0066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EF1</a:t>
            </a:r>
            <a:r>
              <a:rPr lang="el-G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</a:t>
            </a:r>
            <a:endParaRPr 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Line 27"/>
          <p:cNvSpPr>
            <a:spLocks noChangeShapeType="1"/>
          </p:cNvSpPr>
          <p:nvPr/>
        </p:nvSpPr>
        <p:spPr bwMode="auto">
          <a:xfrm>
            <a:off x="7596866" y="6100038"/>
            <a:ext cx="195804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<a:noFill/>
              </a14:hiddenFill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9" name="Rectangle 29"/>
          <p:cNvSpPr>
            <a:spLocks noChangeArrowheads="1"/>
          </p:cNvSpPr>
          <p:nvPr/>
        </p:nvSpPr>
        <p:spPr bwMode="auto">
          <a:xfrm>
            <a:off x="7791594" y="5805189"/>
            <a:ext cx="706831" cy="648147"/>
          </a:xfrm>
          <a:prstGeom prst="rect">
            <a:avLst/>
          </a:prstGeom>
          <a:solidFill>
            <a:srgbClr val="0000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0" name="Text Box 30"/>
          <p:cNvSpPr txBox="1">
            <a:spLocks noChangeArrowheads="1"/>
          </p:cNvSpPr>
          <p:nvPr/>
        </p:nvSpPr>
        <p:spPr bwMode="auto">
          <a:xfrm>
            <a:off x="7889496" y="5976643"/>
            <a:ext cx="536848" cy="300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b="1">
                <a:solidFill>
                  <a:schemeClr val="bg1"/>
                </a:solidFill>
              </a:rPr>
              <a:t>ITR</a:t>
            </a:r>
          </a:p>
        </p:txBody>
      </p:sp>
      <p:cxnSp>
        <p:nvCxnSpPr>
          <p:cNvPr id="42" name="Connettore 2 41"/>
          <p:cNvCxnSpPr/>
          <p:nvPr/>
        </p:nvCxnSpPr>
        <p:spPr>
          <a:xfrm rot="2940000" flipV="1">
            <a:off x="2423791" y="5667462"/>
            <a:ext cx="720080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Immagine 42" descr="Fibroblast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3645024"/>
            <a:ext cx="1368152" cy="1001087"/>
          </a:xfrm>
          <a:prstGeom prst="rect">
            <a:avLst/>
          </a:prstGeom>
        </p:spPr>
      </p:pic>
      <p:sp>
        <p:nvSpPr>
          <p:cNvPr id="24" name="CasellaDiTesto 23"/>
          <p:cNvSpPr txBox="1"/>
          <p:nvPr/>
        </p:nvSpPr>
        <p:spPr>
          <a:xfrm>
            <a:off x="5940152" y="4571836"/>
            <a:ext cx="792088" cy="369332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chemeClr val="bg1"/>
                </a:solidFill>
              </a:rPr>
              <a:t>eGFP</a:t>
            </a:r>
            <a:endParaRPr lang="it-IT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827584" y="130567"/>
            <a:ext cx="7560840" cy="13080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it-IT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100" b="1" dirty="0" smtClean="0">
                <a:latin typeface="Times New Roman" pitchFamily="18" charset="0"/>
                <a:cs typeface="Times New Roman" pitchFamily="18" charset="0"/>
              </a:rPr>
              <a:t>4. Description of the project: </a:t>
            </a:r>
            <a:r>
              <a:rPr lang="en-US" sz="2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xperimental plan</a:t>
            </a:r>
          </a:p>
          <a:p>
            <a:pPr algn="ctr"/>
            <a:endParaRPr lang="it-IT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Preliminary</a:t>
            </a:r>
            <a:r>
              <a:rPr lang="it-IT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data </a:t>
            </a:r>
            <a:r>
              <a:rPr lang="it-IT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expected</a:t>
            </a:r>
            <a:endParaRPr lang="it-IT" sz="2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it-IT" sz="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Connettore 2 7"/>
          <p:cNvCxnSpPr/>
          <p:nvPr/>
        </p:nvCxnSpPr>
        <p:spPr>
          <a:xfrm>
            <a:off x="2987824" y="3717032"/>
            <a:ext cx="864096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 flipH="1">
            <a:off x="4211960" y="3717032"/>
            <a:ext cx="864096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2195736" y="4449306"/>
            <a:ext cx="4032448" cy="687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FLUORESCENT MICROSCOPY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FACS-SORT</a:t>
            </a:r>
          </a:p>
        </p:txBody>
      </p:sp>
      <p:sp>
        <p:nvSpPr>
          <p:cNvPr id="31" name="CasellaDiTesto 30"/>
          <p:cNvSpPr txBox="1"/>
          <p:nvPr/>
        </p:nvSpPr>
        <p:spPr>
          <a:xfrm>
            <a:off x="1828800" y="571500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Transduced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cells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Immagine 31" descr="MEF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1844824"/>
            <a:ext cx="1440382" cy="801112"/>
          </a:xfrm>
          <a:prstGeom prst="rect">
            <a:avLst/>
          </a:prstGeom>
        </p:spPr>
      </p:pic>
      <p:pic>
        <p:nvPicPr>
          <p:cNvPr id="33" name="Immagine 32" descr="MEF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1844824"/>
            <a:ext cx="1440382" cy="801112"/>
          </a:xfrm>
          <a:prstGeom prst="rect">
            <a:avLst/>
          </a:prstGeom>
        </p:spPr>
      </p:pic>
      <p:sp>
        <p:nvSpPr>
          <p:cNvPr id="34" name="CasellaDiTesto 33"/>
          <p:cNvSpPr txBox="1"/>
          <p:nvPr/>
        </p:nvSpPr>
        <p:spPr>
          <a:xfrm>
            <a:off x="3707904" y="206084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Zmpste24 -/ -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Immagine 34" descr="MEF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5517232"/>
            <a:ext cx="1440382" cy="801112"/>
          </a:xfrm>
          <a:prstGeom prst="rect">
            <a:avLst/>
          </a:prstGeom>
        </p:spPr>
      </p:pic>
      <p:pic>
        <p:nvPicPr>
          <p:cNvPr id="36" name="Immagine 35" descr="Fibroblast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5445224"/>
            <a:ext cx="1189474" cy="870347"/>
          </a:xfrm>
          <a:prstGeom prst="rect">
            <a:avLst/>
          </a:prstGeom>
        </p:spPr>
      </p:pic>
      <p:sp>
        <p:nvSpPr>
          <p:cNvPr id="39" name="Freccia curva 38"/>
          <p:cNvSpPr/>
          <p:nvPr/>
        </p:nvSpPr>
        <p:spPr>
          <a:xfrm rot="1039338">
            <a:off x="5126459" y="5384877"/>
            <a:ext cx="1123331" cy="509677"/>
          </a:xfrm>
          <a:prstGeom prst="bentArrow">
            <a:avLst>
              <a:gd name="adj1" fmla="val 13016"/>
              <a:gd name="adj2" fmla="val 27043"/>
              <a:gd name="adj3" fmla="val 37912"/>
              <a:gd name="adj4" fmla="val 81508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40" name="Freccia curva 39"/>
          <p:cNvSpPr/>
          <p:nvPr/>
        </p:nvSpPr>
        <p:spPr>
          <a:xfrm rot="1039338">
            <a:off x="5126459" y="5672908"/>
            <a:ext cx="1123331" cy="509677"/>
          </a:xfrm>
          <a:prstGeom prst="bentArrow">
            <a:avLst>
              <a:gd name="adj1" fmla="val 13016"/>
              <a:gd name="adj2" fmla="val 27043"/>
              <a:gd name="adj3" fmla="val 37912"/>
              <a:gd name="adj4" fmla="val 81508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16" name="Picture 5" descr="C:\Users\Kekka\Desktop\vettore 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90220"/>
            <a:ext cx="2880320" cy="4916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asellaDiTesto 16"/>
          <p:cNvSpPr txBox="1"/>
          <p:nvPr/>
        </p:nvSpPr>
        <p:spPr>
          <a:xfrm>
            <a:off x="1979712" y="2852936"/>
            <a:ext cx="576064" cy="307777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r>
              <a:rPr lang="it-IT" sz="1400" b="1" dirty="0" err="1" smtClean="0">
                <a:solidFill>
                  <a:schemeClr val="bg1"/>
                </a:solidFill>
              </a:rPr>
              <a:t>eGFP</a:t>
            </a:r>
            <a:endParaRPr lang="it-IT" sz="14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 l="15650" t="60472" r="24508" b="26457"/>
          <a:stretch>
            <a:fillRect/>
          </a:stretch>
        </p:blipFill>
        <p:spPr bwMode="auto">
          <a:xfrm>
            <a:off x="5004048" y="2780928"/>
            <a:ext cx="3960440" cy="540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539552" y="1772816"/>
            <a:ext cx="6120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-268288" algn="just">
              <a:buFont typeface="Arial" pitchFamily="34" charset="0"/>
              <a:buChar char="•"/>
            </a:pP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Autosomal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recessive </a:t>
            </a: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perinatal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lethal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dermatosis</a:t>
            </a:r>
            <a:endParaRPr lang="it-IT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CasellaDiTesto 66"/>
          <p:cNvSpPr txBox="1"/>
          <p:nvPr/>
        </p:nvSpPr>
        <p:spPr>
          <a:xfrm>
            <a:off x="539552" y="260648"/>
            <a:ext cx="7992888" cy="11849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it-IT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Restrictive</a:t>
            </a:r>
            <a:r>
              <a:rPr lang="it-IT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Dermopathy</a:t>
            </a:r>
            <a:endParaRPr lang="it-IT" sz="3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9" y="2889296"/>
            <a:ext cx="1030169" cy="32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sellaDiTesto 12"/>
          <p:cNvSpPr txBox="1"/>
          <p:nvPr/>
        </p:nvSpPr>
        <p:spPr>
          <a:xfrm>
            <a:off x="1043608" y="616530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Normal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2880000"/>
            <a:ext cx="1088640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asellaDiTesto 14"/>
          <p:cNvSpPr txBox="1"/>
          <p:nvPr/>
        </p:nvSpPr>
        <p:spPr>
          <a:xfrm>
            <a:off x="2915816" y="616530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Normal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2555414" y="2420888"/>
            <a:ext cx="1512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Heterozygous</a:t>
            </a:r>
            <a:endParaRPr lang="it-IT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4996" y="2889296"/>
            <a:ext cx="1183148" cy="32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ttangolo 17"/>
          <p:cNvSpPr/>
          <p:nvPr/>
        </p:nvSpPr>
        <p:spPr>
          <a:xfrm>
            <a:off x="4538680" y="2411596"/>
            <a:ext cx="1473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Homozygous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4788024" y="615601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Disease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6804248" y="615601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Disease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6515854" y="2420888"/>
            <a:ext cx="1512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Heterozygous</a:t>
            </a:r>
            <a:endParaRPr lang="it-IT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2924944"/>
            <a:ext cx="1022679" cy="31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CasellaDiTesto 29"/>
          <p:cNvSpPr txBox="1"/>
          <p:nvPr/>
        </p:nvSpPr>
        <p:spPr>
          <a:xfrm>
            <a:off x="7380312" y="5445224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0" y="5301208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Zmpste24</a:t>
            </a:r>
          </a:p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gene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Connettore 2 32"/>
          <p:cNvCxnSpPr>
            <a:endCxn id="31" idx="3"/>
          </p:cNvCxnSpPr>
          <p:nvPr/>
        </p:nvCxnSpPr>
        <p:spPr>
          <a:xfrm flipV="1">
            <a:off x="827584" y="5562818"/>
            <a:ext cx="252536" cy="264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/>
          <p:cNvCxnSpPr/>
          <p:nvPr/>
        </p:nvCxnSpPr>
        <p:spPr>
          <a:xfrm flipH="1" flipV="1">
            <a:off x="2015208" y="5562818"/>
            <a:ext cx="252536" cy="264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827584" y="130567"/>
            <a:ext cx="7560840" cy="135421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it-IT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100" b="1" dirty="0" smtClean="0">
                <a:latin typeface="Times New Roman" pitchFamily="18" charset="0"/>
                <a:cs typeface="Times New Roman" pitchFamily="18" charset="0"/>
              </a:rPr>
              <a:t>4. Description of the project: </a:t>
            </a:r>
            <a:r>
              <a:rPr lang="en-US" sz="2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xperimental plan</a:t>
            </a:r>
          </a:p>
          <a:p>
            <a:pPr algn="ctr"/>
            <a:endParaRPr lang="it-IT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Preliminary</a:t>
            </a:r>
            <a:r>
              <a:rPr lang="it-IT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data </a:t>
            </a:r>
            <a:r>
              <a:rPr lang="it-IT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expected</a:t>
            </a:r>
            <a:endParaRPr lang="it-IT" sz="2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it-IT" sz="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99592" y="2276872"/>
            <a:ext cx="5015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MOLECULAR AND CYTOLOGICAL ANALYSIS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971600" y="3212977"/>
            <a:ext cx="38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buFont typeface="Arial" pitchFamily="34" charset="0"/>
              <a:buChar char="•"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Detection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ZMPSTE24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protein</a:t>
            </a:r>
            <a:endParaRPr lang="it-IT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043608" y="400506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buFont typeface="Arial" pitchFamily="34" charset="0"/>
              <a:buChar char="•"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Detection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Lamina A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043608" y="4725144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buFont typeface="Arial" pitchFamily="34" charset="0"/>
              <a:buChar char="•"/>
            </a:pP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Nuclear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shape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irregularities</a:t>
            </a:r>
            <a:endParaRPr lang="it-IT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827584" y="130567"/>
            <a:ext cx="7560840" cy="135421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it-IT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100" b="1" dirty="0" smtClean="0">
                <a:latin typeface="Times New Roman" pitchFamily="18" charset="0"/>
                <a:cs typeface="Times New Roman" pitchFamily="18" charset="0"/>
              </a:rPr>
              <a:t>4. Description of the project: </a:t>
            </a:r>
            <a:r>
              <a:rPr lang="en-US" sz="2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xperimental plan</a:t>
            </a:r>
          </a:p>
          <a:p>
            <a:pPr algn="ctr"/>
            <a:endParaRPr lang="it-IT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Preliminary</a:t>
            </a:r>
            <a:r>
              <a:rPr lang="it-IT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data </a:t>
            </a:r>
            <a:r>
              <a:rPr lang="it-IT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expected</a:t>
            </a:r>
            <a:endParaRPr lang="it-IT" sz="2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it-IT" sz="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438400" y="1524000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expected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000" dirty="0" err="1" smtClean="0">
                <a:latin typeface="Times New Roman" pitchFamily="18" charset="0"/>
                <a:cs typeface="Times New Roman" pitchFamily="18" charset="0"/>
              </a:rPr>
              <a:t>phenotype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Connettore 2 11"/>
          <p:cNvCxnSpPr/>
          <p:nvPr/>
        </p:nvCxnSpPr>
        <p:spPr>
          <a:xfrm rot="5400000">
            <a:off x="4132362" y="4859238"/>
            <a:ext cx="57606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5410200"/>
            <a:ext cx="24288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Ovale 19"/>
          <p:cNvSpPr/>
          <p:nvPr/>
        </p:nvSpPr>
        <p:spPr>
          <a:xfrm>
            <a:off x="2895600" y="5257800"/>
            <a:ext cx="3059832" cy="144016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CasellaDiTesto 23"/>
          <p:cNvSpPr txBox="1"/>
          <p:nvPr/>
        </p:nvSpPr>
        <p:spPr>
          <a:xfrm>
            <a:off x="4648200" y="464820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Transduced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MEFs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Zmpste24</a:t>
            </a:r>
            <a:r>
              <a:rPr lang="it-IT" baseline="30000" dirty="0" smtClean="0">
                <a:latin typeface="Times New Roman" pitchFamily="18" charset="0"/>
                <a:cs typeface="Times New Roman" pitchFamily="18" charset="0"/>
              </a:rPr>
              <a:t>-/-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 cstate="print"/>
          <a:srcRect l="61810" t="31770" r="12297" b="20036"/>
          <a:stretch>
            <a:fillRect/>
          </a:stretch>
        </p:blipFill>
        <p:spPr bwMode="auto">
          <a:xfrm>
            <a:off x="2971800" y="2057400"/>
            <a:ext cx="2723597" cy="2367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pq1924607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38600"/>
            <a:ext cx="8839200" cy="2590800"/>
          </a:xfrm>
          <a:prstGeom prst="rect">
            <a:avLst/>
          </a:prstGeom>
        </p:spPr>
      </p:pic>
      <p:pic>
        <p:nvPicPr>
          <p:cNvPr id="8" name="Immagine 7" descr="Schermata 2012-12-07 alle 17.52.0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1295400"/>
            <a:ext cx="8305800" cy="24384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821160" y="152400"/>
            <a:ext cx="7560840" cy="9848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it-IT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5. Description of the project: 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 vivo</a:t>
            </a:r>
          </a:p>
          <a:p>
            <a:pPr algn="ctr"/>
            <a:r>
              <a:rPr lang="it-IT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ZMPSTE24 -/- vs WT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pq192460700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81000" y="1295400"/>
            <a:ext cx="4648200" cy="2362200"/>
          </a:xfrm>
        </p:spPr>
      </p:pic>
      <p:pic>
        <p:nvPicPr>
          <p:cNvPr id="6" name="Immagine 5" descr="pq19246070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1600" y="1295400"/>
            <a:ext cx="3581400" cy="2362200"/>
          </a:xfrm>
          <a:prstGeom prst="rect">
            <a:avLst/>
          </a:prstGeom>
        </p:spPr>
      </p:pic>
      <p:pic>
        <p:nvPicPr>
          <p:cNvPr id="12" name="Immagine 11" descr="Schermata 2012-12-07 alle 18.13.3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3933056"/>
            <a:ext cx="4352994" cy="2556520"/>
          </a:xfrm>
          <a:prstGeom prst="rect">
            <a:avLst/>
          </a:prstGeom>
        </p:spPr>
      </p:pic>
      <p:pic>
        <p:nvPicPr>
          <p:cNvPr id="14" name="Immagine 13" descr="Schermata 2012-12-07 alle 18.30.5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38800" y="4572000"/>
            <a:ext cx="2781300" cy="19939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6553200" y="3733800"/>
            <a:ext cx="1059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Knockout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629400" y="6324600"/>
            <a:ext cx="1087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Wild </a:t>
            </a:r>
            <a:r>
              <a:rPr lang="it-IT" dirty="0" err="1" smtClean="0"/>
              <a:t>type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838200" y="152400"/>
            <a:ext cx="7467600" cy="9848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5. Description of the project: 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 vivo</a:t>
            </a:r>
            <a:b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ZMPSTE24 -/- vs WT</a:t>
            </a:r>
            <a:endParaRPr lang="en-US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580112" y="3861048"/>
            <a:ext cx="3124200" cy="1351384"/>
          </a:xfrm>
        </p:spPr>
        <p:txBody>
          <a:bodyPr>
            <a:normAutofit/>
          </a:bodyPr>
          <a:lstStyle/>
          <a:p>
            <a:pPr algn="just"/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it-IT" sz="1800" dirty="0" err="1" smtClean="0">
                <a:latin typeface="Times New Roman" pitchFamily="18" charset="0"/>
                <a:cs typeface="Times New Roman" pitchFamily="18" charset="0"/>
              </a:rPr>
              <a:t>mice</a:t>
            </a:r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> ZMPSTE24 -/- </a:t>
            </a:r>
            <a:r>
              <a:rPr lang="it-IT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1800" dirty="0" err="1" smtClean="0">
                <a:latin typeface="Times New Roman" pitchFamily="18" charset="0"/>
                <a:cs typeface="Times New Roman" pitchFamily="18" charset="0"/>
              </a:rPr>
              <a:t>nuclear</a:t>
            </a:r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800" dirty="0" err="1" smtClean="0">
                <a:latin typeface="Times New Roman" pitchFamily="18" charset="0"/>
                <a:cs typeface="Times New Roman" pitchFamily="18" charset="0"/>
              </a:rPr>
              <a:t>shape</a:t>
            </a:r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800" dirty="0" err="1" smtClean="0">
                <a:latin typeface="Times New Roman" pitchFamily="18" charset="0"/>
                <a:cs typeface="Times New Roman" pitchFamily="18" charset="0"/>
              </a:rPr>
              <a:t>irregularities</a:t>
            </a:r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it-IT" sz="1800" dirty="0" err="1" smtClean="0">
                <a:latin typeface="Times New Roman" pitchFamily="18" charset="0"/>
                <a:cs typeface="Times New Roman" pitchFamily="18" charset="0"/>
              </a:rPr>
              <a:t>shown</a:t>
            </a:r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> cause </a:t>
            </a:r>
            <a:r>
              <a:rPr lang="it-IT" sz="18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800" dirty="0" err="1" smtClean="0">
                <a:latin typeface="Times New Roman" pitchFamily="18" charset="0"/>
                <a:cs typeface="Times New Roman" pitchFamily="18" charset="0"/>
              </a:rPr>
              <a:t>Lamin</a:t>
            </a:r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it-IT" sz="1800" dirty="0" err="1" smtClean="0">
                <a:latin typeface="Times New Roman" pitchFamily="18" charset="0"/>
                <a:cs typeface="Times New Roman" pitchFamily="18" charset="0"/>
              </a:rPr>
              <a:t>aberrant</a:t>
            </a:r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800" dirty="0" err="1" smtClean="0">
                <a:latin typeface="Times New Roman" pitchFamily="18" charset="0"/>
                <a:cs typeface="Times New Roman" pitchFamily="18" charset="0"/>
              </a:rPr>
              <a:t>expression</a:t>
            </a:r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it-IT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mmagine 4" descr="Schermata 2012-12-07 alle 18.44.4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76400"/>
            <a:ext cx="5257800" cy="46482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838200" y="152400"/>
            <a:ext cx="7467600" cy="9848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it-IT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5. Description of the project: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 vivo</a:t>
            </a:r>
          </a:p>
          <a:p>
            <a:pPr algn="ctr"/>
            <a:r>
              <a:rPr lang="it-IT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ZMPSTE24 -/- </a:t>
            </a:r>
            <a:r>
              <a:rPr lang="it-IT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Cellular</a:t>
            </a:r>
            <a:r>
              <a:rPr lang="it-IT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Phenotype</a:t>
            </a:r>
            <a:endParaRPr lang="it-IT" sz="2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Intravenous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tail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vein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injection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the sample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after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21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days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age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it-IT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- Gene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therapy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:  First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injection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it-IT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Control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: (AAV6+GFP)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injection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mice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ZMPSTE24-/- </a:t>
            </a:r>
            <a:br>
              <a:rPr lang="it-IT" sz="2400" dirty="0" smtClean="0">
                <a:latin typeface="Times New Roman" pitchFamily="18" charset="0"/>
                <a:cs typeface="Times New Roman" pitchFamily="18" charset="0"/>
              </a:rPr>
            </a:br>
            <a:endParaRPr lang="it-IT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it-IT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External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phenotypical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analysis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it-IT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-Behaviour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it-IT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-Weight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-Death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rate</a:t>
            </a:r>
            <a:br>
              <a:rPr lang="it-IT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-Skin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characteristic</a:t>
            </a:r>
            <a:endParaRPr lang="it-IT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it-IT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Specific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Analysis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it-IT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X-ray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 smtClean="0">
                <a:latin typeface="Times New Roman" pitchFamily="18" charset="0"/>
                <a:cs typeface="Times New Roman" pitchFamily="18" charset="0"/>
              </a:rPr>
              <a:t>Faxitron specimen radiography system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sz="24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 smtClean="0">
                <a:latin typeface="Times New Roman" pitchFamily="18" charset="0"/>
                <a:cs typeface="Times New Roman" pitchFamily="18" charset="0"/>
              </a:rPr>
              <a:t>to 30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 smtClean="0">
                <a:latin typeface="Times New Roman" pitchFamily="18" charset="0"/>
                <a:cs typeface="Times New Roman" pitchFamily="18" charset="0"/>
              </a:rPr>
              <a:t>week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age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-Sampling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skin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tissue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(4-30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weeks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age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)          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mmagine 4" descr="Schermata 2012-12-07 alle 23.50.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2819400"/>
            <a:ext cx="3092450" cy="22479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838200" y="152400"/>
            <a:ext cx="7560840" cy="9848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5. Description of the project: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 vivo</a:t>
            </a:r>
          </a:p>
          <a:p>
            <a:pPr algn="ctr"/>
            <a:r>
              <a:rPr lang="it-IT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Gene </a:t>
            </a:r>
            <a:r>
              <a:rPr lang="it-IT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therapy</a:t>
            </a:r>
            <a:r>
              <a:rPr lang="it-IT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treatment</a:t>
            </a:r>
          </a:p>
          <a:p>
            <a:pPr algn="ctr"/>
            <a:endParaRPr lang="it-IT" sz="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87624"/>
            <a:ext cx="8229600" cy="104928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it-IT" sz="2400" dirty="0" smtClean="0"/>
          </a:p>
          <a:p>
            <a:r>
              <a:rPr lang="it-IT" sz="2800" dirty="0" err="1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sz="2800" dirty="0" smtClean="0">
                <a:latin typeface="Times New Roman" pitchFamily="18" charset="0"/>
                <a:cs typeface="Times New Roman" pitchFamily="18" charset="0"/>
              </a:rPr>
              <a:t>Full necropsies were performed on</a:t>
            </a:r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: 4-6-8...?</a:t>
            </a:r>
            <a:r>
              <a:rPr sz="2800" dirty="0" smtClean="0">
                <a:latin typeface="Times New Roman" pitchFamily="18" charset="0"/>
                <a:cs typeface="Times New Roman" pitchFamily="18" charset="0"/>
              </a:rPr>
              <a:t> weeks of age </a:t>
            </a:r>
          </a:p>
          <a:p>
            <a:pPr>
              <a:buNone/>
            </a:pPr>
            <a:r>
              <a:rPr dirty="0" smtClean="0"/>
              <a:t> </a:t>
            </a:r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28600" y="2780928"/>
            <a:ext cx="4191000" cy="379591"/>
          </a:xfrm>
          <a:prstGeom prst="rect">
            <a:avLst/>
          </a:prstGeom>
          <a:solidFill>
            <a:schemeClr val="tx2">
              <a:lumMod val="60000"/>
              <a:lumOff val="40000"/>
              <a:alpha val="34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800" b="1" baseline="10000" dirty="0" smtClean="0"/>
              <a:t>GFP </a:t>
            </a:r>
            <a:r>
              <a:rPr lang="it-IT" sz="2800" b="1" baseline="10000" dirty="0" err="1" smtClean="0"/>
              <a:t>analysis</a:t>
            </a:r>
            <a:r>
              <a:rPr lang="it-IT" sz="2800" b="1" baseline="10000" dirty="0" smtClean="0"/>
              <a:t> in </a:t>
            </a:r>
            <a:r>
              <a:rPr lang="it-IT" sz="2800" b="1" baseline="10000" dirty="0" err="1" smtClean="0"/>
              <a:t>different</a:t>
            </a:r>
            <a:r>
              <a:rPr lang="it-IT" sz="2800" b="1" baseline="10000" dirty="0" smtClean="0"/>
              <a:t> </a:t>
            </a:r>
            <a:r>
              <a:rPr lang="it-IT" sz="2800" b="1" baseline="10000" dirty="0" err="1" smtClean="0"/>
              <a:t>tissues</a:t>
            </a:r>
            <a:r>
              <a:rPr lang="it-IT" sz="2800" b="1" baseline="10000" dirty="0" smtClean="0"/>
              <a:t>/</a:t>
            </a:r>
            <a:r>
              <a:rPr lang="it-IT" sz="2800" b="1" baseline="10000" dirty="0" err="1" smtClean="0"/>
              <a:t>organs</a:t>
            </a:r>
            <a:r>
              <a:rPr lang="it-IT" sz="2800" b="1" baseline="10000" dirty="0" smtClean="0"/>
              <a:t> </a:t>
            </a:r>
            <a:endParaRPr lang="it-IT" sz="2800" b="1" baseline="10000" dirty="0"/>
          </a:p>
        </p:txBody>
      </p:sp>
      <p:cxnSp>
        <p:nvCxnSpPr>
          <p:cNvPr id="8" name="Connettore 2 7"/>
          <p:cNvCxnSpPr/>
          <p:nvPr/>
        </p:nvCxnSpPr>
        <p:spPr>
          <a:xfrm>
            <a:off x="4495800" y="2933328"/>
            <a:ext cx="1828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6400800" y="2780928"/>
            <a:ext cx="2514600" cy="379591"/>
          </a:xfrm>
          <a:prstGeom prst="rect">
            <a:avLst/>
          </a:prstGeom>
          <a:solidFill>
            <a:schemeClr val="tx2">
              <a:lumMod val="60000"/>
              <a:lumOff val="40000"/>
              <a:alpha val="34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800" b="1" baseline="10000" dirty="0" smtClean="0">
                <a:latin typeface="+mj-lt"/>
              </a:rPr>
              <a:t>  </a:t>
            </a:r>
            <a:r>
              <a:rPr lang="it-IT" sz="2800" b="1" baseline="10000" dirty="0" err="1" smtClean="0">
                <a:latin typeface="+mj-lt"/>
              </a:rPr>
              <a:t>Biodiversity</a:t>
            </a:r>
            <a:r>
              <a:rPr lang="it-IT" sz="2800" b="1" baseline="10000" dirty="0" smtClean="0">
                <a:latin typeface="+mj-lt"/>
              </a:rPr>
              <a:t>/</a:t>
            </a:r>
            <a:r>
              <a:rPr lang="it-IT" sz="2800" b="1" baseline="10000" dirty="0" err="1" smtClean="0">
                <a:latin typeface="+mj-lt"/>
              </a:rPr>
              <a:t>Tropism</a:t>
            </a:r>
            <a:r>
              <a:rPr lang="it-IT" sz="2800" b="1" baseline="10000" dirty="0" smtClean="0">
                <a:latin typeface="+mj-lt"/>
              </a:rPr>
              <a:t> </a:t>
            </a:r>
            <a:endParaRPr sz="2800" b="1" baseline="10000" dirty="0">
              <a:latin typeface="+mj-lt"/>
            </a:endParaRPr>
          </a:p>
        </p:txBody>
      </p:sp>
      <p:cxnSp>
        <p:nvCxnSpPr>
          <p:cNvPr id="14" name="Connettore 2 13"/>
          <p:cNvCxnSpPr/>
          <p:nvPr/>
        </p:nvCxnSpPr>
        <p:spPr>
          <a:xfrm>
            <a:off x="3249488" y="4017640"/>
            <a:ext cx="2590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277688" y="3789040"/>
            <a:ext cx="2895600" cy="379591"/>
          </a:xfrm>
          <a:prstGeom prst="rect">
            <a:avLst/>
          </a:prstGeom>
          <a:solidFill>
            <a:schemeClr val="tx2">
              <a:lumMod val="60000"/>
              <a:lumOff val="40000"/>
              <a:alpha val="34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800" b="1" baseline="10000" dirty="0" smtClean="0"/>
              <a:t>  </a:t>
            </a:r>
            <a:r>
              <a:rPr lang="it-IT" sz="2800" b="1" baseline="10000" dirty="0" err="1" smtClean="0"/>
              <a:t>Histological</a:t>
            </a:r>
            <a:r>
              <a:rPr lang="it-IT" sz="2800" b="1" baseline="10000" dirty="0" smtClean="0"/>
              <a:t> </a:t>
            </a:r>
            <a:r>
              <a:rPr lang="it-IT" sz="2800" b="1" baseline="10000" dirty="0" err="1" smtClean="0"/>
              <a:t>examination</a:t>
            </a:r>
            <a:endParaRPr lang="it-IT" sz="2800" b="1" baseline="10000" dirty="0" smtClean="0"/>
          </a:p>
          <a:p>
            <a:endParaRPr lang="it-IT" sz="2800" b="1" dirty="0"/>
          </a:p>
        </p:txBody>
      </p:sp>
      <p:cxnSp>
        <p:nvCxnSpPr>
          <p:cNvPr id="18" name="Connettore 2 17"/>
          <p:cNvCxnSpPr/>
          <p:nvPr/>
        </p:nvCxnSpPr>
        <p:spPr>
          <a:xfrm>
            <a:off x="3200400" y="6096000"/>
            <a:ext cx="2362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5916488" y="3789040"/>
            <a:ext cx="3048000" cy="379591"/>
          </a:xfrm>
          <a:prstGeom prst="rect">
            <a:avLst/>
          </a:prstGeom>
          <a:solidFill>
            <a:schemeClr val="tx2">
              <a:lumMod val="60000"/>
              <a:lumOff val="40000"/>
              <a:alpha val="34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800" b="1" baseline="10000" dirty="0" smtClean="0">
                <a:latin typeface="+mj-lt"/>
              </a:rPr>
              <a:t>     </a:t>
            </a:r>
            <a:r>
              <a:rPr lang="it-IT" sz="2800" b="1" baseline="10000" dirty="0" err="1" smtClean="0">
                <a:latin typeface="+mj-lt"/>
              </a:rPr>
              <a:t>Protein</a:t>
            </a:r>
            <a:r>
              <a:rPr lang="it-IT" sz="2800" b="1" baseline="10000" dirty="0" smtClean="0">
                <a:latin typeface="+mj-lt"/>
              </a:rPr>
              <a:t> </a:t>
            </a:r>
            <a:r>
              <a:rPr lang="it-IT" sz="2800" b="1" baseline="10000" dirty="0" err="1" smtClean="0">
                <a:latin typeface="+mj-lt"/>
              </a:rPr>
              <a:t>tissue</a:t>
            </a:r>
            <a:r>
              <a:rPr lang="it-IT" sz="2800" b="1" baseline="10000" dirty="0" smtClean="0">
                <a:latin typeface="+mj-lt"/>
              </a:rPr>
              <a:t> </a:t>
            </a:r>
            <a:r>
              <a:rPr lang="it-IT" sz="2800" b="1" baseline="10000" dirty="0" err="1" smtClean="0">
                <a:latin typeface="+mj-lt"/>
              </a:rPr>
              <a:t>expression</a:t>
            </a:r>
            <a:endParaRPr sz="2800" b="1" baseline="10000" dirty="0" smtClean="0">
              <a:latin typeface="+mj-lt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5715000" y="5867400"/>
            <a:ext cx="3200400" cy="379591"/>
          </a:xfrm>
          <a:prstGeom prst="rect">
            <a:avLst/>
          </a:prstGeom>
          <a:solidFill>
            <a:schemeClr val="tx2">
              <a:lumMod val="60000"/>
              <a:lumOff val="40000"/>
              <a:alpha val="34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800" b="1" baseline="10000" dirty="0" smtClean="0">
                <a:latin typeface="+mj-lt"/>
              </a:rPr>
              <a:t>   Anti AAV antibody detection</a:t>
            </a:r>
            <a:endParaRPr sz="2800" b="1" baseline="10000" dirty="0" smtClean="0">
              <a:latin typeface="+mj-lt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228600" y="5867400"/>
            <a:ext cx="2895600" cy="379591"/>
          </a:xfrm>
          <a:prstGeom prst="rect">
            <a:avLst/>
          </a:prstGeom>
          <a:solidFill>
            <a:schemeClr val="tx2">
              <a:lumMod val="60000"/>
              <a:lumOff val="40000"/>
              <a:alpha val="34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800" b="1" baseline="10000" dirty="0" smtClean="0">
                <a:latin typeface="+mj-lt"/>
              </a:rPr>
              <a:t>        Immune </a:t>
            </a:r>
            <a:r>
              <a:rPr lang="it-IT" sz="2800" b="1" baseline="10000" dirty="0" err="1" smtClean="0">
                <a:latin typeface="+mj-lt"/>
              </a:rPr>
              <a:t>response</a:t>
            </a:r>
            <a:endParaRPr lang="it-IT" sz="2800" b="1" baseline="10000" dirty="0">
              <a:latin typeface="+mj-lt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838200" y="152400"/>
            <a:ext cx="7560840" cy="9848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5. Description of the project: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 vivo</a:t>
            </a:r>
          </a:p>
          <a:p>
            <a:pPr algn="ctr"/>
            <a:r>
              <a:rPr lang="it-IT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Gene </a:t>
            </a:r>
            <a:r>
              <a:rPr lang="it-IT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therapy</a:t>
            </a:r>
            <a:r>
              <a:rPr lang="it-IT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treatment</a:t>
            </a:r>
          </a:p>
          <a:p>
            <a:pPr algn="ctr"/>
            <a:endParaRPr lang="it-IT" sz="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277688" y="4797152"/>
            <a:ext cx="2895600" cy="379591"/>
          </a:xfrm>
          <a:prstGeom prst="rect">
            <a:avLst/>
          </a:prstGeom>
          <a:solidFill>
            <a:schemeClr val="tx2">
              <a:lumMod val="60000"/>
              <a:lumOff val="40000"/>
              <a:alpha val="34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800" b="1" baseline="10000" dirty="0" smtClean="0"/>
              <a:t>    </a:t>
            </a:r>
            <a:r>
              <a:rPr lang="it-IT" sz="2800" b="1" baseline="10000" dirty="0" err="1" smtClean="0"/>
              <a:t>Immunocytochemistry</a:t>
            </a:r>
            <a:endParaRPr lang="it-IT" sz="2800" b="1" baseline="10000" dirty="0" smtClean="0"/>
          </a:p>
          <a:p>
            <a:endParaRPr lang="it-IT" sz="2800" b="1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5916488" y="4797152"/>
            <a:ext cx="3048000" cy="379591"/>
          </a:xfrm>
          <a:prstGeom prst="rect">
            <a:avLst/>
          </a:prstGeom>
          <a:solidFill>
            <a:schemeClr val="tx2">
              <a:lumMod val="60000"/>
              <a:lumOff val="40000"/>
              <a:alpha val="34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800" b="1" baseline="10000" dirty="0" smtClean="0">
                <a:latin typeface="+mj-lt"/>
              </a:rPr>
              <a:t>  </a:t>
            </a:r>
            <a:r>
              <a:rPr sz="2800" b="1" baseline="10000" dirty="0" smtClean="0">
                <a:latin typeface="+mj-lt"/>
              </a:rPr>
              <a:t>Nuclear shape irregularities </a:t>
            </a:r>
          </a:p>
        </p:txBody>
      </p:sp>
      <p:cxnSp>
        <p:nvCxnSpPr>
          <p:cNvPr id="25" name="Connettore 2 24"/>
          <p:cNvCxnSpPr/>
          <p:nvPr/>
        </p:nvCxnSpPr>
        <p:spPr>
          <a:xfrm>
            <a:off x="3249488" y="5025752"/>
            <a:ext cx="2514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838200" y="152400"/>
            <a:ext cx="7560840" cy="9848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5. Description of the project: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 vivo</a:t>
            </a:r>
          </a:p>
          <a:p>
            <a:pPr algn="ctr"/>
            <a:r>
              <a:rPr lang="it-IT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Predictive</a:t>
            </a:r>
            <a:r>
              <a:rPr lang="it-IT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results</a:t>
            </a:r>
            <a:r>
              <a:rPr lang="it-IT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it-IT" sz="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56691" t="52560" r="12888" b="5861"/>
          <a:stretch>
            <a:fillRect/>
          </a:stretch>
        </p:blipFill>
        <p:spPr bwMode="auto">
          <a:xfrm>
            <a:off x="5181600" y="2209800"/>
            <a:ext cx="320315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556792"/>
            <a:ext cx="3672408" cy="4275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Schermata 2012-12-08 alle 01.50.59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213208"/>
            <a:ext cx="8229600" cy="2739792"/>
          </a:xfrm>
        </p:spPr>
      </p:pic>
      <p:sp>
        <p:nvSpPr>
          <p:cNvPr id="6" name="CasellaDiTesto 5"/>
          <p:cNvSpPr txBox="1"/>
          <p:nvPr/>
        </p:nvSpPr>
        <p:spPr>
          <a:xfrm>
            <a:off x="838200" y="152400"/>
            <a:ext cx="7560840" cy="9848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5. Description of the project: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 vivo</a:t>
            </a:r>
          </a:p>
          <a:p>
            <a:pPr algn="ctr"/>
            <a:r>
              <a:rPr lang="it-IT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Immune </a:t>
            </a:r>
            <a:r>
              <a:rPr lang="it-IT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response</a:t>
            </a:r>
            <a:r>
              <a:rPr lang="it-IT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it-IT" sz="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7800"/>
          </a:xfrm>
        </p:spPr>
        <p:txBody>
          <a:bodyPr>
            <a:noAutofit/>
          </a:bodyPr>
          <a:lstStyle/>
          <a:p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>293T </a:t>
            </a:r>
            <a:r>
              <a:rPr lang="it-IT" sz="1800" dirty="0" err="1" smtClean="0">
                <a:latin typeface="Times New Roman" pitchFamily="18" charset="0"/>
                <a:cs typeface="Times New Roman" pitchFamily="18" charset="0"/>
              </a:rPr>
              <a:t>cells</a:t>
            </a:r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>: 80€ </a:t>
            </a:r>
            <a:r>
              <a:rPr lang="it-IT" sz="1800" dirty="0" smtClean="0">
                <a:latin typeface="Times New Roman" pitchFamily="18" charset="0"/>
                <a:cs typeface="Times New Roman" pitchFamily="18" charset="0"/>
                <a:hlinkClick r:id="rId3"/>
              </a:rPr>
              <a:t>www.abgent.com/products/CL1032_293T_Cell_Line</a:t>
            </a:r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sz="1800" dirty="0" smtClean="0">
                <a:latin typeface="Times New Roman" pitchFamily="18" charset="0"/>
                <a:cs typeface="Times New Roman" pitchFamily="18" charset="0"/>
              </a:rPr>
            </a:br>
            <a:endParaRPr lang="it-IT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1800" dirty="0" err="1" smtClean="0">
                <a:latin typeface="Times New Roman" pitchFamily="18" charset="0"/>
                <a:cs typeface="Times New Roman" pitchFamily="18" charset="0"/>
              </a:rPr>
              <a:t>Adeno-associated</a:t>
            </a:r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> virus (AAV) production: Price on </a:t>
            </a:r>
            <a:r>
              <a:rPr lang="it-IT" sz="1800" dirty="0" err="1" smtClean="0">
                <a:latin typeface="Times New Roman" pitchFamily="18" charset="0"/>
                <a:cs typeface="Times New Roman" pitchFamily="18" charset="0"/>
              </a:rPr>
              <a:t>request</a:t>
            </a:r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sz="1800" dirty="0" smtClean="0">
                <a:latin typeface="Times New Roman" pitchFamily="18" charset="0"/>
                <a:cs typeface="Times New Roman" pitchFamily="18" charset="0"/>
              </a:rPr>
            </a:br>
            <a:endParaRPr lang="it-IT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1800" dirty="0" err="1" smtClean="0">
                <a:latin typeface="Times New Roman" pitchFamily="18" charset="0"/>
                <a:cs typeface="Times New Roman" pitchFamily="18" charset="0"/>
              </a:rPr>
              <a:t>Immuno-cytochemical</a:t>
            </a:r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it-IT" sz="1800" dirty="0" err="1" smtClean="0">
                <a:latin typeface="Times New Roman" pitchFamily="18" charset="0"/>
                <a:cs typeface="Times New Roman" pitchFamily="18" charset="0"/>
              </a:rPr>
              <a:t>analysis</a:t>
            </a:r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>: 200 </a:t>
            </a:r>
            <a:r>
              <a:rPr lang="it-IT" sz="1800" dirty="0" err="1" smtClean="0">
                <a:latin typeface="Times New Roman" pitchFamily="18" charset="0"/>
                <a:cs typeface="Times New Roman" pitchFamily="18" charset="0"/>
              </a:rPr>
              <a:t>€</a:t>
            </a:r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sz="1800" dirty="0" smtClean="0">
                <a:latin typeface="Times New Roman" pitchFamily="18" charset="0"/>
                <a:cs typeface="Times New Roman" pitchFamily="18" charset="0"/>
              </a:rPr>
            </a:br>
            <a:endParaRPr lang="it-IT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1800" dirty="0" err="1" smtClean="0">
                <a:latin typeface="Times New Roman" pitchFamily="18" charset="0"/>
                <a:cs typeface="Times New Roman" pitchFamily="18" charset="0"/>
              </a:rPr>
              <a:t>Transgenic</a:t>
            </a:r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> mouse:200€</a:t>
            </a:r>
            <a:br>
              <a:rPr lang="it-IT" sz="1800" dirty="0" smtClean="0">
                <a:latin typeface="Times New Roman" pitchFamily="18" charset="0"/>
                <a:cs typeface="Times New Roman" pitchFamily="18" charset="0"/>
              </a:rPr>
            </a:br>
            <a:endParaRPr lang="it-IT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1800" dirty="0" err="1" smtClean="0">
                <a:latin typeface="Times New Roman" pitchFamily="18" charset="0"/>
                <a:cs typeface="Times New Roman" pitchFamily="18" charset="0"/>
              </a:rPr>
              <a:t>Lamin</a:t>
            </a:r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> A/</a:t>
            </a:r>
            <a:r>
              <a:rPr lang="it-IT" sz="18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> (LMNA) antibody: 302.31 </a:t>
            </a:r>
            <a:r>
              <a:rPr lang="it-IT" sz="1800" dirty="0" err="1" smtClean="0">
                <a:latin typeface="Times New Roman" pitchFamily="18" charset="0"/>
                <a:cs typeface="Times New Roman" pitchFamily="18" charset="0"/>
              </a:rPr>
              <a:t>€</a:t>
            </a:r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sz="1800" dirty="0" smtClean="0">
                <a:latin typeface="Times New Roman" pitchFamily="18" charset="0"/>
                <a:cs typeface="Times New Roman" pitchFamily="18" charset="0"/>
              </a:rPr>
            </a:br>
            <a:endParaRPr lang="it-IT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1800" dirty="0" err="1" smtClean="0">
                <a:latin typeface="Times New Roman" pitchFamily="18" charset="0"/>
                <a:cs typeface="Times New Roman" pitchFamily="18" charset="0"/>
              </a:rPr>
              <a:t>Purified</a:t>
            </a:r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800" dirty="0" err="1" smtClean="0">
                <a:latin typeface="Times New Roman" pitchFamily="18" charset="0"/>
                <a:cs typeface="Times New Roman" pitchFamily="18" charset="0"/>
              </a:rPr>
              <a:t>whole</a:t>
            </a:r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800" dirty="0" err="1" smtClean="0">
                <a:latin typeface="Times New Roman" pitchFamily="18" charset="0"/>
                <a:cs typeface="Times New Roman" pitchFamily="18" charset="0"/>
              </a:rPr>
              <a:t>goat</a:t>
            </a:r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> antibody </a:t>
            </a:r>
            <a:r>
              <a:rPr lang="it-IT" sz="1800" dirty="0" err="1" smtClean="0">
                <a:latin typeface="Times New Roman" pitchFamily="18" charset="0"/>
                <a:cs typeface="Times New Roman" pitchFamily="18" charset="0"/>
              </a:rPr>
              <a:t>recognizing</a:t>
            </a:r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> mouse </a:t>
            </a:r>
            <a:r>
              <a:rPr lang="it-IT" sz="1800" dirty="0" err="1" smtClean="0">
                <a:latin typeface="Times New Roman" pitchFamily="18" charset="0"/>
                <a:cs typeface="Times New Roman" pitchFamily="18" charset="0"/>
              </a:rPr>
              <a:t>IgG</a:t>
            </a:r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it-IT" sz="1800" dirty="0" err="1" smtClean="0">
                <a:latin typeface="Times New Roman" pitchFamily="18" charset="0"/>
                <a:cs typeface="Times New Roman" pitchFamily="18" charset="0"/>
              </a:rPr>
              <a:t>IgM</a:t>
            </a:r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> 250 </a:t>
            </a:r>
            <a:r>
              <a:rPr lang="it-IT" sz="1800" dirty="0" err="1" smtClean="0">
                <a:latin typeface="Times New Roman" pitchFamily="18" charset="0"/>
                <a:cs typeface="Times New Roman" pitchFamily="18" charset="0"/>
              </a:rPr>
              <a:t>µl</a:t>
            </a:r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800" dirty="0" err="1" smtClean="0">
                <a:latin typeface="Times New Roman" pitchFamily="18" charset="0"/>
                <a:cs typeface="Times New Roman" pitchFamily="18" charset="0"/>
              </a:rPr>
              <a:t>List</a:t>
            </a:r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> Price:</a:t>
            </a:r>
            <a:br>
              <a:rPr lang="it-IT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> $113.57</a:t>
            </a:r>
          </a:p>
          <a:p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Molecular analysis ̴ 3000€</a:t>
            </a:r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it-IT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1800" dirty="0" err="1" smtClean="0">
                <a:latin typeface="Times New Roman" pitchFamily="18" charset="0"/>
                <a:cs typeface="Times New Roman" pitchFamily="18" charset="0"/>
              </a:rPr>
              <a:t>Growth</a:t>
            </a:r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> medium , </a:t>
            </a:r>
            <a:r>
              <a:rPr lang="it-IT" sz="1800" dirty="0" err="1" smtClean="0">
                <a:latin typeface="Times New Roman" pitchFamily="18" charset="0"/>
                <a:cs typeface="Times New Roman" pitchFamily="18" charset="0"/>
              </a:rPr>
              <a:t>growing</a:t>
            </a:r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800" dirty="0" err="1" smtClean="0">
                <a:latin typeface="Times New Roman" pitchFamily="18" charset="0"/>
                <a:cs typeface="Times New Roman" pitchFamily="18" charset="0"/>
              </a:rPr>
              <a:t>factor…</a:t>
            </a:r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sz="1800" dirty="0" smtClean="0">
                <a:latin typeface="Times New Roman" pitchFamily="18" charset="0"/>
                <a:cs typeface="Times New Roman" pitchFamily="18" charset="0"/>
              </a:rPr>
            </a:br>
            <a:endParaRPr lang="it-IT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1800" dirty="0" err="1" smtClean="0">
                <a:latin typeface="Times New Roman" pitchFamily="18" charset="0"/>
                <a:cs typeface="Times New Roman" pitchFamily="18" charset="0"/>
              </a:rPr>
              <a:t>Laboratory</a:t>
            </a:r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it-IT" sz="1800" dirty="0" err="1" smtClean="0">
                <a:latin typeface="Times New Roman" pitchFamily="18" charset="0"/>
                <a:cs typeface="Times New Roman" pitchFamily="18" charset="0"/>
              </a:rPr>
              <a:t>flasks</a:t>
            </a:r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sz="1800" dirty="0" err="1" smtClean="0">
                <a:latin typeface="Times New Roman" pitchFamily="18" charset="0"/>
                <a:cs typeface="Times New Roman" pitchFamily="18" charset="0"/>
              </a:rPr>
              <a:t>vials</a:t>
            </a:r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sz="1800" dirty="0" err="1" smtClean="0">
                <a:latin typeface="Times New Roman" pitchFamily="18" charset="0"/>
                <a:cs typeface="Times New Roman" pitchFamily="18" charset="0"/>
              </a:rPr>
              <a:t>tubes…</a:t>
            </a:r>
            <a:endParaRPr lang="it-IT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mmagine 4" descr="Schermata 2012-12-08 alle 02.51.0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600" y="2895600"/>
            <a:ext cx="2743200" cy="1054100"/>
          </a:xfrm>
          <a:prstGeom prst="rect">
            <a:avLst/>
          </a:prstGeom>
        </p:spPr>
      </p:pic>
      <p:pic>
        <p:nvPicPr>
          <p:cNvPr id="6" name="Immagine 5" descr="Schermata 2012-12-08 alle 03.00.5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05400" y="4648200"/>
            <a:ext cx="3657600" cy="1409700"/>
          </a:xfrm>
          <a:prstGeom prst="rect">
            <a:avLst/>
          </a:prstGeom>
        </p:spPr>
      </p:pic>
      <p:pic>
        <p:nvPicPr>
          <p:cNvPr id="7" name="Immagine 6" descr="Schermata 2012-12-08 alle 03.03.5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05600" y="1981200"/>
            <a:ext cx="1993900" cy="8636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838200" y="152400"/>
            <a:ext cx="7560840" cy="9848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5. Description of the project: 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xperimental plan</a:t>
            </a:r>
          </a:p>
          <a:p>
            <a:pPr algn="ctr"/>
            <a:r>
              <a:rPr lang="it-IT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Costs</a:t>
            </a:r>
            <a:endParaRPr lang="it-IT" sz="2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it-IT" sz="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2132856"/>
            <a:ext cx="914400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188913" algn="just">
              <a:buFont typeface="Arial" pitchFamily="34" charset="0"/>
              <a:buChar char="•"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High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death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rate: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respiratory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failure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main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cause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death</a:t>
            </a: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 marL="361950" indent="-188913" algn="just"/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61950" indent="-188913" algn="just"/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 marL="361950" indent="-188913" algn="just">
              <a:buFont typeface="Arial" pitchFamily="34" charset="0"/>
              <a:buChar char="•"/>
            </a:pP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Sistemic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disease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presenting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premature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aging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features</a:t>
            </a: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 marL="361950" indent="-188913" algn="just"/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 marL="361950" indent="-188913" algn="just"/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 marL="361950" indent="-188913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Affected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critical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tissues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898525" lvl="1" indent="-441325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Bone</a:t>
            </a: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 marL="898525" lvl="1" indent="-441325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Lung</a:t>
            </a: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 marL="898525" lvl="1" indent="-441325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Skin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39552" y="260648"/>
            <a:ext cx="7992888" cy="11849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it-IT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Restrictive</a:t>
            </a:r>
            <a:r>
              <a:rPr lang="it-IT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Dermopathy</a:t>
            </a:r>
            <a:endParaRPr lang="it-IT" sz="3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t="10866" r="65453" b="44409"/>
          <a:stretch>
            <a:fillRect/>
          </a:stretch>
        </p:blipFill>
        <p:spPr bwMode="auto">
          <a:xfrm>
            <a:off x="2915817" y="4365716"/>
            <a:ext cx="1512168" cy="1223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941168"/>
            <a:ext cx="116266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3645024"/>
            <a:ext cx="1656184" cy="2161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 fontScale="70000" lnSpcReduction="20000"/>
          </a:bodyPr>
          <a:lstStyle/>
          <a:p>
            <a:r>
              <a:rPr sz="2065" dirty="0" smtClean="0"/>
              <a:t>Kleopatra Rapti1, Vedell Louis-Jeune1, Erik Kohlbrenner1, Kiyotake Ishikawa1</a:t>
            </a:r>
            <a:r>
              <a:rPr lang="it-IT" sz="2065" dirty="0" smtClean="0"/>
              <a:t> (2012). </a:t>
            </a:r>
            <a:r>
              <a:rPr sz="2065" i="1" dirty="0" smtClean="0"/>
              <a:t>Neutralizing Antibodies Against AAV Serotypes 1, 2, 6, and 9 in Sera of Commonly Used</a:t>
            </a:r>
            <a:br>
              <a:rPr sz="2065" i="1" dirty="0" smtClean="0"/>
            </a:br>
            <a:r>
              <a:rPr sz="2065" i="1" dirty="0" smtClean="0"/>
              <a:t>Animal Models</a:t>
            </a:r>
            <a:r>
              <a:rPr lang="it-IT" sz="2065" i="1" dirty="0" smtClean="0"/>
              <a:t>. </a:t>
            </a:r>
            <a:r>
              <a:rPr lang="it-IT" sz="2065" dirty="0" smtClean="0"/>
              <a:t>1073-1080</a:t>
            </a:r>
            <a:br>
              <a:rPr lang="it-IT" sz="2065" dirty="0" smtClean="0"/>
            </a:br>
            <a:endParaRPr lang="it-IT" sz="2065" dirty="0" smtClean="0"/>
          </a:p>
          <a:p>
            <a:r>
              <a:rPr sz="2065" dirty="0" smtClean="0"/>
              <a:t>Müller, OJ, Leuchs, B, Pleger, ST, Grimm, D, Franz, WM, Katus, HA et al. (2006). </a:t>
            </a:r>
            <a:r>
              <a:rPr sz="2065" i="1" dirty="0" smtClean="0"/>
              <a:t>Improved cardiac gene transfer by transcriptional and transductional targeting of adeno-associated viral vectors.</a:t>
            </a:r>
            <a:r>
              <a:rPr sz="2065" dirty="0" smtClean="0"/>
              <a:t> Cardiovasc Res 70: 70–78.</a:t>
            </a:r>
            <a:br>
              <a:rPr sz="2065" dirty="0" smtClean="0"/>
            </a:br>
            <a:endParaRPr lang="it-IT" sz="2065" dirty="0" smtClean="0"/>
          </a:p>
          <a:p>
            <a:r>
              <a:rPr sz="2065" dirty="0" smtClean="0"/>
              <a:t>Claire L. Navarro1 and Nicolas Le ́vy1,2,*</a:t>
            </a:r>
            <a:r>
              <a:rPr lang="it-IT" sz="2065" dirty="0" smtClean="0"/>
              <a:t> (2004). </a:t>
            </a:r>
            <a:r>
              <a:rPr sz="2065" i="1" dirty="0" smtClean="0"/>
              <a:t>Lamin A and ZMPSTE24 (FACE-1) defects cause nuclear disorganization and identify restrictive dermopathy as a lethal neonatal laminopathy</a:t>
            </a:r>
            <a:r>
              <a:rPr lang="it-IT" sz="2065" i="1" dirty="0" smtClean="0"/>
              <a:t>: </a:t>
            </a:r>
            <a:r>
              <a:rPr lang="it-IT" sz="2065" dirty="0" smtClean="0"/>
              <a:t>2493-2593</a:t>
            </a:r>
            <a:r>
              <a:rPr sz="2065" dirty="0" smtClean="0"/>
              <a:t> </a:t>
            </a:r>
          </a:p>
          <a:p>
            <a:r>
              <a:rPr lang="it-IT" sz="2065" dirty="0" smtClean="0"/>
              <a:t/>
            </a:r>
            <a:br>
              <a:rPr lang="it-IT" sz="2065" dirty="0" smtClean="0"/>
            </a:br>
            <a:r>
              <a:rPr sz="2065" dirty="0" smtClean="0"/>
              <a:t>Csoka, A.B., Cao, H., Sammak, P.J., Constantinescu, D., Schatten, G.P. and Hegele, R.A. (2004) </a:t>
            </a:r>
            <a:r>
              <a:rPr sz="2065" i="1" dirty="0" smtClean="0"/>
              <a:t>Novel lamin A/C gene (LMNA) mutations in atypical progeroid syndromes</a:t>
            </a:r>
            <a:r>
              <a:rPr sz="2065" dirty="0" smtClean="0"/>
              <a:t>. J. Med. Genet., 41, 304 – 308. </a:t>
            </a:r>
          </a:p>
          <a:p>
            <a:r>
              <a:rPr sz="2065" dirty="0" smtClean="0"/>
              <a:t>Martin O. Bergo*†‡, Bryant Gavino*, Jed Ross§, Walter K. Schmidt¶, Christine Hong*, Lonnie V. Kendall, Andreas Mohr**, Margarita Meta**, Harry Genant**, Yebin Jiang**, Erik R. Wisner</a:t>
            </a:r>
            <a:r>
              <a:rPr lang="it-IT" sz="2065" dirty="0" smtClean="0"/>
              <a:t> (2002) </a:t>
            </a:r>
            <a:r>
              <a:rPr sz="2065" i="1" dirty="0" smtClean="0"/>
              <a:t>Zmpste24 deficiency in mice causes spontaneous bone fractures, muscle weakness, and a prelamin A processing defect</a:t>
            </a:r>
            <a:r>
              <a:rPr lang="it-IT" sz="2065" i="1" dirty="0" smtClean="0"/>
              <a:t>: 13049-13056</a:t>
            </a:r>
            <a:br>
              <a:rPr lang="it-IT" sz="2065" i="1" dirty="0" smtClean="0"/>
            </a:br>
            <a:endParaRPr lang="it-IT" sz="2065" i="1" dirty="0" smtClean="0"/>
          </a:p>
          <a:p>
            <a:r>
              <a:rPr sz="2065" dirty="0" smtClean="0"/>
              <a:t>Kleopatra Rapti1, Vedell Louis-Jeune1, Erik Kohlbrenner1, Kiyotake Ishikawa1, Dennis Ladage1, Sergei Zolotukhin2, Roger J Hajjar1 and Thomas Weber1</a:t>
            </a:r>
            <a:r>
              <a:rPr lang="it-IT" sz="2065" dirty="0" smtClean="0"/>
              <a:t> (2012) </a:t>
            </a:r>
            <a:r>
              <a:rPr sz="2065" i="1" dirty="0" smtClean="0"/>
              <a:t>Neutralizing Antibodies Against AAV Serotypes 1, 2, 6, and 9 in Sera of Commonly Used</a:t>
            </a:r>
            <a:br>
              <a:rPr sz="2065" i="1" dirty="0" smtClean="0"/>
            </a:br>
            <a:r>
              <a:rPr sz="2065" i="1" dirty="0" smtClean="0"/>
              <a:t>Animal Models</a:t>
            </a:r>
            <a:r>
              <a:rPr lang="it-IT" sz="2065" b="1" i="1" dirty="0" smtClean="0"/>
              <a:t> </a:t>
            </a:r>
            <a:r>
              <a:rPr lang="it-IT" sz="2065" i="1" dirty="0" smtClean="0"/>
              <a:t>73-83</a:t>
            </a:r>
            <a:br>
              <a:rPr lang="it-IT" sz="2065" i="1" dirty="0" smtClean="0"/>
            </a:br>
            <a:endParaRPr lang="it-IT" sz="2065" i="1" dirty="0" smtClean="0"/>
          </a:p>
          <a:p>
            <a:r>
              <a:rPr sz="2065" dirty="0" smtClean="0"/>
              <a:t>Hadri, L, Bobe, R, Kawase, Y, Ladage, D, Ishikawa, K, Atassi, F </a:t>
            </a:r>
            <a:r>
              <a:rPr sz="2065" i="1" dirty="0" smtClean="0"/>
              <a:t>et al</a:t>
            </a:r>
            <a:r>
              <a:rPr sz="2065" dirty="0" smtClean="0"/>
              <a:t>. (2010). SERCA2a gene transfer enhances eNOS expression and activity in endothelial cells. </a:t>
            </a:r>
            <a:r>
              <a:rPr sz="2065" i="1" dirty="0" smtClean="0"/>
              <a:t>Mol Ther </a:t>
            </a:r>
            <a:r>
              <a:rPr sz="2065" b="1" dirty="0" smtClean="0"/>
              <a:t>18</a:t>
            </a:r>
            <a:r>
              <a:rPr sz="2065" dirty="0" smtClean="0"/>
              <a:t>: 1284–1292.</a:t>
            </a:r>
            <a:r>
              <a:rPr lang="it-IT" sz="2065" dirty="0" smtClean="0"/>
              <a:t/>
            </a:r>
            <a:br>
              <a:rPr lang="it-IT" sz="2065" dirty="0" smtClean="0"/>
            </a:br>
            <a:endParaRPr lang="it-IT" sz="2065" dirty="0" smtClean="0"/>
          </a:p>
          <a:p>
            <a:r>
              <a:rPr sz="2065" dirty="0" smtClean="0"/>
              <a:t>Ishikawa, K, Ladage, D, Tilemann, L, Fish, K, Kawase, Y and Hajjar, RJ (2011). Gene transfer for ischemic heart failure in a preclinical model. </a:t>
            </a:r>
            <a:r>
              <a:rPr sz="2065" i="1" dirty="0" smtClean="0"/>
              <a:t>J Vis Exp</a:t>
            </a:r>
            <a:r>
              <a:rPr sz="2065" dirty="0" smtClean="0"/>
              <a:t>. </a:t>
            </a:r>
            <a:endParaRPr lang="it-IT" sz="2065" dirty="0" smtClean="0"/>
          </a:p>
          <a:p>
            <a:pPr>
              <a:buNone/>
            </a:pPr>
            <a:r>
              <a:rPr lang="it-IT" sz="1600" i="1" dirty="0" smtClean="0"/>
              <a:t> </a:t>
            </a:r>
            <a:endParaRPr sz="1600" i="1" dirty="0" smtClean="0"/>
          </a:p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38200" y="152400"/>
            <a:ext cx="7560840" cy="9848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5. Description of the project: 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xperimental plan</a:t>
            </a:r>
          </a:p>
          <a:p>
            <a:pPr algn="ctr"/>
            <a:r>
              <a:rPr lang="it-IT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References</a:t>
            </a:r>
            <a:endParaRPr lang="it-IT" sz="2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it-IT" sz="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57599"/>
          </a:xfrm>
        </p:spPr>
        <p:txBody>
          <a:bodyPr>
            <a:normAutofit lnSpcReduction="10000"/>
          </a:bodyPr>
          <a:lstStyle/>
          <a:p>
            <a:r>
              <a:rPr sz="1500" dirty="0" smtClean="0"/>
              <a:t>Nichols, TC, Dillow, AM, Franck, HW, Merricks, EP, Raymer, RA, Bellinger, DA et al. (2009). Protein replacement therapy and gene transfer in canine models of hemophilia A, hemophilia B, von willebrand disease, and factor VII deficiency. ILAR J 50: 144–167. </a:t>
            </a:r>
          </a:p>
          <a:p>
            <a:endParaRPr lang="it-IT" sz="1500" dirty="0" smtClean="0"/>
          </a:p>
          <a:p>
            <a:r>
              <a:rPr sz="1500" dirty="0" smtClean="0"/>
              <a:t>Palomeque, J, Chemaly, ER, Colosi, P, Wellman, JA, Zhou, S, Del Monte, F </a:t>
            </a:r>
            <a:r>
              <a:rPr sz="1500" i="1" dirty="0" smtClean="0"/>
              <a:t>et al</a:t>
            </a:r>
            <a:r>
              <a:rPr sz="1500" dirty="0" smtClean="0"/>
              <a:t>. (2007). </a:t>
            </a:r>
            <a:r>
              <a:rPr sz="1500" i="1" dirty="0" smtClean="0"/>
              <a:t>Efficiency of eight different AAV serotypes in transducing rat myocardium in vivo. Gene Ther 14: 989–997 </a:t>
            </a:r>
          </a:p>
          <a:p>
            <a:endParaRPr lang="it-IT" sz="1500" dirty="0" smtClean="0"/>
          </a:p>
          <a:p>
            <a:r>
              <a:rPr sz="1500" dirty="0" smtClean="0"/>
              <a:t>CHRISTINE L. HALBERT,1 A. DUSTY MILLER,1 SHARON MCNAMARA,2 JULIA EMERSON,2 RONALD L. GIBSON,2 BONNIE RAMSEY,2 and MOIRA L. AITKEN3</a:t>
            </a:r>
            <a:r>
              <a:rPr lang="it-IT" sz="1500" dirty="0" smtClean="0"/>
              <a:t>(2006)</a:t>
            </a:r>
            <a:r>
              <a:rPr lang="it-IT" sz="1500" i="1" dirty="0" smtClean="0"/>
              <a:t>. </a:t>
            </a:r>
            <a:r>
              <a:rPr sz="1500" i="1" dirty="0" smtClean="0"/>
              <a:t>Prevalence of Neutralizing Antibodies Against Adeno-Associated Virus (AAV) Types 2, 5, and 6 in Cystic Fibrosis and Normal Populations: Implications for Gene Therapy Using AAV Vectors</a:t>
            </a:r>
            <a:r>
              <a:rPr lang="it-IT" sz="1500" i="1" dirty="0" smtClean="0"/>
              <a:t>: 440-447</a:t>
            </a:r>
            <a:r>
              <a:rPr sz="1500" i="1" dirty="0" smtClean="0"/>
              <a:t> </a:t>
            </a:r>
            <a:endParaRPr lang="it-IT" sz="1500" i="1" dirty="0" smtClean="0"/>
          </a:p>
          <a:p>
            <a:endParaRPr lang="it-IT" sz="1500" dirty="0" smtClean="0"/>
          </a:p>
          <a:p>
            <a:r>
              <a:rPr sz="1500" dirty="0" smtClean="0"/>
              <a:t>Carmela Zincarelli1, Stephen Soltys1,2, Giuseppe Rengo1,2 and Joseph E Rabinowitz1</a:t>
            </a:r>
            <a:r>
              <a:rPr lang="it-IT" sz="1500" dirty="0" smtClean="0"/>
              <a:t>(2008).</a:t>
            </a:r>
            <a:r>
              <a:rPr sz="1500" b="1" dirty="0" smtClean="0"/>
              <a:t> </a:t>
            </a:r>
            <a:r>
              <a:rPr sz="1500" i="1" dirty="0" smtClean="0"/>
              <a:t>Analysis of AAV Serotypes 1–9 Mediated Gene Expression and Tropism in Mice After Systemic Injection</a:t>
            </a:r>
            <a:r>
              <a:rPr lang="it-IT" sz="1500" i="1" dirty="0" smtClean="0"/>
              <a:t>:1073-1080</a:t>
            </a:r>
            <a:r>
              <a:rPr sz="1500" dirty="0" smtClean="0"/>
              <a:t> </a:t>
            </a:r>
          </a:p>
          <a:p>
            <a:endParaRPr sz="1600" dirty="0" smtClean="0"/>
          </a:p>
        </p:txBody>
      </p:sp>
      <p:sp>
        <p:nvSpPr>
          <p:cNvPr id="4" name="CasellaDiTesto 3"/>
          <p:cNvSpPr txBox="1"/>
          <p:nvPr/>
        </p:nvSpPr>
        <p:spPr>
          <a:xfrm>
            <a:off x="838200" y="152400"/>
            <a:ext cx="7560840" cy="9848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5. Description of the project: 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xperimental plan</a:t>
            </a:r>
          </a:p>
          <a:p>
            <a:pPr algn="ctr"/>
            <a:r>
              <a:rPr lang="it-IT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References</a:t>
            </a:r>
            <a:endParaRPr lang="it-IT" sz="2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it-IT" sz="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marzullo.jpg"/>
          <p:cNvPicPr>
            <a:picLocks noChangeAspect="1"/>
          </p:cNvPicPr>
          <p:nvPr/>
        </p:nvPicPr>
        <p:blipFill>
          <a:blip r:embed="rId3" cstate="print"/>
          <a:srcRect b="17268"/>
          <a:stretch>
            <a:fillRect/>
          </a:stretch>
        </p:blipFill>
        <p:spPr>
          <a:xfrm>
            <a:off x="1115616" y="2564904"/>
            <a:ext cx="5454352" cy="33843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Fumetto 3 4"/>
          <p:cNvSpPr/>
          <p:nvPr/>
        </p:nvSpPr>
        <p:spPr>
          <a:xfrm>
            <a:off x="4572000" y="476672"/>
            <a:ext cx="3528392" cy="1584176"/>
          </a:xfrm>
          <a:prstGeom prst="wedgeEllipseCallout">
            <a:avLst>
              <a:gd name="adj1" fmla="val -44659"/>
              <a:gd name="adj2" fmla="val 107627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5004048" y="836712"/>
            <a:ext cx="299364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500" b="1" dirty="0">
                <a:solidFill>
                  <a:schemeClr val="accent1"/>
                </a:solidFill>
              </a:rPr>
              <a:t>Fatti una domanda e </a:t>
            </a:r>
            <a:endParaRPr lang="it-IT" sz="2500" b="1" dirty="0" smtClean="0">
              <a:solidFill>
                <a:schemeClr val="accent1"/>
              </a:solidFill>
            </a:endParaRPr>
          </a:p>
          <a:p>
            <a:r>
              <a:rPr lang="it-IT" sz="2500" b="1" dirty="0" smtClean="0">
                <a:solidFill>
                  <a:schemeClr val="accent1"/>
                </a:solidFill>
              </a:rPr>
              <a:t>datti </a:t>
            </a:r>
            <a:r>
              <a:rPr lang="it-IT" sz="2500" b="1" dirty="0">
                <a:solidFill>
                  <a:schemeClr val="accent1"/>
                </a:solidFill>
              </a:rPr>
              <a:t>una risposta</a:t>
            </a:r>
            <a:r>
              <a:rPr lang="it-IT" sz="2500" dirty="0">
                <a:solidFill>
                  <a:schemeClr val="accent1"/>
                </a:solidFill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5496" y="1460480"/>
            <a:ext cx="42484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284163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Cranium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ossification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defects</a:t>
            </a: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 lvl="1" indent="-284163" algn="just"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Reduced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bone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density; </a:t>
            </a:r>
          </a:p>
          <a:p>
            <a:pPr lvl="1" indent="-284163" algn="just"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Generalized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artrogryposis</a:t>
            </a: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 lvl="1" indent="-284163" algn="just"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Hypoplasic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lungs</a:t>
            </a: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 lvl="1" indent="-284163" algn="just"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Facial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dysmorphy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 indent="-284163" algn="just"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Tightly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adherent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translucent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skin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539552" y="188640"/>
            <a:ext cx="7992888" cy="70788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it-IT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200" b="1" dirty="0" err="1" smtClean="0">
                <a:latin typeface="Times New Roman" pitchFamily="18" charset="0"/>
                <a:cs typeface="Times New Roman" pitchFamily="18" charset="0"/>
              </a:rPr>
              <a:t>Restrictive</a:t>
            </a:r>
            <a:r>
              <a:rPr lang="it-IT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200" b="1" dirty="0" err="1" smtClean="0">
                <a:latin typeface="Times New Roman" pitchFamily="18" charset="0"/>
                <a:cs typeface="Times New Roman" pitchFamily="18" charset="0"/>
              </a:rPr>
              <a:t>Dermopathy</a:t>
            </a:r>
            <a:r>
              <a:rPr lang="it-IT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it-IT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Macroscopic</a:t>
            </a:r>
            <a:r>
              <a:rPr lang="it-IT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phenotype</a:t>
            </a:r>
            <a:endParaRPr lang="it-IT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3" cstate="print"/>
          <a:srcRect l="5250"/>
          <a:stretch>
            <a:fillRect/>
          </a:stretch>
        </p:blipFill>
        <p:spPr bwMode="auto">
          <a:xfrm>
            <a:off x="4355976" y="1628800"/>
            <a:ext cx="2599184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861048"/>
            <a:ext cx="222885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4871692"/>
            <a:ext cx="2376264" cy="1797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39552" y="188640"/>
            <a:ext cx="7992888" cy="70788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it-IT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200" b="1" dirty="0" err="1" smtClean="0">
                <a:latin typeface="Times New Roman" pitchFamily="18" charset="0"/>
                <a:cs typeface="Times New Roman" pitchFamily="18" charset="0"/>
              </a:rPr>
              <a:t>Restrictive</a:t>
            </a:r>
            <a:r>
              <a:rPr lang="it-IT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200" b="1" dirty="0" err="1" smtClean="0">
                <a:latin typeface="Times New Roman" pitchFamily="18" charset="0"/>
                <a:cs typeface="Times New Roman" pitchFamily="18" charset="0"/>
              </a:rPr>
              <a:t>Dermopathy</a:t>
            </a:r>
            <a:r>
              <a:rPr lang="it-IT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it-IT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Histological</a:t>
            </a:r>
            <a:r>
              <a:rPr lang="it-IT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it-IT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cellular</a:t>
            </a:r>
            <a:r>
              <a:rPr lang="it-IT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it-IT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phenotype</a:t>
            </a:r>
            <a:endParaRPr lang="it-IT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90264" y="1340768"/>
            <a:ext cx="8874224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6575" lvl="1" indent="-363538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Histologically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skin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shows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hyperkeratosis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thin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dermis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abnormally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dense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collagen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bundles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absence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elastic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fibers</a:t>
            </a:r>
            <a:endParaRPr lang="it-IT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13716" t="34000" r="50625" b="35000"/>
          <a:stretch>
            <a:fillRect/>
          </a:stretch>
        </p:blipFill>
        <p:spPr bwMode="auto">
          <a:xfrm>
            <a:off x="467544" y="2492896"/>
            <a:ext cx="2952328" cy="1604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33524" t="47798" r="49617" b="29724"/>
          <a:stretch>
            <a:fillRect/>
          </a:stretch>
        </p:blipFill>
        <p:spPr bwMode="auto">
          <a:xfrm>
            <a:off x="3635896" y="2420888"/>
            <a:ext cx="2232248" cy="1860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l="52937" t="48206" r="30459" b="29724"/>
          <a:stretch>
            <a:fillRect/>
          </a:stretch>
        </p:blipFill>
        <p:spPr bwMode="auto">
          <a:xfrm>
            <a:off x="6228184" y="2420888"/>
            <a:ext cx="2244249" cy="186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tangolo 9"/>
          <p:cNvSpPr/>
          <p:nvPr/>
        </p:nvSpPr>
        <p:spPr>
          <a:xfrm>
            <a:off x="0" y="4437112"/>
            <a:ext cx="9144000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6575" lvl="1" indent="-363538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Cellular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phenotype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variation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nuclear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morphology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structure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loss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heterochromatization</a:t>
            </a:r>
            <a:endParaRPr lang="it-IT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/>
          <a:srcRect l="40000" t="19000" r="32500" b="34000"/>
          <a:stretch>
            <a:fillRect/>
          </a:stretch>
        </p:blipFill>
        <p:spPr bwMode="auto">
          <a:xfrm>
            <a:off x="3563888" y="4953823"/>
            <a:ext cx="1673447" cy="178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/>
          <a:srcRect l="38125" t="11000" r="30625" b="67000"/>
          <a:stretch>
            <a:fillRect/>
          </a:stretch>
        </p:blipFill>
        <p:spPr bwMode="auto">
          <a:xfrm>
            <a:off x="5725966" y="5195445"/>
            <a:ext cx="3022498" cy="1329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39552" y="188640"/>
            <a:ext cx="7992888" cy="70788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it-IT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200" b="1" dirty="0" err="1" smtClean="0">
                <a:latin typeface="Times New Roman" pitchFamily="18" charset="0"/>
                <a:cs typeface="Times New Roman" pitchFamily="18" charset="0"/>
              </a:rPr>
              <a:t>Restrictive</a:t>
            </a:r>
            <a:r>
              <a:rPr lang="it-IT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200" b="1" dirty="0" err="1" smtClean="0">
                <a:latin typeface="Times New Roman" pitchFamily="18" charset="0"/>
                <a:cs typeface="Times New Roman" pitchFamily="18" charset="0"/>
              </a:rPr>
              <a:t>Dermopathy</a:t>
            </a:r>
            <a:r>
              <a:rPr lang="it-IT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it-IT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Genetic</a:t>
            </a:r>
            <a:r>
              <a:rPr lang="it-IT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etiology</a:t>
            </a:r>
            <a:endParaRPr lang="it-IT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51520" y="1358766"/>
            <a:ext cx="85689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 algn="just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Mutations of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Zmpste24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gene, encoding 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lamin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-binding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protein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endoprotease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ZMPSTE24,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involved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lamin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precursor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processing</a:t>
            </a:r>
          </a:p>
          <a:p>
            <a:pPr marL="173038" indent="-173038" algn="just">
              <a:buFont typeface="Arial" pitchFamily="34" charset="0"/>
              <a:buChar char="•"/>
            </a:pP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 marL="173038" indent="-173038" algn="just">
              <a:buFont typeface="Arial" pitchFamily="34" charset="0"/>
              <a:buChar char="•"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mutation in the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Zmpste24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gene is a “null” type,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caused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chromosome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(c.1085_1086InsT)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tymine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insertion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173038" indent="-173038"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173038" indent="-173038" algn="just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Results: complete absence of the ZMPSTE24 enzyme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prelamin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accumulation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cells</a:t>
            </a: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 marL="173038" indent="-173038" algn="just">
              <a:buFont typeface="Arial" pitchFamily="34" charset="0"/>
              <a:buChar char="•"/>
            </a:pPr>
            <a:endParaRPr lang="it-IT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4996" t="8408" b="7516"/>
          <a:stretch>
            <a:fillRect/>
          </a:stretch>
        </p:blipFill>
        <p:spPr bwMode="auto">
          <a:xfrm>
            <a:off x="323528" y="4149080"/>
            <a:ext cx="410832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 cstate="print"/>
          <a:srcRect l="1181" t="72684" r="2953" b="24567"/>
          <a:stretch>
            <a:fillRect/>
          </a:stretch>
        </p:blipFill>
        <p:spPr bwMode="auto">
          <a:xfrm>
            <a:off x="4788024" y="4149080"/>
            <a:ext cx="4092379" cy="29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Connettore 1 10"/>
          <p:cNvCxnSpPr/>
          <p:nvPr/>
        </p:nvCxnSpPr>
        <p:spPr>
          <a:xfrm rot="5400000">
            <a:off x="5076056" y="4581128"/>
            <a:ext cx="50405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 rot="16200000" flipH="1">
            <a:off x="5364144" y="4581184"/>
            <a:ext cx="503944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5" cstate="print"/>
          <a:srcRect l="51767" t="44922" r="25188" b="52313"/>
          <a:stretch>
            <a:fillRect/>
          </a:stretch>
        </p:blipFill>
        <p:spPr bwMode="auto">
          <a:xfrm>
            <a:off x="4644008" y="4816954"/>
            <a:ext cx="1656184" cy="124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4941168"/>
            <a:ext cx="1588207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/>
          <a:srcRect l="34547" t="59746" r="49383" b="16255"/>
          <a:stretch>
            <a:fillRect/>
          </a:stretch>
        </p:blipFill>
        <p:spPr bwMode="auto">
          <a:xfrm>
            <a:off x="6876256" y="4869160"/>
            <a:ext cx="1728192" cy="161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5" cstate="print"/>
          <a:srcRect l="52919" t="86402" r="25189" b="10832"/>
          <a:stretch>
            <a:fillRect/>
          </a:stretch>
        </p:blipFill>
        <p:spPr bwMode="auto">
          <a:xfrm>
            <a:off x="4499992" y="6525344"/>
            <a:ext cx="1824203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39552" y="188639"/>
            <a:ext cx="7992888" cy="70788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it-IT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200" b="1" dirty="0" err="1" smtClean="0">
                <a:latin typeface="Times New Roman" pitchFamily="18" charset="0"/>
                <a:cs typeface="Times New Roman" pitchFamily="18" charset="0"/>
              </a:rPr>
              <a:t>Restrictive</a:t>
            </a:r>
            <a:r>
              <a:rPr lang="it-IT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200" b="1" dirty="0" err="1" smtClean="0">
                <a:latin typeface="Times New Roman" pitchFamily="18" charset="0"/>
                <a:cs typeface="Times New Roman" pitchFamily="18" charset="0"/>
              </a:rPr>
              <a:t>Dermopathy</a:t>
            </a:r>
            <a:r>
              <a:rPr lang="it-IT" sz="2200" b="1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it-IT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Lamin</a:t>
            </a:r>
            <a:r>
              <a:rPr lang="it-IT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  </a:t>
            </a:r>
            <a:r>
              <a:rPr lang="it-IT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post-translational</a:t>
            </a:r>
            <a:r>
              <a:rPr lang="it-IT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processing</a:t>
            </a:r>
          </a:p>
          <a:p>
            <a:pPr algn="ctr"/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l="14706" t="24219" r="30147" b="25432"/>
          <a:stretch>
            <a:fillRect/>
          </a:stretch>
        </p:blipFill>
        <p:spPr bwMode="auto">
          <a:xfrm>
            <a:off x="683568" y="1700808"/>
            <a:ext cx="795003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39552" y="188639"/>
            <a:ext cx="7992888" cy="70788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it-IT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200" b="1" dirty="0" err="1" smtClean="0">
                <a:latin typeface="Times New Roman" pitchFamily="18" charset="0"/>
                <a:cs typeface="Times New Roman" pitchFamily="18" charset="0"/>
              </a:rPr>
              <a:t>Restrictive</a:t>
            </a:r>
            <a:r>
              <a:rPr lang="it-IT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200" b="1" dirty="0" err="1" smtClean="0">
                <a:latin typeface="Times New Roman" pitchFamily="18" charset="0"/>
                <a:cs typeface="Times New Roman" pitchFamily="18" charset="0"/>
              </a:rPr>
              <a:t>Dermopathy</a:t>
            </a:r>
            <a:r>
              <a:rPr lang="it-IT" sz="2200" b="1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it-IT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Progerin</a:t>
            </a:r>
            <a:r>
              <a:rPr lang="it-IT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accumulation</a:t>
            </a:r>
            <a:r>
              <a:rPr lang="it-IT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effects</a:t>
            </a:r>
            <a:endParaRPr lang="it-IT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07504" y="1556792"/>
            <a:ext cx="8820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 algn="just">
              <a:buFont typeface="Arial" pitchFamily="34" charset="0"/>
              <a:buChar char="•"/>
            </a:pP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Zmpste24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absence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causes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high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levels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farnesylated-carboxymethylated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prelamin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173038" lvl="1" indent="-173038" algn="just">
              <a:buFont typeface="Wingdings" pitchFamily="2" charset="2"/>
              <a:buChar char="Ø"/>
            </a:pP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 marL="173038" indent="-173038" algn="just">
              <a:buFont typeface="Arial" pitchFamily="34" charset="0"/>
              <a:buChar char="•"/>
            </a:pP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Nuclear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enlargement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mis-shapening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nuclear lamina thickening, loss of peripheral heterochromatin and clustering of nuclear pores</a:t>
            </a:r>
            <a:endParaRPr lang="it-IT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068960"/>
            <a:ext cx="3960440" cy="341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 cstate="print"/>
          <a:srcRect l="56400" t="29295" r="16432" b="31016"/>
          <a:stretch>
            <a:fillRect/>
          </a:stretch>
        </p:blipFill>
        <p:spPr bwMode="auto">
          <a:xfrm>
            <a:off x="4932040" y="3284984"/>
            <a:ext cx="331236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827584" y="196478"/>
            <a:ext cx="7560840" cy="7848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it-IT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200" b="1" dirty="0" smtClean="0">
                <a:latin typeface="Times New Roman" pitchFamily="18" charset="0"/>
                <a:cs typeface="Times New Roman" pitchFamily="18" charset="0"/>
              </a:rPr>
              <a:t>1.Objective:</a:t>
            </a:r>
            <a:r>
              <a:rPr lang="it-IT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Modeling</a:t>
            </a:r>
            <a:r>
              <a:rPr lang="it-IT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it-IT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correcting</a:t>
            </a:r>
            <a:r>
              <a:rPr lang="it-IT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restrictive</a:t>
            </a:r>
            <a:r>
              <a:rPr lang="it-IT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dermopathy</a:t>
            </a:r>
            <a:endParaRPr lang="it-IT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it-IT" sz="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51520" y="4797152"/>
            <a:ext cx="8640960" cy="49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AAV vector with ZMPSTE24 to restore the </a:t>
            </a:r>
            <a:r>
              <a:rPr lang="en-US" sz="20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prelamin</a:t>
            </a:r>
            <a:r>
              <a:rPr lang="en-US" sz="20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A processing Pathway</a:t>
            </a:r>
            <a:endParaRPr lang="it-IT" sz="20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628725"/>
            <a:ext cx="1228059" cy="1264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835696" y="3428925"/>
            <a:ext cx="706831" cy="648147"/>
          </a:xfrm>
          <a:prstGeom prst="rect">
            <a:avLst/>
          </a:prstGeom>
          <a:solidFill>
            <a:srgbClr val="0000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908854" y="3600379"/>
            <a:ext cx="536847" cy="300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b="1" dirty="0">
                <a:solidFill>
                  <a:schemeClr val="bg1"/>
                </a:solidFill>
              </a:rPr>
              <a:t>ITR</a:t>
            </a:r>
          </a:p>
        </p:txBody>
      </p:sp>
      <p:sp>
        <p:nvSpPr>
          <p:cNvPr id="10" name="Line 20"/>
          <p:cNvSpPr>
            <a:spLocks noChangeShapeType="1"/>
          </p:cNvSpPr>
          <p:nvPr/>
        </p:nvSpPr>
        <p:spPr bwMode="auto">
          <a:xfrm>
            <a:off x="2542527" y="3723774"/>
            <a:ext cx="24421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<a:noFill/>
              </a14:hiddenFill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" name="Line 22"/>
          <p:cNvSpPr>
            <a:spLocks noChangeShapeType="1"/>
          </p:cNvSpPr>
          <p:nvPr/>
        </p:nvSpPr>
        <p:spPr bwMode="auto">
          <a:xfrm>
            <a:off x="5074567" y="3723774"/>
            <a:ext cx="146315" cy="129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<a:noFill/>
              </a14:hiddenFill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5220072" y="3488674"/>
            <a:ext cx="830081" cy="529948"/>
          </a:xfrm>
          <a:prstGeom prst="rect">
            <a:avLst/>
          </a:prstGeom>
          <a:solidFill>
            <a:srgbClr val="0099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it-IT" sz="2000" b="1" dirty="0" err="1" smtClean="0"/>
              <a:t>eGFP</a:t>
            </a:r>
            <a:endParaRPr lang="it-IT" b="1" dirty="0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323590" y="3488674"/>
            <a:ext cx="1894993" cy="529948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3490391" y="3563724"/>
            <a:ext cx="17281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b="1" dirty="0" smtClean="0"/>
              <a:t>ZMPSTE24</a:t>
            </a:r>
            <a:endParaRPr lang="it-IT" b="1" dirty="0"/>
          </a:p>
        </p:txBody>
      </p:sp>
      <p:sp>
        <p:nvSpPr>
          <p:cNvPr id="15" name="AutoShape 21"/>
          <p:cNvSpPr>
            <a:spLocks noChangeArrowheads="1"/>
          </p:cNvSpPr>
          <p:nvPr/>
        </p:nvSpPr>
        <p:spPr bwMode="auto">
          <a:xfrm>
            <a:off x="2787819" y="3488674"/>
            <a:ext cx="731575" cy="529948"/>
          </a:xfrm>
          <a:prstGeom prst="homePlate">
            <a:avLst>
              <a:gd name="adj" fmla="val 41667"/>
            </a:avLst>
          </a:prstGeom>
          <a:solidFill>
            <a:srgbClr val="CC0066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it-IT" b="1" dirty="0" smtClean="0"/>
              <a:t>EF1</a:t>
            </a:r>
            <a:r>
              <a:rPr lang="el-GR" b="1" dirty="0" smtClean="0"/>
              <a:t>α</a:t>
            </a:r>
            <a:endParaRPr lang="it-IT" b="1" dirty="0"/>
          </a:p>
        </p:txBody>
      </p:sp>
      <p:sp>
        <p:nvSpPr>
          <p:cNvPr id="16" name="Line 27"/>
          <p:cNvSpPr>
            <a:spLocks noChangeShapeType="1"/>
          </p:cNvSpPr>
          <p:nvPr/>
        </p:nvSpPr>
        <p:spPr bwMode="auto">
          <a:xfrm>
            <a:off x="6032380" y="3717032"/>
            <a:ext cx="339820" cy="674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<a:noFill/>
              </a14:hiddenFill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" name="Rectangle 29"/>
          <p:cNvSpPr>
            <a:spLocks noChangeArrowheads="1"/>
          </p:cNvSpPr>
          <p:nvPr/>
        </p:nvSpPr>
        <p:spPr bwMode="auto">
          <a:xfrm>
            <a:off x="6313441" y="3428925"/>
            <a:ext cx="706831" cy="648147"/>
          </a:xfrm>
          <a:prstGeom prst="rect">
            <a:avLst/>
          </a:prstGeom>
          <a:solidFill>
            <a:srgbClr val="0000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6411343" y="3600379"/>
            <a:ext cx="536848" cy="300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b="1">
                <a:solidFill>
                  <a:schemeClr val="bg1"/>
                </a:solidFill>
              </a:rPr>
              <a:t>ITR</a:t>
            </a:r>
          </a:p>
        </p:txBody>
      </p:sp>
      <p:sp>
        <p:nvSpPr>
          <p:cNvPr id="20" name="Parentesi graffa chiusa 19"/>
          <p:cNvSpPr/>
          <p:nvPr/>
        </p:nvSpPr>
        <p:spPr>
          <a:xfrm rot="16200000">
            <a:off x="4175956" y="296577"/>
            <a:ext cx="504056" cy="6048672"/>
          </a:xfrm>
          <a:prstGeom prst="rightBrac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1827</TotalTime>
  <Words>2031</Words>
  <Application>Microsoft Office PowerPoint</Application>
  <PresentationFormat>Presentazione su schermo (4:3)</PresentationFormat>
  <Paragraphs>284</Paragraphs>
  <Slides>32</Slides>
  <Notes>30</Notes>
  <HiddenSlides>0</HiddenSlides>
  <MMClips>0</MMClips>
  <ScaleCrop>false</ScaleCrop>
  <HeadingPairs>
    <vt:vector size="4" baseType="variant">
      <vt:variant>
        <vt:lpstr>Modello struttura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3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Sossinella</dc:creator>
  <cp:lastModifiedBy>Dario</cp:lastModifiedBy>
  <cp:revision>44</cp:revision>
  <dcterms:created xsi:type="dcterms:W3CDTF">2012-12-10T11:00:29Z</dcterms:created>
  <dcterms:modified xsi:type="dcterms:W3CDTF">2012-12-10T11:53:05Z</dcterms:modified>
</cp:coreProperties>
</file>