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2" r:id="rId7"/>
    <p:sldId id="263" r:id="rId8"/>
    <p:sldId id="264" r:id="rId9"/>
    <p:sldId id="265" r:id="rId10"/>
    <p:sldId id="269" r:id="rId11"/>
    <p:sldId id="280" r:id="rId12"/>
    <p:sldId id="281" r:id="rId13"/>
    <p:sldId id="278" r:id="rId14"/>
    <p:sldId id="279" r:id="rId15"/>
    <p:sldId id="266" r:id="rId16"/>
    <p:sldId id="267" r:id="rId17"/>
    <p:sldId id="268" r:id="rId18"/>
    <p:sldId id="270" r:id="rId19"/>
    <p:sldId id="271" r:id="rId20"/>
    <p:sldId id="282"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6154" autoAdjust="0"/>
  </p:normalViewPr>
  <p:slideViewPr>
    <p:cSldViewPr>
      <p:cViewPr>
        <p:scale>
          <a:sx n="75" d="100"/>
          <a:sy n="75" d="100"/>
        </p:scale>
        <p:origin x="-366" y="588"/>
      </p:cViewPr>
      <p:guideLst>
        <p:guide orient="horz" pos="2160"/>
        <p:guide pos="2880"/>
      </p:guideLst>
    </p:cSldViewPr>
  </p:slideViewPr>
  <p:outlineViewPr>
    <p:cViewPr>
      <p:scale>
        <a:sx n="33" d="100"/>
        <a:sy n="33" d="100"/>
      </p:scale>
      <p:origin x="0" y="190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D702C-E904-4163-A610-F70716DC9C95}" type="datetimeFigureOut">
              <a:rPr lang="it-IT" smtClean="0"/>
              <a:pPr/>
              <a:t>05/12/2012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1AEA9F-40E8-45FD-87BE-76EE049A7DF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51AEA9F-40E8-45FD-87BE-76EE049A7DF2}"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Iniziamo </a:t>
            </a:r>
            <a:r>
              <a:rPr lang="it-IT" dirty="0" err="1" smtClean="0"/>
              <a:t>comme</a:t>
            </a:r>
            <a:r>
              <a:rPr lang="it-IT" dirty="0" smtClean="0"/>
              <a:t> da</a:t>
            </a:r>
            <a:r>
              <a:rPr lang="it-IT" baseline="0" dirty="0" smtClean="0"/>
              <a:t> protocollo sigma, a testare </a:t>
            </a:r>
            <a:r>
              <a:rPr lang="it-IT" baseline="0" dirty="0" err="1" smtClean="0"/>
              <a:t>lefficienza</a:t>
            </a:r>
            <a:r>
              <a:rPr lang="it-IT" baseline="0" dirty="0" smtClean="0"/>
              <a:t> dello </a:t>
            </a:r>
            <a:r>
              <a:rPr lang="it-IT" baseline="0" dirty="0" err="1" smtClean="0"/>
              <a:t>zinc</a:t>
            </a:r>
            <a:r>
              <a:rPr lang="it-IT" baseline="0" dirty="0" smtClean="0"/>
              <a:t> finger attraverso il CEL-1 </a:t>
            </a:r>
            <a:r>
              <a:rPr lang="it-IT" baseline="0" dirty="0" err="1" smtClean="0"/>
              <a:t>assay</a:t>
            </a:r>
            <a:r>
              <a:rPr lang="it-IT" baseline="0" dirty="0" smtClean="0"/>
              <a:t>. (spiegazione).</a:t>
            </a:r>
          </a:p>
          <a:p>
            <a:r>
              <a:rPr lang="it-IT" baseline="0" dirty="0" smtClean="0"/>
              <a:t>Se il test è positivo, quindi c’è una buona efficienza, si prosegue con il </a:t>
            </a:r>
            <a:r>
              <a:rPr lang="it-IT" baseline="0" dirty="0" err="1" smtClean="0"/>
              <a:t>dilution</a:t>
            </a:r>
            <a:r>
              <a:rPr lang="it-IT" baseline="0" dirty="0" smtClean="0"/>
              <a:t> </a:t>
            </a:r>
            <a:r>
              <a:rPr lang="it-IT" baseline="0" dirty="0" err="1" smtClean="0"/>
              <a:t>cloning</a:t>
            </a:r>
            <a:r>
              <a:rPr lang="it-IT" baseline="0" dirty="0" smtClean="0"/>
              <a:t>, con il CEL-1 </a:t>
            </a:r>
            <a:r>
              <a:rPr lang="it-IT" baseline="0" dirty="0" err="1" smtClean="0"/>
              <a:t>assay</a:t>
            </a:r>
            <a:r>
              <a:rPr lang="it-IT" baseline="0" dirty="0" smtClean="0"/>
              <a:t> anche sui cloni, e poi si passa al </a:t>
            </a:r>
            <a:r>
              <a:rPr lang="it-IT" baseline="0" dirty="0" err="1" smtClean="0"/>
              <a:t>sequenziamento</a:t>
            </a:r>
            <a:r>
              <a:rPr lang="it-IT" baseline="0" dirty="0" smtClean="0"/>
              <a:t>.</a:t>
            </a:r>
            <a:endParaRPr lang="it-IT" dirty="0" smtClean="0"/>
          </a:p>
          <a:p>
            <a:endParaRPr lang="it-IT" dirty="0" smtClean="0"/>
          </a:p>
          <a:p>
            <a:endParaRPr lang="it-IT" dirty="0" smtClean="0"/>
          </a:p>
          <a:p>
            <a:endParaRPr lang="it-IT" dirty="0" smtClean="0"/>
          </a:p>
          <a:p>
            <a:endParaRPr lang="it-IT" dirty="0" smtClean="0"/>
          </a:p>
          <a:p>
            <a:r>
              <a:rPr lang="it-IT" dirty="0" smtClean="0"/>
              <a:t>Dopo aver trasdotto le cellule con ZFN,</a:t>
            </a:r>
            <a:r>
              <a:rPr lang="it-IT" baseline="0" dirty="0" smtClean="0"/>
              <a:t> abbiamo prelevato il DNA e abbiamo amplificato con PCR, denaturando i filamenti di DNA e fornendo gli </a:t>
            </a:r>
            <a:r>
              <a:rPr lang="it-IT" baseline="0" dirty="0" err="1" smtClean="0"/>
              <a:t>oligo</a:t>
            </a:r>
            <a:r>
              <a:rPr lang="it-IT" baseline="0" dirty="0" smtClean="0"/>
              <a:t> </a:t>
            </a:r>
            <a:r>
              <a:rPr lang="it-IT" baseline="0" dirty="0" err="1" smtClean="0"/>
              <a:t>wt</a:t>
            </a:r>
            <a:r>
              <a:rPr lang="it-IT" baseline="0" dirty="0" smtClean="0"/>
              <a:t> complementari al gene corretto. Abbiamo poi introdotto l’enzima Cel1 per verificare l’efficienza della correzione genica operata dallo ZFN. L’enzima Cel1 è infatti in grado di indurre taglio a livello degli </a:t>
            </a:r>
            <a:r>
              <a:rPr lang="it-IT" baseline="0" dirty="0" err="1" smtClean="0"/>
              <a:t>eteroduplex</a:t>
            </a:r>
            <a:r>
              <a:rPr lang="it-IT" baseline="0" dirty="0" smtClean="0"/>
              <a:t> DNA </a:t>
            </a:r>
            <a:r>
              <a:rPr lang="it-IT" baseline="0" dirty="0" err="1" smtClean="0"/>
              <a:t>wt-</a:t>
            </a:r>
            <a:r>
              <a:rPr lang="it-IT" baseline="0" dirty="0" smtClean="0"/>
              <a:t> DNA </a:t>
            </a:r>
            <a:r>
              <a:rPr lang="it-IT" baseline="0" dirty="0" err="1" smtClean="0"/>
              <a:t>mut</a:t>
            </a:r>
            <a:r>
              <a:rPr lang="it-IT" baseline="0" dirty="0" smtClean="0"/>
              <a:t>, questi </a:t>
            </a:r>
            <a:r>
              <a:rPr lang="it-IT" baseline="0" dirty="0" err="1" smtClean="0"/>
              <a:t>eteroduplex</a:t>
            </a:r>
            <a:r>
              <a:rPr lang="it-IT" baseline="0" dirty="0" smtClean="0"/>
              <a:t> si formeranno solo con i filamenti di DNA che non hanno subito correzione. La quantità dei prodotti di taglio sarà dunque inversamente proporzionale all’efficienza di correzione dello ZFN.</a:t>
            </a:r>
          </a:p>
          <a:p>
            <a:r>
              <a:rPr lang="it-IT" baseline="0" dirty="0" err="1" smtClean="0"/>
              <a:t>cAMP</a:t>
            </a:r>
            <a:r>
              <a:rPr lang="it-IT" baseline="0" dirty="0" smtClean="0"/>
              <a:t> </a:t>
            </a:r>
            <a:r>
              <a:rPr lang="it-IT" baseline="0" dirty="0" err="1" smtClean="0"/>
              <a:t>Assay</a:t>
            </a:r>
            <a:r>
              <a:rPr lang="it-IT" baseline="0" dirty="0" smtClean="0"/>
              <a:t>:</a:t>
            </a:r>
          </a:p>
          <a:p>
            <a:r>
              <a:rPr lang="it-IT" baseline="0" dirty="0" smtClean="0"/>
              <a:t>Il saggio è basato sul principio che il </a:t>
            </a:r>
            <a:r>
              <a:rPr lang="it-IT" baseline="0" dirty="0" err="1" smtClean="0"/>
              <a:t>cAMP</a:t>
            </a:r>
            <a:r>
              <a:rPr lang="it-IT" baseline="0" dirty="0" smtClean="0"/>
              <a:t> stimola l’attività della </a:t>
            </a:r>
            <a:r>
              <a:rPr lang="it-IT" baseline="0" dirty="0" err="1" smtClean="0"/>
              <a:t>pka</a:t>
            </a:r>
            <a:r>
              <a:rPr lang="it-IT" baseline="0" dirty="0" smtClean="0"/>
              <a:t> diminuendo i livelli di ATP disponibili e portando ad una diminuzione della produzione di luce accoppiata alla reazione della </a:t>
            </a:r>
            <a:r>
              <a:rPr lang="it-IT" baseline="0" dirty="0" err="1" smtClean="0"/>
              <a:t>luciferasi</a:t>
            </a:r>
            <a:r>
              <a:rPr lang="it-IT" baseline="0" dirty="0" smtClean="0"/>
              <a:t>. Qui possiamo vedere come i livelli di </a:t>
            </a:r>
            <a:r>
              <a:rPr lang="it-IT" baseline="0" dirty="0" err="1" smtClean="0"/>
              <a:t>cAMP</a:t>
            </a:r>
            <a:r>
              <a:rPr lang="it-IT" baseline="0" dirty="0" smtClean="0"/>
              <a:t> nelle cellule trasdotte con lo ZNF siano diminuiti.</a:t>
            </a:r>
          </a:p>
          <a:p>
            <a:r>
              <a:rPr lang="it-IT" baseline="0" dirty="0" err="1" smtClean="0"/>
              <a:t>Real</a:t>
            </a:r>
            <a:r>
              <a:rPr lang="it-IT" baseline="0" dirty="0" smtClean="0"/>
              <a:t> </a:t>
            </a:r>
            <a:r>
              <a:rPr lang="it-IT" baseline="0" dirty="0" err="1" smtClean="0"/>
              <a:t>Time</a:t>
            </a:r>
            <a:r>
              <a:rPr lang="it-IT" baseline="0" dirty="0" smtClean="0"/>
              <a:t> PCR:</a:t>
            </a:r>
          </a:p>
          <a:p>
            <a:r>
              <a:rPr lang="it-IT" baseline="0" dirty="0" smtClean="0"/>
              <a:t>Quantifica i livelli di espressione di un gene andando a vedere i livelli di </a:t>
            </a:r>
            <a:r>
              <a:rPr lang="it-IT" baseline="0" dirty="0" err="1" smtClean="0"/>
              <a:t>mRNA</a:t>
            </a:r>
            <a:r>
              <a:rPr lang="it-IT" baseline="0" dirty="0" smtClean="0"/>
              <a:t> per Pit-1 e GH.</a:t>
            </a:r>
          </a:p>
          <a:p>
            <a:endParaRPr lang="it-IT" baseline="0" dirty="0" smtClean="0"/>
          </a:p>
          <a:p>
            <a:r>
              <a:rPr lang="it-IT" baseline="0" dirty="0" smtClean="0"/>
              <a:t>RNA totale della cellula e con RT  ottengo il </a:t>
            </a:r>
            <a:r>
              <a:rPr lang="it-IT" baseline="0" dirty="0" err="1" smtClean="0"/>
              <a:t>cDNA</a:t>
            </a:r>
            <a:r>
              <a:rPr lang="it-IT" baseline="0" dirty="0" smtClean="0"/>
              <a:t> della mia regione mi costruisco gli </a:t>
            </a:r>
            <a:r>
              <a:rPr lang="it-IT" baseline="0" dirty="0" err="1" smtClean="0"/>
              <a:t>oligo</a:t>
            </a:r>
            <a:r>
              <a:rPr lang="it-IT" baseline="0" dirty="0" smtClean="0"/>
              <a:t> e questi col </a:t>
            </a:r>
            <a:r>
              <a:rPr lang="it-IT" baseline="0" dirty="0" err="1" smtClean="0"/>
              <a:t>cDNA</a:t>
            </a:r>
            <a:r>
              <a:rPr lang="it-IT" baseline="0" dirty="0" smtClean="0"/>
              <a:t> li inserisco nella PCR con polimerasi e nucleotidi. Metto una determinata concentrazione di </a:t>
            </a:r>
            <a:r>
              <a:rPr lang="it-IT" baseline="0" dirty="0" err="1" smtClean="0"/>
              <a:t>cDNA</a:t>
            </a:r>
            <a:r>
              <a:rPr lang="it-IT" baseline="0" dirty="0" smtClean="0"/>
              <a:t> mano </a:t>
            </a:r>
            <a:r>
              <a:rPr lang="it-IT" baseline="0" dirty="0" err="1" smtClean="0"/>
              <a:t>mano</a:t>
            </a:r>
            <a:r>
              <a:rPr lang="it-IT" baseline="0" dirty="0" smtClean="0"/>
              <a:t> che viene amplificato si raddoppia quando vado a quantificare a ogni </a:t>
            </a:r>
            <a:r>
              <a:rPr lang="it-IT" baseline="0" dirty="0" err="1" smtClean="0"/>
              <a:t>step</a:t>
            </a:r>
            <a:r>
              <a:rPr lang="it-IT" baseline="0" dirty="0" smtClean="0"/>
              <a:t> quanto ne </a:t>
            </a:r>
            <a:r>
              <a:rPr lang="it-IT" baseline="0" dirty="0" err="1" smtClean="0"/>
              <a:t>ho…</a:t>
            </a:r>
            <a:r>
              <a:rPr lang="it-IT" baseline="0" dirty="0" smtClean="0"/>
              <a:t> più ne ho più sarà stato espresso!!!!!</a:t>
            </a:r>
            <a:endParaRPr lang="it-IT" dirty="0"/>
          </a:p>
        </p:txBody>
      </p:sp>
      <p:sp>
        <p:nvSpPr>
          <p:cNvPr id="4" name="Segnaposto numero diapositiva 3"/>
          <p:cNvSpPr>
            <a:spLocks noGrp="1"/>
          </p:cNvSpPr>
          <p:nvPr>
            <p:ph type="sldNum" sz="quarter" idx="10"/>
          </p:nvPr>
        </p:nvSpPr>
        <p:spPr/>
        <p:txBody>
          <a:bodyPr/>
          <a:lstStyle/>
          <a:p>
            <a:fld id="{E51AEA9F-40E8-45FD-87BE-76EE049A7DF2}"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 </a:t>
            </a:r>
            <a:r>
              <a:rPr lang="en-US" dirty="0" err="1" smtClean="0"/>
              <a:t>passa</a:t>
            </a:r>
            <a:r>
              <a:rPr lang="en-US" dirty="0" smtClean="0"/>
              <a:t> </a:t>
            </a:r>
            <a:r>
              <a:rPr lang="en-US" dirty="0" err="1" smtClean="0"/>
              <a:t>ora</a:t>
            </a:r>
            <a:r>
              <a:rPr lang="en-US" baseline="0" dirty="0" smtClean="0"/>
              <a:t> a </a:t>
            </a:r>
            <a:r>
              <a:rPr lang="en-US" baseline="0" dirty="0" err="1" smtClean="0"/>
              <a:t>testare</a:t>
            </a:r>
            <a:r>
              <a:rPr lang="en-US" baseline="0" dirty="0" smtClean="0"/>
              <a:t> </a:t>
            </a:r>
            <a:r>
              <a:rPr lang="en-US" baseline="0" dirty="0" err="1" smtClean="0"/>
              <a:t>gli</a:t>
            </a:r>
            <a:r>
              <a:rPr lang="en-US" baseline="0" dirty="0" smtClean="0"/>
              <a:t> </a:t>
            </a:r>
            <a:r>
              <a:rPr lang="en-US" baseline="0" dirty="0" err="1" smtClean="0"/>
              <a:t>effetti</a:t>
            </a:r>
            <a:r>
              <a:rPr lang="en-US" baseline="0" dirty="0" smtClean="0"/>
              <a:t> </a:t>
            </a:r>
            <a:r>
              <a:rPr lang="en-US" baseline="0" dirty="0" err="1" smtClean="0"/>
              <a:t>biologici</a:t>
            </a:r>
            <a:r>
              <a:rPr lang="en-US" baseline="0" dirty="0" smtClean="0"/>
              <a:t> </a:t>
            </a:r>
            <a:r>
              <a:rPr lang="en-US" baseline="0" dirty="0" err="1" smtClean="0"/>
              <a:t>prodotti</a:t>
            </a:r>
            <a:r>
              <a:rPr lang="en-US" baseline="0" dirty="0" smtClean="0"/>
              <a:t> </a:t>
            </a:r>
            <a:r>
              <a:rPr lang="en-US" baseline="0" dirty="0" err="1" smtClean="0"/>
              <a:t>dalla</a:t>
            </a:r>
            <a:r>
              <a:rPr lang="en-US" baseline="0" dirty="0" smtClean="0"/>
              <a:t> </a:t>
            </a:r>
            <a:r>
              <a:rPr lang="en-US" baseline="0" dirty="0" err="1" smtClean="0"/>
              <a:t>terapia</a:t>
            </a:r>
            <a:r>
              <a:rPr lang="en-US" baseline="0" dirty="0" smtClean="0"/>
              <a:t>.</a:t>
            </a:r>
          </a:p>
          <a:p>
            <a:r>
              <a:rPr lang="en-US" baseline="0" dirty="0" err="1" smtClean="0"/>
              <a:t>Saggiamo</a:t>
            </a:r>
            <a:r>
              <a:rPr lang="en-US" baseline="0" dirty="0" smtClean="0"/>
              <a:t> </a:t>
            </a:r>
            <a:r>
              <a:rPr lang="en-US" baseline="0" dirty="0" err="1" smtClean="0"/>
              <a:t>innanzitutto</a:t>
            </a:r>
            <a:r>
              <a:rPr lang="en-US" baseline="0" dirty="0" smtClean="0"/>
              <a:t> I </a:t>
            </a:r>
            <a:r>
              <a:rPr lang="en-US" baseline="0" dirty="0" err="1" smtClean="0"/>
              <a:t>livelli</a:t>
            </a:r>
            <a:r>
              <a:rPr lang="en-US" baseline="0" dirty="0" smtClean="0"/>
              <a:t> di </a:t>
            </a:r>
            <a:r>
              <a:rPr lang="en-US" baseline="0" dirty="0" err="1" smtClean="0"/>
              <a:t>cAMP</a:t>
            </a:r>
            <a:r>
              <a:rPr lang="en-US" baseline="0" dirty="0" smtClean="0"/>
              <a:t> </a:t>
            </a:r>
            <a:r>
              <a:rPr lang="en-US" baseline="0" dirty="0" err="1" smtClean="0"/>
              <a:t>attraverso</a:t>
            </a:r>
            <a:r>
              <a:rPr lang="en-US" baseline="0" dirty="0" smtClean="0"/>
              <a:t> </a:t>
            </a:r>
            <a:r>
              <a:rPr lang="en-US" baseline="0" dirty="0" err="1" smtClean="0"/>
              <a:t>il</a:t>
            </a:r>
            <a:r>
              <a:rPr lang="en-US" baseline="0" dirty="0" smtClean="0"/>
              <a:t> </a:t>
            </a:r>
            <a:r>
              <a:rPr lang="en-US" baseline="0" dirty="0" err="1" smtClean="0"/>
              <a:t>cAMP</a:t>
            </a:r>
            <a:r>
              <a:rPr lang="en-US" baseline="0" dirty="0" smtClean="0"/>
              <a:t> assay (</a:t>
            </a:r>
            <a:r>
              <a:rPr lang="en-US" baseline="0" dirty="0" err="1" smtClean="0"/>
              <a:t>spiegazione</a:t>
            </a:r>
            <a:r>
              <a:rPr lang="en-US" baseline="0" dirty="0" smtClean="0"/>
              <a:t>).</a:t>
            </a:r>
          </a:p>
          <a:p>
            <a:endParaRPr lang="en-US" baseline="0" dirty="0" smtClean="0"/>
          </a:p>
          <a:p>
            <a:r>
              <a:rPr lang="en-US" baseline="0" dirty="0" smtClean="0"/>
              <a:t>[</a:t>
            </a:r>
            <a:r>
              <a:rPr lang="en-US" b="1" u="sng" baseline="0" dirty="0" err="1" smtClean="0"/>
              <a:t>cAMP</a:t>
            </a:r>
            <a:r>
              <a:rPr lang="en-US" b="1" u="sng" baseline="0" dirty="0" smtClean="0"/>
              <a:t> assay </a:t>
            </a:r>
            <a:r>
              <a:rPr lang="en-US" dirty="0" smtClean="0"/>
              <a:t>The Cyclic AMP XP</a:t>
            </a:r>
            <a:r>
              <a:rPr lang="en-US" baseline="30000" dirty="0" smtClean="0"/>
              <a:t>®</a:t>
            </a:r>
            <a:r>
              <a:rPr lang="en-US" dirty="0" smtClean="0"/>
              <a:t> Assay Kit is a competition enzyme-linked immunoassay used to determine </a:t>
            </a:r>
            <a:r>
              <a:rPr lang="en-US" dirty="0" err="1" smtClean="0"/>
              <a:t>cAMP</a:t>
            </a:r>
            <a:r>
              <a:rPr lang="en-US" dirty="0" smtClean="0"/>
              <a:t> levels in cells or tissues of interest. In this assay, </a:t>
            </a:r>
            <a:r>
              <a:rPr lang="en-US" dirty="0" err="1" smtClean="0"/>
              <a:t>cAMP</a:t>
            </a:r>
            <a:r>
              <a:rPr lang="en-US" dirty="0" smtClean="0"/>
              <a:t> found in test sample competes with a fixed amount of HRP-linked </a:t>
            </a:r>
            <a:r>
              <a:rPr lang="en-US" dirty="0" err="1" smtClean="0"/>
              <a:t>cAMP</a:t>
            </a:r>
            <a:r>
              <a:rPr lang="en-US" dirty="0" smtClean="0"/>
              <a:t> for binding to an anti-</a:t>
            </a:r>
            <a:r>
              <a:rPr lang="en-US" dirty="0" err="1" smtClean="0"/>
              <a:t>cAMP</a:t>
            </a:r>
            <a:r>
              <a:rPr lang="en-US" dirty="0" smtClean="0"/>
              <a:t> XP</a:t>
            </a:r>
            <a:r>
              <a:rPr lang="en-US" baseline="30000" dirty="0" smtClean="0"/>
              <a:t>®</a:t>
            </a:r>
            <a:r>
              <a:rPr lang="en-US" dirty="0" smtClean="0"/>
              <a:t> Rabbit </a:t>
            </a:r>
            <a:r>
              <a:rPr lang="en-US" dirty="0" err="1" smtClean="0"/>
              <a:t>mAb</a:t>
            </a:r>
            <a:r>
              <a:rPr lang="en-US" dirty="0" smtClean="0"/>
              <a:t> immobilized onto a 96-well plate. Following washing to remove excess sample </a:t>
            </a:r>
            <a:r>
              <a:rPr lang="en-US" dirty="0" err="1" smtClean="0"/>
              <a:t>cAMP</a:t>
            </a:r>
            <a:r>
              <a:rPr lang="en-US" dirty="0" smtClean="0"/>
              <a:t> and HRP-linked </a:t>
            </a:r>
            <a:r>
              <a:rPr lang="en-US" dirty="0" err="1" smtClean="0"/>
              <a:t>cAMP</a:t>
            </a:r>
            <a:r>
              <a:rPr lang="en-US" dirty="0" smtClean="0"/>
              <a:t>, HRP substrate TMB is added to develop color. Because of the competitive nature of this assay, the magnitude of the absorbance for this developed color is inversely proportional to the quantity of sample </a:t>
            </a:r>
            <a:r>
              <a:rPr lang="en-US" dirty="0" err="1" smtClean="0"/>
              <a:t>cAMP</a:t>
            </a:r>
            <a:r>
              <a:rPr lang="en-US" dirty="0" smtClean="0"/>
              <a:t>. Measurement of absorbance using the </a:t>
            </a:r>
            <a:r>
              <a:rPr lang="en-US" dirty="0" err="1" smtClean="0"/>
              <a:t>cAMP</a:t>
            </a:r>
            <a:r>
              <a:rPr lang="en-US" dirty="0" smtClean="0"/>
              <a:t> Standard allows calculating the absolute amount of </a:t>
            </a:r>
            <a:r>
              <a:rPr lang="en-US" dirty="0" err="1" smtClean="0"/>
              <a:t>cAMP</a:t>
            </a:r>
            <a:r>
              <a:rPr lang="en-US" dirty="0" smtClean="0"/>
              <a:t> in a sample of interest.]</a:t>
            </a:r>
          </a:p>
          <a:p>
            <a:endParaRPr lang="en-US" baseline="0" dirty="0" smtClean="0"/>
          </a:p>
          <a:p>
            <a:r>
              <a:rPr lang="en-US" baseline="0" dirty="0" err="1" smtClean="0"/>
              <a:t>Proseguiamo</a:t>
            </a:r>
            <a:r>
              <a:rPr lang="en-US" baseline="0" dirty="0" smtClean="0"/>
              <a:t> con </a:t>
            </a:r>
            <a:r>
              <a:rPr lang="en-US" baseline="0" dirty="0" err="1" smtClean="0"/>
              <a:t>una</a:t>
            </a:r>
            <a:r>
              <a:rPr lang="en-US" baseline="0" dirty="0" smtClean="0"/>
              <a:t> </a:t>
            </a:r>
            <a:r>
              <a:rPr lang="en-US" baseline="0" dirty="0" err="1" smtClean="0"/>
              <a:t>rt</a:t>
            </a:r>
            <a:r>
              <a:rPr lang="en-US" baseline="0" dirty="0" smtClean="0"/>
              <a:t>-PCR per </a:t>
            </a:r>
            <a:r>
              <a:rPr lang="en-US" baseline="0" dirty="0" err="1" smtClean="0"/>
              <a:t>vedere</a:t>
            </a:r>
            <a:r>
              <a:rPr lang="en-US" baseline="0" dirty="0" smtClean="0"/>
              <a:t> </a:t>
            </a:r>
            <a:r>
              <a:rPr lang="en-US" baseline="0" dirty="0" err="1" smtClean="0"/>
              <a:t>l’espressione</a:t>
            </a:r>
            <a:r>
              <a:rPr lang="en-US" baseline="0" dirty="0" smtClean="0"/>
              <a:t> </a:t>
            </a:r>
            <a:r>
              <a:rPr lang="en-US" baseline="0" dirty="0" err="1" smtClean="0"/>
              <a:t>genica</a:t>
            </a:r>
            <a:r>
              <a:rPr lang="en-US" baseline="0" dirty="0" smtClean="0"/>
              <a:t> di Pit-1 </a:t>
            </a:r>
            <a:r>
              <a:rPr lang="en-US" baseline="0" dirty="0" err="1" smtClean="0"/>
              <a:t>e</a:t>
            </a:r>
            <a:r>
              <a:rPr lang="en-US" baseline="0" dirty="0" smtClean="0"/>
              <a:t> GH.</a:t>
            </a:r>
          </a:p>
        </p:txBody>
      </p:sp>
      <p:sp>
        <p:nvSpPr>
          <p:cNvPr id="4" name="Slide Number Placeholder 3"/>
          <p:cNvSpPr>
            <a:spLocks noGrp="1"/>
          </p:cNvSpPr>
          <p:nvPr>
            <p:ph type="sldNum" sz="quarter" idx="10"/>
          </p:nvPr>
        </p:nvSpPr>
        <p:spPr/>
        <p:txBody>
          <a:bodyPr/>
          <a:lstStyle/>
          <a:p>
            <a:fld id="{E51AEA9F-40E8-45FD-87BE-76EE049A7DF2}"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Ora</a:t>
            </a:r>
            <a:r>
              <a:rPr lang="en-US" baseline="0" dirty="0" smtClean="0"/>
              <a:t> per </a:t>
            </a:r>
            <a:r>
              <a:rPr lang="en-US" baseline="0" dirty="0" err="1" smtClean="0"/>
              <a:t>vedere</a:t>
            </a:r>
            <a:r>
              <a:rPr lang="en-US" baseline="0" dirty="0" smtClean="0"/>
              <a:t> </a:t>
            </a:r>
            <a:r>
              <a:rPr lang="en-US" baseline="0" dirty="0" err="1" smtClean="0"/>
              <a:t>più</a:t>
            </a:r>
            <a:r>
              <a:rPr lang="en-US" baseline="0" dirty="0" smtClean="0"/>
              <a:t> in </a:t>
            </a:r>
            <a:r>
              <a:rPr lang="en-US" baseline="0" dirty="0" err="1" smtClean="0"/>
              <a:t>generale</a:t>
            </a:r>
            <a:r>
              <a:rPr lang="en-US" baseline="0" dirty="0" smtClean="0"/>
              <a:t> </a:t>
            </a:r>
            <a:r>
              <a:rPr lang="en-US" baseline="0" dirty="0" err="1" smtClean="0"/>
              <a:t>gli</a:t>
            </a:r>
            <a:r>
              <a:rPr lang="en-US" baseline="0" dirty="0" smtClean="0"/>
              <a:t> </a:t>
            </a:r>
            <a:r>
              <a:rPr lang="en-US" baseline="0" dirty="0" err="1" smtClean="0"/>
              <a:t>effetti</a:t>
            </a:r>
            <a:r>
              <a:rPr lang="en-US" baseline="0" dirty="0" smtClean="0"/>
              <a:t> </a:t>
            </a:r>
            <a:r>
              <a:rPr lang="en-US" baseline="0" dirty="0" err="1" smtClean="0"/>
              <a:t>della</a:t>
            </a:r>
            <a:r>
              <a:rPr lang="en-US" baseline="0" dirty="0" smtClean="0"/>
              <a:t> </a:t>
            </a:r>
            <a:r>
              <a:rPr lang="en-US" baseline="0" dirty="0" err="1" smtClean="0"/>
              <a:t>terapia</a:t>
            </a:r>
            <a:r>
              <a:rPr lang="en-US" baseline="0" dirty="0" smtClean="0"/>
              <a:t>, </a:t>
            </a:r>
            <a:r>
              <a:rPr lang="en-US" baseline="0" dirty="0" err="1" smtClean="0"/>
              <a:t>abbiamo</a:t>
            </a:r>
            <a:r>
              <a:rPr lang="en-US" baseline="0" dirty="0" smtClean="0"/>
              <a:t> </a:t>
            </a:r>
            <a:r>
              <a:rPr lang="en-US" baseline="0" dirty="0" err="1" smtClean="0"/>
              <a:t>voluto</a:t>
            </a:r>
            <a:r>
              <a:rPr lang="en-US" baseline="0" dirty="0" smtClean="0"/>
              <a:t> </a:t>
            </a:r>
            <a:r>
              <a:rPr lang="en-US" baseline="0" dirty="0" err="1" smtClean="0"/>
              <a:t>investigare</a:t>
            </a:r>
            <a:r>
              <a:rPr lang="en-US" baseline="0" dirty="0" smtClean="0"/>
              <a:t> sui marker </a:t>
            </a:r>
            <a:r>
              <a:rPr lang="en-US" baseline="0" dirty="0" err="1" smtClean="0"/>
              <a:t>biologici</a:t>
            </a:r>
            <a:r>
              <a:rPr lang="en-US" baseline="0" dirty="0" smtClean="0"/>
              <a:t>.</a:t>
            </a:r>
          </a:p>
          <a:p>
            <a:r>
              <a:rPr lang="en-US" baseline="0" dirty="0" err="1" smtClean="0"/>
              <a:t>Dalla</a:t>
            </a:r>
            <a:r>
              <a:rPr lang="en-US" baseline="0" dirty="0" smtClean="0"/>
              <a:t> </a:t>
            </a:r>
            <a:r>
              <a:rPr lang="en-US" baseline="0" dirty="0" err="1" smtClean="0"/>
              <a:t>letteratura</a:t>
            </a:r>
            <a:r>
              <a:rPr lang="en-US" baseline="0" dirty="0" smtClean="0"/>
              <a:t> </a:t>
            </a:r>
            <a:r>
              <a:rPr lang="en-US" baseline="0" dirty="0" err="1" smtClean="0"/>
              <a:t>abbiamo</a:t>
            </a:r>
            <a:r>
              <a:rPr lang="en-US" baseline="0" dirty="0" smtClean="0"/>
              <a:t> </a:t>
            </a:r>
            <a:r>
              <a:rPr lang="en-US" baseline="0" dirty="0" err="1" smtClean="0"/>
              <a:t>trovato</a:t>
            </a:r>
            <a:r>
              <a:rPr lang="en-US" baseline="0" dirty="0" smtClean="0"/>
              <a:t> un </a:t>
            </a:r>
            <a:r>
              <a:rPr lang="en-US" baseline="0" dirty="0" err="1" smtClean="0"/>
              <a:t>esperimento</a:t>
            </a:r>
            <a:r>
              <a:rPr lang="en-US" baseline="0" dirty="0" smtClean="0"/>
              <a:t> in cui </a:t>
            </a:r>
            <a:r>
              <a:rPr lang="en-US" baseline="0" dirty="0" err="1" smtClean="0"/>
              <a:t>si</a:t>
            </a:r>
            <a:r>
              <a:rPr lang="en-US" baseline="0" dirty="0" smtClean="0"/>
              <a:t> </a:t>
            </a:r>
            <a:r>
              <a:rPr lang="en-US" baseline="0" dirty="0" err="1" smtClean="0"/>
              <a:t>cercavano</a:t>
            </a:r>
            <a:r>
              <a:rPr lang="en-US" baseline="0" dirty="0" smtClean="0"/>
              <a:t> </a:t>
            </a:r>
            <a:r>
              <a:rPr lang="en-US" baseline="0" dirty="0" err="1" smtClean="0"/>
              <a:t>appunto</a:t>
            </a:r>
            <a:r>
              <a:rPr lang="en-US" baseline="0" dirty="0" smtClean="0"/>
              <a:t> </a:t>
            </a:r>
            <a:r>
              <a:rPr lang="en-US" baseline="0" dirty="0" err="1" smtClean="0"/>
              <a:t>dei</a:t>
            </a:r>
            <a:r>
              <a:rPr lang="en-US" baseline="0" dirty="0" smtClean="0"/>
              <a:t> marker </a:t>
            </a:r>
            <a:r>
              <a:rPr lang="en-US" baseline="0" dirty="0" err="1" smtClean="0"/>
              <a:t>specifici</a:t>
            </a:r>
            <a:r>
              <a:rPr lang="en-US" baseline="0" dirty="0" smtClean="0"/>
              <a:t> per </a:t>
            </a:r>
            <a:r>
              <a:rPr lang="en-US" baseline="0" dirty="0" err="1" smtClean="0"/>
              <a:t>l’adenoma</a:t>
            </a:r>
            <a:r>
              <a:rPr lang="en-US" baseline="0" dirty="0" smtClean="0"/>
              <a:t> </a:t>
            </a:r>
            <a:r>
              <a:rPr lang="en-US" baseline="0" dirty="0" err="1" smtClean="0"/>
              <a:t>pituitario</a:t>
            </a:r>
            <a:r>
              <a:rPr lang="en-US" baseline="0" dirty="0" smtClean="0"/>
              <a:t>: </a:t>
            </a:r>
            <a:r>
              <a:rPr lang="en-US" baseline="0" dirty="0" err="1" smtClean="0"/>
              <a:t>dopo</a:t>
            </a:r>
            <a:r>
              <a:rPr lang="en-US" baseline="0" dirty="0" smtClean="0"/>
              <a:t> aver </a:t>
            </a:r>
            <a:r>
              <a:rPr lang="en-US" baseline="0" dirty="0" err="1" smtClean="0"/>
              <a:t>fatto</a:t>
            </a:r>
            <a:r>
              <a:rPr lang="en-US" baseline="0" dirty="0" smtClean="0"/>
              <a:t> un array di </a:t>
            </a:r>
            <a:r>
              <a:rPr lang="en-US" baseline="0" dirty="0" err="1" smtClean="0"/>
              <a:t>proteine</a:t>
            </a:r>
            <a:r>
              <a:rPr lang="en-US" baseline="0" dirty="0" smtClean="0"/>
              <a:t> </a:t>
            </a:r>
            <a:r>
              <a:rPr lang="en-US" baseline="0" dirty="0" err="1" smtClean="0"/>
              <a:t>derivanti</a:t>
            </a:r>
            <a:r>
              <a:rPr lang="en-US" baseline="0" dirty="0" smtClean="0"/>
              <a:t> </a:t>
            </a:r>
            <a:r>
              <a:rPr lang="en-US" baseline="0" dirty="0" err="1" smtClean="0"/>
              <a:t>da</a:t>
            </a:r>
            <a:r>
              <a:rPr lang="en-US" baseline="0" dirty="0" smtClean="0"/>
              <a:t> 5 </a:t>
            </a:r>
            <a:r>
              <a:rPr lang="en-US" baseline="0" dirty="0" err="1" smtClean="0"/>
              <a:t>campioni</a:t>
            </a:r>
            <a:r>
              <a:rPr lang="en-US" baseline="0" dirty="0" smtClean="0"/>
              <a:t> di </a:t>
            </a:r>
            <a:r>
              <a:rPr lang="en-US" baseline="0" dirty="0" err="1" smtClean="0"/>
              <a:t>pazienti</a:t>
            </a:r>
            <a:r>
              <a:rPr lang="en-US" baseline="0" dirty="0" smtClean="0"/>
              <a:t> con adenoma </a:t>
            </a:r>
            <a:r>
              <a:rPr lang="en-US" baseline="0" dirty="0" err="1" smtClean="0"/>
              <a:t>e</a:t>
            </a:r>
            <a:r>
              <a:rPr lang="en-US" baseline="0" dirty="0" smtClean="0"/>
              <a:t> 5 </a:t>
            </a:r>
            <a:r>
              <a:rPr lang="en-US" baseline="0" dirty="0" err="1" smtClean="0"/>
              <a:t>campioni</a:t>
            </a:r>
            <a:r>
              <a:rPr lang="en-US" baseline="0" dirty="0" smtClean="0"/>
              <a:t> di </a:t>
            </a:r>
            <a:r>
              <a:rPr lang="en-US" baseline="0" dirty="0" err="1" smtClean="0"/>
              <a:t>tessuto</a:t>
            </a:r>
            <a:r>
              <a:rPr lang="en-US" baseline="0" dirty="0" smtClean="0"/>
              <a:t> </a:t>
            </a:r>
            <a:r>
              <a:rPr lang="en-US" baseline="0" dirty="0" err="1" smtClean="0"/>
              <a:t>pituitario</a:t>
            </a:r>
            <a:r>
              <a:rPr lang="en-US" baseline="0" dirty="0" smtClean="0"/>
              <a:t> </a:t>
            </a:r>
            <a:r>
              <a:rPr lang="en-US" baseline="0" dirty="0" err="1" smtClean="0"/>
              <a:t>sano</a:t>
            </a:r>
            <a:r>
              <a:rPr lang="en-US" baseline="0" dirty="0" smtClean="0"/>
              <a:t>, </a:t>
            </a:r>
            <a:r>
              <a:rPr lang="en-US" baseline="0" dirty="0" err="1" smtClean="0"/>
              <a:t>su</a:t>
            </a:r>
            <a:r>
              <a:rPr lang="en-US" baseline="0" dirty="0" smtClean="0"/>
              <a:t> 316 </a:t>
            </a:r>
            <a:r>
              <a:rPr lang="en-US" baseline="0" dirty="0" err="1" smtClean="0"/>
              <a:t>proteine</a:t>
            </a:r>
            <a:r>
              <a:rPr lang="en-US" baseline="0" dirty="0" smtClean="0"/>
              <a:t> </a:t>
            </a:r>
            <a:r>
              <a:rPr lang="en-US" baseline="0" dirty="0" err="1" smtClean="0"/>
              <a:t>rilevate</a:t>
            </a:r>
            <a:r>
              <a:rPr lang="en-US" baseline="0" dirty="0" smtClean="0"/>
              <a:t> </a:t>
            </a:r>
            <a:r>
              <a:rPr lang="en-US" baseline="0" dirty="0" err="1" smtClean="0"/>
              <a:t>nel</a:t>
            </a:r>
            <a:r>
              <a:rPr lang="en-US" baseline="0" dirty="0" smtClean="0"/>
              <a:t> </a:t>
            </a:r>
            <a:r>
              <a:rPr lang="en-US" baseline="0" dirty="0" err="1" smtClean="0"/>
              <a:t>tessuto</a:t>
            </a:r>
            <a:r>
              <a:rPr lang="en-US" baseline="0" dirty="0" smtClean="0"/>
              <a:t> </a:t>
            </a:r>
            <a:r>
              <a:rPr lang="en-US" baseline="0" dirty="0" err="1" smtClean="0"/>
              <a:t>sano</a:t>
            </a:r>
            <a:r>
              <a:rPr lang="en-US" baseline="0" dirty="0" smtClean="0"/>
              <a:t>, 4 </a:t>
            </a:r>
            <a:r>
              <a:rPr lang="en-US" baseline="0" dirty="0" err="1" smtClean="0"/>
              <a:t>principali</a:t>
            </a:r>
            <a:r>
              <a:rPr lang="en-US" baseline="0" dirty="0" smtClean="0"/>
              <a:t> </a:t>
            </a:r>
            <a:r>
              <a:rPr lang="en-US" baseline="0" dirty="0" err="1" smtClean="0"/>
              <a:t>proteine</a:t>
            </a:r>
            <a:r>
              <a:rPr lang="en-US" baseline="0" dirty="0" smtClean="0"/>
              <a:t> con </a:t>
            </a:r>
            <a:r>
              <a:rPr lang="en-US" baseline="0" dirty="0" err="1" smtClean="0"/>
              <a:t>potenziale</a:t>
            </a:r>
            <a:r>
              <a:rPr lang="en-US" baseline="0" dirty="0" smtClean="0"/>
              <a:t> </a:t>
            </a:r>
            <a:r>
              <a:rPr lang="en-US" baseline="0" dirty="0" err="1" smtClean="0"/>
              <a:t>tumorigenico</a:t>
            </a:r>
            <a:r>
              <a:rPr lang="en-US" baseline="0" dirty="0" smtClean="0"/>
              <a:t> </a:t>
            </a:r>
            <a:r>
              <a:rPr lang="en-US" baseline="0" dirty="0" err="1" smtClean="0"/>
              <a:t>sono</a:t>
            </a:r>
            <a:r>
              <a:rPr lang="en-US" baseline="0" dirty="0" smtClean="0"/>
              <a:t> state </a:t>
            </a:r>
            <a:r>
              <a:rPr lang="en-US" baseline="0" dirty="0" err="1" smtClean="0"/>
              <a:t>scelte</a:t>
            </a:r>
            <a:r>
              <a:rPr lang="en-US" baseline="0" dirty="0" smtClean="0"/>
              <a:t> </a:t>
            </a:r>
            <a:r>
              <a:rPr lang="en-US" baseline="0" dirty="0" err="1" smtClean="0"/>
              <a:t>e</a:t>
            </a:r>
            <a:r>
              <a:rPr lang="en-US" baseline="0" dirty="0" smtClean="0"/>
              <a:t> </a:t>
            </a:r>
            <a:r>
              <a:rPr lang="en-US" baseline="0" dirty="0" err="1" smtClean="0"/>
              <a:t>i</a:t>
            </a:r>
            <a:r>
              <a:rPr lang="en-US" baseline="0" dirty="0" smtClean="0"/>
              <a:t> </a:t>
            </a:r>
            <a:r>
              <a:rPr lang="en-US" baseline="0" dirty="0" err="1" smtClean="0"/>
              <a:t>dati</a:t>
            </a:r>
            <a:r>
              <a:rPr lang="en-US" baseline="0" dirty="0" smtClean="0"/>
              <a:t> </a:t>
            </a:r>
            <a:r>
              <a:rPr lang="en-US" baseline="0" dirty="0" err="1" smtClean="0"/>
              <a:t>convalidati</a:t>
            </a:r>
            <a:r>
              <a:rPr lang="en-US" baseline="0" dirty="0" smtClean="0"/>
              <a:t> </a:t>
            </a:r>
            <a:r>
              <a:rPr lang="en-US" baseline="0" dirty="0" err="1" smtClean="0"/>
              <a:t>tramite</a:t>
            </a:r>
            <a:r>
              <a:rPr lang="en-US" baseline="0" dirty="0" smtClean="0"/>
              <a:t> </a:t>
            </a:r>
            <a:r>
              <a:rPr lang="en-US" baseline="0" dirty="0" err="1" smtClean="0"/>
              <a:t>immunofluorescenza</a:t>
            </a:r>
            <a:r>
              <a:rPr lang="en-US" baseline="0" dirty="0" smtClean="0"/>
              <a:t>. </a:t>
            </a:r>
            <a:r>
              <a:rPr lang="en-US" baseline="0" dirty="0" err="1" smtClean="0"/>
              <a:t>Queste</a:t>
            </a:r>
            <a:r>
              <a:rPr lang="en-US" baseline="0" dirty="0" smtClean="0"/>
              <a:t> </a:t>
            </a:r>
            <a:r>
              <a:rPr lang="en-US" baseline="0" dirty="0" err="1" smtClean="0"/>
              <a:t>proteine</a:t>
            </a:r>
            <a:r>
              <a:rPr lang="en-US" baseline="0" dirty="0" smtClean="0"/>
              <a:t> </a:t>
            </a:r>
            <a:r>
              <a:rPr lang="en-US" baseline="0" dirty="0" err="1" smtClean="0"/>
              <a:t>sono</a:t>
            </a:r>
            <a:r>
              <a:rPr lang="en-US" baseline="0" dirty="0" smtClean="0"/>
              <a:t>: </a:t>
            </a:r>
            <a:r>
              <a:rPr lang="en-US" b="1" baseline="0" dirty="0" smtClean="0"/>
              <a:t>HSP-110</a:t>
            </a:r>
            <a:r>
              <a:rPr lang="en-US" baseline="0" dirty="0" smtClean="0"/>
              <a:t> (heat shock protein 110) un chaperone </a:t>
            </a:r>
            <a:r>
              <a:rPr lang="en-US" baseline="0" dirty="0" err="1" smtClean="0"/>
              <a:t>associato</a:t>
            </a:r>
            <a:r>
              <a:rPr lang="en-US" baseline="0" dirty="0" smtClean="0"/>
              <a:t> con </a:t>
            </a:r>
            <a:r>
              <a:rPr lang="en-US" baseline="0" dirty="0" err="1" smtClean="0"/>
              <a:t>il</a:t>
            </a:r>
            <a:r>
              <a:rPr lang="en-US" baseline="0" dirty="0" smtClean="0"/>
              <a:t> folding </a:t>
            </a:r>
            <a:r>
              <a:rPr lang="en-US" baseline="0" dirty="0" err="1" smtClean="0"/>
              <a:t>proteico</a:t>
            </a:r>
            <a:r>
              <a:rPr lang="en-US" baseline="0" dirty="0" smtClean="0"/>
              <a:t>, </a:t>
            </a:r>
            <a:r>
              <a:rPr lang="en-US" sz="1200" b="1" kern="1200" dirty="0" smtClean="0">
                <a:solidFill>
                  <a:schemeClr val="tx1"/>
                </a:solidFill>
                <a:latin typeface="+mn-lt"/>
                <a:ea typeface="+mn-ea"/>
                <a:cs typeface="+mn-cs"/>
              </a:rPr>
              <a:t>B2 </a:t>
            </a:r>
            <a:r>
              <a:rPr lang="en-US" sz="1200" b="1" kern="1200" dirty="0" err="1" smtClean="0">
                <a:solidFill>
                  <a:schemeClr val="tx1"/>
                </a:solidFill>
                <a:latin typeface="+mn-lt"/>
                <a:ea typeface="+mn-ea"/>
                <a:cs typeface="+mn-cs"/>
              </a:rPr>
              <a:t>bradykinin</a:t>
            </a:r>
            <a:r>
              <a:rPr lang="en-US" sz="1200" b="1" kern="1200" dirty="0" smtClean="0">
                <a:solidFill>
                  <a:schemeClr val="tx1"/>
                </a:solidFill>
                <a:latin typeface="+mn-lt"/>
                <a:ea typeface="+mn-ea"/>
                <a:cs typeface="+mn-cs"/>
              </a:rPr>
              <a:t> receptor </a:t>
            </a:r>
            <a:r>
              <a:rPr lang="en-US" sz="1200" b="0" kern="1200" dirty="0" smtClean="0">
                <a:solidFill>
                  <a:schemeClr val="tx1"/>
                </a:solidFill>
                <a:latin typeface="+mn-lt"/>
                <a:ea typeface="+mn-ea"/>
                <a:cs typeface="+mn-cs"/>
              </a:rPr>
              <a:t>un </a:t>
            </a:r>
            <a:r>
              <a:rPr lang="en-US" sz="1200" b="0" kern="1200" dirty="0" err="1" smtClean="0">
                <a:solidFill>
                  <a:schemeClr val="tx1"/>
                </a:solidFill>
                <a:latin typeface="+mn-lt"/>
                <a:ea typeface="+mn-ea"/>
                <a:cs typeface="+mn-cs"/>
              </a:rPr>
              <a:t>potenziale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regolatore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della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secrezione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della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prolattina</a:t>
            </a:r>
            <a:r>
              <a:rPr lang="en-US" sz="1200" b="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CSK</a:t>
            </a:r>
            <a:r>
              <a:rPr lang="en-US" sz="1200" b="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C-terminal </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kinase</a:t>
            </a:r>
            <a:r>
              <a:rPr lang="en-US" sz="1200" kern="1200" dirty="0" smtClean="0">
                <a:solidFill>
                  <a:schemeClr val="tx1"/>
                </a:solidFill>
                <a:latin typeface="+mn-lt"/>
                <a:ea typeface="+mn-ea"/>
                <a:cs typeface="+mn-cs"/>
              </a:rPr>
              <a:t>) un </a:t>
            </a:r>
            <a:r>
              <a:rPr lang="en-US" sz="1200" kern="1200" dirty="0" err="1" smtClean="0">
                <a:solidFill>
                  <a:schemeClr val="tx1"/>
                </a:solidFill>
                <a:latin typeface="+mn-lt"/>
                <a:ea typeface="+mn-ea"/>
                <a:cs typeface="+mn-cs"/>
              </a:rPr>
              <a:t>inibitore</a:t>
            </a:r>
            <a:r>
              <a:rPr lang="en-US" sz="1200" kern="1200" dirty="0" smtClean="0">
                <a:solidFill>
                  <a:schemeClr val="tx1"/>
                </a:solidFill>
                <a:latin typeface="+mn-lt"/>
                <a:ea typeface="+mn-ea"/>
                <a:cs typeface="+mn-cs"/>
              </a:rPr>
              <a:t> di un </a:t>
            </a:r>
            <a:r>
              <a:rPr lang="en-US" sz="1200" kern="1200" dirty="0" err="1" smtClean="0">
                <a:solidFill>
                  <a:schemeClr val="tx1"/>
                </a:solidFill>
                <a:latin typeface="+mn-lt"/>
                <a:ea typeface="+mn-ea"/>
                <a:cs typeface="+mn-cs"/>
              </a:rPr>
              <a:t>enzima</a:t>
            </a:r>
            <a:r>
              <a:rPr lang="en-US" sz="1200" kern="1200" dirty="0" smtClean="0">
                <a:solidFill>
                  <a:schemeClr val="tx1"/>
                </a:solidFill>
                <a:latin typeface="+mn-lt"/>
                <a:ea typeface="+mn-ea"/>
                <a:cs typeface="+mn-cs"/>
              </a:rPr>
              <a:t> proto-</a:t>
            </a:r>
            <a:r>
              <a:rPr lang="en-US" sz="1200" kern="1200" dirty="0" err="1" smtClean="0">
                <a:solidFill>
                  <a:schemeClr val="tx1"/>
                </a:solidFill>
                <a:latin typeface="+mn-lt"/>
                <a:ea typeface="+mn-ea"/>
                <a:cs typeface="+mn-cs"/>
              </a:rPr>
              <a:t>oncogenico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a:t>
            </a:r>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annexin</a:t>
            </a:r>
            <a:r>
              <a:rPr lang="en-US" sz="1200" b="1" kern="1200" baseline="0" dirty="0" smtClean="0">
                <a:solidFill>
                  <a:schemeClr val="tx1"/>
                </a:solidFill>
                <a:latin typeface="+mn-lt"/>
                <a:ea typeface="+mn-ea"/>
                <a:cs typeface="+mn-cs"/>
              </a:rPr>
              <a:t> II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una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proteina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che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dipende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legame</a:t>
            </a:r>
            <a:r>
              <a:rPr lang="en-US" sz="1200" kern="1200" baseline="0" dirty="0" smtClean="0">
                <a:solidFill>
                  <a:schemeClr val="tx1"/>
                </a:solidFill>
                <a:latin typeface="+mn-lt"/>
                <a:ea typeface="+mn-ea"/>
                <a:cs typeface="+mn-cs"/>
              </a:rPr>
              <a:t> con </a:t>
            </a:r>
            <a:r>
              <a:rPr lang="en-US" sz="1200" kern="1200" baseline="0" dirty="0" err="1" smtClean="0">
                <a:solidFill>
                  <a:schemeClr val="tx1"/>
                </a:solidFill>
                <a:latin typeface="+mn-lt"/>
                <a:ea typeface="+mn-ea"/>
                <a:cs typeface="+mn-cs"/>
              </a:rPr>
              <a:t>il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calcio</a:t>
            </a:r>
            <a:r>
              <a:rPr lang="en-US" sz="1200" kern="1200" baseline="0" dirty="0" smtClean="0">
                <a:solidFill>
                  <a:schemeClr val="tx1"/>
                </a:solidFill>
                <a:latin typeface="+mn-lt"/>
                <a:ea typeface="+mn-ea"/>
                <a:cs typeface="+mn-cs"/>
              </a:rPr>
              <a:t>.</a:t>
            </a:r>
          </a:p>
          <a:p>
            <a:r>
              <a:rPr lang="en-US" sz="1200" b="0" kern="1200" baseline="0" dirty="0" smtClean="0">
                <a:solidFill>
                  <a:schemeClr val="tx1"/>
                </a:solidFill>
                <a:latin typeface="+mn-lt"/>
                <a:ea typeface="+mn-ea"/>
                <a:cs typeface="+mn-cs"/>
              </a:rPr>
              <a:t>Come </a:t>
            </a:r>
            <a:r>
              <a:rPr lang="en-US" sz="1200" b="0" kern="1200" baseline="0" dirty="0" err="1" smtClean="0">
                <a:solidFill>
                  <a:schemeClr val="tx1"/>
                </a:solidFill>
                <a:latin typeface="+mn-lt"/>
                <a:ea typeface="+mn-ea"/>
                <a:cs typeface="+mn-cs"/>
              </a:rPr>
              <a:t>vediamo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dalle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immagini</a:t>
            </a:r>
            <a:r>
              <a:rPr lang="en-US" sz="1200" b="0" kern="1200" baseline="0" dirty="0" smtClean="0">
                <a:solidFill>
                  <a:schemeClr val="tx1"/>
                </a:solidFill>
                <a:latin typeface="+mn-lt"/>
                <a:ea typeface="+mn-ea"/>
                <a:cs typeface="+mn-cs"/>
              </a:rPr>
              <a:t> l’HSP-110 </a:t>
            </a:r>
            <a:r>
              <a:rPr lang="en-US" sz="1200" b="0" kern="1200" baseline="0" dirty="0" err="1" smtClean="0">
                <a:solidFill>
                  <a:schemeClr val="tx1"/>
                </a:solidFill>
                <a:latin typeface="+mn-lt"/>
                <a:ea typeface="+mn-ea"/>
                <a:cs typeface="+mn-cs"/>
              </a:rPr>
              <a:t>è</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ovespressa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nei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pazienti</a:t>
            </a:r>
            <a:r>
              <a:rPr lang="en-US" sz="1200" b="0" kern="1200" baseline="0" dirty="0" smtClean="0">
                <a:solidFill>
                  <a:schemeClr val="tx1"/>
                </a:solidFill>
                <a:latin typeface="+mn-lt"/>
                <a:ea typeface="+mn-ea"/>
                <a:cs typeface="+mn-cs"/>
              </a:rPr>
              <a:t> con adenoma </a:t>
            </a:r>
            <a:r>
              <a:rPr lang="en-US" sz="1200" b="0" kern="1200" baseline="0" dirty="0" err="1" smtClean="0">
                <a:solidFill>
                  <a:schemeClr val="tx1"/>
                </a:solidFill>
                <a:latin typeface="+mn-lt"/>
                <a:ea typeface="+mn-ea"/>
                <a:cs typeface="+mn-cs"/>
              </a:rPr>
              <a:t>cosi</a:t>
            </a:r>
            <a:r>
              <a:rPr lang="en-US" sz="1200" b="0" kern="1200" baseline="0" dirty="0" smtClean="0">
                <a:solidFill>
                  <a:schemeClr val="tx1"/>
                </a:solidFill>
                <a:latin typeface="+mn-lt"/>
                <a:ea typeface="+mn-ea"/>
                <a:cs typeface="+mn-cs"/>
              </a:rPr>
              <a:t> come la B2, </a:t>
            </a:r>
            <a:r>
              <a:rPr lang="en-US" sz="1200" b="0" kern="1200" baseline="0" dirty="0" err="1" smtClean="0">
                <a:solidFill>
                  <a:schemeClr val="tx1"/>
                </a:solidFill>
                <a:latin typeface="+mn-lt"/>
                <a:ea typeface="+mn-ea"/>
                <a:cs typeface="+mn-cs"/>
              </a:rPr>
              <a:t>mentre</a:t>
            </a:r>
            <a:r>
              <a:rPr lang="en-US" sz="1200" b="0" kern="1200" baseline="0" dirty="0" smtClean="0">
                <a:solidFill>
                  <a:schemeClr val="tx1"/>
                </a:solidFill>
                <a:latin typeface="+mn-lt"/>
                <a:ea typeface="+mn-ea"/>
                <a:cs typeface="+mn-cs"/>
              </a:rPr>
              <a:t> la CSK </a:t>
            </a:r>
            <a:r>
              <a:rPr lang="en-US" sz="1200" b="0" kern="1200" baseline="0" dirty="0" err="1" smtClean="0">
                <a:solidFill>
                  <a:schemeClr val="tx1"/>
                </a:solidFill>
                <a:latin typeface="+mn-lt"/>
                <a:ea typeface="+mn-ea"/>
                <a:cs typeface="+mn-cs"/>
              </a:rPr>
              <a:t>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l’annessina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vengono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fortemente</a:t>
            </a:r>
            <a:r>
              <a:rPr lang="en-US" sz="1200" b="0" kern="1200" baseline="0" dirty="0" smtClean="0">
                <a:solidFill>
                  <a:schemeClr val="tx1"/>
                </a:solidFill>
                <a:latin typeface="+mn-lt"/>
                <a:ea typeface="+mn-ea"/>
                <a:cs typeface="+mn-cs"/>
              </a:rPr>
              <a:t> down </a:t>
            </a:r>
            <a:r>
              <a:rPr lang="en-US" sz="1200" b="0" kern="1200" baseline="0" dirty="0" err="1" smtClean="0">
                <a:solidFill>
                  <a:schemeClr val="tx1"/>
                </a:solidFill>
                <a:latin typeface="+mn-lt"/>
                <a:ea typeface="+mn-ea"/>
                <a:cs typeface="+mn-cs"/>
              </a:rPr>
              <a:t>regolate</a:t>
            </a:r>
            <a:r>
              <a:rPr lang="en-US" sz="1200" b="0" kern="1200" baseline="0" dirty="0" smtClean="0">
                <a:solidFill>
                  <a:schemeClr val="tx1"/>
                </a:solidFill>
                <a:latin typeface="+mn-lt"/>
                <a:ea typeface="+mn-ea"/>
                <a:cs typeface="+mn-cs"/>
              </a:rPr>
              <a:t>.</a:t>
            </a:r>
          </a:p>
          <a:p>
            <a:r>
              <a:rPr lang="en-US" sz="1200" b="0" kern="1200" baseline="0" dirty="0" err="1" smtClean="0">
                <a:solidFill>
                  <a:schemeClr val="tx1"/>
                </a:solidFill>
                <a:latin typeface="+mn-lt"/>
                <a:ea typeface="+mn-ea"/>
                <a:cs typeface="+mn-cs"/>
              </a:rPr>
              <a:t>Partiamo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quindi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da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questi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risultati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saggiamo</a:t>
            </a:r>
            <a:r>
              <a:rPr lang="en-US" sz="1200" b="0" kern="1200" baseline="0" dirty="0" smtClean="0">
                <a:solidFill>
                  <a:schemeClr val="tx1"/>
                </a:solidFill>
                <a:latin typeface="+mn-lt"/>
                <a:ea typeface="+mn-ea"/>
                <a:cs typeface="+mn-cs"/>
              </a:rPr>
              <a:t> per real time, </a:t>
            </a:r>
            <a:r>
              <a:rPr lang="en-US" sz="1200" b="0" kern="1200" baseline="0" dirty="0" err="1" smtClean="0">
                <a:solidFill>
                  <a:schemeClr val="tx1"/>
                </a:solidFill>
                <a:latin typeface="+mn-lt"/>
                <a:ea typeface="+mn-ea"/>
                <a:cs typeface="+mn-cs"/>
              </a:rPr>
              <a:t>immunofluorescenza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e</a:t>
            </a:r>
            <a:r>
              <a:rPr lang="en-US" sz="1200" b="0" kern="1200" baseline="0" dirty="0" smtClean="0">
                <a:solidFill>
                  <a:schemeClr val="tx1"/>
                </a:solidFill>
                <a:latin typeface="+mn-lt"/>
                <a:ea typeface="+mn-ea"/>
                <a:cs typeface="+mn-cs"/>
              </a:rPr>
              <a:t> western </a:t>
            </a:r>
            <a:r>
              <a:rPr lang="en-US" sz="1200" b="0" kern="1200" baseline="0" dirty="0" err="1" smtClean="0">
                <a:solidFill>
                  <a:schemeClr val="tx1"/>
                </a:solidFill>
                <a:latin typeface="+mn-lt"/>
                <a:ea typeface="+mn-ea"/>
                <a:cs typeface="+mn-cs"/>
              </a:rPr>
              <a:t>il</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livello</a:t>
            </a:r>
            <a:r>
              <a:rPr lang="en-US" sz="1200" b="0" kern="1200" baseline="0" dirty="0" smtClean="0">
                <a:solidFill>
                  <a:schemeClr val="tx1"/>
                </a:solidFill>
                <a:latin typeface="+mn-lt"/>
                <a:ea typeface="+mn-ea"/>
                <a:cs typeface="+mn-cs"/>
              </a:rPr>
              <a:t> di </a:t>
            </a:r>
            <a:r>
              <a:rPr lang="en-US" sz="1200" b="0" kern="1200" baseline="0" dirty="0" err="1" smtClean="0">
                <a:solidFill>
                  <a:schemeClr val="tx1"/>
                </a:solidFill>
                <a:latin typeface="+mn-lt"/>
                <a:ea typeface="+mn-ea"/>
                <a:cs typeface="+mn-cs"/>
              </a:rPr>
              <a:t>queste</a:t>
            </a:r>
            <a:r>
              <a:rPr lang="en-US" sz="1200" b="0" kern="1200" baseline="0" dirty="0" smtClean="0">
                <a:solidFill>
                  <a:schemeClr val="tx1"/>
                </a:solidFill>
                <a:latin typeface="+mn-lt"/>
                <a:ea typeface="+mn-ea"/>
                <a:cs typeface="+mn-cs"/>
              </a:rPr>
              <a:t> 4 </a:t>
            </a:r>
            <a:r>
              <a:rPr lang="en-US" sz="1200" b="0" kern="1200" baseline="0" dirty="0" err="1" smtClean="0">
                <a:solidFill>
                  <a:schemeClr val="tx1"/>
                </a:solidFill>
                <a:latin typeface="+mn-lt"/>
                <a:ea typeface="+mn-ea"/>
                <a:cs typeface="+mn-cs"/>
              </a:rPr>
              <a:t>proteine</a:t>
            </a:r>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r>
              <a:rPr lang="en-US" sz="1200" b="0" kern="1200" baseline="0" dirty="0" err="1" smtClean="0">
                <a:solidFill>
                  <a:schemeClr val="tx1"/>
                </a:solidFill>
                <a:latin typeface="+mn-lt"/>
                <a:ea typeface="+mn-ea"/>
                <a:cs typeface="+mn-cs"/>
              </a:rPr>
              <a:t>Sempre</a:t>
            </a:r>
            <a:r>
              <a:rPr lang="en-US" sz="1200" b="0" kern="1200" baseline="0" dirty="0" smtClean="0">
                <a:solidFill>
                  <a:schemeClr val="tx1"/>
                </a:solidFill>
                <a:latin typeface="+mn-lt"/>
                <a:ea typeface="+mn-ea"/>
                <a:cs typeface="+mn-cs"/>
              </a:rPr>
              <a:t> per </a:t>
            </a:r>
            <a:r>
              <a:rPr lang="en-US" sz="1200" b="0" kern="1200" baseline="0" dirty="0" err="1" smtClean="0">
                <a:solidFill>
                  <a:schemeClr val="tx1"/>
                </a:solidFill>
                <a:latin typeface="+mn-lt"/>
                <a:ea typeface="+mn-ea"/>
                <a:cs typeface="+mn-cs"/>
              </a:rPr>
              <a:t>l’identificazione</a:t>
            </a:r>
            <a:r>
              <a:rPr lang="en-US" sz="1200" b="0" kern="1200" baseline="0" dirty="0" smtClean="0">
                <a:solidFill>
                  <a:schemeClr val="tx1"/>
                </a:solidFill>
                <a:latin typeface="+mn-lt"/>
                <a:ea typeface="+mn-ea"/>
                <a:cs typeface="+mn-cs"/>
              </a:rPr>
              <a:t> di marker </a:t>
            </a:r>
            <a:r>
              <a:rPr lang="en-US" sz="1200" b="0" kern="1200" baseline="0" dirty="0" err="1" smtClean="0">
                <a:solidFill>
                  <a:schemeClr val="tx1"/>
                </a:solidFill>
                <a:latin typeface="+mn-lt"/>
                <a:ea typeface="+mn-ea"/>
                <a:cs typeface="+mn-cs"/>
              </a:rPr>
              <a:t>biologici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ci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siamo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basati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su</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uno</a:t>
            </a:r>
            <a:r>
              <a:rPr lang="en-US" sz="1200" b="0" kern="1200" baseline="0" dirty="0" smtClean="0">
                <a:solidFill>
                  <a:schemeClr val="tx1"/>
                </a:solidFill>
                <a:latin typeface="+mn-lt"/>
                <a:ea typeface="+mn-ea"/>
                <a:cs typeface="+mn-cs"/>
              </a:rPr>
              <a:t> studio di microarray </a:t>
            </a:r>
            <a:r>
              <a:rPr lang="en-US" sz="1200" b="0" kern="1200" baseline="0" dirty="0" err="1" smtClean="0">
                <a:solidFill>
                  <a:schemeClr val="tx1"/>
                </a:solidFill>
                <a:latin typeface="+mn-lt"/>
                <a:ea typeface="+mn-ea"/>
                <a:cs typeface="+mn-cs"/>
              </a:rPr>
              <a:t>effettuato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da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questo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gruppo</a:t>
            </a:r>
            <a:r>
              <a:rPr lang="en-US" sz="1200" b="0" kern="1200" baseline="0" dirty="0" smtClean="0">
                <a:solidFill>
                  <a:schemeClr val="tx1"/>
                </a:solidFill>
                <a:latin typeface="+mn-lt"/>
                <a:ea typeface="+mn-ea"/>
                <a:cs typeface="+mn-cs"/>
              </a:rPr>
              <a:t> di </a:t>
            </a:r>
            <a:r>
              <a:rPr lang="en-US" sz="1200" b="0" kern="1200" baseline="0" dirty="0" err="1" smtClean="0">
                <a:solidFill>
                  <a:schemeClr val="tx1"/>
                </a:solidFill>
                <a:latin typeface="+mn-lt"/>
                <a:ea typeface="+mn-ea"/>
                <a:cs typeface="+mn-cs"/>
              </a:rPr>
              <a:t>ricerca</a:t>
            </a:r>
            <a:r>
              <a:rPr lang="en-US" sz="1200" b="0" kern="1200" baseline="0" dirty="0" smtClean="0">
                <a:solidFill>
                  <a:schemeClr val="tx1"/>
                </a:solidFill>
                <a:latin typeface="+mn-lt"/>
                <a:ea typeface="+mn-ea"/>
                <a:cs typeface="+mn-cs"/>
              </a:rPr>
              <a:t>, in cui </a:t>
            </a:r>
            <a:r>
              <a:rPr lang="en-US" sz="1200" b="0" kern="1200" baseline="0" dirty="0" err="1" smtClean="0">
                <a:solidFill>
                  <a:schemeClr val="tx1"/>
                </a:solidFill>
                <a:latin typeface="+mn-lt"/>
                <a:ea typeface="+mn-ea"/>
                <a:cs typeface="+mn-cs"/>
              </a:rPr>
              <a:t>sono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stati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selezionati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diversi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geni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che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è</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stato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visto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essere</a:t>
            </a:r>
            <a:r>
              <a:rPr lang="en-US" sz="1200" b="0" kern="1200" baseline="0" dirty="0" smtClean="0">
                <a:solidFill>
                  <a:schemeClr val="tx1"/>
                </a:solidFill>
                <a:latin typeface="+mn-lt"/>
                <a:ea typeface="+mn-ea"/>
                <a:cs typeface="+mn-cs"/>
              </a:rPr>
              <a:t> over </a:t>
            </a:r>
            <a:r>
              <a:rPr lang="en-US" sz="1200" b="0" kern="1200" baseline="0" dirty="0" err="1" smtClean="0">
                <a:solidFill>
                  <a:schemeClr val="tx1"/>
                </a:solidFill>
                <a:latin typeface="+mn-lt"/>
                <a:ea typeface="+mn-ea"/>
                <a:cs typeface="+mn-cs"/>
              </a:rPr>
              <a:t>espressi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negli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adenomi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pituitari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rispetto</a:t>
            </a:r>
            <a:r>
              <a:rPr lang="en-US" sz="1200" b="0" kern="1200" baseline="0" dirty="0" smtClean="0">
                <a:solidFill>
                  <a:schemeClr val="tx1"/>
                </a:solidFill>
                <a:latin typeface="+mn-lt"/>
                <a:ea typeface="+mn-ea"/>
                <a:cs typeface="+mn-cs"/>
              </a:rPr>
              <a:t> al </a:t>
            </a:r>
            <a:r>
              <a:rPr lang="en-US" sz="1200" b="0" kern="1200" baseline="0" dirty="0" err="1" smtClean="0">
                <a:solidFill>
                  <a:schemeClr val="tx1"/>
                </a:solidFill>
                <a:latin typeface="+mn-lt"/>
                <a:ea typeface="+mn-ea"/>
                <a:cs typeface="+mn-cs"/>
              </a:rPr>
              <a:t>tessuto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pituitario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normale</a:t>
            </a:r>
            <a:r>
              <a:rPr lang="en-US" sz="1200" b="0" kern="1200" baseline="0" dirty="0" smtClean="0">
                <a:solidFill>
                  <a:schemeClr val="tx1"/>
                </a:solidFill>
                <a:latin typeface="+mn-lt"/>
                <a:ea typeface="+mn-ea"/>
                <a:cs typeface="+mn-cs"/>
              </a:rPr>
              <a:t>. In </a:t>
            </a:r>
            <a:r>
              <a:rPr lang="en-US" sz="1200" b="0" kern="1200" baseline="0" dirty="0" err="1" smtClean="0">
                <a:solidFill>
                  <a:schemeClr val="tx1"/>
                </a:solidFill>
                <a:latin typeface="+mn-lt"/>
                <a:ea typeface="+mn-ea"/>
                <a:cs typeface="+mn-cs"/>
              </a:rPr>
              <a:t>realtà</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questo</a:t>
            </a:r>
            <a:r>
              <a:rPr lang="en-US" sz="1200" b="0" kern="1200" baseline="0" dirty="0" smtClean="0">
                <a:solidFill>
                  <a:schemeClr val="tx1"/>
                </a:solidFill>
                <a:latin typeface="+mn-lt"/>
                <a:ea typeface="+mn-ea"/>
                <a:cs typeface="+mn-cs"/>
              </a:rPr>
              <a:t> studio </a:t>
            </a:r>
            <a:r>
              <a:rPr lang="en-US" sz="1200" b="0" kern="1200" baseline="0" dirty="0" err="1" smtClean="0">
                <a:solidFill>
                  <a:schemeClr val="tx1"/>
                </a:solidFill>
                <a:latin typeface="+mn-lt"/>
                <a:ea typeface="+mn-ea"/>
                <a:cs typeface="+mn-cs"/>
              </a:rPr>
              <a:t>è</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andato</a:t>
            </a:r>
            <a:r>
              <a:rPr lang="en-US" sz="1200" b="0" kern="1200" baseline="0" dirty="0" smtClean="0">
                <a:solidFill>
                  <a:schemeClr val="tx1"/>
                </a:solidFill>
                <a:latin typeface="+mn-lt"/>
                <a:ea typeface="+mn-ea"/>
                <a:cs typeface="+mn-cs"/>
              </a:rPr>
              <a:t> ad </a:t>
            </a:r>
            <a:r>
              <a:rPr lang="en-US" sz="1200" b="0" kern="1200" baseline="0" dirty="0" err="1" smtClean="0">
                <a:solidFill>
                  <a:schemeClr val="tx1"/>
                </a:solidFill>
                <a:latin typeface="+mn-lt"/>
                <a:ea typeface="+mn-ea"/>
                <a:cs typeface="+mn-cs"/>
              </a:rPr>
              <a:t>analizzare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tutti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e</a:t>
            </a:r>
            <a:r>
              <a:rPr lang="en-US" sz="1200" b="0" kern="1200" baseline="0" dirty="0" smtClean="0">
                <a:solidFill>
                  <a:schemeClr val="tx1"/>
                </a:solidFill>
                <a:latin typeface="+mn-lt"/>
                <a:ea typeface="+mn-ea"/>
                <a:cs typeface="+mn-cs"/>
              </a:rPr>
              <a:t> 4 I </a:t>
            </a:r>
            <a:r>
              <a:rPr lang="en-US" sz="1200" b="0" kern="1200" baseline="0" dirty="0" err="1" smtClean="0">
                <a:solidFill>
                  <a:schemeClr val="tx1"/>
                </a:solidFill>
                <a:latin typeface="+mn-lt"/>
                <a:ea typeface="+mn-ea"/>
                <a:cs typeface="+mn-cs"/>
              </a:rPr>
              <a:t>sottotipi</a:t>
            </a:r>
            <a:r>
              <a:rPr lang="en-US" sz="1200" b="0" kern="1200" baseline="0" dirty="0" smtClean="0">
                <a:solidFill>
                  <a:schemeClr val="tx1"/>
                </a:solidFill>
                <a:latin typeface="+mn-lt"/>
                <a:ea typeface="+mn-ea"/>
                <a:cs typeface="+mn-cs"/>
              </a:rPr>
              <a:t> di </a:t>
            </a:r>
            <a:r>
              <a:rPr lang="en-US" sz="1200" b="0" kern="1200" baseline="0" dirty="0" err="1" smtClean="0">
                <a:solidFill>
                  <a:schemeClr val="tx1"/>
                </a:solidFill>
                <a:latin typeface="+mn-lt"/>
                <a:ea typeface="+mn-ea"/>
                <a:cs typeface="+mn-cs"/>
              </a:rPr>
              <a:t>adenomi</a:t>
            </a:r>
            <a:r>
              <a:rPr lang="en-US" sz="1200" b="0" kern="1200" baseline="0" dirty="0" smtClean="0">
                <a:solidFill>
                  <a:schemeClr val="tx1"/>
                </a:solidFill>
                <a:latin typeface="+mn-lt"/>
                <a:ea typeface="+mn-ea"/>
                <a:cs typeface="+mn-cs"/>
              </a:rPr>
              <a:t>, per </a:t>
            </a:r>
            <a:r>
              <a:rPr lang="en-US" sz="1200" b="0" kern="1200" baseline="0" dirty="0" err="1" smtClean="0">
                <a:solidFill>
                  <a:schemeClr val="tx1"/>
                </a:solidFill>
                <a:latin typeface="+mn-lt"/>
                <a:ea typeface="+mn-ea"/>
                <a:cs typeface="+mn-cs"/>
              </a:rPr>
              <a:t>il</a:t>
            </a:r>
            <a:r>
              <a:rPr lang="en-US" sz="1200" b="0" kern="1200" baseline="0" dirty="0" smtClean="0">
                <a:solidFill>
                  <a:schemeClr val="tx1"/>
                </a:solidFill>
                <a:latin typeface="+mn-lt"/>
                <a:ea typeface="+mn-ea"/>
                <a:cs typeface="+mn-cs"/>
              </a:rPr>
              <a:t> GH-</a:t>
            </a:r>
            <a:r>
              <a:rPr lang="en-US" sz="1200" b="0" kern="1200" baseline="0" dirty="0" err="1" smtClean="0">
                <a:solidFill>
                  <a:schemeClr val="tx1"/>
                </a:solidFill>
                <a:latin typeface="+mn-lt"/>
                <a:ea typeface="+mn-ea"/>
                <a:cs typeface="+mn-cs"/>
              </a:rPr>
              <a:t>secernente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abbiamo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riportato</a:t>
            </a:r>
            <a:r>
              <a:rPr lang="en-US" sz="1200" b="0" kern="1200" baseline="0" dirty="0" smtClean="0">
                <a:solidFill>
                  <a:schemeClr val="tx1"/>
                </a:solidFill>
                <a:latin typeface="+mn-lt"/>
                <a:ea typeface="+mn-ea"/>
                <a:cs typeface="+mn-cs"/>
              </a:rPr>
              <a:t> solo </a:t>
            </a:r>
            <a:r>
              <a:rPr lang="en-US" sz="1200" b="0" kern="1200" baseline="0" dirty="0" err="1" smtClean="0">
                <a:solidFill>
                  <a:schemeClr val="tx1"/>
                </a:solidFill>
                <a:latin typeface="+mn-lt"/>
                <a:ea typeface="+mn-ea"/>
                <a:cs typeface="+mn-cs"/>
              </a:rPr>
              <a:t>il</a:t>
            </a:r>
            <a:r>
              <a:rPr lang="en-US" sz="1200" b="0" kern="1200" baseline="0" dirty="0" smtClean="0">
                <a:solidFill>
                  <a:schemeClr val="tx1"/>
                </a:solidFill>
                <a:latin typeface="+mn-lt"/>
                <a:ea typeface="+mn-ea"/>
                <a:cs typeface="+mn-cs"/>
              </a:rPr>
              <a:t> gene </a:t>
            </a:r>
            <a:r>
              <a:rPr lang="en-US" sz="1200" b="0" kern="1200" baseline="0" dirty="0" err="1" smtClean="0">
                <a:solidFill>
                  <a:schemeClr val="tx1"/>
                </a:solidFill>
                <a:latin typeface="+mn-lt"/>
                <a:ea typeface="+mn-ea"/>
                <a:cs typeface="+mn-cs"/>
              </a:rPr>
              <a:t>più</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rilevante</a:t>
            </a:r>
            <a:r>
              <a:rPr lang="en-US" sz="1200" b="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BAG1</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una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proteina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antiapoptotica</a:t>
            </a:r>
            <a:r>
              <a:rPr lang="en-US" sz="1200" b="0" kern="1200" baseline="0" dirty="0" smtClean="0">
                <a:solidFill>
                  <a:schemeClr val="tx1"/>
                </a:solidFill>
                <a:latin typeface="+mn-lt"/>
                <a:ea typeface="+mn-ea"/>
                <a:cs typeface="+mn-cs"/>
              </a:rPr>
              <a:t>.</a:t>
            </a:r>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r>
              <a:rPr lang="en-US" sz="1200" b="0" kern="1200" baseline="0" dirty="0" err="1" smtClean="0">
                <a:solidFill>
                  <a:schemeClr val="tx1"/>
                </a:solidFill>
                <a:latin typeface="+mn-lt"/>
                <a:ea typeface="+mn-ea"/>
                <a:cs typeface="+mn-cs"/>
              </a:rPr>
              <a:t>L’ultimo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esperimento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trovato</a:t>
            </a:r>
            <a:r>
              <a:rPr lang="en-US" sz="1200" b="0" kern="1200" baseline="0" dirty="0" smtClean="0">
                <a:solidFill>
                  <a:schemeClr val="tx1"/>
                </a:solidFill>
                <a:latin typeface="+mn-lt"/>
                <a:ea typeface="+mn-ea"/>
                <a:cs typeface="+mn-cs"/>
              </a:rPr>
              <a:t> in </a:t>
            </a:r>
            <a:r>
              <a:rPr lang="en-US" sz="1200" b="0" kern="1200" baseline="0" dirty="0" err="1" smtClean="0">
                <a:solidFill>
                  <a:schemeClr val="tx1"/>
                </a:solidFill>
                <a:latin typeface="+mn-lt"/>
                <a:ea typeface="+mn-ea"/>
                <a:cs typeface="+mn-cs"/>
              </a:rPr>
              <a:t>letteratura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fa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vedere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un’ibridazione</a:t>
            </a:r>
            <a:r>
              <a:rPr lang="en-US" sz="1200" b="0" kern="1200" baseline="0" dirty="0" smtClean="0">
                <a:solidFill>
                  <a:schemeClr val="tx1"/>
                </a:solidFill>
                <a:latin typeface="+mn-lt"/>
                <a:ea typeface="+mn-ea"/>
                <a:cs typeface="+mn-cs"/>
              </a:rPr>
              <a:t> in situ di </a:t>
            </a:r>
            <a:r>
              <a:rPr lang="en-US" sz="1200" b="0" kern="1200" baseline="0" dirty="0" err="1" smtClean="0">
                <a:solidFill>
                  <a:schemeClr val="tx1"/>
                </a:solidFill>
                <a:latin typeface="+mn-lt"/>
                <a:ea typeface="+mn-ea"/>
                <a:cs typeface="+mn-cs"/>
              </a:rPr>
              <a:t>questo</a:t>
            </a:r>
            <a:r>
              <a:rPr lang="en-US" sz="1200" b="0" kern="1200" baseline="0" dirty="0" smtClean="0">
                <a:solidFill>
                  <a:schemeClr val="tx1"/>
                </a:solidFill>
                <a:latin typeface="+mn-lt"/>
                <a:ea typeface="+mn-ea"/>
                <a:cs typeface="+mn-cs"/>
              </a:rPr>
              <a:t> gene </a:t>
            </a:r>
            <a:r>
              <a:rPr lang="en-US" sz="1200" b="1" kern="1200" baseline="0" dirty="0" smtClean="0">
                <a:solidFill>
                  <a:schemeClr val="tx1"/>
                </a:solidFill>
                <a:latin typeface="+mn-lt"/>
                <a:ea typeface="+mn-ea"/>
                <a:cs typeface="+mn-cs"/>
              </a:rPr>
              <a:t>PTTG</a:t>
            </a:r>
            <a:r>
              <a:rPr lang="en-US" sz="1200" b="0" kern="1200" baseline="0" dirty="0" smtClean="0">
                <a:solidFill>
                  <a:schemeClr val="tx1"/>
                </a:solidFill>
                <a:latin typeface="+mn-lt"/>
                <a:ea typeface="+mn-ea"/>
                <a:cs typeface="+mn-cs"/>
              </a:rPr>
              <a:t> (Pituitary Tumor Transforming Gene), in cui </a:t>
            </a:r>
            <a:r>
              <a:rPr lang="en-US" sz="1200" b="0" kern="1200" baseline="0" dirty="0" err="1" smtClean="0">
                <a:solidFill>
                  <a:schemeClr val="tx1"/>
                </a:solidFill>
                <a:latin typeface="+mn-lt"/>
                <a:ea typeface="+mn-ea"/>
                <a:cs typeface="+mn-cs"/>
              </a:rPr>
              <a:t>si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vede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una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chiara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overespressione</a:t>
            </a:r>
            <a:r>
              <a:rPr lang="en-US" sz="1200" b="0" kern="1200" baseline="0" dirty="0" smtClean="0">
                <a:solidFill>
                  <a:schemeClr val="tx1"/>
                </a:solidFill>
                <a:latin typeface="+mn-lt"/>
                <a:ea typeface="+mn-ea"/>
                <a:cs typeface="+mn-cs"/>
              </a:rPr>
              <a:t> del gene </a:t>
            </a:r>
            <a:r>
              <a:rPr lang="en-US" sz="1200" b="0" kern="1200" baseline="0" dirty="0" err="1" smtClean="0">
                <a:solidFill>
                  <a:schemeClr val="tx1"/>
                </a:solidFill>
                <a:latin typeface="+mn-lt"/>
                <a:ea typeface="+mn-ea"/>
                <a:cs typeface="+mn-cs"/>
              </a:rPr>
              <a:t>nei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tessuti</a:t>
            </a:r>
            <a:r>
              <a:rPr lang="en-US" sz="1200" b="0" kern="1200" baseline="0" dirty="0" smtClean="0">
                <a:solidFill>
                  <a:schemeClr val="tx1"/>
                </a:solidFill>
                <a:latin typeface="+mn-lt"/>
                <a:ea typeface="+mn-ea"/>
                <a:cs typeface="+mn-cs"/>
              </a:rPr>
              <a:t> con adenoma </a:t>
            </a:r>
            <a:r>
              <a:rPr lang="en-US" sz="1200" b="0" kern="1200" baseline="0" dirty="0" err="1" smtClean="0">
                <a:solidFill>
                  <a:schemeClr val="tx1"/>
                </a:solidFill>
                <a:latin typeface="+mn-lt"/>
                <a:ea typeface="+mn-ea"/>
                <a:cs typeface="+mn-cs"/>
              </a:rPr>
              <a:t>rispetto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ai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sani</a:t>
            </a:r>
            <a:r>
              <a:rPr lang="en-US" sz="1200" b="0" kern="1200" baseline="0" dirty="0" smtClean="0">
                <a:solidFill>
                  <a:schemeClr val="tx1"/>
                </a:solidFill>
                <a:latin typeface="+mn-lt"/>
                <a:ea typeface="+mn-ea"/>
                <a:cs typeface="+mn-cs"/>
              </a:rPr>
              <a:t>.</a:t>
            </a:r>
          </a:p>
          <a:p>
            <a:r>
              <a:rPr lang="en-US" sz="1200" b="0" kern="1200" baseline="0" dirty="0" smtClean="0">
                <a:solidFill>
                  <a:schemeClr val="tx1"/>
                </a:solidFill>
                <a:latin typeface="+mn-lt"/>
                <a:ea typeface="+mn-ea"/>
                <a:cs typeface="+mn-cs"/>
              </a:rPr>
              <a:t>[</a:t>
            </a:r>
            <a:r>
              <a:rPr lang="en-US" sz="1200" b="0" kern="1200" baseline="0" dirty="0" err="1" smtClean="0">
                <a:solidFill>
                  <a:schemeClr val="tx1"/>
                </a:solidFill>
                <a:latin typeface="+mn-lt"/>
                <a:ea typeface="+mn-ea"/>
                <a:cs typeface="+mn-cs"/>
              </a:rPr>
              <a:t>ibridazione</a:t>
            </a:r>
            <a:r>
              <a:rPr lang="en-US" sz="1200" b="0" kern="1200" baseline="0" dirty="0" smtClean="0">
                <a:solidFill>
                  <a:schemeClr val="tx1"/>
                </a:solidFill>
                <a:latin typeface="+mn-lt"/>
                <a:ea typeface="+mn-ea"/>
                <a:cs typeface="+mn-cs"/>
              </a:rPr>
              <a:t> in situ: </a:t>
            </a:r>
            <a:r>
              <a:rPr lang="en-US" sz="1200" b="0" kern="1200" baseline="0" dirty="0" err="1" smtClean="0">
                <a:solidFill>
                  <a:schemeClr val="tx1"/>
                </a:solidFill>
                <a:latin typeface="+mn-lt"/>
                <a:ea typeface="+mn-ea"/>
                <a:cs typeface="+mn-cs"/>
              </a:rPr>
              <a:t>si</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mette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una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sonda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che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riconosce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specifiche</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sequenze</a:t>
            </a:r>
            <a:r>
              <a:rPr lang="en-US" sz="1200" b="0" kern="1200" baseline="0" dirty="0" smtClean="0">
                <a:solidFill>
                  <a:schemeClr val="tx1"/>
                </a:solidFill>
                <a:latin typeface="+mn-lt"/>
                <a:ea typeface="+mn-ea"/>
                <a:cs typeface="+mn-cs"/>
              </a:rPr>
              <a:t> di DNA </a:t>
            </a:r>
            <a:r>
              <a:rPr lang="en-US" sz="1200" b="0" kern="1200" baseline="0" dirty="0" err="1" smtClean="0">
                <a:solidFill>
                  <a:schemeClr val="tx1"/>
                </a:solidFill>
                <a:latin typeface="+mn-lt"/>
                <a:ea typeface="+mn-ea"/>
                <a:cs typeface="+mn-cs"/>
              </a:rPr>
              <a:t>attaccata</a:t>
            </a:r>
            <a:r>
              <a:rPr lang="en-US" sz="1200" b="0" kern="1200" baseline="0" dirty="0" smtClean="0">
                <a:solidFill>
                  <a:schemeClr val="tx1"/>
                </a:solidFill>
                <a:latin typeface="+mn-lt"/>
                <a:ea typeface="+mn-ea"/>
                <a:cs typeface="+mn-cs"/>
              </a:rPr>
              <a:t> ad un </a:t>
            </a:r>
            <a:r>
              <a:rPr lang="en-US" sz="1200" b="0" kern="1200" baseline="0" dirty="0" err="1" smtClean="0">
                <a:solidFill>
                  <a:schemeClr val="tx1"/>
                </a:solidFill>
                <a:latin typeface="+mn-lt"/>
                <a:ea typeface="+mn-ea"/>
                <a:cs typeface="+mn-cs"/>
              </a:rPr>
              <a:t>fluoroforo</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es</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texas</a:t>
            </a:r>
            <a:r>
              <a:rPr lang="en-US" sz="1200" b="0" kern="1200" baseline="0" smtClean="0">
                <a:solidFill>
                  <a:schemeClr val="tx1"/>
                </a:solidFill>
                <a:latin typeface="+mn-lt"/>
                <a:ea typeface="+mn-ea"/>
                <a:cs typeface="+mn-cs"/>
              </a:rPr>
              <a:t> red]</a:t>
            </a:r>
            <a:endParaRPr lang="en-US" sz="1200" b="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51AEA9F-40E8-45FD-87BE-76EE049A7DF2}"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smtClean="0"/>
          </a:p>
          <a:p>
            <a:r>
              <a:rPr lang="it-IT" dirty="0" smtClean="0"/>
              <a:t>Non essendo presente</a:t>
            </a:r>
            <a:r>
              <a:rPr lang="it-IT" baseline="0" dirty="0" smtClean="0"/>
              <a:t> un modello animale di topo che esprimeva la nostra mutazione(R201C) è stato necessario generarlo. </a:t>
            </a:r>
          </a:p>
          <a:p>
            <a:r>
              <a:rPr lang="it-IT" baseline="0" dirty="0" smtClean="0"/>
              <a:t>Abbiamo così costruito un LENTIVETTORE di TERZA GENERAZIONE (4 costrutti), “operando la separazione delle sequenze agenti in TRANS, che codificheranno per le proteine strutturali e regolative, da quelle in CIS, che saranno sequenze coinvolte nell’</a:t>
            </a:r>
            <a:r>
              <a:rPr lang="it-IT" baseline="0" dirty="0" err="1" smtClean="0"/>
              <a:t>incapsidamento</a:t>
            </a:r>
            <a:r>
              <a:rPr lang="it-IT" baseline="0" dirty="0" smtClean="0"/>
              <a:t>, nella replicazione e nell’espressione del nostro trans-gene. Le sequenze in CIS spesso risultano parzialmente sovrapposte o contenute nei geni virali, per tanto una parte di queste sequenze dovrà essere replicata al momento della separazione CIS e TRANS, comportano il rischio di ricombinazione omologa, che si traduce nella ricostituzione dei geni virali e nella possibile produzione di particelle infettive. La separazione delle sequenze coinvolte nella sintesi della particella virale in più molecole fa si che siano necessari più eventi di ricombinazione per la formazione dei REPLICATION COMPETENT, limitando quindi la produzione di particelle virali dannose per l’organismo”.  Il vettore che abbiamo utilizzato è un vettore SIN (</a:t>
            </a:r>
            <a:r>
              <a:rPr lang="it-IT" baseline="0" dirty="0" err="1" smtClean="0"/>
              <a:t>Self-Inactivating</a:t>
            </a:r>
            <a:r>
              <a:rPr lang="it-IT" baseline="0" dirty="0" smtClean="0"/>
              <a:t>) che presenta una </a:t>
            </a:r>
            <a:r>
              <a:rPr lang="it-IT" baseline="0" dirty="0" err="1" smtClean="0"/>
              <a:t>delezione</a:t>
            </a:r>
            <a:r>
              <a:rPr lang="it-IT" baseline="0" dirty="0" smtClean="0"/>
              <a:t> nella regione U3 (ovvero il promotore virale) contenuta nella LTR. Una volta integrato nel genoma della cellula il nostro vettore dipenderà quindi da un PROMOTORE ETEROLOGO TESSUTO-SPECIFICO. Nel nostro costrutto di trasferimento troviamo a monte la sequenza di </a:t>
            </a:r>
            <a:r>
              <a:rPr lang="it-IT" baseline="0" dirty="0" err="1" smtClean="0"/>
              <a:t>polipurine</a:t>
            </a:r>
            <a:r>
              <a:rPr lang="it-IT" baseline="0" dirty="0" smtClean="0"/>
              <a:t> </a:t>
            </a:r>
            <a:r>
              <a:rPr lang="it-IT" baseline="0" dirty="0" err="1" smtClean="0"/>
              <a:t>cPPT</a:t>
            </a:r>
            <a:r>
              <a:rPr lang="it-IT" baseline="0" dirty="0" smtClean="0"/>
              <a:t>, che aumenta l’efficienza di entrata del vettore nel nucleo portando all’aumento delle cellule tradotte, subito più a valle troviamo il promotore del gene umano codificante la PGK, enzima espresso in tutte le cellule, che regolerà l’espressione della GFP, il cui gene è seguito dal PROMOTORE TESSUTO SPECIFICO del gene che codifica per l’ORMONE GH. In realtà abbiamo appreso dalla letteratura che la forza del promotore </a:t>
            </a:r>
            <a:r>
              <a:rPr lang="it-IT" baseline="0" dirty="0" err="1" smtClean="0"/>
              <a:t>alpha</a:t>
            </a:r>
            <a:r>
              <a:rPr lang="it-IT" baseline="0" dirty="0" smtClean="0"/>
              <a:t> sub1 (</a:t>
            </a:r>
            <a:r>
              <a:rPr lang="it-IT" baseline="0" dirty="0" err="1" smtClean="0"/>
              <a:t>subunità</a:t>
            </a:r>
            <a:r>
              <a:rPr lang="it-IT" baseline="0" dirty="0" smtClean="0"/>
              <a:t> comune a vai ormoni </a:t>
            </a:r>
            <a:r>
              <a:rPr lang="it-IT" baseline="0" dirty="0" err="1" smtClean="0"/>
              <a:t>glicoproteici</a:t>
            </a:r>
            <a:r>
              <a:rPr lang="it-IT" baseline="0" dirty="0" smtClean="0"/>
              <a:t> tra cui l’FSH prodotto dalle cellule gonadotrope) anche nelle cellule somatotrope, ovvero quelle che noi dobbiamo traghettare, è equiparabile a quella del promotore costitutivo PGK, come possiamo vedere da questo grafico in cui la forza del promotore viene misurata in relazione all’aumento di fluorescenza correlato all’aumento di espressione della GFP. Nello stesso grafico notiamo che il promotore di GH, l’ormone prodotto specificatamente dalle nostre cellule bersaglio, correla con un aumento di fluorescenza corrispondente alla metà di quello </a:t>
            </a:r>
            <a:r>
              <a:rPr lang="it-IT" baseline="0" dirty="0" err="1" smtClean="0"/>
              <a:t>dell</a:t>
            </a:r>
            <a:r>
              <a:rPr lang="it-IT" baseline="0" dirty="0" smtClean="0"/>
              <a:t> </a:t>
            </a:r>
            <a:r>
              <a:rPr lang="it-IT" baseline="0" dirty="0" err="1" smtClean="0"/>
              <a:t>alpha</a:t>
            </a:r>
            <a:r>
              <a:rPr lang="it-IT" baseline="0" dirty="0" smtClean="0"/>
              <a:t> </a:t>
            </a:r>
            <a:r>
              <a:rPr lang="it-IT" baseline="0" dirty="0" err="1" smtClean="0"/>
              <a:t>subunit</a:t>
            </a:r>
            <a:r>
              <a:rPr lang="it-IT" baseline="0" dirty="0" smtClean="0"/>
              <a:t> 1. Tuttavia per garantire una maggior SPECIFICITA’ a discapito dell’efficienza di espressione abbiamo deciso di utilizzare il promotore del gene GH. Il trans-gene che vogliamo esprimere è il nostro </a:t>
            </a:r>
            <a:r>
              <a:rPr lang="it-IT" baseline="0" dirty="0" err="1" smtClean="0"/>
              <a:t>Gsaplha</a:t>
            </a:r>
            <a:r>
              <a:rPr lang="it-IT" baseline="0" dirty="0" smtClean="0"/>
              <a:t> contenente la mutazione R201C. Al 3’ infine abbiamo un elemento di regolazione </a:t>
            </a:r>
            <a:r>
              <a:rPr lang="it-IT" baseline="0" dirty="0" err="1" smtClean="0"/>
              <a:t>post-trascrizionale</a:t>
            </a:r>
            <a:r>
              <a:rPr lang="it-IT" baseline="0" dirty="0" smtClean="0"/>
              <a:t> derivato dal genoma del virus dell’epatite di marmotta: </a:t>
            </a:r>
            <a:r>
              <a:rPr lang="it-IT" baseline="0" dirty="0" err="1" smtClean="0"/>
              <a:t>Wpre</a:t>
            </a:r>
            <a:r>
              <a:rPr lang="it-IT" baseline="0" dirty="0" smtClean="0"/>
              <a:t>, che agisce a livello stabilizzando l’espressione del costrutto post </a:t>
            </a:r>
            <a:r>
              <a:rPr lang="it-IT" baseline="0" dirty="0" err="1" smtClean="0"/>
              <a:t>trascrizionalmente</a:t>
            </a:r>
            <a:r>
              <a:rPr lang="it-IT" baseline="0" dirty="0" smtClean="0"/>
              <a:t>, promuovendo l’uscita dal nucleo dei trascritti ed incrementando l’efficienza di </a:t>
            </a:r>
            <a:r>
              <a:rPr lang="it-IT" baseline="0" dirty="0" err="1" smtClean="0"/>
              <a:t>poliadenilazione</a:t>
            </a:r>
            <a:r>
              <a:rPr lang="it-IT" baseline="0" dirty="0" smtClean="0"/>
              <a:t> del trascritto nascente. Gli altri nostri due costrutti contengono gli elementi packaging GAG-POL sotto il controllo del promotore  virale CMV(citomegalovirus) e il gene REV, ch legandosi alla regione RRE consentirà l’uscita dal nucleo degli </a:t>
            </a:r>
            <a:r>
              <a:rPr lang="it-IT" baseline="0" dirty="0" err="1" smtClean="0"/>
              <a:t>mRNA</a:t>
            </a:r>
            <a:r>
              <a:rPr lang="it-IT" baseline="0" dirty="0" smtClean="0"/>
              <a:t> codificanti per Gag e </a:t>
            </a:r>
            <a:r>
              <a:rPr lang="it-IT" baseline="0" dirty="0" err="1" smtClean="0"/>
              <a:t>Pol</a:t>
            </a:r>
            <a:r>
              <a:rPr lang="it-IT" baseline="0" dirty="0" smtClean="0"/>
              <a:t> del vettore di </a:t>
            </a:r>
            <a:r>
              <a:rPr lang="it-IT" baseline="0" dirty="0" err="1" smtClean="0"/>
              <a:t>tasferimento</a:t>
            </a:r>
            <a:r>
              <a:rPr lang="it-IT" baseline="0" dirty="0" smtClean="0"/>
              <a:t>, a monte del quale l’LTR viene sostituita dal promotore RSV (SV40). Il quarto ed ultimo costrutto, importante per la </a:t>
            </a:r>
            <a:r>
              <a:rPr lang="it-IT" baseline="0" dirty="0" err="1" smtClean="0"/>
              <a:t>pseudotipizzazione</a:t>
            </a:r>
            <a:r>
              <a:rPr lang="it-IT" baseline="0" dirty="0" smtClean="0"/>
              <a:t>, esprime la proteina G eterologa dell’</a:t>
            </a:r>
            <a:r>
              <a:rPr lang="it-IT" baseline="0" dirty="0" err="1" smtClean="0"/>
              <a:t>envelope</a:t>
            </a:r>
            <a:r>
              <a:rPr lang="it-IT" baseline="0" dirty="0" smtClean="0"/>
              <a:t> del virus della stomatite vescicolare (VSV-G) anch’essa sotto il controllo del promotore CMV. </a:t>
            </a:r>
          </a:p>
          <a:p>
            <a:r>
              <a:rPr lang="it-IT" baseline="0" dirty="0" smtClean="0"/>
              <a:t>I nostri costrutti dovranno essere poi CO-TRASFETTATI all’interno delle nostre cellule produttrici (HEC-293T) per generare la nostra PACKAGING CELLS LINE. Dopo 48 H abbiamo raccolto il sopranatante derivato dall’ultracentrifugazione delle nostre cellule 293 e lo abbiamo analizzato tramite RCR-ASSAY per assicurarci che non ci fossero virus </a:t>
            </a:r>
            <a:r>
              <a:rPr lang="it-IT" baseline="0" dirty="0" err="1" smtClean="0"/>
              <a:t>replication</a:t>
            </a:r>
            <a:r>
              <a:rPr lang="it-IT" baseline="0" dirty="0" smtClean="0"/>
              <a:t> </a:t>
            </a:r>
            <a:r>
              <a:rPr lang="it-IT" baseline="0" dirty="0" err="1" smtClean="0"/>
              <a:t>competent</a:t>
            </a:r>
            <a:r>
              <a:rPr lang="it-IT" baseline="0" dirty="0" smtClean="0"/>
              <a:t>. Abbiamo trasdotto e coltivato per due settimane cellule HELAP4 (cellule tumorali umane) che esprimono stabilmente il gene </a:t>
            </a:r>
            <a:r>
              <a:rPr lang="it-IT" baseline="0" dirty="0" err="1" smtClean="0"/>
              <a:t>lacZ</a:t>
            </a:r>
            <a:r>
              <a:rPr lang="it-IT" baseline="0" dirty="0" smtClean="0"/>
              <a:t> sotto il controllo di un meccanismo dipendente dal promotore </a:t>
            </a:r>
            <a:r>
              <a:rPr lang="it-IT" baseline="0" dirty="0" err="1" smtClean="0"/>
              <a:t>tat</a:t>
            </a:r>
            <a:r>
              <a:rPr lang="it-IT" baseline="0" dirty="0" smtClean="0"/>
              <a:t> di HIV, queste cellule le abbiamo poi divise per 3 o 4 </a:t>
            </a:r>
            <a:r>
              <a:rPr lang="it-IT" baseline="0" dirty="0" err="1" smtClean="0"/>
              <a:t>gg</a:t>
            </a:r>
            <a:r>
              <a:rPr lang="it-IT" baseline="0" dirty="0" smtClean="0"/>
              <a:t> al fine di favorirne la replicazione. L’HIV quando replica attivamente in queste cellule causa l’espressione della </a:t>
            </a:r>
            <a:r>
              <a:rPr lang="it-IT" baseline="0" dirty="0" err="1" smtClean="0"/>
              <a:t>B-gal</a:t>
            </a:r>
            <a:r>
              <a:rPr lang="it-IT" baseline="0" dirty="0" smtClean="0"/>
              <a:t> e la formazione dei sincizi. Se noi iniettiamo il nostro vettore nelle cellule HELAP4 non registriamo </a:t>
            </a:r>
            <a:r>
              <a:rPr lang="it-IT" baseline="0" dirty="0" err="1" smtClean="0"/>
              <a:t>nè</a:t>
            </a:r>
            <a:r>
              <a:rPr lang="it-IT" baseline="0" dirty="0" smtClean="0"/>
              <a:t> l’espressione di B gal e né la presenza dei sincizi, quindi nel nostro preparato non sono presenti REPLICATION COMPETENT.</a:t>
            </a:r>
            <a:endParaRPr lang="it-IT" dirty="0" smtClean="0"/>
          </a:p>
          <a:p>
            <a:endParaRPr lang="it-IT" dirty="0" smtClean="0"/>
          </a:p>
          <a:p>
            <a:endParaRPr lang="it-IT" dirty="0" smtClean="0"/>
          </a:p>
        </p:txBody>
      </p:sp>
      <p:sp>
        <p:nvSpPr>
          <p:cNvPr id="4" name="Segnaposto numero diapositiva 3"/>
          <p:cNvSpPr>
            <a:spLocks noGrp="1"/>
          </p:cNvSpPr>
          <p:nvPr>
            <p:ph type="sldNum" sz="quarter" idx="10"/>
          </p:nvPr>
        </p:nvSpPr>
        <p:spPr/>
        <p:txBody>
          <a:bodyPr/>
          <a:lstStyle/>
          <a:p>
            <a:fld id="{E51AEA9F-40E8-45FD-87BE-76EE049A7DF2}"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Abbiamo</a:t>
            </a:r>
            <a:r>
              <a:rPr lang="it-IT" baseline="0" dirty="0" smtClean="0"/>
              <a:t> quindi proseguito il nostro esperimento andando a titolare per diluizioni seriali in nostro ultracentrifugato ed effettuando il saggio ELISA p24 contro la proteina dell’</a:t>
            </a:r>
            <a:r>
              <a:rPr lang="it-IT" baseline="0" dirty="0" err="1" smtClean="0"/>
              <a:t>envelope</a:t>
            </a:r>
            <a:r>
              <a:rPr lang="it-IT" baseline="0" dirty="0" smtClean="0"/>
              <a:t> del nostro </a:t>
            </a:r>
            <a:r>
              <a:rPr lang="it-IT" baseline="0" dirty="0" err="1" smtClean="0"/>
              <a:t>lentivettore</a:t>
            </a:r>
            <a:r>
              <a:rPr lang="it-IT" baseline="0" dirty="0" smtClean="0"/>
              <a:t>.</a:t>
            </a:r>
            <a:endParaRPr lang="it-IT" dirty="0" smtClean="0"/>
          </a:p>
          <a:p>
            <a:r>
              <a:rPr lang="it-IT" dirty="0" smtClean="0"/>
              <a:t>Per saggiare l’efficienza di trasduzione abbiamo effettuato una RT-PCR al fine di quantificare le copie genomiche</a:t>
            </a:r>
            <a:r>
              <a:rPr lang="it-IT" baseline="0" dirty="0" smtClean="0"/>
              <a:t> espress</a:t>
            </a:r>
            <a:r>
              <a:rPr lang="it-IT" dirty="0" smtClean="0"/>
              <a:t>e.</a:t>
            </a:r>
            <a:r>
              <a:rPr lang="it-IT" baseline="0" dirty="0" smtClean="0"/>
              <a:t> M</a:t>
            </a:r>
            <a:r>
              <a:rPr lang="it-IT" dirty="0" smtClean="0"/>
              <a:t>ediante analisi </a:t>
            </a:r>
            <a:r>
              <a:rPr lang="it-IT" dirty="0" err="1" smtClean="0"/>
              <a:t>FACSsorting</a:t>
            </a:r>
            <a:r>
              <a:rPr lang="it-IT" dirty="0" smtClean="0"/>
              <a:t> </a:t>
            </a:r>
            <a:r>
              <a:rPr lang="it-IT" baseline="0" dirty="0" smtClean="0"/>
              <a:t> </a:t>
            </a:r>
            <a:r>
              <a:rPr lang="it-IT" dirty="0" smtClean="0"/>
              <a:t>abbiamo </a:t>
            </a:r>
            <a:r>
              <a:rPr lang="it-IT" dirty="0" err="1" smtClean="0"/>
              <a:t>derminato</a:t>
            </a:r>
            <a:r>
              <a:rPr lang="it-IT" dirty="0" smtClean="0"/>
              <a:t> la percentuale delle cellule tradotte e le abbiamo separate da quelle non trasdotte grazie</a:t>
            </a:r>
            <a:r>
              <a:rPr lang="it-IT" baseline="0" dirty="0" smtClean="0"/>
              <a:t> alla rilevazione della fluorescenza.</a:t>
            </a:r>
            <a:endParaRPr lang="it-IT" dirty="0" smtClean="0"/>
          </a:p>
          <a:p>
            <a:r>
              <a:rPr lang="it-IT" dirty="0" smtClean="0"/>
              <a:t>Il vettore viene poi isolato dalle cellule e inoculato</a:t>
            </a:r>
            <a:r>
              <a:rPr lang="it-IT" baseline="0" dirty="0" smtClean="0"/>
              <a:t> nell’embrione di topo, possibilmente allo stadio di singola cellula (zigote). Le cellule embrionali in questo modo si replicheranno con il </a:t>
            </a:r>
            <a:r>
              <a:rPr lang="it-IT" baseline="0" dirty="0" err="1" smtClean="0"/>
              <a:t>lentivettore</a:t>
            </a:r>
            <a:r>
              <a:rPr lang="it-IT" baseline="0" dirty="0" smtClean="0"/>
              <a:t> integrato nel loro genoma, ma l’espressione del </a:t>
            </a:r>
            <a:r>
              <a:rPr lang="it-IT" baseline="0" dirty="0" err="1" smtClean="0"/>
              <a:t>transgene</a:t>
            </a:r>
            <a:r>
              <a:rPr lang="it-IT" baseline="0" dirty="0" smtClean="0"/>
              <a:t> si verificherà solo nelle cellule somatotrope dell’</a:t>
            </a:r>
            <a:r>
              <a:rPr lang="it-IT" baseline="0" dirty="0" err="1" smtClean="0"/>
              <a:t>adenoipofisi</a:t>
            </a:r>
            <a:r>
              <a:rPr lang="it-IT" baseline="0" dirty="0" smtClean="0"/>
              <a:t> anteriore a causa della presenza del nostro promotore </a:t>
            </a:r>
            <a:r>
              <a:rPr lang="it-IT" baseline="0" dirty="0" err="1" smtClean="0"/>
              <a:t>tessuto-pecifico</a:t>
            </a:r>
            <a:r>
              <a:rPr lang="it-IT" baseline="0" dirty="0" smtClean="0"/>
              <a:t>. Per generare una popolazione che mantenga stabilmente la nostra mutazione abbiamo effettuato </a:t>
            </a:r>
            <a:r>
              <a:rPr lang="it-IT" baseline="0" dirty="0" err="1" smtClean="0"/>
              <a:t>incorci</a:t>
            </a:r>
            <a:r>
              <a:rPr lang="it-IT" baseline="0" dirty="0" smtClean="0"/>
              <a:t> tra mutanti e saggiato la stabilità del fenotipo (quelli che esprimevano sempre l’adenoma e che avevano livelli elevati di GH).</a:t>
            </a:r>
            <a:endParaRPr lang="it-IT" dirty="0"/>
          </a:p>
        </p:txBody>
      </p:sp>
      <p:sp>
        <p:nvSpPr>
          <p:cNvPr id="4" name="Segnaposto numero diapositiva 3"/>
          <p:cNvSpPr>
            <a:spLocks noGrp="1"/>
          </p:cNvSpPr>
          <p:nvPr>
            <p:ph type="sldNum" sz="quarter" idx="10"/>
          </p:nvPr>
        </p:nvSpPr>
        <p:spPr/>
        <p:txBody>
          <a:bodyPr/>
          <a:lstStyle/>
          <a:p>
            <a:fld id="{E51AEA9F-40E8-45FD-87BE-76EE049A7DF2}"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Dal nostro animale modello abbiamo prelevato le</a:t>
            </a:r>
            <a:r>
              <a:rPr lang="it-IT" baseline="0" dirty="0" smtClean="0"/>
              <a:t> cellule differenziate somatotrope e le abbiamo </a:t>
            </a:r>
            <a:r>
              <a:rPr lang="it-IT" baseline="0" dirty="0" err="1" smtClean="0"/>
              <a:t>sdifferenziato</a:t>
            </a:r>
            <a:r>
              <a:rPr lang="it-IT" baseline="0" dirty="0" smtClean="0"/>
              <a:t> per ottenere le </a:t>
            </a:r>
            <a:r>
              <a:rPr lang="it-IT" baseline="0" dirty="0" err="1" smtClean="0"/>
              <a:t>iPS</a:t>
            </a:r>
            <a:r>
              <a:rPr lang="it-IT" baseline="0" dirty="0" smtClean="0"/>
              <a:t> in cui poter iniettare il nostro plasmide con il gene </a:t>
            </a:r>
            <a:r>
              <a:rPr lang="it-IT" baseline="0" dirty="0" err="1" smtClean="0"/>
              <a:t>wt</a:t>
            </a:r>
            <a:r>
              <a:rPr lang="it-IT" baseline="0" dirty="0" smtClean="0"/>
              <a:t> e il nostro ZFN. Una volta effettuata l’iniezione abbiamo permesso che le cellule trasdotte potessero crescere per poi re-iniettarle al nostro topo modello. ( Data l’alta efficienza di trasduzione dello ZFN e del nostro plasmide, fornito in eccesso, non abbiamo effettuato analisi specifiche per registrare la loro presenza, tuttavia per essere totalmente certi della nostra operazione avremmo potuto </a:t>
            </a:r>
            <a:r>
              <a:rPr lang="it-IT" baseline="0" dirty="0" err="1" smtClean="0"/>
              <a:t>sequenziare</a:t>
            </a:r>
            <a:r>
              <a:rPr lang="it-IT" baseline="0" dirty="0" smtClean="0"/>
              <a:t> la popolazione clonale di </a:t>
            </a:r>
            <a:r>
              <a:rPr lang="it-IT" baseline="0" dirty="0" err="1" smtClean="0"/>
              <a:t>iPS</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E51AEA9F-40E8-45FD-87BE-76EE049A7DF2}"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Dopo iniezione</a:t>
            </a:r>
            <a:r>
              <a:rPr lang="it-IT" baseline="0" dirty="0" smtClean="0"/>
              <a:t> </a:t>
            </a:r>
            <a:r>
              <a:rPr lang="it-IT" baseline="0" dirty="0" err="1" smtClean="0"/>
              <a:t>stereotassica</a:t>
            </a:r>
            <a:r>
              <a:rPr lang="it-IT" baseline="0" dirty="0" smtClean="0"/>
              <a:t> delle cellule staminali trasdotte effettuo dopo 5 settimane analisi molecolari per testare il livello di </a:t>
            </a:r>
            <a:r>
              <a:rPr lang="it-IT" baseline="0" dirty="0" err="1" smtClean="0"/>
              <a:t>cAMP</a:t>
            </a:r>
            <a:r>
              <a:rPr lang="it-IT" baseline="0" dirty="0" smtClean="0"/>
              <a:t> e GH con ELISA e successivamente analisi istologiche della ghiandola pituitaria attraverso </a:t>
            </a:r>
            <a:r>
              <a:rPr lang="it-IT" baseline="0" dirty="0" err="1" smtClean="0"/>
              <a:t>Immunoistochimica</a:t>
            </a:r>
            <a:r>
              <a:rPr lang="it-IT" baseline="0" dirty="0" smtClean="0"/>
              <a:t>.</a:t>
            </a:r>
          </a:p>
          <a:p>
            <a:r>
              <a:rPr lang="it-IT" baseline="0" dirty="0" smtClean="0"/>
              <a:t>Dopo si effettua risonanza magnetica per vedere la dimensione della massa tumorale e eventualmente la sua riduzione a seguito del differenziamento del pool di cellule staminali sane iniettate.</a:t>
            </a:r>
          </a:p>
          <a:p>
            <a:r>
              <a:rPr lang="it-IT" baseline="0" dirty="0" smtClean="0"/>
              <a:t>I risultati attesi prevedono il ripristino della sequenza genomica di </a:t>
            </a:r>
            <a:r>
              <a:rPr lang="it-IT" baseline="0" dirty="0" err="1" smtClean="0"/>
              <a:t>Gs-alpha</a:t>
            </a:r>
            <a:r>
              <a:rPr lang="it-IT" baseline="0" dirty="0" smtClean="0"/>
              <a:t>, la diminuzione dei livelli del </a:t>
            </a:r>
            <a:r>
              <a:rPr lang="it-IT" baseline="0" dirty="0" err="1" smtClean="0"/>
              <a:t>cAMP</a:t>
            </a:r>
            <a:r>
              <a:rPr lang="it-IT" baseline="0" dirty="0" smtClean="0"/>
              <a:t> e della secrezione di GH. Per confermare i dati molecolari si esegue un’analisi morfologica per </a:t>
            </a:r>
            <a:r>
              <a:rPr lang="it-IT" baseline="0" dirty="0" err="1" smtClean="0"/>
              <a:t>immunoistochimica</a:t>
            </a:r>
            <a:r>
              <a:rPr lang="it-IT" baseline="0" dirty="0" smtClean="0"/>
              <a:t> con l’utilizzo di un anticorpo monoclonale </a:t>
            </a:r>
            <a:r>
              <a:rPr lang="it-IT" baseline="0" dirty="0" err="1" smtClean="0"/>
              <a:t>anti-human-alpha</a:t>
            </a:r>
            <a:r>
              <a:rPr lang="it-IT" baseline="0" dirty="0" smtClean="0"/>
              <a:t> </a:t>
            </a:r>
            <a:r>
              <a:rPr lang="it-IT" baseline="0" dirty="0" err="1" smtClean="0"/>
              <a:t>subunit</a:t>
            </a:r>
            <a:r>
              <a:rPr lang="it-IT" baseline="0" dirty="0" smtClean="0"/>
              <a:t> (WT) associato al recettore ormonale della ghiandola pituitaria  e per identificare il fenotipo ormonale con un anticorpo contro GH. Nel primo caso la seconda incubazione avviene con anticorpo secondario </a:t>
            </a:r>
            <a:r>
              <a:rPr lang="it-IT" baseline="0" dirty="0" err="1" smtClean="0"/>
              <a:t>donkey-anti-mouse</a:t>
            </a:r>
            <a:r>
              <a:rPr lang="it-IT" baseline="0" dirty="0" smtClean="0"/>
              <a:t> </a:t>
            </a:r>
            <a:r>
              <a:rPr lang="it-IT" baseline="0" dirty="0" err="1" smtClean="0"/>
              <a:t>IgG</a:t>
            </a:r>
            <a:r>
              <a:rPr lang="it-IT" baseline="0" dirty="0" smtClean="0"/>
              <a:t> </a:t>
            </a:r>
            <a:r>
              <a:rPr lang="it-IT" baseline="0" dirty="0" err="1" smtClean="0"/>
              <a:t>fragments</a:t>
            </a:r>
            <a:r>
              <a:rPr lang="it-IT" baseline="0" dirty="0" smtClean="0"/>
              <a:t>, dove la porzione costante dell’IG è associata alla </a:t>
            </a:r>
            <a:r>
              <a:rPr lang="it-IT" baseline="0" dirty="0" err="1" smtClean="0"/>
              <a:t>fluorescina</a:t>
            </a:r>
            <a:r>
              <a:rPr lang="it-IT" baseline="0" dirty="0" smtClean="0"/>
              <a:t> mentre nel secondo test per l’ormone della crescita in seconda incubazione si usa la Proteina A che lega la porzione costante delle </a:t>
            </a:r>
            <a:r>
              <a:rPr lang="it-IT" baseline="0" dirty="0" err="1" smtClean="0"/>
              <a:t>IgG</a:t>
            </a:r>
            <a:r>
              <a:rPr lang="it-IT" baseline="0" dirty="0" smtClean="0"/>
              <a:t> ed è associata al Texas Red (FLUOROFORO ROSSO).</a:t>
            </a:r>
          </a:p>
          <a:p>
            <a:r>
              <a:rPr lang="it-IT" baseline="0" dirty="0" smtClean="0"/>
              <a:t>La risonanza magnetica di controllo verrà eseguita nei due mesi successivi alla re-iniezione.</a:t>
            </a:r>
          </a:p>
          <a:p>
            <a:r>
              <a:rPr lang="it-IT" baseline="0" dirty="0" smtClean="0"/>
              <a:t>Dall’</a:t>
            </a:r>
            <a:r>
              <a:rPr lang="it-IT" baseline="0" dirty="0" err="1" smtClean="0"/>
              <a:t>immunistochimica</a:t>
            </a:r>
            <a:r>
              <a:rPr lang="it-IT" baseline="0" dirty="0" smtClean="0"/>
              <a:t> l’intensità della fluorescenza ci dirà se abbiamo ripristinato la proteina WT e ci </a:t>
            </a:r>
            <a:r>
              <a:rPr lang="it-IT" baseline="0" dirty="0" err="1" smtClean="0"/>
              <a:t>apsettiamo</a:t>
            </a:r>
            <a:r>
              <a:rPr lang="it-IT" baseline="0" dirty="0" smtClean="0"/>
              <a:t> il ripristino di livelli fisiologici di GH.</a:t>
            </a:r>
          </a:p>
          <a:p>
            <a:endParaRPr lang="it-IT" dirty="0"/>
          </a:p>
        </p:txBody>
      </p:sp>
      <p:sp>
        <p:nvSpPr>
          <p:cNvPr id="4" name="Segnaposto numero diapositiva 3"/>
          <p:cNvSpPr>
            <a:spLocks noGrp="1"/>
          </p:cNvSpPr>
          <p:nvPr>
            <p:ph type="sldNum" sz="quarter" idx="10"/>
          </p:nvPr>
        </p:nvSpPr>
        <p:spPr/>
        <p:txBody>
          <a:bodyPr/>
          <a:lstStyle/>
          <a:p>
            <a:fld id="{E51AEA9F-40E8-45FD-87BE-76EE049A7DF2}"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Dopo</a:t>
            </a:r>
            <a:r>
              <a:rPr lang="it-IT" baseline="0" dirty="0" smtClean="0"/>
              <a:t> il trattamento è necessario seguire il </a:t>
            </a:r>
            <a:r>
              <a:rPr lang="it-IT" baseline="0" dirty="0" err="1" smtClean="0"/>
              <a:t>follw-up</a:t>
            </a:r>
            <a:r>
              <a:rPr lang="it-IT" baseline="0" dirty="0" smtClean="0"/>
              <a:t> dei topi, facendo analisi morfologiche ed istologiche ci aspettiamo che fino ai 5 mesi successivi al trattamento non ci sia un aumento di dimensione dell’adenoma, analisi successive all’anno dal trattamento dovrebbero invece evidenziare la regressione dell’adenoma, dovuta al vantaggio proliferativo che le cellule corrette hanno nei confronti delle cellule malate. In questo modo avremmo quindi la prova dell’efficienza del nostro trattamento in maniera tale da poter pensare, come aspettativa futura, ad un </a:t>
            </a:r>
            <a:r>
              <a:rPr lang="it-IT" baseline="0" dirty="0" err="1" smtClean="0"/>
              <a:t>clinical</a:t>
            </a:r>
            <a:r>
              <a:rPr lang="it-IT" baseline="0" dirty="0" smtClean="0"/>
              <a:t> trial di fase I, dove sarebbe possibile testare questa terapia su coorti composte da 20-80 soggetti al fine di stabilire la dose appropriata per uso terapeutico.</a:t>
            </a:r>
            <a:endParaRPr lang="it-IT" dirty="0"/>
          </a:p>
        </p:txBody>
      </p:sp>
      <p:sp>
        <p:nvSpPr>
          <p:cNvPr id="4" name="Segnaposto numero diapositiva 3"/>
          <p:cNvSpPr>
            <a:spLocks noGrp="1"/>
          </p:cNvSpPr>
          <p:nvPr>
            <p:ph type="sldNum" sz="quarter" idx="10"/>
          </p:nvPr>
        </p:nvSpPr>
        <p:spPr/>
        <p:txBody>
          <a:bodyPr/>
          <a:lstStyle/>
          <a:p>
            <a:fld id="{E51AEA9F-40E8-45FD-87BE-76EE049A7DF2}" type="slidenum">
              <a:rPr lang="it-IT" smtClean="0"/>
              <a:pPr/>
              <a:t>17</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Gli adenomi</a:t>
            </a:r>
            <a:r>
              <a:rPr lang="it-IT" baseline="0" dirty="0" smtClean="0"/>
              <a:t> della ghiandola pituitari sono prevalentemente tumori benigni. Sono di origine monoclonale ovvero derivante dalla eccessiva proliferazione di una sola cellula iniziale di un singolo sottotipo di cellule cioè le cellule somatotrope della porzione anteriore della ghiandola pituitaria.</a:t>
            </a:r>
            <a:endParaRPr lang="it-IT" dirty="0" smtClean="0"/>
          </a:p>
          <a:p>
            <a:r>
              <a:rPr lang="it-IT" dirty="0" smtClean="0"/>
              <a:t>Figura 1Mass </a:t>
            </a:r>
            <a:r>
              <a:rPr lang="it-IT" dirty="0" err="1" smtClean="0"/>
              <a:t>increasing</a:t>
            </a:r>
            <a:r>
              <a:rPr lang="it-IT" dirty="0" smtClean="0"/>
              <a:t> </a:t>
            </a:r>
            <a:r>
              <a:rPr lang="it-IT" dirty="0" err="1" smtClean="0"/>
              <a:t>of</a:t>
            </a:r>
            <a:r>
              <a:rPr lang="it-IT" dirty="0" smtClean="0"/>
              <a:t> </a:t>
            </a:r>
            <a:r>
              <a:rPr lang="it-IT" dirty="0" err="1" smtClean="0"/>
              <a:t>pituitary</a:t>
            </a:r>
            <a:r>
              <a:rPr lang="it-IT" dirty="0" smtClean="0"/>
              <a:t> </a:t>
            </a:r>
            <a:r>
              <a:rPr lang="it-IT" dirty="0" err="1" smtClean="0"/>
              <a:t>gland</a:t>
            </a:r>
            <a:r>
              <a:rPr lang="it-IT" dirty="0" smtClean="0"/>
              <a:t> in MRI</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Figura 2</a:t>
            </a:r>
            <a:r>
              <a:rPr lang="en-US" dirty="0" smtClean="0"/>
              <a:t>Normal pituitary versus pituitary adenoma. Note the delicate </a:t>
            </a:r>
            <a:r>
              <a:rPr lang="en-US" dirty="0" err="1" smtClean="0"/>
              <a:t>acinar</a:t>
            </a:r>
            <a:r>
              <a:rPr lang="en-US" dirty="0" smtClean="0"/>
              <a:t> pattern of a normal pituitary gland </a:t>
            </a:r>
            <a:r>
              <a:rPr lang="en-US" i="1" dirty="0" smtClean="0"/>
              <a:t>(left)</a:t>
            </a:r>
            <a:r>
              <a:rPr lang="en-US" dirty="0" smtClean="0"/>
              <a:t>, in contrast with disruption of the normal </a:t>
            </a:r>
            <a:r>
              <a:rPr lang="en-US" dirty="0" err="1" smtClean="0"/>
              <a:t>reticulin</a:t>
            </a:r>
            <a:r>
              <a:rPr lang="en-US" dirty="0" smtClean="0"/>
              <a:t> network in adenoma </a:t>
            </a:r>
            <a:r>
              <a:rPr lang="en-US" i="1" dirty="0" smtClean="0"/>
              <a:t>(right)</a:t>
            </a:r>
            <a:r>
              <a:rPr lang="en-US" dirty="0" smtClean="0"/>
              <a:t> (Wilder's </a:t>
            </a:r>
            <a:r>
              <a:rPr lang="en-US" dirty="0" err="1" smtClean="0"/>
              <a:t>reticulin</a:t>
            </a:r>
            <a:r>
              <a:rPr lang="en-US" dirty="0" smtClean="0"/>
              <a:t> stain).</a:t>
            </a:r>
            <a:endParaRPr lang="it-IT" dirty="0" smtClean="0"/>
          </a:p>
          <a:p>
            <a:endParaRPr lang="it-IT" dirty="0"/>
          </a:p>
        </p:txBody>
      </p:sp>
      <p:sp>
        <p:nvSpPr>
          <p:cNvPr id="4" name="Segnaposto numero diapositiva 3"/>
          <p:cNvSpPr>
            <a:spLocks noGrp="1"/>
          </p:cNvSpPr>
          <p:nvPr>
            <p:ph type="sldNum" sz="quarter" idx="10"/>
          </p:nvPr>
        </p:nvSpPr>
        <p:spPr/>
        <p:txBody>
          <a:bodyPr/>
          <a:lstStyle/>
          <a:p>
            <a:fld id="{E51AEA9F-40E8-45FD-87BE-76EE049A7DF2}"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Il locus GNAS si trova sul cromosoma 20q13.2</a:t>
            </a:r>
            <a:r>
              <a:rPr lang="it-IT" baseline="0" dirty="0" smtClean="0"/>
              <a:t>, </a:t>
            </a:r>
            <a:r>
              <a:rPr lang="it-IT" baseline="0" dirty="0" err="1" smtClean="0"/>
              <a:t>contiente</a:t>
            </a:r>
            <a:r>
              <a:rPr lang="it-IT" baseline="0" dirty="0" smtClean="0"/>
              <a:t> 13 esoni ed è lungo 20 </a:t>
            </a:r>
            <a:r>
              <a:rPr lang="it-IT" baseline="0" dirty="0" err="1" smtClean="0"/>
              <a:t>kb</a:t>
            </a:r>
            <a:r>
              <a:rPr lang="it-IT" baseline="0" dirty="0" smtClean="0"/>
              <a:t>. Attraverso uno </a:t>
            </a:r>
            <a:r>
              <a:rPr lang="it-IT" baseline="0" dirty="0" err="1" smtClean="0"/>
              <a:t>splicing</a:t>
            </a:r>
            <a:r>
              <a:rPr lang="it-IT" baseline="0" dirty="0" smtClean="0"/>
              <a:t> alternativo si ottengono 4 distinti </a:t>
            </a:r>
            <a:r>
              <a:rPr lang="it-IT" baseline="0" dirty="0" err="1" smtClean="0"/>
              <a:t>mRNA</a:t>
            </a:r>
            <a:r>
              <a:rPr lang="it-IT" baseline="0" dirty="0" smtClean="0"/>
              <a:t> </a:t>
            </a:r>
            <a:r>
              <a:rPr lang="it-IT" dirty="0" err="1" smtClean="0"/>
              <a:t>Gs-alfa</a:t>
            </a:r>
            <a:r>
              <a:rPr lang="it-IT" dirty="0" smtClean="0"/>
              <a:t>, XLAS, NESP55, e l’A/B. Solitamente la</a:t>
            </a:r>
            <a:r>
              <a:rPr lang="it-IT" baseline="0" dirty="0" smtClean="0"/>
              <a:t> porzione codificante </a:t>
            </a:r>
            <a:r>
              <a:rPr lang="it-IT" baseline="0" dirty="0" err="1" smtClean="0"/>
              <a:t>Gs-alpha</a:t>
            </a:r>
            <a:r>
              <a:rPr lang="it-IT" baseline="0" dirty="0" smtClean="0"/>
              <a:t> è metilata nell’allele paterno e pertanto la mutazione che provoca il </a:t>
            </a:r>
            <a:r>
              <a:rPr lang="it-IT" baseline="0" dirty="0" err="1" smtClean="0"/>
              <a:t>somatotropinoma</a:t>
            </a:r>
            <a:r>
              <a:rPr lang="it-IT" baseline="0" dirty="0" smtClean="0"/>
              <a:t> si verifica nell’allele materno che serve quindi per l’avvio della patologia e per definirne il fenotipo; nel decorso patologico l’imprinting dell’allele paterno viene perso. La mutazione è somatica e avviene </a:t>
            </a:r>
            <a:r>
              <a:rPr lang="it-IT" baseline="0" dirty="0" err="1" smtClean="0"/>
              <a:t>post-zigoticamente</a:t>
            </a:r>
            <a:r>
              <a:rPr lang="it-IT" baseline="0" dirty="0" smtClean="0"/>
              <a:t> essa determina una “</a:t>
            </a:r>
            <a:r>
              <a:rPr lang="it-IT" baseline="0" dirty="0" err="1" smtClean="0"/>
              <a:t>gain-of-function</a:t>
            </a:r>
            <a:r>
              <a:rPr lang="it-IT" baseline="0" dirty="0" smtClean="0"/>
              <a:t>” nella </a:t>
            </a:r>
            <a:r>
              <a:rPr lang="it-IT" baseline="0" dirty="0" err="1" smtClean="0"/>
              <a:t>subunità</a:t>
            </a:r>
            <a:r>
              <a:rPr lang="it-IT" baseline="0" dirty="0" smtClean="0"/>
              <a:t> </a:t>
            </a:r>
            <a:r>
              <a:rPr lang="it-IT" baseline="0" dirty="0" err="1" smtClean="0"/>
              <a:t>alpha</a:t>
            </a:r>
            <a:r>
              <a:rPr lang="it-IT" baseline="0" dirty="0" smtClean="0"/>
              <a:t> mutata delle proteine Gs </a:t>
            </a:r>
            <a:r>
              <a:rPr lang="it-IT" baseline="0" dirty="0" err="1" smtClean="0"/>
              <a:t>eterotrimeriche</a:t>
            </a:r>
            <a:r>
              <a:rPr lang="it-IT" baseline="0" dirty="0" smtClean="0"/>
              <a:t>; per questo il gene per questa </a:t>
            </a:r>
            <a:r>
              <a:rPr lang="it-IT" baseline="0" dirty="0" err="1" smtClean="0"/>
              <a:t>subunità</a:t>
            </a:r>
            <a:r>
              <a:rPr lang="it-IT" baseline="0" dirty="0" smtClean="0"/>
              <a:t> mutato può essere considerato un oncogene e viene notoriamente chiamato </a:t>
            </a:r>
            <a:r>
              <a:rPr lang="it-IT" baseline="0" dirty="0" err="1" smtClean="0"/>
              <a:t>gsp</a:t>
            </a:r>
            <a:r>
              <a:rPr lang="it-IT" baseline="0" dirty="0" smtClean="0"/>
              <a:t>. </a:t>
            </a:r>
            <a:r>
              <a:rPr lang="it-IT" dirty="0" smtClean="0"/>
              <a:t>L’amminoacido Arg si trova nel dominio che determina l’attività </a:t>
            </a:r>
            <a:r>
              <a:rPr lang="it-IT" dirty="0" err="1" smtClean="0"/>
              <a:t>GTPasica</a:t>
            </a:r>
            <a:r>
              <a:rPr lang="it-IT" baseline="0" dirty="0" smtClean="0"/>
              <a:t> della </a:t>
            </a:r>
            <a:r>
              <a:rPr lang="it-IT" baseline="0" dirty="0" err="1" smtClean="0"/>
              <a:t>subunità</a:t>
            </a:r>
            <a:r>
              <a:rPr lang="it-IT" baseline="0" dirty="0" smtClean="0"/>
              <a:t> </a:t>
            </a:r>
            <a:r>
              <a:rPr lang="it-IT" baseline="0" dirty="0" err="1" smtClean="0"/>
              <a:t>alpha</a:t>
            </a:r>
            <a:r>
              <a:rPr lang="it-IT" baseline="0" dirty="0" smtClean="0"/>
              <a:t> del fattore Gs e che permette l’inattivazione della </a:t>
            </a:r>
            <a:r>
              <a:rPr lang="it-IT" baseline="0" dirty="0" err="1" smtClean="0"/>
              <a:t>subunità</a:t>
            </a:r>
            <a:r>
              <a:rPr lang="it-IT" baseline="0" dirty="0" smtClean="0"/>
              <a:t> stessa e il ritorno alla forma </a:t>
            </a:r>
            <a:r>
              <a:rPr lang="it-IT" baseline="0" dirty="0" err="1" smtClean="0"/>
              <a:t>G-alphabetagamma</a:t>
            </a:r>
            <a:r>
              <a:rPr lang="it-IT" baseline="0" dirty="0" smtClean="0"/>
              <a:t> legata al GDP. L’amminoacido </a:t>
            </a:r>
            <a:r>
              <a:rPr lang="it-IT" baseline="0" dirty="0" err="1" smtClean="0"/>
              <a:t>arginina</a:t>
            </a:r>
            <a:r>
              <a:rPr lang="it-IT" baseline="0" dirty="0" smtClean="0"/>
              <a:t> in questo dominio è altamente conservato in quanto ha un ruolo fondamentale nel contattare il gamma-fosfato del GTP durante la reazione di idrolisi.</a:t>
            </a:r>
          </a:p>
          <a:p>
            <a:r>
              <a:rPr lang="it-IT" baseline="0" dirty="0" smtClean="0"/>
              <a:t>Figura 2. Analisi per PCR e </a:t>
            </a:r>
            <a:r>
              <a:rPr lang="it-IT" baseline="0" dirty="0" err="1" smtClean="0"/>
              <a:t>sequenziamento</a:t>
            </a:r>
            <a:r>
              <a:rPr lang="it-IT" baseline="0" dirty="0" smtClean="0"/>
              <a:t> diretto del residuo di </a:t>
            </a:r>
            <a:r>
              <a:rPr lang="it-IT" baseline="0" dirty="0" err="1" smtClean="0"/>
              <a:t>Arginina</a:t>
            </a:r>
            <a:r>
              <a:rPr lang="it-IT" baseline="0" dirty="0" smtClean="0"/>
              <a:t> in individuo sano e malato e in quest’ultimo ritroviamo sia la forma WT sia la sostituzione con un codone per </a:t>
            </a:r>
            <a:r>
              <a:rPr lang="it-IT" baseline="0" dirty="0" err="1" smtClean="0"/>
              <a:t>Cys</a:t>
            </a:r>
            <a:r>
              <a:rPr lang="it-IT" baseline="0" dirty="0" smtClean="0"/>
              <a:t> essendo un caso di </a:t>
            </a:r>
            <a:r>
              <a:rPr lang="it-IT" baseline="0" dirty="0" err="1" smtClean="0"/>
              <a:t>eterozigosità</a:t>
            </a:r>
            <a:r>
              <a:rPr lang="it-IT" baseline="0" dirty="0" smtClean="0"/>
              <a:t>.</a:t>
            </a:r>
          </a:p>
          <a:p>
            <a:r>
              <a:rPr lang="it-IT" baseline="0" dirty="0" smtClean="0"/>
              <a:t>La mutazione è associata  al 30-40 % dei casi di tumori </a:t>
            </a:r>
            <a:r>
              <a:rPr lang="it-IT" baseline="0" dirty="0" err="1" smtClean="0"/>
              <a:t>GH-secernenti</a:t>
            </a:r>
            <a:r>
              <a:rPr lang="it-IT" baseline="0" dirty="0" smtClean="0"/>
              <a:t>; altri </a:t>
            </a:r>
            <a:r>
              <a:rPr lang="it-IT" baseline="0" dirty="0" err="1" smtClean="0"/>
              <a:t>pathway</a:t>
            </a:r>
            <a:r>
              <a:rPr lang="it-IT" baseline="0" dirty="0" smtClean="0"/>
              <a:t> non sono ancora stati accertati a parte quello di </a:t>
            </a:r>
            <a:r>
              <a:rPr lang="it-IT" baseline="0" dirty="0" err="1" smtClean="0"/>
              <a:t>Gs-alpha</a:t>
            </a:r>
            <a:r>
              <a:rPr lang="it-IT" baseline="0" dirty="0" smtClean="0"/>
              <a:t>.</a:t>
            </a:r>
          </a:p>
        </p:txBody>
      </p:sp>
      <p:sp>
        <p:nvSpPr>
          <p:cNvPr id="4" name="Segnaposto numero diapositiva 3"/>
          <p:cNvSpPr>
            <a:spLocks noGrp="1"/>
          </p:cNvSpPr>
          <p:nvPr>
            <p:ph type="sldNum" sz="quarter" idx="10"/>
          </p:nvPr>
        </p:nvSpPr>
        <p:spPr/>
        <p:txBody>
          <a:bodyPr/>
          <a:lstStyle/>
          <a:p>
            <a:fld id="{E51AEA9F-40E8-45FD-87BE-76EE049A7DF2}"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Minuto 45 </a:t>
            </a:r>
            <a:r>
              <a:rPr lang="it-IT" dirty="0" err="1" smtClean="0"/>
              <a:t>sbob</a:t>
            </a:r>
            <a:endParaRPr lang="it-IT" dirty="0"/>
          </a:p>
        </p:txBody>
      </p:sp>
      <p:sp>
        <p:nvSpPr>
          <p:cNvPr id="4" name="Segnaposto numero diapositiva 3"/>
          <p:cNvSpPr>
            <a:spLocks noGrp="1"/>
          </p:cNvSpPr>
          <p:nvPr>
            <p:ph type="sldNum" sz="quarter" idx="10"/>
          </p:nvPr>
        </p:nvSpPr>
        <p:spPr/>
        <p:txBody>
          <a:bodyPr/>
          <a:lstStyle/>
          <a:p>
            <a:fld id="{E51AEA9F-40E8-45FD-87BE-76EE049A7DF2}"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Il</a:t>
            </a:r>
            <a:r>
              <a:rPr lang="it-IT" baseline="0" dirty="0" smtClean="0"/>
              <a:t> </a:t>
            </a:r>
            <a:r>
              <a:rPr lang="it-IT" baseline="0" dirty="0" err="1" smtClean="0"/>
              <a:t>cAMP-pathway</a:t>
            </a:r>
            <a:r>
              <a:rPr lang="it-IT" baseline="0" dirty="0" smtClean="0"/>
              <a:t> in realtà viene attivato dal legame del </a:t>
            </a:r>
            <a:r>
              <a:rPr lang="it-IT" baseline="0" dirty="0" err="1" smtClean="0"/>
              <a:t>ligando</a:t>
            </a:r>
            <a:r>
              <a:rPr lang="it-IT" baseline="0" dirty="0" smtClean="0"/>
              <a:t> GHRH sul recettore accoppiato alla proteina G. questo GHRH è un </a:t>
            </a:r>
            <a:r>
              <a:rPr lang="it-IT" baseline="0" dirty="0" err="1" smtClean="0"/>
              <a:t>neuroormone</a:t>
            </a:r>
            <a:r>
              <a:rPr lang="it-IT" baseline="0" dirty="0" smtClean="0"/>
              <a:t> che in </a:t>
            </a:r>
            <a:r>
              <a:rPr lang="it-IT" baseline="0" dirty="0" err="1" smtClean="0"/>
              <a:t>condzioni</a:t>
            </a:r>
            <a:r>
              <a:rPr lang="it-IT" baseline="0" dirty="0" smtClean="0"/>
              <a:t> fisiologiche è secreto dall’ipotalamo in modo pulsatile e sfalsato rispetto all’altro neurormone, la somatostatina in modo che il GH venga rilasciato periodicamente. Il fattore CREB una volta fosforilato entra nel nucleo legandosi a CRE, anche noto come “elemento di risposta al </a:t>
            </a:r>
            <a:r>
              <a:rPr lang="it-IT" baseline="0" dirty="0" err="1" smtClean="0"/>
              <a:t>cAMP</a:t>
            </a:r>
            <a:r>
              <a:rPr lang="it-IT" baseline="0" dirty="0" smtClean="0"/>
              <a:t>”, attivando la trascrizione di geni come </a:t>
            </a:r>
            <a:r>
              <a:rPr lang="it-IT" baseline="0" dirty="0" err="1" smtClean="0"/>
              <a:t>c-fos</a:t>
            </a:r>
            <a:r>
              <a:rPr lang="it-IT" baseline="0" dirty="0" smtClean="0"/>
              <a:t>, </a:t>
            </a:r>
            <a:r>
              <a:rPr lang="it-IT" baseline="0" dirty="0" err="1" smtClean="0"/>
              <a:t>c-jun</a:t>
            </a:r>
            <a:r>
              <a:rPr lang="it-IT" baseline="0" dirty="0" smtClean="0"/>
              <a:t>, </a:t>
            </a:r>
            <a:r>
              <a:rPr lang="it-IT" baseline="0" dirty="0" err="1" smtClean="0"/>
              <a:t>jun</a:t>
            </a:r>
            <a:r>
              <a:rPr lang="it-IT" baseline="0" dirty="0" smtClean="0"/>
              <a:t> B e anche Pit-1. l’attivazione di quest’ultimo stimola la produzione di GH e anche quella del recettore GHRH. Quando la </a:t>
            </a:r>
            <a:r>
              <a:rPr lang="it-IT" baseline="0" dirty="0" err="1" smtClean="0"/>
              <a:t>subunita</a:t>
            </a:r>
            <a:r>
              <a:rPr lang="it-IT" baseline="0" dirty="0" smtClean="0"/>
              <a:t> Gs </a:t>
            </a:r>
            <a:r>
              <a:rPr lang="it-IT" baseline="0" dirty="0" err="1" smtClean="0"/>
              <a:t>alpha</a:t>
            </a:r>
            <a:r>
              <a:rPr lang="it-IT" baseline="0" dirty="0" smtClean="0"/>
              <a:t> è </a:t>
            </a:r>
            <a:r>
              <a:rPr lang="it-IT" baseline="0" dirty="0" err="1" smtClean="0"/>
              <a:t>costitutivamente</a:t>
            </a:r>
            <a:r>
              <a:rPr lang="it-IT" baseline="0" dirty="0" smtClean="0"/>
              <a:t> attiva, a seguito della mutazione, i livelli di </a:t>
            </a:r>
            <a:r>
              <a:rPr lang="it-IT" baseline="0" dirty="0" err="1" smtClean="0"/>
              <a:t>cAMP</a:t>
            </a:r>
            <a:r>
              <a:rPr lang="it-IT" baseline="0" dirty="0" smtClean="0"/>
              <a:t> sono aumentati e a valle questo stimola una ipersecrezione di GH e del recettore GHRH. La mutazione rende quindi il </a:t>
            </a:r>
            <a:r>
              <a:rPr lang="it-IT" baseline="0" dirty="0" err="1" smtClean="0"/>
              <a:t>pathway</a:t>
            </a:r>
            <a:r>
              <a:rPr lang="it-IT" baseline="0" dirty="0" smtClean="0"/>
              <a:t> stesso indipendente dal legame di GHRH al suo recettore.</a:t>
            </a:r>
          </a:p>
          <a:p>
            <a:r>
              <a:rPr lang="it-IT" baseline="0" dirty="0" smtClean="0"/>
              <a:t>Il GH una volta secreto si lega al suo recettore plasmatico GHBP e raggiunge il fegato dove il GHBP </a:t>
            </a:r>
            <a:r>
              <a:rPr lang="it-IT" baseline="0" dirty="0" err="1" smtClean="0"/>
              <a:t>dimerizza</a:t>
            </a:r>
            <a:r>
              <a:rPr lang="it-IT" baseline="0" dirty="0" smtClean="0"/>
              <a:t> con il recettore GHR nelle cellule epatiche attivando la via </a:t>
            </a:r>
            <a:r>
              <a:rPr lang="it-IT" baseline="0" dirty="0" err="1" smtClean="0"/>
              <a:t>Jak</a:t>
            </a:r>
            <a:r>
              <a:rPr lang="it-IT" baseline="0" dirty="0" smtClean="0"/>
              <a:t>/</a:t>
            </a:r>
            <a:r>
              <a:rPr lang="it-IT" baseline="0" dirty="0" err="1" smtClean="0"/>
              <a:t>Stat</a:t>
            </a:r>
            <a:r>
              <a:rPr lang="it-IT" baseline="0" dirty="0" smtClean="0"/>
              <a:t> che promuove la trascrizione del fattore IGF-1. quest’ultimo agisce nei diversi tessuti dell’organismo.</a:t>
            </a:r>
            <a:endParaRPr lang="it-IT" dirty="0"/>
          </a:p>
        </p:txBody>
      </p:sp>
      <p:sp>
        <p:nvSpPr>
          <p:cNvPr id="4" name="Segnaposto numero diapositiva 3"/>
          <p:cNvSpPr>
            <a:spLocks noGrp="1"/>
          </p:cNvSpPr>
          <p:nvPr>
            <p:ph type="sldNum" sz="quarter" idx="10"/>
          </p:nvPr>
        </p:nvSpPr>
        <p:spPr/>
        <p:txBody>
          <a:bodyPr/>
          <a:lstStyle/>
          <a:p>
            <a:fld id="{E51AEA9F-40E8-45FD-87BE-76EE049A7DF2}"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 typeface="Arial" pitchFamily="34" charset="0"/>
              <a:buNone/>
            </a:pPr>
            <a:r>
              <a:rPr lang="it-IT" dirty="0" err="1" smtClean="0"/>
              <a:t>Perchè</a:t>
            </a:r>
            <a:r>
              <a:rPr lang="it-IT" baseline="0" dirty="0" smtClean="0"/>
              <a:t> usiamo la terapia genica?? Attualmente i trattamenti per la cura dell’adenoma </a:t>
            </a:r>
            <a:r>
              <a:rPr lang="it-IT" baseline="0" dirty="0" err="1" smtClean="0"/>
              <a:t>GH-secernente</a:t>
            </a:r>
            <a:r>
              <a:rPr lang="it-IT" baseline="0" dirty="0" smtClean="0"/>
              <a:t> portano alla rimozione della massa tumorale tramite chirurgia e al controllo dei meccanismi endocrini oppure colpire entrambi mediante radioterapia con le note conseguenze. Quindi suggeriamo l’utilizzo della terapia genica in quanto potrebbe risolvere la patologia e quindi tutti i sintomi in modo poco invasivo e senza una terapia a lunga durata.</a:t>
            </a:r>
          </a:p>
          <a:p>
            <a:pPr>
              <a:buFont typeface="Arial" pitchFamily="34" charset="0"/>
              <a:buNone/>
            </a:pPr>
            <a:r>
              <a:rPr lang="it-IT" baseline="0" dirty="0" smtClean="0"/>
              <a:t>Cosa può risolvere in modo definitivo l’adenoma della ghiandola pituitaria nell’approccio di terapia genica? </a:t>
            </a:r>
          </a:p>
          <a:p>
            <a:pPr>
              <a:buFont typeface="Arial" pitchFamily="34" charset="0"/>
              <a:buChar char="•"/>
            </a:pPr>
            <a:r>
              <a:rPr lang="it-IT" baseline="0" dirty="0" smtClean="0"/>
              <a:t>Evitare l’ipersecrezione dell’ormone della crescita</a:t>
            </a:r>
          </a:p>
          <a:p>
            <a:pPr>
              <a:buFont typeface="Arial" pitchFamily="34" charset="0"/>
              <a:buChar char="•"/>
            </a:pPr>
            <a:r>
              <a:rPr lang="it-IT" baseline="0" dirty="0" smtClean="0"/>
              <a:t>Recuperare l’attività </a:t>
            </a:r>
            <a:r>
              <a:rPr lang="it-IT" baseline="0" dirty="0" err="1" smtClean="0"/>
              <a:t>GTPasica</a:t>
            </a:r>
            <a:r>
              <a:rPr lang="it-IT" baseline="0" dirty="0" smtClean="0"/>
              <a:t> della </a:t>
            </a:r>
            <a:r>
              <a:rPr lang="it-IT" baseline="0" dirty="0" err="1" smtClean="0"/>
              <a:t>subunità</a:t>
            </a:r>
            <a:r>
              <a:rPr lang="it-IT" baseline="0" dirty="0" smtClean="0"/>
              <a:t> </a:t>
            </a:r>
            <a:r>
              <a:rPr lang="it-IT" baseline="0" dirty="0" err="1" smtClean="0"/>
              <a:t>alpha</a:t>
            </a:r>
            <a:r>
              <a:rPr lang="it-IT" baseline="0" dirty="0" smtClean="0"/>
              <a:t> della proteina Gs</a:t>
            </a:r>
          </a:p>
          <a:p>
            <a:pPr>
              <a:buFont typeface="Arial" pitchFamily="34" charset="0"/>
              <a:buChar char="•"/>
            </a:pPr>
            <a:r>
              <a:rPr lang="it-IT" baseline="0" dirty="0" smtClean="0"/>
              <a:t>Ristabilire la sequenza genomica WT del locus affetto da mutazione e pertanto il fenotipo WT</a:t>
            </a:r>
          </a:p>
          <a:p>
            <a:pPr>
              <a:buFont typeface="Arial" pitchFamily="34" charset="0"/>
              <a:buNone/>
            </a:pPr>
            <a:r>
              <a:rPr lang="it-IT" baseline="0" dirty="0" smtClean="0"/>
              <a:t>Pertanto per risolvere il problema a monte abbiamo pensato di usare le </a:t>
            </a:r>
            <a:r>
              <a:rPr lang="it-IT" baseline="0" dirty="0" err="1" smtClean="0"/>
              <a:t>Zinc</a:t>
            </a:r>
            <a:r>
              <a:rPr lang="it-IT" baseline="0" dirty="0" smtClean="0"/>
              <a:t> </a:t>
            </a:r>
            <a:r>
              <a:rPr lang="it-IT" baseline="0" dirty="0" err="1" smtClean="0"/>
              <a:t>Fingers</a:t>
            </a:r>
            <a:r>
              <a:rPr lang="it-IT" baseline="0" dirty="0" smtClean="0"/>
              <a:t> Nucleasi!!</a:t>
            </a:r>
            <a:endParaRPr lang="it-IT" dirty="0" smtClean="0"/>
          </a:p>
          <a:p>
            <a:pPr>
              <a:buFont typeface="Arial" pitchFamily="34" charset="0"/>
              <a:buNone/>
            </a:pPr>
            <a:endParaRPr lang="it-IT" dirty="0" smtClean="0"/>
          </a:p>
          <a:p>
            <a:pPr>
              <a:buFont typeface="Arial" pitchFamily="34" charset="0"/>
              <a:buChar char="•"/>
            </a:pPr>
            <a:r>
              <a:rPr lang="it-IT" dirty="0" smtClean="0"/>
              <a:t>Costruzione di un modello della malattia in vitro e in vivo per curare la patologia </a:t>
            </a:r>
            <a:r>
              <a:rPr lang="it-IT" baseline="0" dirty="0" smtClean="0"/>
              <a:t> e</a:t>
            </a:r>
            <a:r>
              <a:rPr lang="it-IT" dirty="0" smtClean="0"/>
              <a:t> studiarne i meccanismi patogenetici</a:t>
            </a:r>
          </a:p>
          <a:p>
            <a:pPr>
              <a:buFont typeface="Arial" pitchFamily="34" charset="0"/>
              <a:buChar char="•"/>
            </a:pPr>
            <a:r>
              <a:rPr lang="it-IT" dirty="0" smtClean="0"/>
              <a:t>Correzione della patologia</a:t>
            </a:r>
          </a:p>
          <a:p>
            <a:pPr>
              <a:buFont typeface="Arial" pitchFamily="34" charset="0"/>
              <a:buChar char="•"/>
            </a:pPr>
            <a:r>
              <a:rPr lang="it-IT" dirty="0" smtClean="0"/>
              <a:t>Non c’è cura</a:t>
            </a:r>
          </a:p>
          <a:p>
            <a:pPr>
              <a:buFont typeface="Arial" pitchFamily="34" charset="0"/>
              <a:buChar char="•"/>
            </a:pPr>
            <a:r>
              <a:rPr lang="it-IT" dirty="0" smtClean="0"/>
              <a:t>Solo cure palliative : chirurgia per asportare l’adenoma, analoghi della somatostatina antagonista dell’ormone della crescita</a:t>
            </a:r>
            <a:endParaRPr lang="it-IT" dirty="0"/>
          </a:p>
        </p:txBody>
      </p:sp>
      <p:sp>
        <p:nvSpPr>
          <p:cNvPr id="4" name="Segnaposto numero diapositiva 3"/>
          <p:cNvSpPr>
            <a:spLocks noGrp="1"/>
          </p:cNvSpPr>
          <p:nvPr>
            <p:ph type="sldNum" sz="quarter" idx="10"/>
          </p:nvPr>
        </p:nvSpPr>
        <p:spPr/>
        <p:txBody>
          <a:bodyPr/>
          <a:lstStyle/>
          <a:p>
            <a:fld id="{E51AEA9F-40E8-45FD-87BE-76EE049A7DF2}"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Lo </a:t>
            </a:r>
            <a:r>
              <a:rPr lang="it-IT" dirty="0" err="1" smtClean="0"/>
              <a:t>zinc</a:t>
            </a:r>
            <a:r>
              <a:rPr lang="it-IT" baseline="0" dirty="0" smtClean="0"/>
              <a:t> finger nucleasi è formato da: fino a 6 fattori di trascrizione </a:t>
            </a:r>
            <a:r>
              <a:rPr lang="it-IT" baseline="0" dirty="0" err="1" smtClean="0"/>
              <a:t>eucariotici</a:t>
            </a:r>
            <a:r>
              <a:rPr lang="it-IT" baseline="0" dirty="0" smtClean="0"/>
              <a:t> quali </a:t>
            </a:r>
            <a:r>
              <a:rPr lang="it-IT" baseline="0" dirty="0" err="1" smtClean="0"/>
              <a:t>zinc-finger</a:t>
            </a:r>
            <a:r>
              <a:rPr lang="it-IT" baseline="0" dirty="0" smtClean="0"/>
              <a:t> e dal </a:t>
            </a:r>
            <a:r>
              <a:rPr lang="it-IT" baseline="0" dirty="0" err="1" smtClean="0"/>
              <a:t>sominio</a:t>
            </a:r>
            <a:r>
              <a:rPr lang="it-IT" baseline="0" dirty="0" smtClean="0"/>
              <a:t> </a:t>
            </a:r>
            <a:r>
              <a:rPr lang="it-IT" baseline="0" dirty="0" err="1" smtClean="0"/>
              <a:t>nucelasico</a:t>
            </a:r>
            <a:r>
              <a:rPr lang="it-IT" baseline="0" dirty="0" smtClean="0"/>
              <a:t> dell’enzima si restrizione FOKI. Questo enzima ha bisogno di </a:t>
            </a:r>
            <a:r>
              <a:rPr lang="it-IT" baseline="0" dirty="0" err="1" smtClean="0"/>
              <a:t>dimerizzare</a:t>
            </a:r>
            <a:r>
              <a:rPr lang="it-IT" baseline="0" dirty="0" smtClean="0"/>
              <a:t> per catalizzare il clivaggio della sequenza target. Il taglio così operato induce DSB e provoca l’attivazione dei meccanismi di riparo del DNA della cellula: NHEJ, HRB.</a:t>
            </a:r>
          </a:p>
          <a:p>
            <a:endParaRPr lang="it-IT" baseline="0" dirty="0" smtClean="0"/>
          </a:p>
          <a:p>
            <a:endParaRPr lang="it-IT" dirty="0" smtClean="0"/>
          </a:p>
          <a:p>
            <a:r>
              <a:rPr lang="it-IT" dirty="0" smtClean="0"/>
              <a:t>Correzione mirata sulla sequenza mutata responsabile</a:t>
            </a:r>
            <a:r>
              <a:rPr lang="it-IT" baseline="0" dirty="0" smtClean="0"/>
              <a:t> della patologia</a:t>
            </a:r>
          </a:p>
          <a:p>
            <a:r>
              <a:rPr lang="it-IT" baseline="0" dirty="0" smtClean="0"/>
              <a:t>Sfruttamento di un meccanismo insito nella cellula per la correzione di tagli a </a:t>
            </a:r>
            <a:r>
              <a:rPr lang="it-IT" baseline="0" dirty="0" err="1" smtClean="0"/>
              <a:t>double</a:t>
            </a:r>
            <a:r>
              <a:rPr lang="it-IT" baseline="0" dirty="0" smtClean="0"/>
              <a:t> </a:t>
            </a:r>
            <a:r>
              <a:rPr lang="it-IT" baseline="0" dirty="0" err="1" smtClean="0"/>
              <a:t>strand</a:t>
            </a:r>
            <a:r>
              <a:rPr lang="it-IT" baseline="0" dirty="0" smtClean="0"/>
              <a:t> senza influire su </a:t>
            </a:r>
            <a:r>
              <a:rPr lang="it-IT" baseline="0" dirty="0" err="1" smtClean="0"/>
              <a:t>pathway</a:t>
            </a:r>
            <a:r>
              <a:rPr lang="it-IT" baseline="0" dirty="0" smtClean="0"/>
              <a:t> a valle</a:t>
            </a:r>
          </a:p>
          <a:p>
            <a:r>
              <a:rPr lang="it-IT" baseline="0" dirty="0" smtClean="0"/>
              <a:t>La ricostruzione della sequenza genomica è permanente e ereditabile-</a:t>
            </a:r>
            <a:r>
              <a:rPr lang="en-US" dirty="0" smtClean="0"/>
              <a:t>Mutations made are permanent and heritable </a:t>
            </a:r>
            <a:endParaRPr lang="it-IT" baseline="0" dirty="0" smtClean="0"/>
          </a:p>
          <a:p>
            <a:r>
              <a:rPr lang="it-IT" baseline="0" dirty="0" smtClean="0"/>
              <a:t>Opera in più tipi cellulari somatici nel mammifero-</a:t>
            </a:r>
            <a:r>
              <a:rPr lang="en-US" dirty="0" smtClean="0"/>
              <a:t>Works in a variety of mammalian somatic cell types </a:t>
            </a:r>
            <a:endParaRPr lang="it-IT" baseline="0" dirty="0" smtClean="0"/>
          </a:p>
          <a:p>
            <a:r>
              <a:rPr lang="it-IT" baseline="0" dirty="0" smtClean="0"/>
              <a:t>Avviene con un singolo esperimento di </a:t>
            </a:r>
            <a:r>
              <a:rPr lang="it-IT" baseline="0" dirty="0" err="1" smtClean="0"/>
              <a:t>trasfezione-</a:t>
            </a:r>
            <a:r>
              <a:rPr lang="en-US" dirty="0" smtClean="0"/>
              <a:t>Edits induced through a single </a:t>
            </a:r>
            <a:r>
              <a:rPr lang="en-US" dirty="0" err="1" smtClean="0"/>
              <a:t>transfection</a:t>
            </a:r>
            <a:r>
              <a:rPr lang="en-US" dirty="0" smtClean="0"/>
              <a:t> experiment</a:t>
            </a:r>
            <a:endParaRPr lang="it-IT" baseline="0" dirty="0" smtClean="0"/>
          </a:p>
          <a:p>
            <a:r>
              <a:rPr lang="it-IT" baseline="0" dirty="0" smtClean="0"/>
              <a:t>Per analisi non è necessaria la selezione tramite antibiotici-</a:t>
            </a:r>
            <a:r>
              <a:rPr lang="en-US" dirty="0" smtClean="0"/>
              <a:t>No antibiotic selection required for screening. </a:t>
            </a:r>
            <a:endParaRPr lang="it-IT" baseline="0" dirty="0" smtClean="0"/>
          </a:p>
          <a:p>
            <a:endParaRPr lang="it-IT" baseline="0" dirty="0" smtClean="0"/>
          </a:p>
          <a:p>
            <a:endParaRPr lang="it-IT" dirty="0"/>
          </a:p>
        </p:txBody>
      </p:sp>
      <p:sp>
        <p:nvSpPr>
          <p:cNvPr id="4" name="Segnaposto numero diapositiva 3"/>
          <p:cNvSpPr>
            <a:spLocks noGrp="1"/>
          </p:cNvSpPr>
          <p:nvPr>
            <p:ph type="sldNum" sz="quarter" idx="10"/>
          </p:nvPr>
        </p:nvSpPr>
        <p:spPr/>
        <p:txBody>
          <a:bodyPr/>
          <a:lstStyle/>
          <a:p>
            <a:fld id="{E51AEA9F-40E8-45FD-87BE-76EE049A7DF2}"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1AEA9F-40E8-45FD-87BE-76EE049A7DF2}"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 </a:t>
            </a:r>
            <a:r>
              <a:rPr lang="en-US" dirty="0" err="1" smtClean="0"/>
              <a:t>l’in</a:t>
            </a:r>
            <a:r>
              <a:rPr lang="en-US" dirty="0" smtClean="0"/>
              <a:t> vitro </a:t>
            </a:r>
            <a:r>
              <a:rPr lang="en-US" dirty="0" err="1" smtClean="0"/>
              <a:t>abbiamo</a:t>
            </a:r>
            <a:r>
              <a:rPr lang="en-US" dirty="0" smtClean="0"/>
              <a:t> </a:t>
            </a:r>
            <a:r>
              <a:rPr lang="en-US" dirty="0" err="1" smtClean="0"/>
              <a:t>pensato</a:t>
            </a:r>
            <a:r>
              <a:rPr lang="en-US" dirty="0" smtClean="0"/>
              <a:t> di</a:t>
            </a:r>
            <a:r>
              <a:rPr lang="en-US" baseline="0" dirty="0" smtClean="0"/>
              <a:t> </a:t>
            </a:r>
            <a:r>
              <a:rPr lang="en-US" baseline="0" dirty="0" err="1" smtClean="0"/>
              <a:t>agire</a:t>
            </a:r>
            <a:r>
              <a:rPr lang="en-US" baseline="0" dirty="0" smtClean="0"/>
              <a:t> </a:t>
            </a:r>
            <a:r>
              <a:rPr lang="en-US" baseline="0" dirty="0" err="1" smtClean="0"/>
              <a:t>parallelamente</a:t>
            </a:r>
            <a:r>
              <a:rPr lang="en-US" baseline="0" dirty="0" smtClean="0"/>
              <a:t>, </a:t>
            </a:r>
            <a:r>
              <a:rPr lang="en-US" baseline="0" dirty="0" err="1" smtClean="0"/>
              <a:t>sia</a:t>
            </a:r>
            <a:r>
              <a:rPr lang="en-US" baseline="0" dirty="0" smtClean="0"/>
              <a:t> </a:t>
            </a:r>
            <a:r>
              <a:rPr lang="en-US" baseline="0" dirty="0" err="1" smtClean="0"/>
              <a:t>su</a:t>
            </a:r>
            <a:r>
              <a:rPr lang="en-US" baseline="0" dirty="0" smtClean="0"/>
              <a:t> cellule </a:t>
            </a:r>
            <a:r>
              <a:rPr lang="en-US" baseline="0" dirty="0" err="1" smtClean="0"/>
              <a:t>della</a:t>
            </a:r>
            <a:r>
              <a:rPr lang="en-US" baseline="0" dirty="0" smtClean="0"/>
              <a:t> </a:t>
            </a:r>
            <a:r>
              <a:rPr lang="en-US" baseline="0" dirty="0" err="1" smtClean="0"/>
              <a:t>linea</a:t>
            </a:r>
            <a:r>
              <a:rPr lang="en-US" baseline="0" dirty="0" smtClean="0"/>
              <a:t> </a:t>
            </a:r>
            <a:r>
              <a:rPr lang="en-US" baseline="0" dirty="0" err="1" smtClean="0"/>
              <a:t>primaria</a:t>
            </a:r>
            <a:r>
              <a:rPr lang="en-US" baseline="0" dirty="0" smtClean="0"/>
              <a:t> derivate </a:t>
            </a:r>
            <a:r>
              <a:rPr lang="en-US" baseline="0" dirty="0" err="1" smtClean="0"/>
              <a:t>direttamente</a:t>
            </a:r>
            <a:r>
              <a:rPr lang="en-US" baseline="0" dirty="0" smtClean="0"/>
              <a:t> </a:t>
            </a:r>
            <a:r>
              <a:rPr lang="en-US" baseline="0" dirty="0" err="1" smtClean="0"/>
              <a:t>da</a:t>
            </a:r>
            <a:r>
              <a:rPr lang="en-US" baseline="0" dirty="0" smtClean="0"/>
              <a:t> </a:t>
            </a:r>
            <a:r>
              <a:rPr lang="en-US" baseline="0" dirty="0" err="1" smtClean="0"/>
              <a:t>pazienti</a:t>
            </a:r>
            <a:r>
              <a:rPr lang="en-US" baseline="0" dirty="0" smtClean="0"/>
              <a:t> con adenoma </a:t>
            </a:r>
            <a:r>
              <a:rPr lang="en-US" baseline="0" dirty="0" err="1" smtClean="0"/>
              <a:t>e</a:t>
            </a:r>
            <a:r>
              <a:rPr lang="en-US" baseline="0" dirty="0" smtClean="0"/>
              <a:t> </a:t>
            </a:r>
            <a:r>
              <a:rPr lang="en-US" baseline="0" dirty="0" err="1" smtClean="0"/>
              <a:t>sia</a:t>
            </a:r>
            <a:r>
              <a:rPr lang="en-US" baseline="0" dirty="0" smtClean="0"/>
              <a:t> </a:t>
            </a:r>
            <a:r>
              <a:rPr lang="en-US" baseline="0" dirty="0" err="1" smtClean="0"/>
              <a:t>su</a:t>
            </a:r>
            <a:r>
              <a:rPr lang="en-US" baseline="0" dirty="0" smtClean="0"/>
              <a:t> </a:t>
            </a:r>
            <a:r>
              <a:rPr lang="en-US" baseline="0" dirty="0" err="1" smtClean="0"/>
              <a:t>linee</a:t>
            </a:r>
            <a:r>
              <a:rPr lang="en-US" baseline="0" dirty="0" smtClean="0"/>
              <a:t> </a:t>
            </a:r>
            <a:r>
              <a:rPr lang="en-US" baseline="0" dirty="0" err="1" smtClean="0"/>
              <a:t>cellulari</a:t>
            </a:r>
            <a:r>
              <a:rPr lang="en-US" baseline="0" dirty="0" smtClean="0"/>
              <a:t>. In </a:t>
            </a:r>
            <a:r>
              <a:rPr lang="en-US" baseline="0" dirty="0" err="1" smtClean="0"/>
              <a:t>particolare</a:t>
            </a:r>
            <a:r>
              <a:rPr lang="en-US" baseline="0" dirty="0" smtClean="0"/>
              <a:t>, </a:t>
            </a:r>
            <a:r>
              <a:rPr lang="en-US" baseline="0" dirty="0" err="1" smtClean="0"/>
              <a:t>dalla</a:t>
            </a:r>
            <a:r>
              <a:rPr lang="en-US" baseline="0" dirty="0" smtClean="0"/>
              <a:t> </a:t>
            </a:r>
            <a:r>
              <a:rPr lang="en-US" baseline="0" dirty="0" err="1" smtClean="0"/>
              <a:t>letteratura</a:t>
            </a:r>
            <a:r>
              <a:rPr lang="en-US" baseline="0" dirty="0" smtClean="0"/>
              <a:t>, </a:t>
            </a:r>
            <a:r>
              <a:rPr lang="en-US" baseline="0" dirty="0" err="1" smtClean="0"/>
              <a:t>abbiamo</a:t>
            </a:r>
            <a:r>
              <a:rPr lang="en-US" baseline="0" dirty="0" smtClean="0"/>
              <a:t> </a:t>
            </a:r>
            <a:r>
              <a:rPr lang="en-US" baseline="0" dirty="0" err="1" smtClean="0"/>
              <a:t>trovato</a:t>
            </a:r>
            <a:r>
              <a:rPr lang="en-US" baseline="0" dirty="0" smtClean="0"/>
              <a:t> </a:t>
            </a:r>
            <a:r>
              <a:rPr lang="en-US" baseline="0" dirty="0" err="1" smtClean="0"/>
              <a:t>questa</a:t>
            </a:r>
            <a:r>
              <a:rPr lang="en-US" baseline="0" dirty="0" smtClean="0"/>
              <a:t> </a:t>
            </a:r>
            <a:r>
              <a:rPr lang="en-US" baseline="0" dirty="0" err="1" smtClean="0"/>
              <a:t>linea</a:t>
            </a:r>
            <a:r>
              <a:rPr lang="en-US" baseline="0" dirty="0" smtClean="0"/>
              <a:t> </a:t>
            </a:r>
            <a:r>
              <a:rPr lang="en-US" baseline="0" dirty="0" err="1" smtClean="0"/>
              <a:t>cellulare</a:t>
            </a:r>
            <a:r>
              <a:rPr lang="en-US" baseline="0" dirty="0" smtClean="0"/>
              <a:t> </a:t>
            </a:r>
            <a:r>
              <a:rPr lang="en-US" baseline="0" dirty="0" err="1" smtClean="0"/>
              <a:t>inducibile</a:t>
            </a:r>
            <a:r>
              <a:rPr lang="en-US" baseline="0" dirty="0" smtClean="0"/>
              <a:t> con </a:t>
            </a:r>
            <a:r>
              <a:rPr lang="en-US" baseline="0" dirty="0" err="1" smtClean="0"/>
              <a:t>il</a:t>
            </a:r>
            <a:r>
              <a:rPr lang="en-US" baseline="0" dirty="0" smtClean="0"/>
              <a:t> </a:t>
            </a:r>
            <a:r>
              <a:rPr lang="en-US" baseline="0" dirty="0" err="1" smtClean="0"/>
              <a:t>sistema</a:t>
            </a:r>
            <a:r>
              <a:rPr lang="en-US" baseline="0" dirty="0" smtClean="0"/>
              <a:t> </a:t>
            </a:r>
            <a:r>
              <a:rPr lang="en-US" baseline="0" dirty="0" err="1" smtClean="0"/>
              <a:t>Tet</a:t>
            </a:r>
            <a:r>
              <a:rPr lang="en-US" baseline="0" dirty="0" smtClean="0"/>
              <a:t>-off </a:t>
            </a:r>
            <a:r>
              <a:rPr lang="en-US" baseline="0" dirty="0" err="1" smtClean="0"/>
              <a:t>doxiciclina</a:t>
            </a:r>
            <a:r>
              <a:rPr lang="en-US" baseline="0" dirty="0" smtClean="0"/>
              <a:t> </a:t>
            </a:r>
          </a:p>
          <a:p>
            <a:endParaRPr lang="en-US" baseline="0" dirty="0" smtClean="0"/>
          </a:p>
          <a:p>
            <a:r>
              <a:rPr lang="en-US" baseline="0" dirty="0" smtClean="0"/>
              <a:t>[</a:t>
            </a:r>
            <a:r>
              <a:rPr lang="en-US" b="1" u="sng" baseline="0" dirty="0" err="1" smtClean="0"/>
              <a:t>Tet</a:t>
            </a:r>
            <a:r>
              <a:rPr lang="en-US" b="1" u="sng" baseline="0" dirty="0" smtClean="0"/>
              <a:t>-off</a:t>
            </a:r>
            <a:r>
              <a:rPr lang="en-US" baseline="0" dirty="0" smtClean="0"/>
              <a:t>: </a:t>
            </a:r>
            <a:r>
              <a:rPr lang="en-US" dirty="0" smtClean="0"/>
              <a:t>Il gene X </a:t>
            </a:r>
            <a:r>
              <a:rPr lang="en-US" dirty="0" err="1" smtClean="0"/>
              <a:t>è</a:t>
            </a:r>
            <a:r>
              <a:rPr lang="en-US" dirty="0" smtClean="0"/>
              <a:t> </a:t>
            </a:r>
            <a:r>
              <a:rPr lang="en-US" dirty="0" err="1" smtClean="0"/>
              <a:t>preceduto</a:t>
            </a:r>
            <a:r>
              <a:rPr lang="en-US" dirty="0" smtClean="0"/>
              <a:t> </a:t>
            </a:r>
            <a:r>
              <a:rPr lang="en-US" dirty="0" err="1" smtClean="0"/>
              <a:t>da</a:t>
            </a:r>
            <a:r>
              <a:rPr lang="en-US" dirty="0" smtClean="0"/>
              <a:t> un TRE (</a:t>
            </a:r>
            <a:r>
              <a:rPr lang="en-US" dirty="0" err="1" smtClean="0"/>
              <a:t>Tet</a:t>
            </a:r>
            <a:r>
              <a:rPr lang="en-US" dirty="0" smtClean="0"/>
              <a:t> responsive elements). La </a:t>
            </a:r>
            <a:r>
              <a:rPr lang="en-US" dirty="0" err="1" smtClean="0"/>
              <a:t>cellula</a:t>
            </a:r>
            <a:r>
              <a:rPr lang="en-US" dirty="0" smtClean="0"/>
              <a:t> </a:t>
            </a:r>
            <a:r>
              <a:rPr lang="en-US" dirty="0" err="1" smtClean="0"/>
              <a:t>viene</a:t>
            </a:r>
            <a:r>
              <a:rPr lang="en-US" dirty="0" smtClean="0"/>
              <a:t> </a:t>
            </a:r>
            <a:r>
              <a:rPr lang="en-US" dirty="0" err="1" smtClean="0"/>
              <a:t>anche</a:t>
            </a:r>
            <a:r>
              <a:rPr lang="en-US" dirty="0" smtClean="0"/>
              <a:t> </a:t>
            </a:r>
            <a:r>
              <a:rPr lang="en-US" dirty="0" err="1" smtClean="0"/>
              <a:t>trasfettata</a:t>
            </a:r>
            <a:r>
              <a:rPr lang="en-US" dirty="0" smtClean="0"/>
              <a:t> con la tetracycline-controlled </a:t>
            </a:r>
            <a:r>
              <a:rPr lang="en-US" dirty="0" err="1" smtClean="0"/>
              <a:t>transactivator</a:t>
            </a:r>
            <a:r>
              <a:rPr lang="en-US" dirty="0" smtClean="0"/>
              <a:t> protein (</a:t>
            </a:r>
            <a:r>
              <a:rPr lang="en-US" dirty="0" err="1" smtClean="0"/>
              <a:t>tTA</a:t>
            </a:r>
            <a:r>
              <a:rPr lang="en-US" dirty="0" smtClean="0"/>
              <a:t>), </a:t>
            </a:r>
            <a:r>
              <a:rPr lang="en-US" dirty="0" err="1" smtClean="0"/>
              <a:t>che</a:t>
            </a:r>
            <a:r>
              <a:rPr lang="en-US" dirty="0" smtClean="0"/>
              <a:t> in </a:t>
            </a:r>
            <a:r>
              <a:rPr lang="en-US" dirty="0" err="1" smtClean="0"/>
              <a:t>assenza</a:t>
            </a:r>
            <a:r>
              <a:rPr lang="en-US" dirty="0" smtClean="0"/>
              <a:t> di </a:t>
            </a:r>
            <a:r>
              <a:rPr lang="en-US" dirty="0" err="1" smtClean="0"/>
              <a:t>tetraciclina</a:t>
            </a:r>
            <a:r>
              <a:rPr lang="en-US" dirty="0" smtClean="0"/>
              <a:t> </a:t>
            </a:r>
            <a:r>
              <a:rPr lang="en-US" dirty="0" err="1" smtClean="0"/>
              <a:t>si</a:t>
            </a:r>
            <a:r>
              <a:rPr lang="en-US" dirty="0" smtClean="0"/>
              <a:t> </a:t>
            </a:r>
            <a:r>
              <a:rPr lang="en-US" dirty="0" err="1" smtClean="0"/>
              <a:t>lega</a:t>
            </a:r>
            <a:r>
              <a:rPr lang="en-US" dirty="0" smtClean="0"/>
              <a:t> a TRE </a:t>
            </a:r>
            <a:r>
              <a:rPr lang="en-US" dirty="0" err="1" smtClean="0"/>
              <a:t>e</a:t>
            </a:r>
            <a:r>
              <a:rPr lang="en-US" dirty="0" smtClean="0"/>
              <a:t> </a:t>
            </a:r>
            <a:r>
              <a:rPr lang="en-US" dirty="0" err="1" smtClean="0"/>
              <a:t>permette</a:t>
            </a:r>
            <a:r>
              <a:rPr lang="en-US" dirty="0" smtClean="0"/>
              <a:t> la </a:t>
            </a:r>
            <a:r>
              <a:rPr lang="en-US" dirty="0" err="1" smtClean="0"/>
              <a:t>trascrizione</a:t>
            </a:r>
            <a:r>
              <a:rPr lang="en-US" dirty="0" smtClean="0"/>
              <a:t> del gene. Se </a:t>
            </a:r>
            <a:r>
              <a:rPr lang="en-US" dirty="0" err="1" smtClean="0"/>
              <a:t>metti</a:t>
            </a:r>
            <a:r>
              <a:rPr lang="en-US" dirty="0" smtClean="0"/>
              <a:t> </a:t>
            </a:r>
            <a:r>
              <a:rPr lang="en-US" dirty="0" err="1" smtClean="0"/>
              <a:t>tetraciclina</a:t>
            </a:r>
            <a:r>
              <a:rPr lang="en-US" dirty="0" smtClean="0"/>
              <a:t> </a:t>
            </a:r>
            <a:r>
              <a:rPr lang="en-US" dirty="0" err="1" smtClean="0"/>
              <a:t>nel</a:t>
            </a:r>
            <a:r>
              <a:rPr lang="en-US" dirty="0" smtClean="0"/>
              <a:t> </a:t>
            </a:r>
            <a:r>
              <a:rPr lang="en-US" dirty="0" err="1" smtClean="0"/>
              <a:t>terreno</a:t>
            </a:r>
            <a:r>
              <a:rPr lang="en-US" dirty="0" smtClean="0"/>
              <a:t> (</a:t>
            </a:r>
            <a:r>
              <a:rPr lang="en-US" dirty="0" err="1" smtClean="0"/>
              <a:t>o</a:t>
            </a:r>
            <a:r>
              <a:rPr lang="en-US" dirty="0" smtClean="0"/>
              <a:t> se </a:t>
            </a:r>
            <a:r>
              <a:rPr lang="en-US" dirty="0" err="1" smtClean="0"/>
              <a:t>si</a:t>
            </a:r>
            <a:r>
              <a:rPr lang="en-US" dirty="0" smtClean="0"/>
              <a:t> </a:t>
            </a:r>
            <a:r>
              <a:rPr lang="en-US" dirty="0" err="1" smtClean="0"/>
              <a:t>parla</a:t>
            </a:r>
            <a:r>
              <a:rPr lang="en-US" dirty="0" smtClean="0"/>
              <a:t> di </a:t>
            </a:r>
            <a:r>
              <a:rPr lang="en-US" dirty="0" err="1" smtClean="0"/>
              <a:t>animali</a:t>
            </a:r>
            <a:r>
              <a:rPr lang="en-US" dirty="0" smtClean="0"/>
              <a:t> </a:t>
            </a:r>
            <a:r>
              <a:rPr lang="en-US" dirty="0" err="1" smtClean="0"/>
              <a:t>transgenici</a:t>
            </a:r>
            <a:r>
              <a:rPr lang="en-US" dirty="0" smtClean="0"/>
              <a:t> </a:t>
            </a:r>
            <a:r>
              <a:rPr lang="en-US" dirty="0" err="1" smtClean="0"/>
              <a:t>puoi</a:t>
            </a:r>
            <a:r>
              <a:rPr lang="en-US" dirty="0" smtClean="0"/>
              <a:t> </a:t>
            </a:r>
            <a:r>
              <a:rPr lang="en-US" dirty="0" err="1" smtClean="0"/>
              <a:t>iniettare</a:t>
            </a:r>
            <a:r>
              <a:rPr lang="en-US" dirty="0" smtClean="0"/>
              <a:t> la </a:t>
            </a:r>
            <a:r>
              <a:rPr lang="en-US" dirty="0" err="1" smtClean="0"/>
              <a:t>tetraciclina</a:t>
            </a:r>
            <a:r>
              <a:rPr lang="en-US" dirty="0" smtClean="0"/>
              <a:t>) </a:t>
            </a:r>
            <a:r>
              <a:rPr lang="en-US" dirty="0" err="1" smtClean="0"/>
              <a:t>tTA</a:t>
            </a:r>
            <a:r>
              <a:rPr lang="en-US" dirty="0" smtClean="0"/>
              <a:t> </a:t>
            </a:r>
            <a:r>
              <a:rPr lang="en-US" dirty="0" err="1" smtClean="0"/>
              <a:t>si</a:t>
            </a:r>
            <a:r>
              <a:rPr lang="en-US" dirty="0" smtClean="0"/>
              <a:t> </a:t>
            </a:r>
            <a:r>
              <a:rPr lang="en-US" dirty="0" err="1" smtClean="0"/>
              <a:t>stacca</a:t>
            </a:r>
            <a:r>
              <a:rPr lang="en-US" dirty="0" smtClean="0"/>
              <a:t> </a:t>
            </a:r>
            <a:r>
              <a:rPr lang="en-US" dirty="0" err="1" smtClean="0"/>
              <a:t>da</a:t>
            </a:r>
            <a:r>
              <a:rPr lang="en-US" dirty="0" smtClean="0"/>
              <a:t> TRE </a:t>
            </a:r>
            <a:r>
              <a:rPr lang="en-US" dirty="0" err="1" smtClean="0"/>
              <a:t>e</a:t>
            </a:r>
            <a:r>
              <a:rPr lang="en-US" dirty="0" smtClean="0"/>
              <a:t> </a:t>
            </a:r>
            <a:r>
              <a:rPr lang="en-US" dirty="0" err="1" smtClean="0"/>
              <a:t>il</a:t>
            </a:r>
            <a:r>
              <a:rPr lang="en-US" dirty="0" smtClean="0"/>
              <a:t> gene non </a:t>
            </a:r>
            <a:r>
              <a:rPr lang="en-US" dirty="0" err="1" smtClean="0"/>
              <a:t>è</a:t>
            </a:r>
            <a:r>
              <a:rPr lang="en-US" dirty="0" smtClean="0"/>
              <a:t> </a:t>
            </a:r>
            <a:r>
              <a:rPr lang="en-US" dirty="0" err="1" smtClean="0"/>
              <a:t>più</a:t>
            </a:r>
            <a:r>
              <a:rPr lang="en-US" dirty="0" smtClean="0"/>
              <a:t> </a:t>
            </a:r>
            <a:r>
              <a:rPr lang="en-US" dirty="0" err="1" smtClean="0"/>
              <a:t>trascritto</a:t>
            </a:r>
            <a:r>
              <a:rPr lang="en-US" dirty="0" smtClean="0"/>
              <a:t>. (</a:t>
            </a:r>
            <a:r>
              <a:rPr lang="en-US" dirty="0" err="1" smtClean="0"/>
              <a:t>quindi</a:t>
            </a:r>
            <a:r>
              <a:rPr lang="en-US" dirty="0" smtClean="0"/>
              <a:t> </a:t>
            </a:r>
            <a:r>
              <a:rPr lang="en-US" dirty="0" err="1" smtClean="0"/>
              <a:t>Tet</a:t>
            </a:r>
            <a:r>
              <a:rPr lang="en-US" dirty="0" smtClean="0"/>
              <a:t> "</a:t>
            </a:r>
            <a:r>
              <a:rPr lang="en-US" dirty="0" err="1" smtClean="0"/>
              <a:t>spegne</a:t>
            </a:r>
            <a:r>
              <a:rPr lang="en-US" dirty="0" smtClean="0"/>
              <a:t>" </a:t>
            </a:r>
            <a:r>
              <a:rPr lang="en-US" dirty="0" err="1" smtClean="0"/>
              <a:t>il</a:t>
            </a:r>
            <a:r>
              <a:rPr lang="en-US" dirty="0" smtClean="0"/>
              <a:t> gene, </a:t>
            </a:r>
            <a:r>
              <a:rPr lang="en-US" dirty="0" err="1" smtClean="0"/>
              <a:t>da</a:t>
            </a:r>
            <a:r>
              <a:rPr lang="en-US" dirty="0" smtClean="0"/>
              <a:t> cui </a:t>
            </a:r>
            <a:r>
              <a:rPr lang="en-US" dirty="0" err="1" smtClean="0"/>
              <a:t>il</a:t>
            </a:r>
            <a:r>
              <a:rPr lang="en-US" dirty="0" smtClean="0"/>
              <a:t> </a:t>
            </a:r>
            <a:r>
              <a:rPr lang="en-US" dirty="0" err="1" smtClean="0"/>
              <a:t>nome</a:t>
            </a:r>
            <a:r>
              <a:rPr lang="en-US" dirty="0" smtClean="0"/>
              <a:t> "</a:t>
            </a:r>
            <a:r>
              <a:rPr lang="en-US" dirty="0" err="1" smtClean="0"/>
              <a:t>tet</a:t>
            </a:r>
            <a:r>
              <a:rPr lang="en-US" dirty="0" smtClean="0"/>
              <a:t>-off")</a:t>
            </a:r>
          </a:p>
          <a:p>
            <a:r>
              <a:rPr lang="en-US" dirty="0" err="1" smtClean="0"/>
              <a:t>Siccome</a:t>
            </a:r>
            <a:r>
              <a:rPr lang="en-US" dirty="0" smtClean="0"/>
              <a:t> in </a:t>
            </a:r>
            <a:r>
              <a:rPr lang="en-US" dirty="0" err="1" smtClean="0"/>
              <a:t>generale</a:t>
            </a:r>
            <a:r>
              <a:rPr lang="en-US" dirty="0" smtClean="0"/>
              <a:t> non </a:t>
            </a:r>
            <a:r>
              <a:rPr lang="en-US" dirty="0" err="1" smtClean="0"/>
              <a:t>è</a:t>
            </a:r>
            <a:r>
              <a:rPr lang="en-US" dirty="0" smtClean="0"/>
              <a:t> </a:t>
            </a:r>
            <a:r>
              <a:rPr lang="en-US" dirty="0" err="1" smtClean="0"/>
              <a:t>bello</a:t>
            </a:r>
            <a:r>
              <a:rPr lang="en-US" dirty="0" smtClean="0"/>
              <a:t> per le </a:t>
            </a:r>
            <a:r>
              <a:rPr lang="en-US" dirty="0" err="1" smtClean="0"/>
              <a:t>tue</a:t>
            </a:r>
            <a:r>
              <a:rPr lang="en-US" dirty="0" smtClean="0"/>
              <a:t> cellule </a:t>
            </a:r>
            <a:r>
              <a:rPr lang="en-US" dirty="0" err="1" smtClean="0"/>
              <a:t>starsene</a:t>
            </a:r>
            <a:r>
              <a:rPr lang="en-US" dirty="0" smtClean="0"/>
              <a:t> </a:t>
            </a:r>
            <a:r>
              <a:rPr lang="en-US" dirty="0" err="1" smtClean="0"/>
              <a:t>nella</a:t>
            </a:r>
            <a:r>
              <a:rPr lang="en-US" dirty="0" smtClean="0"/>
              <a:t> </a:t>
            </a:r>
            <a:r>
              <a:rPr lang="en-US" dirty="0" err="1" smtClean="0"/>
              <a:t>tetraciclina</a:t>
            </a:r>
            <a:r>
              <a:rPr lang="en-US" dirty="0" smtClean="0"/>
              <a:t> per </a:t>
            </a:r>
            <a:r>
              <a:rPr lang="en-US" dirty="0" err="1" smtClean="0"/>
              <a:t>troppo</a:t>
            </a:r>
            <a:r>
              <a:rPr lang="en-US" dirty="0" smtClean="0"/>
              <a:t> tempo, </a:t>
            </a:r>
            <a:r>
              <a:rPr lang="en-US" dirty="0" err="1" smtClean="0"/>
              <a:t>usi</a:t>
            </a:r>
            <a:r>
              <a:rPr lang="en-US" dirty="0" smtClean="0"/>
              <a:t> </a:t>
            </a:r>
            <a:r>
              <a:rPr lang="en-US" dirty="0" err="1" smtClean="0"/>
              <a:t>il</a:t>
            </a:r>
            <a:r>
              <a:rPr lang="en-US" dirty="0" smtClean="0"/>
              <a:t> </a:t>
            </a:r>
            <a:r>
              <a:rPr lang="en-US" dirty="0" err="1" smtClean="0"/>
              <a:t>sistema</a:t>
            </a:r>
            <a:r>
              <a:rPr lang="en-US" dirty="0" smtClean="0"/>
              <a:t> </a:t>
            </a:r>
            <a:r>
              <a:rPr lang="en-US" dirty="0" err="1" smtClean="0"/>
              <a:t>tet</a:t>
            </a:r>
            <a:r>
              <a:rPr lang="en-US" dirty="0" smtClean="0"/>
              <a:t>-off </a:t>
            </a:r>
            <a:r>
              <a:rPr lang="en-US" dirty="0" err="1" smtClean="0"/>
              <a:t>quando</a:t>
            </a:r>
            <a:r>
              <a:rPr lang="en-US" dirty="0" smtClean="0"/>
              <a:t> </a:t>
            </a:r>
            <a:r>
              <a:rPr lang="en-US" dirty="0" err="1" smtClean="0"/>
              <a:t>hai</a:t>
            </a:r>
            <a:r>
              <a:rPr lang="en-US" dirty="0" smtClean="0"/>
              <a:t> un gene </a:t>
            </a:r>
            <a:r>
              <a:rPr lang="en-US" dirty="0" err="1" smtClean="0"/>
              <a:t>che</a:t>
            </a:r>
            <a:r>
              <a:rPr lang="en-US" dirty="0" smtClean="0"/>
              <a:t> </a:t>
            </a:r>
            <a:r>
              <a:rPr lang="en-US" dirty="0" err="1" smtClean="0"/>
              <a:t>generalmente</a:t>
            </a:r>
            <a:r>
              <a:rPr lang="en-US" dirty="0" smtClean="0"/>
              <a:t> </a:t>
            </a:r>
            <a:r>
              <a:rPr lang="en-US" dirty="0" err="1" smtClean="0"/>
              <a:t>vuoi</a:t>
            </a:r>
            <a:r>
              <a:rPr lang="en-US" dirty="0" smtClean="0"/>
              <a:t> </a:t>
            </a:r>
            <a:r>
              <a:rPr lang="en-US" dirty="0" err="1" smtClean="0"/>
              <a:t>tenere</a:t>
            </a:r>
            <a:r>
              <a:rPr lang="en-US" dirty="0" smtClean="0"/>
              <a:t> "</a:t>
            </a:r>
            <a:r>
              <a:rPr lang="en-US" dirty="0" err="1" smtClean="0"/>
              <a:t>acceso</a:t>
            </a:r>
            <a:r>
              <a:rPr lang="en-US" dirty="0" smtClean="0"/>
              <a:t>", ma </a:t>
            </a:r>
            <a:r>
              <a:rPr lang="en-US" dirty="0" err="1" smtClean="0"/>
              <a:t>vuoi</a:t>
            </a:r>
            <a:r>
              <a:rPr lang="en-US" dirty="0" smtClean="0"/>
              <a:t> "</a:t>
            </a:r>
            <a:r>
              <a:rPr lang="en-US" dirty="0" err="1" smtClean="0"/>
              <a:t>spegnere</a:t>
            </a:r>
            <a:r>
              <a:rPr lang="en-US" dirty="0" smtClean="0"/>
              <a:t>" solo in </a:t>
            </a:r>
            <a:r>
              <a:rPr lang="en-US" dirty="0" err="1" smtClean="0"/>
              <a:t>alcune</a:t>
            </a:r>
            <a:r>
              <a:rPr lang="en-US" dirty="0" smtClean="0"/>
              <a:t> </a:t>
            </a:r>
            <a:r>
              <a:rPr lang="en-US" dirty="0" err="1" smtClean="0"/>
              <a:t>situazioni</a:t>
            </a:r>
            <a:r>
              <a:rPr lang="en-US" dirty="0" smtClean="0"/>
              <a:t>] </a:t>
            </a:r>
            <a:r>
              <a:rPr lang="en-US" dirty="0" err="1" smtClean="0"/>
              <a:t>oppure</a:t>
            </a:r>
            <a:r>
              <a:rPr lang="en-US" dirty="0" smtClean="0"/>
              <a:t> </a:t>
            </a:r>
          </a:p>
          <a:p>
            <a:endParaRPr lang="en-US" dirty="0" smtClean="0"/>
          </a:p>
          <a:p>
            <a:r>
              <a:rPr lang="en-US" dirty="0" smtClean="0"/>
              <a:t>[</a:t>
            </a:r>
            <a:r>
              <a:rPr lang="en-US" dirty="0" err="1" smtClean="0"/>
              <a:t>Nel</a:t>
            </a:r>
            <a:r>
              <a:rPr lang="en-US" dirty="0" smtClean="0"/>
              <a:t> </a:t>
            </a:r>
            <a:r>
              <a:rPr lang="en-US" dirty="0" err="1" smtClean="0"/>
              <a:t>sistema</a:t>
            </a:r>
            <a:r>
              <a:rPr lang="en-US" dirty="0" smtClean="0"/>
              <a:t> </a:t>
            </a:r>
            <a:r>
              <a:rPr lang="en-US" b="1" dirty="0" err="1" smtClean="0"/>
              <a:t>Tet</a:t>
            </a:r>
            <a:r>
              <a:rPr lang="en-US" b="1" dirty="0" smtClean="0"/>
              <a:t>-OFF</a:t>
            </a:r>
            <a:r>
              <a:rPr lang="en-US" dirty="0" smtClean="0"/>
              <a:t>, un </a:t>
            </a:r>
            <a:r>
              <a:rPr lang="en-US" dirty="0" err="1" smtClean="0"/>
              <a:t>promotore</a:t>
            </a:r>
            <a:r>
              <a:rPr lang="en-US" dirty="0" smtClean="0"/>
              <a:t> </a:t>
            </a:r>
            <a:r>
              <a:rPr lang="en-US" dirty="0" err="1" smtClean="0"/>
              <a:t>tessuto-specifico</a:t>
            </a:r>
            <a:r>
              <a:rPr lang="en-US" dirty="0" smtClean="0"/>
              <a:t> di </a:t>
            </a:r>
            <a:r>
              <a:rPr lang="en-US" dirty="0" err="1" smtClean="0"/>
              <a:t>interesse</a:t>
            </a:r>
            <a:r>
              <a:rPr lang="en-US" dirty="0" smtClean="0"/>
              <a:t> (P) </a:t>
            </a:r>
            <a:r>
              <a:rPr lang="en-US" dirty="0" err="1" smtClean="0"/>
              <a:t>controlla</a:t>
            </a:r>
            <a:r>
              <a:rPr lang="en-US" dirty="0" smtClean="0"/>
              <a:t> la </a:t>
            </a:r>
            <a:r>
              <a:rPr lang="en-US" dirty="0" err="1" smtClean="0"/>
              <a:t>sintesi</a:t>
            </a:r>
            <a:r>
              <a:rPr lang="en-US" dirty="0" smtClean="0"/>
              <a:t> di </a:t>
            </a:r>
            <a:r>
              <a:rPr lang="en-US" dirty="0" err="1" smtClean="0"/>
              <a:t>proteina</a:t>
            </a:r>
            <a:r>
              <a:rPr lang="en-US" dirty="0" smtClean="0"/>
              <a:t> di </a:t>
            </a:r>
            <a:r>
              <a:rPr lang="en-US" dirty="0" err="1" smtClean="0"/>
              <a:t>fusione</a:t>
            </a:r>
            <a:r>
              <a:rPr lang="en-US" dirty="0" smtClean="0"/>
              <a:t> (</a:t>
            </a:r>
            <a:r>
              <a:rPr lang="en-US" dirty="0" err="1" smtClean="0"/>
              <a:t>tTA</a:t>
            </a:r>
            <a:r>
              <a:rPr lang="en-US" dirty="0" smtClean="0"/>
              <a:t>) </a:t>
            </a:r>
            <a:r>
              <a:rPr lang="en-US" dirty="0" err="1" smtClean="0"/>
              <a:t>composta</a:t>
            </a:r>
            <a:r>
              <a:rPr lang="en-US" dirty="0" smtClean="0"/>
              <a:t> </a:t>
            </a:r>
            <a:r>
              <a:rPr lang="en-US" dirty="0" err="1" smtClean="0"/>
              <a:t>dal</a:t>
            </a:r>
            <a:r>
              <a:rPr lang="en-US" dirty="0" smtClean="0"/>
              <a:t> </a:t>
            </a:r>
            <a:r>
              <a:rPr lang="en-US" dirty="0" err="1" smtClean="0"/>
              <a:t>dominio</a:t>
            </a:r>
            <a:r>
              <a:rPr lang="en-US" dirty="0" smtClean="0"/>
              <a:t> di </a:t>
            </a:r>
            <a:r>
              <a:rPr lang="en-US" dirty="0" err="1" smtClean="0"/>
              <a:t>legame</a:t>
            </a:r>
            <a:r>
              <a:rPr lang="en-US" dirty="0" smtClean="0"/>
              <a:t> al DNA del </a:t>
            </a:r>
            <a:r>
              <a:rPr lang="en-US" dirty="0" err="1" smtClean="0"/>
              <a:t>repressore</a:t>
            </a:r>
            <a:r>
              <a:rPr lang="en-US" dirty="0" smtClean="0"/>
              <a:t> </a:t>
            </a:r>
            <a:r>
              <a:rPr lang="en-US" dirty="0" err="1" smtClean="0"/>
              <a:t>Tet</a:t>
            </a:r>
            <a:r>
              <a:rPr lang="en-US" dirty="0" smtClean="0"/>
              <a:t> di E. coli (</a:t>
            </a:r>
            <a:r>
              <a:rPr lang="en-US" dirty="0" err="1" smtClean="0"/>
              <a:t>derivante</a:t>
            </a:r>
            <a:r>
              <a:rPr lang="en-US" dirty="0" smtClean="0"/>
              <a:t> </a:t>
            </a:r>
            <a:r>
              <a:rPr lang="en-US" dirty="0" err="1" smtClean="0"/>
              <a:t>dall’operone</a:t>
            </a:r>
            <a:r>
              <a:rPr lang="en-US" dirty="0" smtClean="0"/>
              <a:t> </a:t>
            </a:r>
            <a:r>
              <a:rPr lang="en-US" dirty="0" err="1" smtClean="0"/>
              <a:t>batterico</a:t>
            </a:r>
            <a:r>
              <a:rPr lang="en-US" dirty="0" smtClean="0"/>
              <a:t> </a:t>
            </a:r>
            <a:r>
              <a:rPr lang="en-US" dirty="0" err="1" smtClean="0"/>
              <a:t>TetR</a:t>
            </a:r>
            <a:r>
              <a:rPr lang="en-US" dirty="0" smtClean="0"/>
              <a:t>) </a:t>
            </a:r>
            <a:r>
              <a:rPr lang="en-US" dirty="0" err="1" smtClean="0"/>
              <a:t>unito</a:t>
            </a:r>
            <a:r>
              <a:rPr lang="en-US" dirty="0" smtClean="0"/>
              <a:t> al </a:t>
            </a:r>
            <a:r>
              <a:rPr lang="en-US" dirty="0" err="1" smtClean="0"/>
              <a:t>dominio</a:t>
            </a:r>
            <a:r>
              <a:rPr lang="en-US" dirty="0" smtClean="0"/>
              <a:t> di </a:t>
            </a:r>
            <a:r>
              <a:rPr lang="en-US" dirty="0" err="1" smtClean="0"/>
              <a:t>attivazione</a:t>
            </a:r>
            <a:r>
              <a:rPr lang="en-US" dirty="0" smtClean="0"/>
              <a:t> </a:t>
            </a:r>
            <a:r>
              <a:rPr lang="en-US" dirty="0" err="1" smtClean="0"/>
              <a:t>della</a:t>
            </a:r>
            <a:r>
              <a:rPr lang="en-US" dirty="0" smtClean="0"/>
              <a:t> </a:t>
            </a:r>
            <a:r>
              <a:rPr lang="en-US" dirty="0" err="1" smtClean="0"/>
              <a:t>trascrizione</a:t>
            </a:r>
            <a:r>
              <a:rPr lang="en-US" dirty="0" smtClean="0"/>
              <a:t> </a:t>
            </a:r>
            <a:r>
              <a:rPr lang="en-US" dirty="0" err="1" smtClean="0"/>
              <a:t>della</a:t>
            </a:r>
            <a:r>
              <a:rPr lang="en-US" dirty="0" smtClean="0"/>
              <a:t> </a:t>
            </a:r>
            <a:r>
              <a:rPr lang="en-US" dirty="0" err="1" smtClean="0"/>
              <a:t>proteina</a:t>
            </a:r>
            <a:r>
              <a:rPr lang="en-US" dirty="0" smtClean="0"/>
              <a:t> VP16 del virus Herpes simplex. A </a:t>
            </a:r>
            <a:r>
              <a:rPr lang="en-US" dirty="0" err="1" smtClean="0"/>
              <a:t>sua</a:t>
            </a:r>
            <a:r>
              <a:rPr lang="en-US" dirty="0" smtClean="0"/>
              <a:t> </a:t>
            </a:r>
            <a:r>
              <a:rPr lang="en-US" dirty="0" err="1" smtClean="0"/>
              <a:t>volta</a:t>
            </a:r>
            <a:r>
              <a:rPr lang="en-US" dirty="0" smtClean="0"/>
              <a:t>, </a:t>
            </a:r>
            <a:r>
              <a:rPr lang="en-US" dirty="0" err="1" smtClean="0"/>
              <a:t>tTA</a:t>
            </a:r>
            <a:r>
              <a:rPr lang="en-US" dirty="0" smtClean="0"/>
              <a:t> </a:t>
            </a:r>
            <a:r>
              <a:rPr lang="en-US" dirty="0" err="1" smtClean="0"/>
              <a:t>regola</a:t>
            </a:r>
            <a:r>
              <a:rPr lang="en-US" dirty="0" smtClean="0"/>
              <a:t> </a:t>
            </a:r>
            <a:r>
              <a:rPr lang="en-US" dirty="0" err="1" smtClean="0"/>
              <a:t>l’espressione</a:t>
            </a:r>
            <a:r>
              <a:rPr lang="en-US" dirty="0" smtClean="0"/>
              <a:t> di un </a:t>
            </a:r>
            <a:r>
              <a:rPr lang="en-US" dirty="0" err="1" smtClean="0"/>
              <a:t>transgene</a:t>
            </a:r>
            <a:r>
              <a:rPr lang="en-US" dirty="0" smtClean="0"/>
              <a:t/>
            </a:r>
            <a:br>
              <a:rPr lang="en-US" dirty="0" smtClean="0"/>
            </a:br>
            <a:r>
              <a:rPr lang="en-US" dirty="0" err="1" smtClean="0"/>
              <a:t>posto</a:t>
            </a:r>
            <a:r>
              <a:rPr lang="en-US" dirty="0" smtClean="0"/>
              <a:t> sotto </a:t>
            </a:r>
            <a:r>
              <a:rPr lang="en-US" dirty="0" err="1" smtClean="0"/>
              <a:t>il</a:t>
            </a:r>
            <a:r>
              <a:rPr lang="en-US" dirty="0" smtClean="0"/>
              <a:t> </a:t>
            </a:r>
            <a:r>
              <a:rPr lang="en-US" dirty="0" err="1" smtClean="0"/>
              <a:t>controllo</a:t>
            </a:r>
            <a:r>
              <a:rPr lang="en-US" dirty="0" smtClean="0"/>
              <a:t> </a:t>
            </a:r>
            <a:r>
              <a:rPr lang="en-US" dirty="0" err="1" smtClean="0"/>
              <a:t>trascrizionale</a:t>
            </a:r>
            <a:r>
              <a:rPr lang="en-US" dirty="0" smtClean="0"/>
              <a:t> di un Tetracycline-Response Element (TRE), </a:t>
            </a:r>
            <a:r>
              <a:rPr lang="en-US" dirty="0" err="1" smtClean="0"/>
              <a:t>localizzato</a:t>
            </a:r>
            <a:r>
              <a:rPr lang="en-US" dirty="0" smtClean="0"/>
              <a:t> </a:t>
            </a:r>
            <a:r>
              <a:rPr lang="en-US" dirty="0" err="1" smtClean="0"/>
              <a:t>nel</a:t>
            </a:r>
            <a:r>
              <a:rPr lang="en-US" dirty="0" smtClean="0"/>
              <a:t> </a:t>
            </a:r>
            <a:r>
              <a:rPr lang="en-US" dirty="0" err="1" smtClean="0"/>
              <a:t>promotore</a:t>
            </a:r>
            <a:r>
              <a:rPr lang="en-US" dirty="0" smtClean="0"/>
              <a:t> a </a:t>
            </a:r>
            <a:r>
              <a:rPr lang="en-US" dirty="0" err="1" smtClean="0"/>
              <a:t>monte</a:t>
            </a:r>
            <a:r>
              <a:rPr lang="en-US" dirty="0" smtClean="0"/>
              <a:t> del </a:t>
            </a:r>
            <a:r>
              <a:rPr lang="en-US" dirty="0" err="1" smtClean="0"/>
              <a:t>transgene</a:t>
            </a:r>
            <a:r>
              <a:rPr lang="en-US" dirty="0" smtClean="0"/>
              <a:t> </a:t>
            </a:r>
            <a:r>
              <a:rPr lang="en-US" dirty="0" err="1" smtClean="0"/>
              <a:t>stesso</a:t>
            </a:r>
            <a:r>
              <a:rPr lang="en-US" dirty="0" smtClean="0"/>
              <a:t>.</a:t>
            </a:r>
            <a:br>
              <a:rPr lang="en-US" dirty="0" smtClean="0"/>
            </a:br>
            <a:r>
              <a:rPr lang="en-US" dirty="0" err="1" smtClean="0"/>
              <a:t>L’elemento</a:t>
            </a:r>
            <a:r>
              <a:rPr lang="en-US" dirty="0" smtClean="0"/>
              <a:t> TRE </a:t>
            </a:r>
            <a:r>
              <a:rPr lang="en-US" dirty="0" err="1" smtClean="0"/>
              <a:t>è</a:t>
            </a:r>
            <a:r>
              <a:rPr lang="en-US" dirty="0" smtClean="0"/>
              <a:t> </a:t>
            </a:r>
            <a:r>
              <a:rPr lang="en-US" dirty="0" err="1" smtClean="0"/>
              <a:t>composto</a:t>
            </a:r>
            <a:r>
              <a:rPr lang="en-US" dirty="0" smtClean="0"/>
              <a:t> </a:t>
            </a:r>
            <a:r>
              <a:rPr lang="en-US" dirty="0" err="1" smtClean="0"/>
              <a:t>da</a:t>
            </a:r>
            <a:r>
              <a:rPr lang="en-US" dirty="0" smtClean="0"/>
              <a:t> </a:t>
            </a:r>
            <a:r>
              <a:rPr lang="en-US" dirty="0" err="1" smtClean="0"/>
              <a:t>sette</a:t>
            </a:r>
            <a:r>
              <a:rPr lang="en-US" dirty="0" smtClean="0"/>
              <a:t> </a:t>
            </a:r>
            <a:r>
              <a:rPr lang="en-US" dirty="0" err="1" smtClean="0"/>
              <a:t>ripetizioni</a:t>
            </a:r>
            <a:r>
              <a:rPr lang="en-US" dirty="0" smtClean="0"/>
              <a:t> </a:t>
            </a:r>
            <a:r>
              <a:rPr lang="en-US" dirty="0" err="1" smtClean="0"/>
              <a:t>dell’operatore</a:t>
            </a:r>
            <a:r>
              <a:rPr lang="en-US" dirty="0" smtClean="0"/>
              <a:t> </a:t>
            </a:r>
            <a:r>
              <a:rPr lang="en-US" dirty="0" err="1" smtClean="0"/>
              <a:t>Tet</a:t>
            </a:r>
            <a:r>
              <a:rPr lang="en-US" dirty="0" smtClean="0"/>
              <a:t> (</a:t>
            </a:r>
            <a:r>
              <a:rPr lang="en-US" dirty="0" err="1" smtClean="0"/>
              <a:t>TetO</a:t>
            </a:r>
            <a:r>
              <a:rPr lang="en-US" dirty="0" smtClean="0"/>
              <a:t>) fuse ad un </a:t>
            </a:r>
            <a:r>
              <a:rPr lang="en-US" dirty="0" err="1" smtClean="0"/>
              <a:t>promotore</a:t>
            </a:r>
            <a:r>
              <a:rPr lang="en-US" dirty="0" smtClean="0"/>
              <a:t> </a:t>
            </a:r>
            <a:r>
              <a:rPr lang="en-US" dirty="0" err="1" smtClean="0"/>
              <a:t>minimo</a:t>
            </a:r>
            <a:r>
              <a:rPr lang="en-US" dirty="0" smtClean="0"/>
              <a:t/>
            </a:r>
            <a:br>
              <a:rPr lang="en-US" dirty="0" smtClean="0"/>
            </a:br>
            <a:r>
              <a:rPr lang="en-US" dirty="0" err="1" smtClean="0"/>
              <a:t>derivato</a:t>
            </a:r>
            <a:r>
              <a:rPr lang="en-US" dirty="0" smtClean="0"/>
              <a:t> </a:t>
            </a:r>
            <a:r>
              <a:rPr lang="en-US" dirty="0" err="1" smtClean="0"/>
              <a:t>dal</a:t>
            </a:r>
            <a:r>
              <a:rPr lang="en-US" dirty="0" smtClean="0"/>
              <a:t> </a:t>
            </a:r>
            <a:r>
              <a:rPr lang="en-US" dirty="0" err="1" smtClean="0"/>
              <a:t>genoma</a:t>
            </a:r>
            <a:r>
              <a:rPr lang="en-US" dirty="0" smtClean="0"/>
              <a:t> del </a:t>
            </a:r>
            <a:r>
              <a:rPr lang="en-US" dirty="0" err="1" smtClean="0"/>
              <a:t>citomegalovirus</a:t>
            </a:r>
            <a:r>
              <a:rPr lang="en-US" dirty="0" smtClean="0"/>
              <a:t> (</a:t>
            </a:r>
            <a:r>
              <a:rPr lang="en-US" dirty="0" err="1" smtClean="0"/>
              <a:t>hCMV</a:t>
            </a:r>
            <a:r>
              <a:rPr lang="en-US" dirty="0" smtClean="0"/>
              <a:t>). In </a:t>
            </a:r>
            <a:r>
              <a:rPr lang="en-US" dirty="0" err="1" smtClean="0"/>
              <a:t>assenza</a:t>
            </a:r>
            <a:r>
              <a:rPr lang="en-US" dirty="0" smtClean="0"/>
              <a:t> di </a:t>
            </a:r>
            <a:r>
              <a:rPr lang="en-US" dirty="0" err="1" smtClean="0"/>
              <a:t>tetraciclina</a:t>
            </a:r>
            <a:r>
              <a:rPr lang="en-US" dirty="0" smtClean="0"/>
              <a:t> (</a:t>
            </a:r>
            <a:r>
              <a:rPr lang="en-US" dirty="0" err="1" smtClean="0"/>
              <a:t>o</a:t>
            </a:r>
            <a:r>
              <a:rPr lang="en-US" dirty="0" smtClean="0"/>
              <a:t> </a:t>
            </a:r>
            <a:r>
              <a:rPr lang="en-US" dirty="0" err="1" smtClean="0"/>
              <a:t>dell’analogo</a:t>
            </a:r>
            <a:r>
              <a:rPr lang="en-US" dirty="0" smtClean="0"/>
              <a:t> </a:t>
            </a:r>
            <a:r>
              <a:rPr lang="en-US" dirty="0" err="1" smtClean="0"/>
              <a:t>Doxyciclina</a:t>
            </a:r>
            <a:r>
              <a:rPr lang="en-US" dirty="0" smtClean="0"/>
              <a:t>) </a:t>
            </a:r>
            <a:r>
              <a:rPr lang="en-US" dirty="0" err="1" smtClean="0"/>
              <a:t>tTA</a:t>
            </a:r>
            <a:r>
              <a:rPr lang="en-US" dirty="0" smtClean="0"/>
              <a:t> </a:t>
            </a:r>
            <a:r>
              <a:rPr lang="en-US" dirty="0" err="1" smtClean="0"/>
              <a:t>si</a:t>
            </a:r>
            <a:r>
              <a:rPr lang="en-US" dirty="0" smtClean="0"/>
              <a:t> </a:t>
            </a:r>
            <a:r>
              <a:rPr lang="en-US" dirty="0" err="1" smtClean="0"/>
              <a:t>lega</a:t>
            </a:r>
            <a:r>
              <a:rPr lang="en-US" dirty="0" smtClean="0"/>
              <a:t> </a:t>
            </a:r>
            <a:r>
              <a:rPr lang="en-US" dirty="0" err="1" smtClean="0"/>
              <a:t>all’elemento</a:t>
            </a:r>
            <a:r>
              <a:rPr lang="en-US" dirty="0" smtClean="0"/>
              <a:t> TRE </a:t>
            </a:r>
            <a:r>
              <a:rPr lang="en-US" dirty="0" err="1" smtClean="0"/>
              <a:t>e</a:t>
            </a:r>
            <a:r>
              <a:rPr lang="en-US" dirty="0" smtClean="0"/>
              <a:t> </a:t>
            </a:r>
            <a:r>
              <a:rPr lang="en-US" dirty="0" err="1" smtClean="0"/>
              <a:t>attiva</a:t>
            </a:r>
            <a:r>
              <a:rPr lang="en-US" dirty="0" smtClean="0"/>
              <a:t> la </a:t>
            </a:r>
            <a:r>
              <a:rPr lang="en-US" dirty="0" err="1" smtClean="0"/>
              <a:t>trascrizione</a:t>
            </a:r>
            <a:r>
              <a:rPr lang="en-US" dirty="0" smtClean="0"/>
              <a:t> del </a:t>
            </a:r>
            <a:r>
              <a:rPr lang="en-US" dirty="0" err="1" smtClean="0"/>
              <a:t>transgene</a:t>
            </a:r>
            <a:r>
              <a:rPr lang="en-US" dirty="0" smtClean="0"/>
              <a:t>. In </a:t>
            </a:r>
            <a:r>
              <a:rPr lang="en-US" dirty="0" err="1" smtClean="0"/>
              <a:t>presenza</a:t>
            </a:r>
            <a:r>
              <a:rPr lang="en-US" dirty="0" smtClean="0"/>
              <a:t> di </a:t>
            </a:r>
            <a:r>
              <a:rPr lang="en-US" dirty="0" err="1" smtClean="0"/>
              <a:t>Tet</a:t>
            </a:r>
            <a:r>
              <a:rPr lang="en-US" dirty="0" smtClean="0"/>
              <a:t> </a:t>
            </a:r>
            <a:r>
              <a:rPr lang="en-US" dirty="0" err="1" smtClean="0"/>
              <a:t>o</a:t>
            </a:r>
            <a:r>
              <a:rPr lang="en-US" dirty="0" smtClean="0"/>
              <a:t> </a:t>
            </a:r>
            <a:r>
              <a:rPr lang="en-US" dirty="0" err="1" smtClean="0"/>
              <a:t>Dox</a:t>
            </a:r>
            <a:r>
              <a:rPr lang="en-US" dirty="0" smtClean="0"/>
              <a:t>, </a:t>
            </a:r>
            <a:r>
              <a:rPr lang="en-US" dirty="0" err="1" smtClean="0"/>
              <a:t>invece</a:t>
            </a:r>
            <a:r>
              <a:rPr lang="en-US" dirty="0" smtClean="0"/>
              <a:t>, </a:t>
            </a:r>
            <a:r>
              <a:rPr lang="en-US" dirty="0" err="1" smtClean="0"/>
              <a:t>tTA</a:t>
            </a:r>
            <a:r>
              <a:rPr lang="en-US" dirty="0" smtClean="0"/>
              <a:t> non </a:t>
            </a:r>
            <a:r>
              <a:rPr lang="en-US" dirty="0" err="1" smtClean="0"/>
              <a:t>è</a:t>
            </a:r>
            <a:r>
              <a:rPr lang="en-US" dirty="0" smtClean="0"/>
              <a:t> in </a:t>
            </a:r>
            <a:r>
              <a:rPr lang="en-US" dirty="0" err="1" smtClean="0"/>
              <a:t>grado</a:t>
            </a:r>
            <a:r>
              <a:rPr lang="en-US" dirty="0" smtClean="0"/>
              <a:t> di </a:t>
            </a:r>
            <a:r>
              <a:rPr lang="en-US" dirty="0" err="1" smtClean="0"/>
              <a:t>legare</a:t>
            </a:r>
            <a:r>
              <a:rPr lang="en-US" dirty="0" smtClean="0"/>
              <a:t> TRE </a:t>
            </a:r>
            <a:r>
              <a:rPr lang="en-US" dirty="0" err="1" smtClean="0"/>
              <a:t>e</a:t>
            </a:r>
            <a:r>
              <a:rPr lang="en-US" dirty="0" smtClean="0"/>
              <a:t> non </a:t>
            </a:r>
            <a:r>
              <a:rPr lang="en-US" dirty="0" err="1" smtClean="0"/>
              <a:t>si</a:t>
            </a:r>
            <a:r>
              <a:rPr lang="en-US" dirty="0" smtClean="0"/>
              <a:t> ha </a:t>
            </a:r>
            <a:r>
              <a:rPr lang="en-US" dirty="0" err="1" smtClean="0"/>
              <a:t>espressione</a:t>
            </a:r>
            <a:r>
              <a:rPr lang="en-US" dirty="0" smtClean="0"/>
              <a:t> del </a:t>
            </a:r>
            <a:r>
              <a:rPr lang="en-US" dirty="0" err="1" smtClean="0"/>
              <a:t>transgene</a:t>
            </a:r>
            <a:r>
              <a:rPr lang="en-US" dirty="0" smtClean="0"/>
              <a:t>.]</a:t>
            </a:r>
            <a:endParaRPr lang="en-US" baseline="0" dirty="0" smtClean="0"/>
          </a:p>
          <a:p>
            <a:endParaRPr lang="en-US" baseline="0" dirty="0" smtClean="0"/>
          </a:p>
          <a:p>
            <a:r>
              <a:rPr lang="en-US" baseline="0" dirty="0" err="1" smtClean="0"/>
              <a:t>Trasduciamo</a:t>
            </a:r>
            <a:r>
              <a:rPr lang="en-US" baseline="0" dirty="0" smtClean="0"/>
              <a:t> </a:t>
            </a:r>
            <a:r>
              <a:rPr lang="en-US" baseline="0" dirty="0" err="1" smtClean="0"/>
              <a:t>queste</a:t>
            </a:r>
            <a:r>
              <a:rPr lang="en-US" baseline="0" dirty="0" smtClean="0"/>
              <a:t> cellule con </a:t>
            </a:r>
            <a:r>
              <a:rPr lang="en-US" baseline="0" dirty="0" err="1" smtClean="0"/>
              <a:t>l’mRNA</a:t>
            </a:r>
            <a:r>
              <a:rPr lang="en-US" baseline="0" dirty="0" smtClean="0"/>
              <a:t> </a:t>
            </a:r>
            <a:r>
              <a:rPr lang="en-US" baseline="0" dirty="0" err="1" smtClean="0"/>
              <a:t>dello</a:t>
            </a:r>
            <a:r>
              <a:rPr lang="en-US" baseline="0" dirty="0" smtClean="0"/>
              <a:t> zinc finger </a:t>
            </a:r>
            <a:r>
              <a:rPr lang="en-US" baseline="0" dirty="0" err="1" smtClean="0"/>
              <a:t>e</a:t>
            </a:r>
            <a:r>
              <a:rPr lang="en-US" baseline="0" dirty="0" smtClean="0"/>
              <a:t> con </a:t>
            </a:r>
            <a:r>
              <a:rPr lang="en-US" baseline="0" dirty="0" err="1" smtClean="0"/>
              <a:t>il</a:t>
            </a:r>
            <a:r>
              <a:rPr lang="en-US" baseline="0" dirty="0" smtClean="0"/>
              <a:t> </a:t>
            </a:r>
            <a:r>
              <a:rPr lang="en-US" baseline="0" dirty="0" err="1" smtClean="0"/>
              <a:t>plasmide</a:t>
            </a:r>
            <a:r>
              <a:rPr lang="en-US" baseline="0" dirty="0" smtClean="0"/>
              <a:t> </a:t>
            </a:r>
            <a:r>
              <a:rPr lang="en-US" baseline="0" dirty="0" err="1" smtClean="0"/>
              <a:t>donatore</a:t>
            </a:r>
            <a:r>
              <a:rPr lang="en-US" baseline="0" dirty="0" smtClean="0"/>
              <a:t> </a:t>
            </a:r>
            <a:r>
              <a:rPr lang="en-US" baseline="0" dirty="0" err="1" smtClean="0"/>
              <a:t>contenente</a:t>
            </a:r>
            <a:r>
              <a:rPr lang="en-US" baseline="0" dirty="0" smtClean="0"/>
              <a:t> </a:t>
            </a:r>
            <a:r>
              <a:rPr lang="en-US" baseline="0" dirty="0" err="1" smtClean="0"/>
              <a:t>il</a:t>
            </a:r>
            <a:r>
              <a:rPr lang="en-US" baseline="0" dirty="0" smtClean="0"/>
              <a:t> </a:t>
            </a:r>
            <a:r>
              <a:rPr lang="en-US" baseline="0" dirty="0" err="1" smtClean="0"/>
              <a:t>transgene</a:t>
            </a:r>
            <a:r>
              <a:rPr lang="en-US" baseline="0" dirty="0" smtClean="0"/>
              <a:t> di </a:t>
            </a:r>
            <a:r>
              <a:rPr lang="en-US" baseline="0" dirty="0" err="1" smtClean="0"/>
              <a:t>interesse</a:t>
            </a:r>
            <a:r>
              <a:rPr lang="en-US" baseline="0" dirty="0" smtClean="0"/>
              <a:t> (GNAS wt), </a:t>
            </a:r>
            <a:r>
              <a:rPr lang="en-US" baseline="0" dirty="0" err="1" smtClean="0"/>
              <a:t>che</a:t>
            </a:r>
            <a:r>
              <a:rPr lang="en-US" baseline="0" dirty="0" smtClean="0"/>
              <a:t> </a:t>
            </a:r>
            <a:r>
              <a:rPr lang="en-US" baseline="0" dirty="0" err="1" smtClean="0"/>
              <a:t>ci</a:t>
            </a:r>
            <a:r>
              <a:rPr lang="en-US" baseline="0" dirty="0" smtClean="0"/>
              <a:t> </a:t>
            </a:r>
            <a:r>
              <a:rPr lang="en-US" baseline="0" dirty="0" err="1" smtClean="0"/>
              <a:t>saranno</a:t>
            </a:r>
            <a:r>
              <a:rPr lang="en-US" baseline="0" dirty="0" smtClean="0"/>
              <a:t> </a:t>
            </a:r>
            <a:r>
              <a:rPr lang="en-US" baseline="0" dirty="0" err="1" smtClean="0"/>
              <a:t>entrambi</a:t>
            </a:r>
            <a:r>
              <a:rPr lang="en-US" baseline="0" dirty="0" smtClean="0"/>
              <a:t> </a:t>
            </a:r>
            <a:r>
              <a:rPr lang="en-US" baseline="0" dirty="0" err="1" smtClean="0"/>
              <a:t>forniti</a:t>
            </a:r>
            <a:r>
              <a:rPr lang="en-US" baseline="0" dirty="0" smtClean="0"/>
              <a:t> </a:t>
            </a:r>
            <a:r>
              <a:rPr lang="en-US" baseline="0" dirty="0" err="1" smtClean="0"/>
              <a:t>direttamente</a:t>
            </a:r>
            <a:r>
              <a:rPr lang="en-US" baseline="0" dirty="0" smtClean="0"/>
              <a:t> </a:t>
            </a:r>
            <a:r>
              <a:rPr lang="en-US" baseline="0" dirty="0" err="1" smtClean="0"/>
              <a:t>dalla</a:t>
            </a:r>
            <a:r>
              <a:rPr lang="en-US" baseline="0" dirty="0" smtClean="0"/>
              <a:t> SIGMA  grazie ad </a:t>
            </a:r>
            <a:r>
              <a:rPr lang="en-US" baseline="0" dirty="0" err="1" smtClean="0"/>
              <a:t>una</a:t>
            </a:r>
            <a:r>
              <a:rPr lang="en-US" baseline="0" dirty="0" smtClean="0"/>
              <a:t> </a:t>
            </a:r>
            <a:r>
              <a:rPr lang="en-US" baseline="0" dirty="0" err="1" smtClean="0"/>
              <a:t>collaborazione</a:t>
            </a:r>
            <a:r>
              <a:rPr lang="en-US" baseline="0" dirty="0" smtClean="0"/>
              <a:t> con la </a:t>
            </a:r>
            <a:r>
              <a:rPr lang="en-US" baseline="0" dirty="0" err="1" smtClean="0"/>
              <a:t>stessa</a:t>
            </a:r>
            <a:r>
              <a:rPr lang="en-US" baseline="0" dirty="0" smtClean="0"/>
              <a:t>.</a:t>
            </a:r>
          </a:p>
          <a:p>
            <a:r>
              <a:rPr lang="en-US" baseline="0" dirty="0" smtClean="0"/>
              <a:t>A </a:t>
            </a:r>
            <a:r>
              <a:rPr lang="en-US" baseline="0" dirty="0" err="1" smtClean="0"/>
              <a:t>questo</a:t>
            </a:r>
            <a:r>
              <a:rPr lang="en-US" baseline="0" dirty="0" smtClean="0"/>
              <a:t> </a:t>
            </a:r>
            <a:r>
              <a:rPr lang="en-US" baseline="0" dirty="0" err="1" smtClean="0"/>
              <a:t>punto</a:t>
            </a:r>
            <a:r>
              <a:rPr lang="en-US" baseline="0" dirty="0" smtClean="0"/>
              <a:t> </a:t>
            </a:r>
            <a:r>
              <a:rPr lang="en-US" baseline="0" dirty="0" err="1" smtClean="0"/>
              <a:t>iniziamo</a:t>
            </a:r>
            <a:r>
              <a:rPr lang="en-US" baseline="0" dirty="0" smtClean="0"/>
              <a:t> </a:t>
            </a:r>
            <a:r>
              <a:rPr lang="en-US" baseline="0" dirty="0" err="1" smtClean="0"/>
              <a:t>gli</a:t>
            </a:r>
            <a:r>
              <a:rPr lang="en-US" baseline="0" dirty="0" smtClean="0"/>
              <a:t> </a:t>
            </a:r>
            <a:r>
              <a:rPr lang="en-US" baseline="0" dirty="0" err="1" smtClean="0"/>
              <a:t>esperimenti</a:t>
            </a:r>
            <a:r>
              <a:rPr lang="en-US" baseline="0" dirty="0" smtClean="0"/>
              <a:t> </a:t>
            </a:r>
            <a:r>
              <a:rPr lang="en-US" baseline="0" dirty="0" err="1" smtClean="0"/>
              <a:t>sulle</a:t>
            </a:r>
            <a:r>
              <a:rPr lang="en-US" baseline="0" dirty="0" smtClean="0"/>
              <a:t> cellule </a:t>
            </a:r>
            <a:r>
              <a:rPr lang="en-US" baseline="0" dirty="0" err="1" smtClean="0"/>
              <a:t>transdotte</a:t>
            </a:r>
            <a:r>
              <a:rPr lang="en-US" baseline="0" dirty="0" smtClean="0"/>
              <a:t> per </a:t>
            </a:r>
            <a:r>
              <a:rPr lang="en-US" baseline="0" dirty="0" err="1" smtClean="0"/>
              <a:t>vedere</a:t>
            </a:r>
            <a:r>
              <a:rPr lang="en-US" baseline="0" dirty="0" smtClean="0"/>
              <a:t> se la </a:t>
            </a:r>
            <a:r>
              <a:rPr lang="en-US" baseline="0" dirty="0" err="1" smtClean="0"/>
              <a:t>terapia</a:t>
            </a:r>
            <a:r>
              <a:rPr lang="en-US" baseline="0" dirty="0" smtClean="0"/>
              <a:t> ha </a:t>
            </a:r>
            <a:r>
              <a:rPr lang="en-US" baseline="0" dirty="0" err="1" smtClean="0"/>
              <a:t>effetto</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51AEA9F-40E8-45FD-87BE-76EE049A7DF2}"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D3CC8A2-4E28-4584-A9D7-28E12561EAE5}" type="datetimeFigureOut">
              <a:rPr lang="it-IT" smtClean="0"/>
              <a:pPr/>
              <a:t>05/12/2012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AE4ECF-F124-4FD6-A7D0-BCD6E4E288B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3CC8A2-4E28-4584-A9D7-28E12561EAE5}" type="datetimeFigureOut">
              <a:rPr lang="it-IT" smtClean="0"/>
              <a:pPr/>
              <a:t>05/12/2012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AE4ECF-F124-4FD6-A7D0-BCD6E4E288B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3CC8A2-4E28-4584-A9D7-28E12561EAE5}" type="datetimeFigureOut">
              <a:rPr lang="it-IT" smtClean="0"/>
              <a:pPr/>
              <a:t>05/12/2012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AE4ECF-F124-4FD6-A7D0-BCD6E4E288B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D3CC8A2-4E28-4584-A9D7-28E12561EAE5}" type="datetimeFigureOut">
              <a:rPr lang="it-IT" smtClean="0"/>
              <a:pPr/>
              <a:t>05/12/2012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AE4ECF-F124-4FD6-A7D0-BCD6E4E288B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D3CC8A2-4E28-4584-A9D7-28E12561EAE5}" type="datetimeFigureOut">
              <a:rPr lang="it-IT" smtClean="0"/>
              <a:pPr/>
              <a:t>05/12/2012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AE4ECF-F124-4FD6-A7D0-BCD6E4E288B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D3CC8A2-4E28-4584-A9D7-28E12561EAE5}" type="datetimeFigureOut">
              <a:rPr lang="it-IT" smtClean="0"/>
              <a:pPr/>
              <a:t>05/12/2012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4AE4ECF-F124-4FD6-A7D0-BCD6E4E288B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D3CC8A2-4E28-4584-A9D7-28E12561EAE5}" type="datetimeFigureOut">
              <a:rPr lang="it-IT" smtClean="0"/>
              <a:pPr/>
              <a:t>05/12/2012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4AE4ECF-F124-4FD6-A7D0-BCD6E4E288B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D3CC8A2-4E28-4584-A9D7-28E12561EAE5}" type="datetimeFigureOut">
              <a:rPr lang="it-IT" smtClean="0"/>
              <a:pPr/>
              <a:t>05/12/2012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4AE4ECF-F124-4FD6-A7D0-BCD6E4E288B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D3CC8A2-4E28-4584-A9D7-28E12561EAE5}" type="datetimeFigureOut">
              <a:rPr lang="it-IT" smtClean="0"/>
              <a:pPr/>
              <a:t>05/12/2012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4AE4ECF-F124-4FD6-A7D0-BCD6E4E288B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D3CC8A2-4E28-4584-A9D7-28E12561EAE5}" type="datetimeFigureOut">
              <a:rPr lang="it-IT" smtClean="0"/>
              <a:pPr/>
              <a:t>05/12/2012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4AE4ECF-F124-4FD6-A7D0-BCD6E4E288B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D3CC8A2-4E28-4584-A9D7-28E12561EAE5}" type="datetimeFigureOut">
              <a:rPr lang="it-IT" smtClean="0"/>
              <a:pPr/>
              <a:t>05/12/2012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4AE4ECF-F124-4FD6-A7D0-BCD6E4E288B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CC8A2-4E28-4584-A9D7-28E12561EAE5}" type="datetimeFigureOut">
              <a:rPr lang="it-IT" smtClean="0"/>
              <a:pPr/>
              <a:t>05/12/2012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E4ECF-F124-4FD6-A7D0-BCD6E4E288B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40.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42.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jpeg"/><Relationship Id="rId7"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8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dirty="0" err="1" smtClean="0"/>
              <a:t>Gs-alpha</a:t>
            </a:r>
            <a:r>
              <a:rPr lang="it-IT" b="1" dirty="0" smtClean="0"/>
              <a:t> and G </a:t>
            </a:r>
            <a:r>
              <a:rPr lang="it-IT" b="1" dirty="0" err="1" smtClean="0"/>
              <a:t>coupled</a:t>
            </a:r>
            <a:r>
              <a:rPr lang="it-IT" b="1" dirty="0" smtClean="0"/>
              <a:t> </a:t>
            </a:r>
            <a:r>
              <a:rPr lang="it-IT" b="1" dirty="0" err="1" smtClean="0"/>
              <a:t>receptor</a:t>
            </a:r>
            <a:r>
              <a:rPr lang="it-IT" b="1" dirty="0" smtClean="0"/>
              <a:t> </a:t>
            </a:r>
            <a:r>
              <a:rPr lang="it-IT" b="1" dirty="0" err="1" smtClean="0"/>
              <a:t>diseases</a:t>
            </a:r>
            <a:r>
              <a:rPr lang="it-IT" b="1" dirty="0" smtClean="0"/>
              <a:t> and gene </a:t>
            </a:r>
            <a:r>
              <a:rPr lang="it-IT" b="1" dirty="0" err="1" smtClean="0"/>
              <a:t>therapy</a:t>
            </a:r>
            <a:r>
              <a:rPr lang="it-IT" b="1" dirty="0" smtClean="0"/>
              <a:t>, </a:t>
            </a:r>
            <a:r>
              <a:rPr lang="it-IT" b="1" dirty="0" err="1" smtClean="0"/>
              <a:t>lv</a:t>
            </a:r>
            <a:r>
              <a:rPr lang="it-IT" b="1" dirty="0" smtClean="0"/>
              <a:t> and </a:t>
            </a:r>
            <a:r>
              <a:rPr lang="it-IT" b="1" dirty="0" err="1" smtClean="0"/>
              <a:t>zinc</a:t>
            </a:r>
            <a:r>
              <a:rPr lang="it-IT" b="1" dirty="0" smtClean="0"/>
              <a:t> finger</a:t>
            </a:r>
            <a:endParaRPr lang="it-IT" b="1" dirty="0"/>
          </a:p>
        </p:txBody>
      </p:sp>
      <p:sp>
        <p:nvSpPr>
          <p:cNvPr id="3" name="Sottotitolo 2"/>
          <p:cNvSpPr>
            <a:spLocks noGrp="1"/>
          </p:cNvSpPr>
          <p:nvPr>
            <p:ph type="subTitle" idx="1"/>
          </p:nvPr>
        </p:nvSpPr>
        <p:spPr>
          <a:xfrm>
            <a:off x="611560" y="4221088"/>
            <a:ext cx="8136904" cy="2376264"/>
          </a:xfrm>
        </p:spPr>
        <p:txBody>
          <a:bodyPr>
            <a:normAutofit fontScale="62500" lnSpcReduction="20000"/>
          </a:bodyPr>
          <a:lstStyle/>
          <a:p>
            <a:pPr algn="l"/>
            <a:r>
              <a:rPr lang="it-IT" b="1" dirty="0" smtClean="0">
                <a:solidFill>
                  <a:schemeClr val="tx1"/>
                </a:solidFill>
              </a:rPr>
              <a:t>Tania Battisti                                                          Terapia Genica</a:t>
            </a:r>
          </a:p>
          <a:p>
            <a:pPr algn="l"/>
            <a:r>
              <a:rPr lang="it-IT" b="1" dirty="0" err="1" smtClean="0">
                <a:solidFill>
                  <a:schemeClr val="tx1"/>
                </a:solidFill>
              </a:rPr>
              <a:t>Eloise</a:t>
            </a:r>
            <a:r>
              <a:rPr lang="it-IT" b="1" dirty="0" smtClean="0">
                <a:solidFill>
                  <a:schemeClr val="tx1"/>
                </a:solidFill>
              </a:rPr>
              <a:t> </a:t>
            </a:r>
            <a:r>
              <a:rPr lang="it-IT" b="1" dirty="0" err="1" smtClean="0">
                <a:solidFill>
                  <a:schemeClr val="tx1"/>
                </a:solidFill>
              </a:rPr>
              <a:t>Boldrini</a:t>
            </a:r>
            <a:r>
              <a:rPr lang="it-IT" b="1" dirty="0" smtClean="0">
                <a:solidFill>
                  <a:schemeClr val="tx1"/>
                </a:solidFill>
              </a:rPr>
              <a:t>                                         Docente: Prof.ssa Isabella Saggio</a:t>
            </a:r>
          </a:p>
          <a:p>
            <a:pPr algn="l"/>
            <a:r>
              <a:rPr lang="it-IT" b="1" dirty="0" smtClean="0">
                <a:solidFill>
                  <a:schemeClr val="tx1"/>
                </a:solidFill>
              </a:rPr>
              <a:t>Ilaria Caserta</a:t>
            </a:r>
          </a:p>
          <a:p>
            <a:pPr algn="l"/>
            <a:r>
              <a:rPr lang="it-IT" b="1" dirty="0" smtClean="0">
                <a:solidFill>
                  <a:schemeClr val="tx1"/>
                </a:solidFill>
              </a:rPr>
              <a:t>Fabiola De Mattia</a:t>
            </a:r>
          </a:p>
          <a:p>
            <a:pPr algn="l"/>
            <a:r>
              <a:rPr lang="it-IT" b="1" dirty="0" smtClean="0">
                <a:solidFill>
                  <a:schemeClr val="tx1"/>
                </a:solidFill>
              </a:rPr>
              <a:t>Ilaria Genovese</a:t>
            </a:r>
          </a:p>
          <a:p>
            <a:endParaRPr lang="it-IT" b="1" dirty="0" smtClean="0">
              <a:solidFill>
                <a:schemeClr val="tx1"/>
              </a:solidFill>
            </a:endParaRPr>
          </a:p>
          <a:p>
            <a:r>
              <a:rPr lang="it-IT" b="1" dirty="0" smtClean="0">
                <a:solidFill>
                  <a:schemeClr val="tx1"/>
                </a:solidFill>
              </a:rPr>
              <a:t>Anno Accademico 2012/2013</a:t>
            </a:r>
            <a:endParaRPr lang="it-IT" b="1" dirty="0">
              <a:solidFill>
                <a:schemeClr val="tx1"/>
              </a:solidFill>
            </a:endParaRPr>
          </a:p>
        </p:txBody>
      </p:sp>
      <p:pic>
        <p:nvPicPr>
          <p:cNvPr id="4" name="Picture 1"/>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699792" y="476672"/>
            <a:ext cx="3663950" cy="11398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blipFill dpi="0" rotWithShape="0">
                  <a:blip/>
                  <a:srcRect/>
                  <a:stretch>
                    <a:fillRect/>
                  </a:stretch>
                </a:blip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err="1" smtClean="0"/>
              <a:t>Expected</a:t>
            </a:r>
            <a:r>
              <a:rPr lang="it-IT" sz="4800" b="1" dirty="0" smtClean="0"/>
              <a:t> </a:t>
            </a:r>
            <a:r>
              <a:rPr lang="it-IT" sz="4800" b="1" dirty="0" err="1" smtClean="0"/>
              <a:t>Results</a:t>
            </a:r>
            <a:r>
              <a:rPr lang="it-IT" sz="4800" dirty="0" smtClean="0"/>
              <a:t> </a:t>
            </a:r>
            <a:endParaRPr lang="it-IT" sz="4800" dirty="0"/>
          </a:p>
        </p:txBody>
      </p:sp>
      <p:sp>
        <p:nvSpPr>
          <p:cNvPr id="6" name="CasellaDiTesto 5"/>
          <p:cNvSpPr txBox="1"/>
          <p:nvPr/>
        </p:nvSpPr>
        <p:spPr>
          <a:xfrm>
            <a:off x="1043608" y="6237312"/>
            <a:ext cx="1584176" cy="369332"/>
          </a:xfrm>
          <a:prstGeom prst="rect">
            <a:avLst/>
          </a:prstGeom>
          <a:noFill/>
        </p:spPr>
        <p:txBody>
          <a:bodyPr wrap="square" rtlCol="0">
            <a:spAutoFit/>
          </a:bodyPr>
          <a:lstStyle/>
          <a:p>
            <a:r>
              <a:rPr lang="it-IT" b="1" dirty="0" smtClean="0"/>
              <a:t>CEL-1 </a:t>
            </a:r>
            <a:r>
              <a:rPr lang="it-IT" b="1" dirty="0" err="1" smtClean="0"/>
              <a:t>Assay</a:t>
            </a:r>
            <a:endParaRPr lang="it-IT" b="1" dirty="0"/>
          </a:p>
        </p:txBody>
      </p:sp>
      <p:sp>
        <p:nvSpPr>
          <p:cNvPr id="7" name="CasellaDiTesto 6"/>
          <p:cNvSpPr txBox="1"/>
          <p:nvPr/>
        </p:nvSpPr>
        <p:spPr>
          <a:xfrm>
            <a:off x="323528" y="980728"/>
            <a:ext cx="3456384" cy="2616101"/>
          </a:xfrm>
          <a:prstGeom prst="rect">
            <a:avLst/>
          </a:prstGeom>
          <a:noFill/>
        </p:spPr>
        <p:txBody>
          <a:bodyPr wrap="square" rtlCol="0">
            <a:spAutoFit/>
          </a:bodyPr>
          <a:lstStyle/>
          <a:p>
            <a:pPr algn="ctr"/>
            <a:r>
              <a:rPr lang="it-IT" sz="2000" b="1" dirty="0" smtClean="0">
                <a:solidFill>
                  <a:srgbClr val="00B050"/>
                </a:solidFill>
              </a:rPr>
              <a:t>ZFN EFFICIENCY</a:t>
            </a:r>
          </a:p>
          <a:p>
            <a:pPr>
              <a:buFont typeface="Wingdings" pitchFamily="2" charset="2"/>
              <a:buChar char="§"/>
            </a:pPr>
            <a:r>
              <a:rPr lang="it-IT" dirty="0" smtClean="0"/>
              <a:t> PCR </a:t>
            </a:r>
            <a:r>
              <a:rPr lang="it-IT" dirty="0" err="1" smtClean="0"/>
              <a:t>genomic</a:t>
            </a:r>
            <a:r>
              <a:rPr lang="it-IT" dirty="0" smtClean="0"/>
              <a:t> DNA and CEL-1 </a:t>
            </a:r>
            <a:r>
              <a:rPr lang="it-IT" dirty="0" err="1" smtClean="0"/>
              <a:t>assay</a:t>
            </a:r>
            <a:endParaRPr lang="it-IT" dirty="0" smtClean="0"/>
          </a:p>
          <a:p>
            <a:pPr>
              <a:buFont typeface="Wingdings" pitchFamily="2" charset="2"/>
              <a:buChar char="§"/>
            </a:pPr>
            <a:r>
              <a:rPr lang="it-IT" dirty="0" smtClean="0"/>
              <a:t> </a:t>
            </a:r>
            <a:r>
              <a:rPr lang="it-IT" dirty="0" err="1" smtClean="0"/>
              <a:t>Diluition</a:t>
            </a:r>
            <a:r>
              <a:rPr lang="it-IT" dirty="0" smtClean="0"/>
              <a:t> </a:t>
            </a:r>
            <a:r>
              <a:rPr lang="it-IT" dirty="0" err="1" smtClean="0"/>
              <a:t>cloning</a:t>
            </a:r>
            <a:endParaRPr lang="it-IT" dirty="0" smtClean="0"/>
          </a:p>
          <a:p>
            <a:pPr>
              <a:buFont typeface="Wingdings" pitchFamily="2" charset="2"/>
              <a:buChar char="§"/>
            </a:pPr>
            <a:r>
              <a:rPr lang="it-IT" dirty="0" smtClean="0"/>
              <a:t> </a:t>
            </a:r>
            <a:r>
              <a:rPr lang="it-IT" dirty="0" err="1" smtClean="0"/>
              <a:t>Extract</a:t>
            </a:r>
            <a:r>
              <a:rPr lang="it-IT" dirty="0" smtClean="0"/>
              <a:t> DNA </a:t>
            </a:r>
            <a:r>
              <a:rPr lang="it-IT" dirty="0" err="1" smtClean="0"/>
              <a:t>from</a:t>
            </a:r>
            <a:r>
              <a:rPr lang="it-IT" dirty="0" smtClean="0"/>
              <a:t> </a:t>
            </a:r>
            <a:r>
              <a:rPr lang="it-IT" dirty="0" err="1" smtClean="0"/>
              <a:t>clones</a:t>
            </a:r>
            <a:endParaRPr lang="it-IT" dirty="0" smtClean="0"/>
          </a:p>
          <a:p>
            <a:pPr>
              <a:buFont typeface="Wingdings" pitchFamily="2" charset="2"/>
              <a:buChar char="§"/>
            </a:pPr>
            <a:r>
              <a:rPr lang="it-IT" dirty="0" smtClean="0"/>
              <a:t> PCR </a:t>
            </a:r>
            <a:r>
              <a:rPr lang="it-IT" dirty="0" err="1" smtClean="0"/>
              <a:t>genomic</a:t>
            </a:r>
            <a:r>
              <a:rPr lang="it-IT" dirty="0" smtClean="0"/>
              <a:t> DNA and CEL-1 </a:t>
            </a:r>
            <a:r>
              <a:rPr lang="it-IT" dirty="0" err="1" smtClean="0"/>
              <a:t>assay</a:t>
            </a:r>
            <a:endParaRPr lang="it-IT" dirty="0" smtClean="0"/>
          </a:p>
          <a:p>
            <a:pPr>
              <a:buFont typeface="Wingdings" pitchFamily="2" charset="2"/>
              <a:buChar char="§"/>
            </a:pPr>
            <a:r>
              <a:rPr lang="it-IT" dirty="0" smtClean="0"/>
              <a:t> </a:t>
            </a:r>
            <a:r>
              <a:rPr lang="it-IT" dirty="0" err="1" smtClean="0"/>
              <a:t>Identify</a:t>
            </a:r>
            <a:r>
              <a:rPr lang="it-IT" dirty="0" smtClean="0"/>
              <a:t> positive </a:t>
            </a:r>
            <a:r>
              <a:rPr lang="it-IT" dirty="0" err="1" smtClean="0"/>
              <a:t>clones</a:t>
            </a:r>
            <a:r>
              <a:rPr lang="it-IT" dirty="0" smtClean="0"/>
              <a:t> and </a:t>
            </a:r>
            <a:r>
              <a:rPr lang="it-IT" dirty="0" err="1" smtClean="0"/>
              <a:t>sequence</a:t>
            </a:r>
            <a:r>
              <a:rPr lang="it-IT" dirty="0" smtClean="0"/>
              <a:t> DNA</a:t>
            </a:r>
            <a:endParaRPr lang="it-IT" dirty="0"/>
          </a:p>
        </p:txBody>
      </p:sp>
      <p:pic>
        <p:nvPicPr>
          <p:cNvPr id="2" name="Picture 2"/>
          <p:cNvPicPr>
            <a:picLocks noChangeAspect="1" noChangeArrowheads="1"/>
          </p:cNvPicPr>
          <p:nvPr/>
        </p:nvPicPr>
        <p:blipFill>
          <a:blip r:embed="rId3" cstate="print"/>
          <a:srcRect/>
          <a:stretch>
            <a:fillRect/>
          </a:stretch>
        </p:blipFill>
        <p:spPr bwMode="auto">
          <a:xfrm>
            <a:off x="683568" y="3501008"/>
            <a:ext cx="2376264" cy="2835399"/>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4283968" y="1052736"/>
            <a:ext cx="4536504"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err="1" smtClean="0"/>
              <a:t>Expected</a:t>
            </a:r>
            <a:r>
              <a:rPr lang="it-IT" sz="4800" b="1" dirty="0" smtClean="0"/>
              <a:t> </a:t>
            </a:r>
            <a:r>
              <a:rPr lang="it-IT" sz="4800" b="1" dirty="0" err="1" smtClean="0"/>
              <a:t>Results</a:t>
            </a:r>
            <a:r>
              <a:rPr lang="it-IT" sz="4800" dirty="0" smtClean="0"/>
              <a:t> </a:t>
            </a:r>
            <a:endParaRPr lang="it-IT" sz="4800" dirty="0"/>
          </a:p>
        </p:txBody>
      </p:sp>
      <p:sp>
        <p:nvSpPr>
          <p:cNvPr id="3" name="CasellaDiTesto 2"/>
          <p:cNvSpPr txBox="1"/>
          <p:nvPr/>
        </p:nvSpPr>
        <p:spPr>
          <a:xfrm>
            <a:off x="762000" y="1295400"/>
            <a:ext cx="3240360" cy="1477328"/>
          </a:xfrm>
          <a:prstGeom prst="rect">
            <a:avLst/>
          </a:prstGeom>
          <a:noFill/>
        </p:spPr>
        <p:txBody>
          <a:bodyPr wrap="square" rtlCol="0">
            <a:spAutoFit/>
          </a:bodyPr>
          <a:lstStyle/>
          <a:p>
            <a:pPr algn="ctr"/>
            <a:r>
              <a:rPr lang="it-IT" b="1" dirty="0" smtClean="0">
                <a:solidFill>
                  <a:srgbClr val="00B050"/>
                </a:solidFill>
              </a:rPr>
              <a:t>BIOLOGICAL EFFECTS</a:t>
            </a:r>
          </a:p>
          <a:p>
            <a:pPr algn="ctr"/>
            <a:endParaRPr lang="it-IT" b="1" dirty="0" smtClean="0">
              <a:solidFill>
                <a:srgbClr val="00B050"/>
              </a:solidFill>
            </a:endParaRPr>
          </a:p>
          <a:p>
            <a:pPr algn="ctr">
              <a:buFont typeface="Wingdings" pitchFamily="2" charset="2"/>
              <a:buChar char="§"/>
            </a:pPr>
            <a:r>
              <a:rPr lang="it-IT" dirty="0" smtClean="0"/>
              <a:t> </a:t>
            </a:r>
            <a:r>
              <a:rPr lang="it-IT" dirty="0" err="1" smtClean="0"/>
              <a:t>cAMP</a:t>
            </a:r>
            <a:r>
              <a:rPr lang="it-IT" dirty="0" smtClean="0"/>
              <a:t> </a:t>
            </a:r>
            <a:r>
              <a:rPr lang="it-IT" dirty="0" err="1" smtClean="0"/>
              <a:t>level</a:t>
            </a:r>
            <a:endParaRPr lang="it-IT" dirty="0" smtClean="0"/>
          </a:p>
          <a:p>
            <a:pPr algn="ctr">
              <a:buFont typeface="Wingdings" pitchFamily="2" charset="2"/>
              <a:buChar char="§"/>
            </a:pPr>
            <a:r>
              <a:rPr lang="it-IT" dirty="0" smtClean="0"/>
              <a:t> Pit-1 /GH </a:t>
            </a:r>
            <a:r>
              <a:rPr lang="it-IT" dirty="0" err="1" smtClean="0"/>
              <a:t>level</a:t>
            </a:r>
            <a:endParaRPr lang="it-IT" dirty="0" smtClean="0"/>
          </a:p>
          <a:p>
            <a:pPr>
              <a:buFont typeface="Wingdings" pitchFamily="2" charset="2"/>
              <a:buChar char="§"/>
            </a:pPr>
            <a:endParaRPr lang="it-IT" dirty="0" smtClean="0"/>
          </a:p>
        </p:txBody>
      </p:sp>
      <p:grpSp>
        <p:nvGrpSpPr>
          <p:cNvPr id="4" name="Gruppo 11"/>
          <p:cNvGrpSpPr/>
          <p:nvPr/>
        </p:nvGrpSpPr>
        <p:grpSpPr>
          <a:xfrm>
            <a:off x="5004048" y="1124743"/>
            <a:ext cx="3542250" cy="2592288"/>
            <a:chOff x="5076056" y="2105875"/>
            <a:chExt cx="3182210" cy="2268521"/>
          </a:xfrm>
        </p:grpSpPr>
        <p:sp>
          <p:nvSpPr>
            <p:cNvPr id="13" name="CasellaDiTesto 12"/>
            <p:cNvSpPr txBox="1"/>
            <p:nvPr/>
          </p:nvSpPr>
          <p:spPr>
            <a:xfrm>
              <a:off x="6588224" y="3645024"/>
              <a:ext cx="1440160" cy="338554"/>
            </a:xfrm>
            <a:prstGeom prst="rect">
              <a:avLst/>
            </a:prstGeom>
            <a:noFill/>
          </p:spPr>
          <p:txBody>
            <a:bodyPr wrap="square" rtlCol="0">
              <a:spAutoFit/>
            </a:bodyPr>
            <a:lstStyle/>
            <a:p>
              <a:r>
                <a:rPr lang="it-IT" sz="1600" dirty="0" smtClean="0"/>
                <a:t>   pZNF</a:t>
              </a:r>
              <a:r>
                <a:rPr lang="it-IT" sz="1600" baseline="30000" dirty="0" smtClean="0"/>
                <a:t>Arg201+</a:t>
              </a:r>
              <a:endParaRPr lang="it-IT" sz="1600" dirty="0"/>
            </a:p>
          </p:txBody>
        </p:sp>
        <p:grpSp>
          <p:nvGrpSpPr>
            <p:cNvPr id="5" name="Gruppo 16"/>
            <p:cNvGrpSpPr/>
            <p:nvPr/>
          </p:nvGrpSpPr>
          <p:grpSpPr>
            <a:xfrm>
              <a:off x="5076056" y="2105875"/>
              <a:ext cx="3182210" cy="2268521"/>
              <a:chOff x="5076056" y="2105875"/>
              <a:chExt cx="3182210" cy="2268521"/>
            </a:xfrm>
          </p:grpSpPr>
          <p:pic>
            <p:nvPicPr>
              <p:cNvPr id="15" name="Picture 5"/>
              <p:cNvPicPr>
                <a:picLocks noChangeAspect="1" noChangeArrowheads="1"/>
              </p:cNvPicPr>
              <p:nvPr/>
            </p:nvPicPr>
            <p:blipFill>
              <a:blip r:embed="rId3" cstate="print"/>
              <a:srcRect/>
              <a:stretch>
                <a:fillRect/>
              </a:stretch>
            </p:blipFill>
            <p:spPr bwMode="auto">
              <a:xfrm>
                <a:off x="5076056" y="2105875"/>
                <a:ext cx="3182210" cy="1806327"/>
              </a:xfrm>
              <a:prstGeom prst="rect">
                <a:avLst/>
              </a:prstGeom>
              <a:noFill/>
              <a:ln w="9525">
                <a:noFill/>
                <a:miter lim="800000"/>
                <a:headEnd/>
                <a:tailEnd/>
              </a:ln>
            </p:spPr>
          </p:pic>
          <p:sp>
            <p:nvSpPr>
              <p:cNvPr id="16" name="CasellaDiTesto 15"/>
              <p:cNvSpPr txBox="1"/>
              <p:nvPr/>
            </p:nvSpPr>
            <p:spPr>
              <a:xfrm>
                <a:off x="5440926" y="3722242"/>
                <a:ext cx="2448272" cy="565607"/>
              </a:xfrm>
              <a:prstGeom prst="rect">
                <a:avLst/>
              </a:prstGeom>
              <a:noFill/>
            </p:spPr>
            <p:txBody>
              <a:bodyPr wrap="square" rtlCol="0">
                <a:spAutoFit/>
              </a:bodyPr>
              <a:lstStyle/>
              <a:p>
                <a:r>
                  <a:rPr lang="it-IT" sz="1400" dirty="0" smtClean="0"/>
                  <a:t>        </a:t>
                </a:r>
                <a:r>
                  <a:rPr lang="it-IT" sz="1400" dirty="0" err="1" smtClean="0"/>
                  <a:t>Contro</a:t>
                </a:r>
                <a:r>
                  <a:rPr lang="it-IT" dirty="0" err="1" smtClean="0"/>
                  <a:t>l</a:t>
                </a:r>
                <a:r>
                  <a:rPr lang="it-IT" dirty="0" smtClean="0"/>
                  <a:t>           pZNF</a:t>
                </a:r>
                <a:r>
                  <a:rPr lang="it-IT" baseline="30000" dirty="0" smtClean="0"/>
                  <a:t>Arg201+</a:t>
                </a:r>
                <a:endParaRPr lang="it-IT" dirty="0" smtClean="0"/>
              </a:p>
              <a:p>
                <a:endParaRPr lang="it-IT" dirty="0"/>
              </a:p>
            </p:txBody>
          </p:sp>
          <p:sp>
            <p:nvSpPr>
              <p:cNvPr id="17" name="CasellaDiTesto 16"/>
              <p:cNvSpPr txBox="1"/>
              <p:nvPr/>
            </p:nvSpPr>
            <p:spPr>
              <a:xfrm>
                <a:off x="5076056" y="4005064"/>
                <a:ext cx="2880320" cy="369332"/>
              </a:xfrm>
              <a:prstGeom prst="rect">
                <a:avLst/>
              </a:prstGeom>
              <a:noFill/>
            </p:spPr>
            <p:txBody>
              <a:bodyPr wrap="square" rtlCol="0">
                <a:spAutoFit/>
              </a:bodyPr>
              <a:lstStyle/>
              <a:p>
                <a:pPr algn="ctr"/>
                <a:r>
                  <a:rPr lang="it-IT" b="1" dirty="0" err="1" smtClean="0"/>
                  <a:t>cAMP</a:t>
                </a:r>
                <a:r>
                  <a:rPr lang="it-IT" b="1" dirty="0" smtClean="0"/>
                  <a:t> </a:t>
                </a:r>
                <a:r>
                  <a:rPr lang="it-IT" b="1" dirty="0" err="1" smtClean="0"/>
                  <a:t>Assay</a:t>
                </a:r>
                <a:endParaRPr lang="it-IT" b="1" dirty="0"/>
              </a:p>
            </p:txBody>
          </p:sp>
        </p:grpSp>
      </p:grpSp>
      <p:grpSp>
        <p:nvGrpSpPr>
          <p:cNvPr id="6" name="Gruppo 17"/>
          <p:cNvGrpSpPr/>
          <p:nvPr/>
        </p:nvGrpSpPr>
        <p:grpSpPr>
          <a:xfrm>
            <a:off x="5004048" y="4077072"/>
            <a:ext cx="4139952" cy="2457564"/>
            <a:chOff x="5148064" y="4509120"/>
            <a:chExt cx="3995936" cy="2169532"/>
          </a:xfrm>
        </p:grpSpPr>
        <p:sp>
          <p:nvSpPr>
            <p:cNvPr id="19" name="CasellaDiTesto 18"/>
            <p:cNvSpPr txBox="1"/>
            <p:nvPr/>
          </p:nvSpPr>
          <p:spPr>
            <a:xfrm rot="16200000">
              <a:off x="4453245" y="5275947"/>
              <a:ext cx="1728192" cy="338554"/>
            </a:xfrm>
            <a:prstGeom prst="rect">
              <a:avLst/>
            </a:prstGeom>
            <a:noFill/>
          </p:spPr>
          <p:txBody>
            <a:bodyPr wrap="square" rtlCol="0">
              <a:spAutoFit/>
            </a:bodyPr>
            <a:lstStyle/>
            <a:p>
              <a:r>
                <a:rPr lang="it-IT" sz="1600" dirty="0" err="1" smtClean="0"/>
                <a:t>mRNA</a:t>
              </a:r>
              <a:r>
                <a:rPr lang="it-IT" sz="1600" dirty="0" smtClean="0"/>
                <a:t>  </a:t>
              </a:r>
              <a:r>
                <a:rPr lang="it-IT" sz="1600" dirty="0" err="1" smtClean="0"/>
                <a:t>expression</a:t>
              </a:r>
              <a:endParaRPr lang="it-IT" sz="1600" dirty="0"/>
            </a:p>
          </p:txBody>
        </p:sp>
        <p:pic>
          <p:nvPicPr>
            <p:cNvPr id="20" name="Picture 2"/>
            <p:cNvPicPr>
              <a:picLocks noChangeAspect="1" noChangeArrowheads="1"/>
            </p:cNvPicPr>
            <p:nvPr/>
          </p:nvPicPr>
          <p:blipFill>
            <a:blip r:embed="rId4" cstate="print"/>
            <a:srcRect/>
            <a:stretch>
              <a:fillRect/>
            </a:stretch>
          </p:blipFill>
          <p:spPr bwMode="auto">
            <a:xfrm>
              <a:off x="5436096" y="4509120"/>
              <a:ext cx="2088232" cy="1800200"/>
            </a:xfrm>
            <a:prstGeom prst="rect">
              <a:avLst/>
            </a:prstGeom>
            <a:noFill/>
            <a:ln w="9525">
              <a:noFill/>
              <a:miter lim="800000"/>
              <a:headEnd/>
              <a:tailEnd/>
            </a:ln>
          </p:spPr>
        </p:pic>
        <p:sp>
          <p:nvSpPr>
            <p:cNvPr id="21" name="CasellaDiTesto 20"/>
            <p:cNvSpPr txBox="1"/>
            <p:nvPr/>
          </p:nvSpPr>
          <p:spPr>
            <a:xfrm>
              <a:off x="5796136" y="6309320"/>
              <a:ext cx="1800200" cy="369332"/>
            </a:xfrm>
            <a:prstGeom prst="rect">
              <a:avLst/>
            </a:prstGeom>
            <a:noFill/>
          </p:spPr>
          <p:txBody>
            <a:bodyPr wrap="square" rtlCol="0">
              <a:spAutoFit/>
            </a:bodyPr>
            <a:lstStyle/>
            <a:p>
              <a:r>
                <a:rPr lang="it-IT" dirty="0" smtClean="0"/>
                <a:t>  Pit-1          GH</a:t>
              </a:r>
              <a:endParaRPr lang="it-IT" dirty="0"/>
            </a:p>
          </p:txBody>
        </p:sp>
        <p:pic>
          <p:nvPicPr>
            <p:cNvPr id="22" name="Picture 3"/>
            <p:cNvPicPr>
              <a:picLocks noChangeAspect="1" noChangeArrowheads="1"/>
            </p:cNvPicPr>
            <p:nvPr/>
          </p:nvPicPr>
          <p:blipFill>
            <a:blip r:embed="rId5" cstate="print"/>
            <a:srcRect/>
            <a:stretch>
              <a:fillRect/>
            </a:stretch>
          </p:blipFill>
          <p:spPr bwMode="auto">
            <a:xfrm>
              <a:off x="7524328" y="4869160"/>
              <a:ext cx="278063" cy="517773"/>
            </a:xfrm>
            <a:prstGeom prst="rect">
              <a:avLst/>
            </a:prstGeom>
            <a:noFill/>
            <a:ln w="9525">
              <a:noFill/>
              <a:miter lim="800000"/>
              <a:headEnd/>
              <a:tailEnd/>
            </a:ln>
          </p:spPr>
        </p:pic>
        <p:sp>
          <p:nvSpPr>
            <p:cNvPr id="23" name="CasellaDiTesto 22"/>
            <p:cNvSpPr txBox="1"/>
            <p:nvPr/>
          </p:nvSpPr>
          <p:spPr>
            <a:xfrm>
              <a:off x="7812360" y="4797152"/>
              <a:ext cx="1331640" cy="646331"/>
            </a:xfrm>
            <a:prstGeom prst="rect">
              <a:avLst/>
            </a:prstGeom>
            <a:noFill/>
          </p:spPr>
          <p:txBody>
            <a:bodyPr wrap="square" rtlCol="0">
              <a:spAutoFit/>
            </a:bodyPr>
            <a:lstStyle/>
            <a:p>
              <a:r>
                <a:rPr lang="it-IT" dirty="0" err="1" smtClean="0"/>
                <a:t>Control</a:t>
              </a:r>
              <a:endParaRPr lang="it-IT" dirty="0" smtClean="0"/>
            </a:p>
            <a:p>
              <a:r>
                <a:rPr lang="it-IT" dirty="0" smtClean="0"/>
                <a:t>pZNF</a:t>
              </a:r>
              <a:r>
                <a:rPr lang="it-IT" baseline="30000" dirty="0" smtClean="0"/>
                <a:t>Arg201+</a:t>
              </a:r>
              <a:endParaRPr lang="it-IT" dirty="0"/>
            </a:p>
          </p:txBody>
        </p:sp>
      </p:grpSp>
      <p:pic>
        <p:nvPicPr>
          <p:cNvPr id="24" name="Picture 4"/>
          <p:cNvPicPr>
            <a:picLocks noChangeAspect="1" noChangeArrowheads="1"/>
          </p:cNvPicPr>
          <p:nvPr/>
        </p:nvPicPr>
        <p:blipFill>
          <a:blip r:embed="rId6" cstate="print"/>
          <a:srcRect/>
          <a:stretch>
            <a:fillRect/>
          </a:stretch>
        </p:blipFill>
        <p:spPr bwMode="auto">
          <a:xfrm>
            <a:off x="611560" y="2996952"/>
            <a:ext cx="3744416" cy="2749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err="1" smtClean="0"/>
              <a:t>Expected</a:t>
            </a:r>
            <a:r>
              <a:rPr lang="it-IT" sz="4800" b="1" dirty="0" smtClean="0"/>
              <a:t> </a:t>
            </a:r>
            <a:r>
              <a:rPr lang="it-IT" sz="4800" b="1" dirty="0" err="1" smtClean="0"/>
              <a:t>Results</a:t>
            </a:r>
            <a:r>
              <a:rPr lang="it-IT" sz="4800" dirty="0" smtClean="0"/>
              <a:t> </a:t>
            </a:r>
            <a:endParaRPr lang="it-IT" sz="4800" dirty="0"/>
          </a:p>
        </p:txBody>
      </p:sp>
      <p:grpSp>
        <p:nvGrpSpPr>
          <p:cNvPr id="22" name="Group 21"/>
          <p:cNvGrpSpPr/>
          <p:nvPr/>
        </p:nvGrpSpPr>
        <p:grpSpPr>
          <a:xfrm>
            <a:off x="0" y="914400"/>
            <a:ext cx="5219700" cy="5943600"/>
            <a:chOff x="0" y="914400"/>
            <a:chExt cx="5219700" cy="5943600"/>
          </a:xfrm>
        </p:grpSpPr>
        <p:grpSp>
          <p:nvGrpSpPr>
            <p:cNvPr id="2" name="Group 13"/>
            <p:cNvGrpSpPr/>
            <p:nvPr/>
          </p:nvGrpSpPr>
          <p:grpSpPr>
            <a:xfrm>
              <a:off x="0" y="914400"/>
              <a:ext cx="5219700" cy="5485234"/>
              <a:chOff x="0" y="914400"/>
              <a:chExt cx="5219700" cy="5485234"/>
            </a:xfrm>
          </p:grpSpPr>
          <p:pic>
            <p:nvPicPr>
              <p:cNvPr id="2050" name="Picture 2"/>
              <p:cNvPicPr>
                <a:picLocks noChangeAspect="1" noChangeArrowheads="1"/>
              </p:cNvPicPr>
              <p:nvPr/>
            </p:nvPicPr>
            <p:blipFill>
              <a:blip r:embed="rId3" cstate="print"/>
              <a:srcRect/>
              <a:stretch>
                <a:fillRect/>
              </a:stretch>
            </p:blipFill>
            <p:spPr bwMode="auto">
              <a:xfrm>
                <a:off x="0" y="914400"/>
                <a:ext cx="5112568" cy="134124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0" y="2276872"/>
                <a:ext cx="5057775" cy="15240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0" y="3717032"/>
                <a:ext cx="5219700" cy="13335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0" y="5085184"/>
                <a:ext cx="5095875" cy="1314450"/>
              </a:xfrm>
              <a:prstGeom prst="rect">
                <a:avLst/>
              </a:prstGeom>
              <a:noFill/>
              <a:ln w="9525">
                <a:noFill/>
                <a:miter lim="800000"/>
                <a:headEnd/>
                <a:tailEnd/>
              </a:ln>
            </p:spPr>
          </p:pic>
        </p:grpSp>
        <p:sp>
          <p:nvSpPr>
            <p:cNvPr id="9" name="CasellaDiTesto 8"/>
            <p:cNvSpPr txBox="1"/>
            <p:nvPr/>
          </p:nvSpPr>
          <p:spPr>
            <a:xfrm>
              <a:off x="0" y="6581001"/>
              <a:ext cx="3888432" cy="276999"/>
            </a:xfrm>
            <a:prstGeom prst="rect">
              <a:avLst/>
            </a:prstGeom>
            <a:noFill/>
          </p:spPr>
          <p:txBody>
            <a:bodyPr wrap="square" rtlCol="0">
              <a:spAutoFit/>
            </a:bodyPr>
            <a:lstStyle/>
            <a:p>
              <a:r>
                <a:rPr lang="it-IT" sz="1200" dirty="0" err="1" smtClean="0"/>
                <a:t>Ribeiro-Oliveira</a:t>
              </a:r>
              <a:r>
                <a:rPr lang="it-IT" sz="1200" dirty="0" smtClean="0"/>
                <a:t> et al., “Endocrine </a:t>
              </a:r>
              <a:r>
                <a:rPr lang="it-IT" sz="1200" dirty="0" err="1" smtClean="0"/>
                <a:t>related</a:t>
              </a:r>
              <a:r>
                <a:rPr lang="it-IT" sz="1200" dirty="0" smtClean="0"/>
                <a:t> </a:t>
              </a:r>
              <a:r>
                <a:rPr lang="it-IT" sz="1200" dirty="0" err="1" smtClean="0"/>
                <a:t>Cancer</a:t>
              </a:r>
              <a:r>
                <a:rPr lang="it-IT" sz="1200" dirty="0" smtClean="0"/>
                <a:t>” 2008</a:t>
              </a:r>
              <a:endParaRPr lang="it-IT" sz="1200" dirty="0"/>
            </a:p>
          </p:txBody>
        </p:sp>
      </p:grpSp>
      <p:sp>
        <p:nvSpPr>
          <p:cNvPr id="11" name="CasellaDiTesto 10"/>
          <p:cNvSpPr txBox="1"/>
          <p:nvPr/>
        </p:nvSpPr>
        <p:spPr>
          <a:xfrm>
            <a:off x="5508104" y="1268760"/>
            <a:ext cx="3240360" cy="1200329"/>
          </a:xfrm>
          <a:prstGeom prst="rect">
            <a:avLst/>
          </a:prstGeom>
          <a:noFill/>
        </p:spPr>
        <p:txBody>
          <a:bodyPr wrap="square" rtlCol="0">
            <a:spAutoFit/>
          </a:bodyPr>
          <a:lstStyle/>
          <a:p>
            <a:pPr algn="ctr"/>
            <a:r>
              <a:rPr lang="it-IT" b="1" dirty="0" smtClean="0">
                <a:solidFill>
                  <a:srgbClr val="00B050"/>
                </a:solidFill>
              </a:rPr>
              <a:t>BIOLOGICAL EFFECTS</a:t>
            </a:r>
          </a:p>
          <a:p>
            <a:pPr algn="ctr"/>
            <a:endParaRPr lang="it-IT" b="1" dirty="0" smtClean="0">
              <a:solidFill>
                <a:srgbClr val="00B050"/>
              </a:solidFill>
            </a:endParaRPr>
          </a:p>
          <a:p>
            <a:pPr algn="ctr">
              <a:buFont typeface="Wingdings" pitchFamily="2" charset="2"/>
              <a:buChar char="§"/>
            </a:pPr>
            <a:r>
              <a:rPr lang="it-IT" dirty="0" smtClean="0"/>
              <a:t> </a:t>
            </a:r>
            <a:r>
              <a:rPr lang="it-IT" dirty="0" err="1" smtClean="0"/>
              <a:t>Biomarker</a:t>
            </a:r>
            <a:r>
              <a:rPr lang="it-IT" dirty="0" smtClean="0"/>
              <a:t> </a:t>
            </a:r>
            <a:r>
              <a:rPr lang="it-IT" dirty="0" err="1" smtClean="0"/>
              <a:t>Levels</a:t>
            </a:r>
            <a:r>
              <a:rPr lang="it-IT" dirty="0" smtClean="0"/>
              <a:t> </a:t>
            </a:r>
          </a:p>
          <a:p>
            <a:pPr>
              <a:buFont typeface="Wingdings" pitchFamily="2" charset="2"/>
              <a:buChar char="§"/>
            </a:pPr>
            <a:endParaRPr lang="it-IT" dirty="0" smtClean="0"/>
          </a:p>
        </p:txBody>
      </p:sp>
      <p:grpSp>
        <p:nvGrpSpPr>
          <p:cNvPr id="3" name="Group 12"/>
          <p:cNvGrpSpPr/>
          <p:nvPr/>
        </p:nvGrpSpPr>
        <p:grpSpPr>
          <a:xfrm>
            <a:off x="5562600" y="3505200"/>
            <a:ext cx="3251765" cy="1200329"/>
            <a:chOff x="5257800" y="3505200"/>
            <a:chExt cx="3251765" cy="1200329"/>
          </a:xfrm>
        </p:grpSpPr>
        <p:sp>
          <p:nvSpPr>
            <p:cNvPr id="10" name="Freccia a destra con strisce 30"/>
            <p:cNvSpPr/>
            <p:nvPr/>
          </p:nvSpPr>
          <p:spPr>
            <a:xfrm>
              <a:off x="5257800" y="3733800"/>
              <a:ext cx="1005947" cy="510841"/>
            </a:xfrm>
            <a:prstGeom prst="stripedRightArrow">
              <a:avLst>
                <a:gd name="adj1" fmla="val 2968"/>
                <a:gd name="adj2" fmla="val 7939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11"/>
            <p:cNvSpPr txBox="1"/>
            <p:nvPr/>
          </p:nvSpPr>
          <p:spPr>
            <a:xfrm>
              <a:off x="6477000" y="3505200"/>
              <a:ext cx="2032565" cy="1200329"/>
            </a:xfrm>
            <a:prstGeom prst="rect">
              <a:avLst/>
            </a:prstGeom>
            <a:noFill/>
          </p:spPr>
          <p:txBody>
            <a:bodyPr wrap="none" rtlCol="0">
              <a:spAutoFit/>
            </a:bodyPr>
            <a:lstStyle/>
            <a:p>
              <a:r>
                <a:rPr lang="en-US" dirty="0" err="1" smtClean="0"/>
                <a:t>rt</a:t>
              </a:r>
              <a:r>
                <a:rPr lang="en-US" dirty="0" smtClean="0"/>
                <a:t>-PCR</a:t>
              </a:r>
            </a:p>
            <a:p>
              <a:r>
                <a:rPr lang="en-US" dirty="0" err="1" smtClean="0"/>
                <a:t>Immunofluorescent</a:t>
              </a:r>
              <a:endParaRPr lang="en-US" dirty="0" smtClean="0"/>
            </a:p>
            <a:p>
              <a:r>
                <a:rPr lang="en-US" dirty="0" smtClean="0"/>
                <a:t>Western blotting</a:t>
              </a:r>
            </a:p>
            <a:p>
              <a:endParaRPr lang="en-US" dirty="0"/>
            </a:p>
          </p:txBody>
        </p:sp>
      </p:grpSp>
      <p:grpSp>
        <p:nvGrpSpPr>
          <p:cNvPr id="23" name="Group 22"/>
          <p:cNvGrpSpPr/>
          <p:nvPr/>
        </p:nvGrpSpPr>
        <p:grpSpPr>
          <a:xfrm>
            <a:off x="228600" y="1066800"/>
            <a:ext cx="4630995" cy="5565577"/>
            <a:chOff x="228600" y="1066800"/>
            <a:chExt cx="4630995" cy="5565577"/>
          </a:xfrm>
        </p:grpSpPr>
        <p:grpSp>
          <p:nvGrpSpPr>
            <p:cNvPr id="24" name="Group 1"/>
            <p:cNvGrpSpPr/>
            <p:nvPr/>
          </p:nvGrpSpPr>
          <p:grpSpPr>
            <a:xfrm>
              <a:off x="685799" y="1066800"/>
              <a:ext cx="3302001" cy="5210196"/>
              <a:chOff x="685799" y="1066800"/>
              <a:chExt cx="3302001" cy="5210196"/>
            </a:xfrm>
          </p:grpSpPr>
          <p:pic>
            <p:nvPicPr>
              <p:cNvPr id="26" name="Picture 2"/>
              <p:cNvPicPr>
                <a:picLocks noChangeAspect="1"/>
              </p:cNvPicPr>
              <p:nvPr/>
            </p:nvPicPr>
            <p:blipFill>
              <a:blip r:embed="rId7" cstate="print"/>
              <a:stretch>
                <a:fillRect/>
              </a:stretch>
            </p:blipFill>
            <p:spPr>
              <a:xfrm>
                <a:off x="3200400" y="1371600"/>
                <a:ext cx="787400" cy="472440"/>
              </a:xfrm>
              <a:prstGeom prst="rect">
                <a:avLst/>
              </a:prstGeom>
            </p:spPr>
          </p:pic>
          <p:grpSp>
            <p:nvGrpSpPr>
              <p:cNvPr id="27" name="Gruppo 15"/>
              <p:cNvGrpSpPr/>
              <p:nvPr/>
            </p:nvGrpSpPr>
            <p:grpSpPr>
              <a:xfrm>
                <a:off x="685799" y="1066800"/>
                <a:ext cx="2448273" cy="5210196"/>
                <a:chOff x="-2988840" y="667076"/>
                <a:chExt cx="2657958" cy="6478956"/>
              </a:xfrm>
            </p:grpSpPr>
            <p:pic>
              <p:nvPicPr>
                <p:cNvPr id="28" name="Picture 3"/>
                <p:cNvPicPr>
                  <a:picLocks noChangeAspect="1" noChangeArrowheads="1"/>
                </p:cNvPicPr>
                <p:nvPr/>
              </p:nvPicPr>
              <p:blipFill>
                <a:blip r:embed="rId8" cstate="print"/>
                <a:srcRect/>
                <a:stretch>
                  <a:fillRect/>
                </a:stretch>
              </p:blipFill>
              <p:spPr bwMode="auto">
                <a:xfrm>
                  <a:off x="-2988840" y="667076"/>
                  <a:ext cx="1296913" cy="6190924"/>
                </a:xfrm>
                <a:prstGeom prst="rect">
                  <a:avLst/>
                </a:prstGeom>
                <a:noFill/>
                <a:ln w="9525">
                  <a:noFill/>
                  <a:miter lim="800000"/>
                  <a:headEnd/>
                  <a:tailEnd/>
                </a:ln>
              </p:spPr>
            </p:pic>
            <p:pic>
              <p:nvPicPr>
                <p:cNvPr id="29" name="Picture 5"/>
                <p:cNvPicPr>
                  <a:picLocks noChangeAspect="1" noChangeArrowheads="1"/>
                </p:cNvPicPr>
                <p:nvPr/>
              </p:nvPicPr>
              <p:blipFill>
                <a:blip r:embed="rId9" cstate="print"/>
                <a:srcRect/>
                <a:stretch>
                  <a:fillRect/>
                </a:stretch>
              </p:blipFill>
              <p:spPr bwMode="auto">
                <a:xfrm>
                  <a:off x="-1692696" y="980728"/>
                  <a:ext cx="1361814" cy="6165304"/>
                </a:xfrm>
                <a:prstGeom prst="rect">
                  <a:avLst/>
                </a:prstGeom>
                <a:noFill/>
                <a:ln w="9525">
                  <a:noFill/>
                  <a:miter lim="800000"/>
                  <a:headEnd/>
                  <a:tailEnd/>
                </a:ln>
              </p:spPr>
            </p:pic>
          </p:grpSp>
        </p:grpSp>
        <p:sp>
          <p:nvSpPr>
            <p:cNvPr id="25" name="TextBox 24"/>
            <p:cNvSpPr txBox="1"/>
            <p:nvPr/>
          </p:nvSpPr>
          <p:spPr>
            <a:xfrm>
              <a:off x="228600" y="6324600"/>
              <a:ext cx="4630995" cy="307777"/>
            </a:xfrm>
            <a:prstGeom prst="rect">
              <a:avLst/>
            </a:prstGeom>
            <a:noFill/>
          </p:spPr>
          <p:txBody>
            <a:bodyPr wrap="none" rtlCol="0">
              <a:spAutoFit/>
            </a:bodyPr>
            <a:lstStyle/>
            <a:p>
              <a:r>
                <a:rPr lang="en-US" sz="1400" dirty="0" err="1" smtClean="0"/>
                <a:t>D.G.Morris</a:t>
              </a:r>
              <a:r>
                <a:rPr lang="en-US" sz="1400" dirty="0" smtClean="0"/>
                <a:t> et al, “European Journal of Endocrinology” (2005) </a:t>
              </a:r>
              <a:endParaRPr lang="en-US" sz="1400" dirty="0"/>
            </a:p>
          </p:txBody>
        </p:sp>
      </p:grpSp>
      <p:grpSp>
        <p:nvGrpSpPr>
          <p:cNvPr id="34" name="Group 33"/>
          <p:cNvGrpSpPr/>
          <p:nvPr/>
        </p:nvGrpSpPr>
        <p:grpSpPr>
          <a:xfrm>
            <a:off x="0" y="1600200"/>
            <a:ext cx="5548577" cy="4879777"/>
            <a:chOff x="228600" y="1600200"/>
            <a:chExt cx="5548577" cy="4879777"/>
          </a:xfrm>
        </p:grpSpPr>
        <p:grpSp>
          <p:nvGrpSpPr>
            <p:cNvPr id="35" name="Group 3"/>
            <p:cNvGrpSpPr/>
            <p:nvPr/>
          </p:nvGrpSpPr>
          <p:grpSpPr>
            <a:xfrm>
              <a:off x="228600" y="1600200"/>
              <a:ext cx="5257800" cy="2133600"/>
              <a:chOff x="914400" y="3429000"/>
              <a:chExt cx="6235700" cy="2120900"/>
            </a:xfrm>
          </p:grpSpPr>
          <p:pic>
            <p:nvPicPr>
              <p:cNvPr id="38" name="Picture 37"/>
              <p:cNvPicPr>
                <a:picLocks noChangeAspect="1"/>
              </p:cNvPicPr>
              <p:nvPr/>
            </p:nvPicPr>
            <p:blipFill>
              <a:blip r:embed="rId10" cstate="print"/>
              <a:stretch>
                <a:fillRect/>
              </a:stretch>
            </p:blipFill>
            <p:spPr>
              <a:xfrm>
                <a:off x="4038600" y="3429000"/>
                <a:ext cx="3111500" cy="2120900"/>
              </a:xfrm>
              <a:prstGeom prst="rect">
                <a:avLst/>
              </a:prstGeom>
            </p:spPr>
          </p:pic>
          <p:pic>
            <p:nvPicPr>
              <p:cNvPr id="39" name="Picture 2"/>
              <p:cNvPicPr>
                <a:picLocks noChangeAspect="1"/>
              </p:cNvPicPr>
              <p:nvPr/>
            </p:nvPicPr>
            <p:blipFill>
              <a:blip r:embed="rId11" cstate="print"/>
              <a:stretch>
                <a:fillRect/>
              </a:stretch>
            </p:blipFill>
            <p:spPr>
              <a:xfrm>
                <a:off x="914400" y="3429000"/>
                <a:ext cx="3124200" cy="2120900"/>
              </a:xfrm>
              <a:prstGeom prst="rect">
                <a:avLst/>
              </a:prstGeom>
            </p:spPr>
          </p:pic>
        </p:grpSp>
        <p:sp>
          <p:nvSpPr>
            <p:cNvPr id="36" name="TextBox 35"/>
            <p:cNvSpPr txBox="1"/>
            <p:nvPr/>
          </p:nvSpPr>
          <p:spPr>
            <a:xfrm>
              <a:off x="228600" y="6172200"/>
              <a:ext cx="5548577" cy="307777"/>
            </a:xfrm>
            <a:prstGeom prst="rect">
              <a:avLst/>
            </a:prstGeom>
            <a:noFill/>
          </p:spPr>
          <p:txBody>
            <a:bodyPr wrap="none" rtlCol="0">
              <a:spAutoFit/>
            </a:bodyPr>
            <a:lstStyle/>
            <a:p>
              <a:r>
                <a:rPr lang="en-US" sz="1400" dirty="0" err="1" smtClean="0"/>
                <a:t>Xun</a:t>
              </a:r>
              <a:r>
                <a:rPr lang="en-US" sz="1400" dirty="0" smtClean="0"/>
                <a:t> Zhang et al, “Journal of Clinical Endocrinology and Metabolism”, 1999</a:t>
              </a:r>
              <a:endParaRPr lang="en-US" sz="1400" dirty="0"/>
            </a:p>
          </p:txBody>
        </p:sp>
        <p:sp>
          <p:nvSpPr>
            <p:cNvPr id="37" name="TextBox 36"/>
            <p:cNvSpPr txBox="1"/>
            <p:nvPr/>
          </p:nvSpPr>
          <p:spPr>
            <a:xfrm>
              <a:off x="228600" y="3886200"/>
              <a:ext cx="5334000" cy="584776"/>
            </a:xfrm>
            <a:prstGeom prst="rect">
              <a:avLst/>
            </a:prstGeom>
            <a:noFill/>
          </p:spPr>
          <p:txBody>
            <a:bodyPr wrap="square" rtlCol="0">
              <a:spAutoFit/>
            </a:bodyPr>
            <a:lstStyle/>
            <a:p>
              <a:r>
                <a:rPr lang="en-US" sz="1600" i="1" dirty="0" smtClean="0"/>
                <a:t>In situ </a:t>
              </a:r>
              <a:r>
                <a:rPr lang="en-US" sz="1600" dirty="0" smtClean="0"/>
                <a:t>hybridization for human PTTG in normal pituitary gland</a:t>
              </a:r>
            </a:p>
            <a:p>
              <a:r>
                <a:rPr lang="en-US" sz="1600" dirty="0" smtClean="0"/>
                <a:t>and in GH-secreting pituitary adenoma</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accel="50000" decel="50000" fill="hold" nodeType="clickEffect">
                                  <p:stCondLst>
                                    <p:cond delay="0"/>
                                  </p:stCondLst>
                                  <p:childTnLst>
                                    <p:anim calcmode="lin" valueType="num">
                                      <p:cBhvr additive="base">
                                        <p:cTn id="12" dur="500"/>
                                        <p:tgtEl>
                                          <p:spTgt spid="22"/>
                                        </p:tgtEl>
                                        <p:attrNameLst>
                                          <p:attrName>ppt_x</p:attrName>
                                        </p:attrNameLst>
                                      </p:cBhvr>
                                      <p:tavLst>
                                        <p:tav tm="0">
                                          <p:val>
                                            <p:strVal val="ppt_x"/>
                                          </p:val>
                                        </p:tav>
                                        <p:tav tm="100000">
                                          <p:val>
                                            <p:strVal val="ppt_x"/>
                                          </p:val>
                                        </p:tav>
                                      </p:tavLst>
                                    </p:anim>
                                    <p:anim calcmode="lin" valueType="num">
                                      <p:cBhvr additive="base">
                                        <p:cTn id="13" dur="500"/>
                                        <p:tgtEl>
                                          <p:spTgt spid="22"/>
                                        </p:tgtEl>
                                        <p:attrNameLst>
                                          <p:attrName>ppt_y</p:attrName>
                                        </p:attrNameLst>
                                      </p:cBhvr>
                                      <p:tavLst>
                                        <p:tav tm="0">
                                          <p:val>
                                            <p:strVal val="ppt_y"/>
                                          </p:val>
                                        </p:tav>
                                        <p:tav tm="100000">
                                          <p:val>
                                            <p:strVal val="1+ppt_h/2"/>
                                          </p:val>
                                        </p:tav>
                                      </p:tavLst>
                                    </p:anim>
                                    <p:set>
                                      <p:cBhvr>
                                        <p:cTn id="14" dur="1" fill="hold">
                                          <p:stCondLst>
                                            <p:cond delay="499"/>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accel="50000" decel="50000" fill="hold" nodeType="clickEffect">
                                  <p:stCondLst>
                                    <p:cond delay="0"/>
                                  </p:stCondLst>
                                  <p:childTnLst>
                                    <p:anim calcmode="lin" valueType="num">
                                      <p:cBhvr additive="base">
                                        <p:cTn id="24" dur="500"/>
                                        <p:tgtEl>
                                          <p:spTgt spid="23"/>
                                        </p:tgtEl>
                                        <p:attrNameLst>
                                          <p:attrName>ppt_x</p:attrName>
                                        </p:attrNameLst>
                                      </p:cBhvr>
                                      <p:tavLst>
                                        <p:tav tm="0">
                                          <p:val>
                                            <p:strVal val="ppt_x"/>
                                          </p:val>
                                        </p:tav>
                                        <p:tav tm="100000">
                                          <p:val>
                                            <p:strVal val="ppt_x"/>
                                          </p:val>
                                        </p:tav>
                                      </p:tavLst>
                                    </p:anim>
                                    <p:anim calcmode="lin" valueType="num">
                                      <p:cBhvr additive="base">
                                        <p:cTn id="25" dur="500"/>
                                        <p:tgtEl>
                                          <p:spTgt spid="23"/>
                                        </p:tgtEl>
                                        <p:attrNameLst>
                                          <p:attrName>ppt_y</p:attrName>
                                        </p:attrNameLst>
                                      </p:cBhvr>
                                      <p:tavLst>
                                        <p:tav tm="0">
                                          <p:val>
                                            <p:strVal val="ppt_y"/>
                                          </p:val>
                                        </p:tav>
                                        <p:tav tm="100000">
                                          <p:val>
                                            <p:strVal val="1+ppt_h/2"/>
                                          </p:val>
                                        </p:tav>
                                      </p:tavLst>
                                    </p:anim>
                                    <p:set>
                                      <p:cBhvr>
                                        <p:cTn id="26" dur="1" fill="hold">
                                          <p:stCondLst>
                                            <p:cond delay="499"/>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55"/>
          <p:cNvGrpSpPr/>
          <p:nvPr/>
        </p:nvGrpSpPr>
        <p:grpSpPr>
          <a:xfrm>
            <a:off x="467544" y="2636912"/>
            <a:ext cx="5400600" cy="3837037"/>
            <a:chOff x="899593" y="2749282"/>
            <a:chExt cx="5400600" cy="3837037"/>
          </a:xfrm>
        </p:grpSpPr>
        <p:pic>
          <p:nvPicPr>
            <p:cNvPr id="3" name="Picture 2"/>
            <p:cNvPicPr>
              <a:picLocks noChangeAspect="1" noChangeArrowheads="1"/>
            </p:cNvPicPr>
            <p:nvPr/>
          </p:nvPicPr>
          <p:blipFill>
            <a:blip r:embed="rId3" cstate="print"/>
            <a:srcRect/>
            <a:stretch>
              <a:fillRect/>
            </a:stretch>
          </p:blipFill>
          <p:spPr bwMode="auto">
            <a:xfrm>
              <a:off x="899593" y="2749282"/>
              <a:ext cx="5400600" cy="3715062"/>
            </a:xfrm>
            <a:prstGeom prst="rect">
              <a:avLst/>
            </a:prstGeom>
            <a:noFill/>
            <a:ln w="9525">
              <a:noFill/>
              <a:miter lim="800000"/>
              <a:headEnd/>
              <a:tailEnd/>
            </a:ln>
          </p:spPr>
        </p:pic>
        <p:sp>
          <p:nvSpPr>
            <p:cNvPr id="55" name="CasellaDiTesto 54"/>
            <p:cNvSpPr txBox="1"/>
            <p:nvPr/>
          </p:nvSpPr>
          <p:spPr>
            <a:xfrm>
              <a:off x="1115616" y="6309320"/>
              <a:ext cx="4392488" cy="276999"/>
            </a:xfrm>
            <a:prstGeom prst="rect">
              <a:avLst/>
            </a:prstGeom>
            <a:noFill/>
          </p:spPr>
          <p:txBody>
            <a:bodyPr wrap="square" rtlCol="0">
              <a:spAutoFit/>
            </a:bodyPr>
            <a:lstStyle/>
            <a:p>
              <a:pPr algn="ctr"/>
              <a:r>
                <a:rPr lang="it-IT" sz="1200" dirty="0" smtClean="0"/>
                <a:t>Roche </a:t>
              </a:r>
              <a:r>
                <a:rPr lang="it-IT" sz="1200" dirty="0" err="1" smtClean="0"/>
                <a:t>et</a:t>
              </a:r>
              <a:r>
                <a:rPr lang="it-IT" sz="1200" dirty="0" smtClean="0"/>
                <a:t> al, 2004</a:t>
              </a:r>
              <a:endParaRPr lang="it-IT" sz="1200" dirty="0"/>
            </a:p>
          </p:txBody>
        </p:sp>
      </p:grpSp>
      <p:sp>
        <p:nvSpPr>
          <p:cNvPr id="5" name="Rettangolo 4"/>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err="1" smtClean="0"/>
              <a:t>Animal</a:t>
            </a:r>
            <a:r>
              <a:rPr lang="it-IT" sz="4800" b="1" dirty="0" smtClean="0"/>
              <a:t> </a:t>
            </a:r>
            <a:r>
              <a:rPr lang="it-IT" sz="4800" b="1" dirty="0" err="1" smtClean="0"/>
              <a:t>Model</a:t>
            </a:r>
            <a:r>
              <a:rPr lang="it-IT" sz="4800" b="1" dirty="0" smtClean="0"/>
              <a:t> </a:t>
            </a:r>
            <a:endParaRPr lang="it-IT" sz="4800" b="1" dirty="0"/>
          </a:p>
        </p:txBody>
      </p:sp>
      <p:grpSp>
        <p:nvGrpSpPr>
          <p:cNvPr id="6" name="Gruppo 50"/>
          <p:cNvGrpSpPr/>
          <p:nvPr/>
        </p:nvGrpSpPr>
        <p:grpSpPr>
          <a:xfrm>
            <a:off x="251520" y="2564904"/>
            <a:ext cx="8100392" cy="2564904"/>
            <a:chOff x="0" y="2160240"/>
            <a:chExt cx="8100392" cy="2564904"/>
          </a:xfrm>
        </p:grpSpPr>
        <p:sp>
          <p:nvSpPr>
            <p:cNvPr id="12" name="CasellaDiTesto 11"/>
            <p:cNvSpPr txBox="1"/>
            <p:nvPr/>
          </p:nvSpPr>
          <p:spPr>
            <a:xfrm>
              <a:off x="7236296" y="2852936"/>
              <a:ext cx="864096" cy="830997"/>
            </a:xfrm>
            <a:prstGeom prst="rect">
              <a:avLst/>
            </a:prstGeom>
            <a:noFill/>
          </p:spPr>
          <p:txBody>
            <a:bodyPr wrap="square" rtlCol="0">
              <a:spAutoFit/>
            </a:bodyPr>
            <a:lstStyle/>
            <a:p>
              <a:r>
                <a:rPr lang="el-GR" sz="4800" b="1" dirty="0" smtClean="0"/>
                <a:t>Ψ</a:t>
              </a:r>
              <a:r>
                <a:rPr lang="it-IT" sz="4800" b="1" baseline="30000" dirty="0" smtClean="0"/>
                <a:t>-</a:t>
              </a:r>
              <a:endParaRPr lang="it-IT" sz="4800" b="1" dirty="0"/>
            </a:p>
          </p:txBody>
        </p:sp>
        <p:sp>
          <p:nvSpPr>
            <p:cNvPr id="13" name="Rettangolo 12"/>
            <p:cNvSpPr/>
            <p:nvPr/>
          </p:nvSpPr>
          <p:spPr>
            <a:xfrm>
              <a:off x="0" y="2160240"/>
              <a:ext cx="720080" cy="64807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CMV</a:t>
              </a:r>
              <a:endParaRPr lang="it-IT" dirty="0">
                <a:solidFill>
                  <a:schemeClr val="tx1"/>
                </a:solidFill>
              </a:endParaRPr>
            </a:p>
          </p:txBody>
        </p:sp>
        <p:sp>
          <p:nvSpPr>
            <p:cNvPr id="16" name="Rettangolo 15"/>
            <p:cNvSpPr/>
            <p:nvPr/>
          </p:nvSpPr>
          <p:spPr>
            <a:xfrm>
              <a:off x="1403648" y="2420888"/>
              <a:ext cx="1008112" cy="21602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GAG</a:t>
              </a:r>
              <a:endParaRPr lang="it-IT" dirty="0">
                <a:solidFill>
                  <a:schemeClr val="tx1"/>
                </a:solidFill>
              </a:endParaRPr>
            </a:p>
          </p:txBody>
        </p:sp>
        <p:sp>
          <p:nvSpPr>
            <p:cNvPr id="17" name="Rettangolo 16"/>
            <p:cNvSpPr/>
            <p:nvPr/>
          </p:nvSpPr>
          <p:spPr>
            <a:xfrm>
              <a:off x="4139952" y="2636912"/>
              <a:ext cx="1008112" cy="216024"/>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RRE</a:t>
              </a:r>
              <a:endParaRPr lang="it-IT" dirty="0">
                <a:solidFill>
                  <a:schemeClr val="tx1"/>
                </a:solidFill>
              </a:endParaRPr>
            </a:p>
          </p:txBody>
        </p:sp>
        <p:sp>
          <p:nvSpPr>
            <p:cNvPr id="18" name="Rettangolo 17"/>
            <p:cNvSpPr/>
            <p:nvPr/>
          </p:nvSpPr>
          <p:spPr>
            <a:xfrm>
              <a:off x="2843808" y="2636912"/>
              <a:ext cx="1008112" cy="21602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POL</a:t>
              </a:r>
              <a:endParaRPr lang="it-IT" dirty="0">
                <a:solidFill>
                  <a:schemeClr val="tx1"/>
                </a:solidFill>
              </a:endParaRPr>
            </a:p>
          </p:txBody>
        </p:sp>
        <p:sp>
          <p:nvSpPr>
            <p:cNvPr id="19" name="Rettangolo 18"/>
            <p:cNvSpPr/>
            <p:nvPr/>
          </p:nvSpPr>
          <p:spPr>
            <a:xfrm>
              <a:off x="2267744" y="2636912"/>
              <a:ext cx="576064" cy="21602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PRO</a:t>
              </a:r>
              <a:endParaRPr lang="it-IT" dirty="0">
                <a:solidFill>
                  <a:schemeClr val="tx1"/>
                </a:solidFill>
              </a:endParaRPr>
            </a:p>
          </p:txBody>
        </p:sp>
        <p:sp>
          <p:nvSpPr>
            <p:cNvPr id="20" name="Rettangolo 19"/>
            <p:cNvSpPr/>
            <p:nvPr/>
          </p:nvSpPr>
          <p:spPr>
            <a:xfrm>
              <a:off x="3851920" y="2636912"/>
              <a:ext cx="279648" cy="20764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683568" y="2420888"/>
              <a:ext cx="279648" cy="2076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5148064" y="2276872"/>
              <a:ext cx="720080" cy="6480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rPr>
                <a:t>PolyA</a:t>
              </a:r>
              <a:endParaRPr lang="it-IT" dirty="0">
                <a:solidFill>
                  <a:schemeClr val="tx1"/>
                </a:solidFill>
              </a:endParaRPr>
            </a:p>
          </p:txBody>
        </p:sp>
        <p:cxnSp>
          <p:nvCxnSpPr>
            <p:cNvPr id="26" name="Connettore 1 25"/>
            <p:cNvCxnSpPr>
              <a:stCxn id="21" idx="3"/>
              <a:endCxn id="16" idx="1"/>
            </p:cNvCxnSpPr>
            <p:nvPr/>
          </p:nvCxnSpPr>
          <p:spPr>
            <a:xfrm>
              <a:off x="963216" y="2524708"/>
              <a:ext cx="440432" cy="4192"/>
            </a:xfrm>
            <a:prstGeom prst="line">
              <a:avLst/>
            </a:prstGeom>
            <a:ln w="508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7" name="Rettangolo 26"/>
            <p:cNvSpPr/>
            <p:nvPr/>
          </p:nvSpPr>
          <p:spPr>
            <a:xfrm>
              <a:off x="0" y="3068960"/>
              <a:ext cx="720080" cy="648072"/>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RSV</a:t>
              </a:r>
              <a:endParaRPr lang="it-IT" dirty="0"/>
            </a:p>
          </p:txBody>
        </p:sp>
        <p:sp>
          <p:nvSpPr>
            <p:cNvPr id="28" name="Rettangolo 27"/>
            <p:cNvSpPr/>
            <p:nvPr/>
          </p:nvSpPr>
          <p:spPr>
            <a:xfrm>
              <a:off x="755576" y="3284984"/>
              <a:ext cx="936104" cy="28803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REV</a:t>
              </a:r>
              <a:endParaRPr lang="it-IT" dirty="0">
                <a:solidFill>
                  <a:schemeClr val="tx1"/>
                </a:solidFill>
              </a:endParaRPr>
            </a:p>
          </p:txBody>
        </p:sp>
        <p:sp>
          <p:nvSpPr>
            <p:cNvPr id="29" name="Rettangolo 28"/>
            <p:cNvSpPr/>
            <p:nvPr/>
          </p:nvSpPr>
          <p:spPr>
            <a:xfrm>
              <a:off x="1691680" y="3068960"/>
              <a:ext cx="720080" cy="6480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rPr>
                <a:t>PolyA</a:t>
              </a:r>
              <a:endParaRPr lang="it-IT" dirty="0">
                <a:solidFill>
                  <a:schemeClr val="tx1"/>
                </a:solidFill>
              </a:endParaRPr>
            </a:p>
          </p:txBody>
        </p:sp>
        <p:sp>
          <p:nvSpPr>
            <p:cNvPr id="30" name="Parentesi graffa chiusa 29"/>
            <p:cNvSpPr/>
            <p:nvPr/>
          </p:nvSpPr>
          <p:spPr>
            <a:xfrm>
              <a:off x="6516216" y="2420888"/>
              <a:ext cx="792088" cy="1440160"/>
            </a:xfrm>
            <a:prstGeom prst="righ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buFont typeface="Arial" pitchFamily="34" charset="0"/>
                <a:buChar char="•"/>
              </a:pPr>
              <a:endParaRPr lang="it-IT"/>
            </a:p>
          </p:txBody>
        </p:sp>
        <p:sp>
          <p:nvSpPr>
            <p:cNvPr id="32" name="Rettangolo 31"/>
            <p:cNvSpPr/>
            <p:nvPr/>
          </p:nvSpPr>
          <p:spPr>
            <a:xfrm>
              <a:off x="0" y="4077072"/>
              <a:ext cx="720080" cy="64807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CMV</a:t>
              </a:r>
              <a:endParaRPr lang="it-IT" dirty="0">
                <a:solidFill>
                  <a:schemeClr val="tx1"/>
                </a:solidFill>
              </a:endParaRPr>
            </a:p>
          </p:txBody>
        </p:sp>
        <p:sp>
          <p:nvSpPr>
            <p:cNvPr id="38" name="Rettangolo 37"/>
            <p:cNvSpPr/>
            <p:nvPr/>
          </p:nvSpPr>
          <p:spPr>
            <a:xfrm>
              <a:off x="1619672" y="4293096"/>
              <a:ext cx="1008112" cy="21602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VSV-G</a:t>
              </a:r>
              <a:endParaRPr lang="it-IT" dirty="0">
                <a:solidFill>
                  <a:schemeClr val="tx1"/>
                </a:solidFill>
              </a:endParaRPr>
            </a:p>
          </p:txBody>
        </p:sp>
        <p:sp>
          <p:nvSpPr>
            <p:cNvPr id="39" name="Rettangolo 38"/>
            <p:cNvSpPr/>
            <p:nvPr/>
          </p:nvSpPr>
          <p:spPr>
            <a:xfrm>
              <a:off x="2627784" y="4005064"/>
              <a:ext cx="720080" cy="6480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rPr>
                <a:t>PolyA</a:t>
              </a:r>
              <a:endParaRPr lang="it-IT" dirty="0">
                <a:solidFill>
                  <a:schemeClr val="tx1"/>
                </a:solidFill>
              </a:endParaRPr>
            </a:p>
          </p:txBody>
        </p:sp>
        <p:cxnSp>
          <p:nvCxnSpPr>
            <p:cNvPr id="40" name="Connettore 1 39"/>
            <p:cNvCxnSpPr>
              <a:stCxn id="32" idx="3"/>
              <a:endCxn id="38" idx="1"/>
            </p:cNvCxnSpPr>
            <p:nvPr/>
          </p:nvCxnSpPr>
          <p:spPr>
            <a:xfrm>
              <a:off x="720080" y="4401108"/>
              <a:ext cx="899592" cy="0"/>
            </a:xfrm>
            <a:prstGeom prst="line">
              <a:avLst/>
            </a:prstGeom>
            <a:ln w="508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5" name="CasellaDiTesto 44"/>
            <p:cNvSpPr txBox="1"/>
            <p:nvPr/>
          </p:nvSpPr>
          <p:spPr>
            <a:xfrm>
              <a:off x="3347864" y="4077072"/>
              <a:ext cx="1872208" cy="461665"/>
            </a:xfrm>
            <a:prstGeom prst="rect">
              <a:avLst/>
            </a:prstGeom>
            <a:noFill/>
          </p:spPr>
          <p:txBody>
            <a:bodyPr wrap="square" rtlCol="0">
              <a:spAutoFit/>
            </a:bodyPr>
            <a:lstStyle/>
            <a:p>
              <a:pPr algn="ctr"/>
              <a:r>
                <a:rPr lang="it-IT" sz="2400" b="1" dirty="0" err="1" smtClean="0"/>
                <a:t>Tropism</a:t>
              </a:r>
              <a:endParaRPr lang="it-IT" sz="2400" b="1" dirty="0"/>
            </a:p>
          </p:txBody>
        </p:sp>
      </p:grpSp>
      <p:grpSp>
        <p:nvGrpSpPr>
          <p:cNvPr id="10" name="Gruppo 46"/>
          <p:cNvGrpSpPr/>
          <p:nvPr/>
        </p:nvGrpSpPr>
        <p:grpSpPr>
          <a:xfrm>
            <a:off x="1475656" y="5013176"/>
            <a:ext cx="6264696" cy="1584176"/>
            <a:chOff x="1475656" y="5013176"/>
            <a:chExt cx="6264696" cy="1584176"/>
          </a:xfrm>
        </p:grpSpPr>
        <p:grpSp>
          <p:nvGrpSpPr>
            <p:cNvPr id="14" name="Gruppo 53"/>
            <p:cNvGrpSpPr/>
            <p:nvPr/>
          </p:nvGrpSpPr>
          <p:grpSpPr>
            <a:xfrm>
              <a:off x="1475656" y="5013176"/>
              <a:ext cx="6264696" cy="1584176"/>
              <a:chOff x="-2412776" y="4848254"/>
              <a:chExt cx="7175062" cy="2009746"/>
            </a:xfrm>
          </p:grpSpPr>
          <p:grpSp>
            <p:nvGrpSpPr>
              <p:cNvPr id="15" name="Gruppo 52"/>
              <p:cNvGrpSpPr/>
              <p:nvPr/>
            </p:nvGrpSpPr>
            <p:grpSpPr>
              <a:xfrm>
                <a:off x="-2412776" y="4848254"/>
                <a:ext cx="7103054" cy="2009746"/>
                <a:chOff x="1475656" y="4725144"/>
                <a:chExt cx="7103054" cy="2009746"/>
              </a:xfrm>
            </p:grpSpPr>
            <p:pic>
              <p:nvPicPr>
                <p:cNvPr id="1030" name="Picture 6" descr="C:\Users\Taty\Desktop\piastre.jpg"/>
                <p:cNvPicPr>
                  <a:picLocks noChangeAspect="1" noChangeArrowheads="1"/>
                </p:cNvPicPr>
                <p:nvPr/>
              </p:nvPicPr>
              <p:blipFill>
                <a:blip r:embed="rId4" cstate="print"/>
                <a:srcRect/>
                <a:stretch>
                  <a:fillRect/>
                </a:stretch>
              </p:blipFill>
              <p:spPr bwMode="auto">
                <a:xfrm>
                  <a:off x="1475656" y="4941168"/>
                  <a:ext cx="2376264" cy="1292687"/>
                </a:xfrm>
                <a:prstGeom prst="rect">
                  <a:avLst/>
                </a:prstGeom>
                <a:noFill/>
              </p:spPr>
            </p:pic>
            <p:sp>
              <p:nvSpPr>
                <p:cNvPr id="48" name="CasellaDiTesto 47"/>
                <p:cNvSpPr txBox="1"/>
                <p:nvPr/>
              </p:nvSpPr>
              <p:spPr>
                <a:xfrm>
                  <a:off x="1475656" y="6273225"/>
                  <a:ext cx="2592288" cy="461665"/>
                </a:xfrm>
                <a:prstGeom prst="rect">
                  <a:avLst/>
                </a:prstGeom>
                <a:noFill/>
              </p:spPr>
              <p:txBody>
                <a:bodyPr wrap="square" rtlCol="0">
                  <a:spAutoFit/>
                </a:bodyPr>
                <a:lstStyle/>
                <a:p>
                  <a:pPr algn="ctr"/>
                  <a:r>
                    <a:rPr lang="it-IT" sz="2400" b="1" dirty="0" smtClean="0"/>
                    <a:t>293 T </a:t>
                  </a:r>
                  <a:r>
                    <a:rPr lang="it-IT" sz="2400" b="1" dirty="0" err="1" smtClean="0"/>
                    <a:t>cells</a:t>
                  </a:r>
                  <a:endParaRPr lang="it-IT" sz="2400" b="1" dirty="0"/>
                </a:p>
              </p:txBody>
            </p:sp>
            <p:pic>
              <p:nvPicPr>
                <p:cNvPr id="2" name="Picture 2" descr="C:\Documents and Settings\Silvia\Desktop\HIV-small.jpg"/>
                <p:cNvPicPr>
                  <a:picLocks noChangeAspect="1" noChangeArrowheads="1"/>
                </p:cNvPicPr>
                <p:nvPr/>
              </p:nvPicPr>
              <p:blipFill>
                <a:blip r:embed="rId5" cstate="print"/>
                <a:srcRect/>
                <a:stretch>
                  <a:fillRect/>
                </a:stretch>
              </p:blipFill>
              <p:spPr bwMode="auto">
                <a:xfrm>
                  <a:off x="5436096" y="4797152"/>
                  <a:ext cx="1524000" cy="1460500"/>
                </a:xfrm>
                <a:prstGeom prst="rect">
                  <a:avLst/>
                </a:prstGeom>
                <a:noFill/>
              </p:spPr>
            </p:pic>
            <p:sp>
              <p:nvSpPr>
                <p:cNvPr id="31" name="Freccia a destra con strisce 30"/>
                <p:cNvSpPr/>
                <p:nvPr/>
              </p:nvSpPr>
              <p:spPr>
                <a:xfrm>
                  <a:off x="4211960" y="5301208"/>
                  <a:ext cx="1152128" cy="648072"/>
                </a:xfrm>
                <a:prstGeom prst="stripedRightArrow">
                  <a:avLst>
                    <a:gd name="adj1" fmla="val 2968"/>
                    <a:gd name="adj2" fmla="val 7939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3" name="Picture 2" descr="C:\Documents and Settings\Silvia\Desktop\HIV-small.jpg"/>
                <p:cNvPicPr>
                  <a:picLocks noChangeAspect="1" noChangeArrowheads="1"/>
                </p:cNvPicPr>
                <p:nvPr/>
              </p:nvPicPr>
              <p:blipFill>
                <a:blip r:embed="rId5" cstate="print"/>
                <a:srcRect/>
                <a:stretch>
                  <a:fillRect/>
                </a:stretch>
              </p:blipFill>
              <p:spPr bwMode="auto">
                <a:xfrm>
                  <a:off x="7380312" y="5517232"/>
                  <a:ext cx="622334" cy="596404"/>
                </a:xfrm>
                <a:prstGeom prst="rect">
                  <a:avLst/>
                </a:prstGeom>
                <a:noFill/>
              </p:spPr>
            </p:pic>
            <p:pic>
              <p:nvPicPr>
                <p:cNvPr id="34" name="Picture 2" descr="C:\Documents and Settings\Silvia\Desktop\HIV-small.jpg"/>
                <p:cNvPicPr>
                  <a:picLocks noChangeAspect="1" noChangeArrowheads="1"/>
                </p:cNvPicPr>
                <p:nvPr/>
              </p:nvPicPr>
              <p:blipFill>
                <a:blip r:embed="rId5" cstate="print"/>
                <a:srcRect/>
                <a:stretch>
                  <a:fillRect/>
                </a:stretch>
              </p:blipFill>
              <p:spPr bwMode="auto">
                <a:xfrm>
                  <a:off x="7380312" y="4725144"/>
                  <a:ext cx="622334" cy="596404"/>
                </a:xfrm>
                <a:prstGeom prst="rect">
                  <a:avLst/>
                </a:prstGeom>
                <a:noFill/>
              </p:spPr>
            </p:pic>
            <p:pic>
              <p:nvPicPr>
                <p:cNvPr id="35" name="Picture 2" descr="C:\Documents and Settings\Silvia\Desktop\HIV-small.jpg"/>
                <p:cNvPicPr>
                  <a:picLocks noChangeAspect="1" noChangeArrowheads="1"/>
                </p:cNvPicPr>
                <p:nvPr/>
              </p:nvPicPr>
              <p:blipFill>
                <a:blip r:embed="rId5" cstate="print"/>
                <a:srcRect/>
                <a:stretch>
                  <a:fillRect/>
                </a:stretch>
              </p:blipFill>
              <p:spPr bwMode="auto">
                <a:xfrm>
                  <a:off x="7956376" y="5085184"/>
                  <a:ext cx="622334" cy="596404"/>
                </a:xfrm>
                <a:prstGeom prst="rect">
                  <a:avLst/>
                </a:prstGeom>
                <a:noFill/>
              </p:spPr>
            </p:pic>
            <p:pic>
              <p:nvPicPr>
                <p:cNvPr id="36" name="Picture 2" descr="C:\Documents and Settings\Silvia\Desktop\HIV-small.jpg"/>
                <p:cNvPicPr>
                  <a:picLocks noChangeAspect="1" noChangeArrowheads="1"/>
                </p:cNvPicPr>
                <p:nvPr/>
              </p:nvPicPr>
              <p:blipFill>
                <a:blip r:embed="rId5" cstate="print"/>
                <a:srcRect/>
                <a:stretch>
                  <a:fillRect/>
                </a:stretch>
              </p:blipFill>
              <p:spPr bwMode="auto">
                <a:xfrm>
                  <a:off x="6876256" y="5085184"/>
                  <a:ext cx="622334" cy="596404"/>
                </a:xfrm>
                <a:prstGeom prst="rect">
                  <a:avLst/>
                </a:prstGeom>
                <a:noFill/>
              </p:spPr>
            </p:pic>
            <p:pic>
              <p:nvPicPr>
                <p:cNvPr id="37" name="Picture 2" descr="C:\Documents and Settings\Silvia\Desktop\HIV-small.jpg"/>
                <p:cNvPicPr>
                  <a:picLocks noChangeAspect="1" noChangeArrowheads="1"/>
                </p:cNvPicPr>
                <p:nvPr/>
              </p:nvPicPr>
              <p:blipFill>
                <a:blip r:embed="rId5" cstate="print"/>
                <a:srcRect/>
                <a:stretch>
                  <a:fillRect/>
                </a:stretch>
              </p:blipFill>
              <p:spPr bwMode="auto">
                <a:xfrm>
                  <a:off x="6876256" y="5949280"/>
                  <a:ext cx="622334" cy="596404"/>
                </a:xfrm>
                <a:prstGeom prst="rect">
                  <a:avLst/>
                </a:prstGeom>
                <a:noFill/>
              </p:spPr>
            </p:pic>
          </p:grpSp>
          <p:pic>
            <p:nvPicPr>
              <p:cNvPr id="41" name="Picture 2" descr="C:\Documents and Settings\Silvia\Desktop\HIV-small.jpg"/>
              <p:cNvPicPr>
                <a:picLocks noChangeAspect="1" noChangeArrowheads="1"/>
              </p:cNvPicPr>
              <p:nvPr/>
            </p:nvPicPr>
            <p:blipFill>
              <a:blip r:embed="rId5" cstate="print"/>
              <a:srcRect/>
              <a:stretch>
                <a:fillRect/>
              </a:stretch>
            </p:blipFill>
            <p:spPr bwMode="auto">
              <a:xfrm>
                <a:off x="4139952" y="5949280"/>
                <a:ext cx="622334" cy="596404"/>
              </a:xfrm>
              <a:prstGeom prst="rect">
                <a:avLst/>
              </a:prstGeom>
              <a:noFill/>
            </p:spPr>
          </p:pic>
        </p:grpSp>
        <p:sp>
          <p:nvSpPr>
            <p:cNvPr id="46" name="CasellaDiTesto 45"/>
            <p:cNvSpPr txBox="1"/>
            <p:nvPr/>
          </p:nvSpPr>
          <p:spPr>
            <a:xfrm>
              <a:off x="3779912" y="5877272"/>
              <a:ext cx="1944216" cy="707886"/>
            </a:xfrm>
            <a:prstGeom prst="rect">
              <a:avLst/>
            </a:prstGeom>
            <a:noFill/>
          </p:spPr>
          <p:txBody>
            <a:bodyPr wrap="square" rtlCol="0">
              <a:spAutoFit/>
            </a:bodyPr>
            <a:lstStyle/>
            <a:p>
              <a:pPr algn="ctr"/>
              <a:r>
                <a:rPr lang="it-IT" sz="2000" b="1" dirty="0" smtClean="0"/>
                <a:t>48 H</a:t>
              </a:r>
            </a:p>
            <a:p>
              <a:pPr algn="ctr"/>
              <a:r>
                <a:rPr lang="it-IT" sz="2000" b="1" dirty="0" err="1" smtClean="0">
                  <a:solidFill>
                    <a:srgbClr val="FF0000"/>
                  </a:solidFill>
                </a:rPr>
                <a:t>RCR-assay</a:t>
              </a:r>
              <a:endParaRPr lang="it-IT" sz="2000" b="1" dirty="0">
                <a:solidFill>
                  <a:srgbClr val="FF0000"/>
                </a:solidFill>
              </a:endParaRPr>
            </a:p>
          </p:txBody>
        </p:sp>
      </p:grpSp>
      <p:grpSp>
        <p:nvGrpSpPr>
          <p:cNvPr id="50" name="Gruppo 49"/>
          <p:cNvGrpSpPr/>
          <p:nvPr/>
        </p:nvGrpSpPr>
        <p:grpSpPr>
          <a:xfrm>
            <a:off x="0" y="836712"/>
            <a:ext cx="7656165" cy="1685925"/>
            <a:chOff x="0" y="908720"/>
            <a:chExt cx="7656165" cy="1685925"/>
          </a:xfrm>
        </p:grpSpPr>
        <p:pic>
          <p:nvPicPr>
            <p:cNvPr id="23" name="Picture 2"/>
            <p:cNvPicPr>
              <a:picLocks noChangeAspect="1" noChangeArrowheads="1"/>
            </p:cNvPicPr>
            <p:nvPr/>
          </p:nvPicPr>
          <p:blipFill>
            <a:blip r:embed="rId6" cstate="print"/>
            <a:srcRect/>
            <a:stretch>
              <a:fillRect/>
            </a:stretch>
          </p:blipFill>
          <p:spPr bwMode="auto">
            <a:xfrm>
              <a:off x="0" y="908720"/>
              <a:ext cx="6781800" cy="1685925"/>
            </a:xfrm>
            <a:prstGeom prst="rect">
              <a:avLst/>
            </a:prstGeom>
            <a:noFill/>
            <a:ln w="9525">
              <a:noFill/>
              <a:miter lim="800000"/>
              <a:headEnd/>
              <a:tailEnd/>
            </a:ln>
          </p:spPr>
        </p:pic>
        <p:pic>
          <p:nvPicPr>
            <p:cNvPr id="24" name="Picture 3"/>
            <p:cNvPicPr>
              <a:picLocks noChangeAspect="1" noChangeArrowheads="1"/>
            </p:cNvPicPr>
            <p:nvPr/>
          </p:nvPicPr>
          <p:blipFill>
            <a:blip r:embed="rId7" cstate="print"/>
            <a:srcRect/>
            <a:stretch>
              <a:fillRect/>
            </a:stretch>
          </p:blipFill>
          <p:spPr bwMode="auto">
            <a:xfrm>
              <a:off x="6732240" y="980728"/>
              <a:ext cx="923925" cy="11811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err="1" smtClean="0"/>
              <a:t>Animal</a:t>
            </a:r>
            <a:r>
              <a:rPr lang="it-IT" sz="4800" b="1" dirty="0" smtClean="0"/>
              <a:t> </a:t>
            </a:r>
            <a:r>
              <a:rPr lang="it-IT" sz="4800" b="1" dirty="0" err="1" smtClean="0"/>
              <a:t>Model</a:t>
            </a:r>
            <a:r>
              <a:rPr lang="it-IT" sz="4800" b="1" dirty="0" smtClean="0"/>
              <a:t> </a:t>
            </a:r>
            <a:endParaRPr lang="it-IT" sz="4800" b="1" dirty="0"/>
          </a:p>
        </p:txBody>
      </p:sp>
      <p:sp>
        <p:nvSpPr>
          <p:cNvPr id="12" name="Freccia circolare a sinistra 11"/>
          <p:cNvSpPr/>
          <p:nvPr/>
        </p:nvSpPr>
        <p:spPr>
          <a:xfrm>
            <a:off x="7092280" y="1052736"/>
            <a:ext cx="1800200" cy="2448272"/>
          </a:xfrm>
          <a:prstGeom prst="curvedLeftArrow">
            <a:avLst>
              <a:gd name="adj1" fmla="val 20020"/>
              <a:gd name="adj2" fmla="val 60606"/>
              <a:gd name="adj3" fmla="val 36223"/>
            </a:avLst>
          </a:prstGeom>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it-IT" dirty="0" smtClean="0">
                <a:solidFill>
                  <a:schemeClr val="tx1"/>
                </a:solidFill>
              </a:rPr>
              <a:t>         </a:t>
            </a:r>
            <a:endParaRPr lang="it-IT" dirty="0">
              <a:solidFill>
                <a:schemeClr val="tx1"/>
              </a:solidFill>
            </a:endParaRPr>
          </a:p>
        </p:txBody>
      </p:sp>
      <p:pic>
        <p:nvPicPr>
          <p:cNvPr id="13" name="Picture 5" descr="E:\topo-da-laboratorio-compie-100-anni.jpg"/>
          <p:cNvPicPr>
            <a:picLocks noChangeAspect="1" noChangeArrowheads="1"/>
          </p:cNvPicPr>
          <p:nvPr/>
        </p:nvPicPr>
        <p:blipFill>
          <a:blip r:embed="rId3" cstate="print"/>
          <a:srcRect/>
          <a:stretch>
            <a:fillRect/>
          </a:stretch>
        </p:blipFill>
        <p:spPr bwMode="auto">
          <a:xfrm>
            <a:off x="5436096" y="5157192"/>
            <a:ext cx="1584176" cy="1391813"/>
          </a:xfrm>
          <a:prstGeom prst="rect">
            <a:avLst/>
          </a:prstGeom>
          <a:noFill/>
        </p:spPr>
      </p:pic>
      <p:sp>
        <p:nvSpPr>
          <p:cNvPr id="14" name="Rettangolo 13"/>
          <p:cNvSpPr/>
          <p:nvPr/>
        </p:nvSpPr>
        <p:spPr>
          <a:xfrm>
            <a:off x="323528" y="1988840"/>
            <a:ext cx="3096344" cy="249299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t-IT" sz="2400" b="1" dirty="0" err="1" smtClean="0">
                <a:solidFill>
                  <a:schemeClr val="tx1"/>
                </a:solidFill>
              </a:rPr>
              <a:t>Transduction</a:t>
            </a:r>
            <a:r>
              <a:rPr lang="it-IT" sz="2400" b="1" dirty="0" smtClean="0">
                <a:solidFill>
                  <a:schemeClr val="tx1"/>
                </a:solidFill>
              </a:rPr>
              <a:t> </a:t>
            </a:r>
            <a:r>
              <a:rPr lang="it-IT" sz="2400" b="1" dirty="0" err="1" smtClean="0">
                <a:solidFill>
                  <a:schemeClr val="tx1"/>
                </a:solidFill>
              </a:rPr>
              <a:t>Efficiency</a:t>
            </a:r>
            <a:endParaRPr lang="it-IT" sz="2400" b="1" dirty="0" smtClean="0">
              <a:solidFill>
                <a:schemeClr val="tx1"/>
              </a:solidFill>
            </a:endParaRPr>
          </a:p>
          <a:p>
            <a:endParaRPr lang="it-IT" sz="2400" dirty="0" smtClean="0">
              <a:solidFill>
                <a:srgbClr val="FF0000"/>
              </a:solidFill>
            </a:endParaRPr>
          </a:p>
          <a:p>
            <a:pPr>
              <a:buFont typeface="Wingdings" pitchFamily="2" charset="2"/>
              <a:buChar char="§"/>
            </a:pPr>
            <a:r>
              <a:rPr lang="it-IT" sz="2400" dirty="0" err="1" smtClean="0"/>
              <a:t>rt</a:t>
            </a:r>
            <a:r>
              <a:rPr lang="it-IT" sz="2400" dirty="0" err="1" smtClean="0"/>
              <a:t>-PCR</a:t>
            </a:r>
            <a:endParaRPr lang="it-IT" sz="2400" dirty="0" smtClean="0"/>
          </a:p>
          <a:p>
            <a:pPr>
              <a:buFont typeface="Wingdings" pitchFamily="2" charset="2"/>
              <a:buChar char="§"/>
            </a:pPr>
            <a:r>
              <a:rPr lang="it-IT" sz="2400" dirty="0" err="1" smtClean="0"/>
              <a:t>FACSsort</a:t>
            </a:r>
            <a:endParaRPr lang="it-IT" sz="2400" dirty="0" smtClean="0"/>
          </a:p>
          <a:p>
            <a:endParaRPr lang="it-IT" sz="2400" dirty="0" smtClean="0"/>
          </a:p>
          <a:p>
            <a:pPr>
              <a:buFont typeface="Wingdings" pitchFamily="2" charset="2"/>
              <a:buChar char="§"/>
            </a:pPr>
            <a:endParaRPr lang="it-IT" dirty="0" smtClean="0"/>
          </a:p>
          <a:p>
            <a:endParaRPr lang="it-IT" dirty="0" smtClean="0"/>
          </a:p>
        </p:txBody>
      </p:sp>
      <p:pic>
        <p:nvPicPr>
          <p:cNvPr id="15" name="Picture 2" descr="C:\Documents and Settings\Silvia\Desktop\HIV-small.jpg"/>
          <p:cNvPicPr>
            <a:picLocks noChangeAspect="1" noChangeArrowheads="1"/>
          </p:cNvPicPr>
          <p:nvPr/>
        </p:nvPicPr>
        <p:blipFill>
          <a:blip r:embed="rId4" cstate="print"/>
          <a:srcRect/>
          <a:stretch>
            <a:fillRect/>
          </a:stretch>
        </p:blipFill>
        <p:spPr bwMode="auto">
          <a:xfrm>
            <a:off x="4932040" y="980728"/>
            <a:ext cx="622334" cy="596404"/>
          </a:xfrm>
          <a:prstGeom prst="rect">
            <a:avLst/>
          </a:prstGeom>
          <a:noFill/>
        </p:spPr>
      </p:pic>
      <p:pic>
        <p:nvPicPr>
          <p:cNvPr id="16" name="Picture 2" descr="C:\Documents and Settings\Silvia\Desktop\HIV-small.jpg"/>
          <p:cNvPicPr>
            <a:picLocks noChangeAspect="1" noChangeArrowheads="1"/>
          </p:cNvPicPr>
          <p:nvPr/>
        </p:nvPicPr>
        <p:blipFill>
          <a:blip r:embed="rId4" cstate="print"/>
          <a:srcRect/>
          <a:stretch>
            <a:fillRect/>
          </a:stretch>
        </p:blipFill>
        <p:spPr bwMode="auto">
          <a:xfrm>
            <a:off x="3707904" y="1268760"/>
            <a:ext cx="1307976" cy="1253477"/>
          </a:xfrm>
          <a:prstGeom prst="rect">
            <a:avLst/>
          </a:prstGeom>
          <a:noFill/>
        </p:spPr>
      </p:pic>
      <p:sp>
        <p:nvSpPr>
          <p:cNvPr id="18" name="Rettangolo 17"/>
          <p:cNvSpPr/>
          <p:nvPr/>
        </p:nvSpPr>
        <p:spPr>
          <a:xfrm>
            <a:off x="1691680" y="5085184"/>
            <a:ext cx="3600400" cy="15081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sz="2400" b="1" dirty="0" err="1" smtClean="0"/>
              <a:t>Stable</a:t>
            </a:r>
            <a:r>
              <a:rPr lang="it-IT" sz="2400" b="1" dirty="0" smtClean="0"/>
              <a:t> </a:t>
            </a:r>
            <a:r>
              <a:rPr lang="it-IT" sz="2400" b="1" dirty="0" err="1" smtClean="0"/>
              <a:t>mutated</a:t>
            </a:r>
            <a:r>
              <a:rPr lang="it-IT" sz="2400" b="1" dirty="0" smtClean="0"/>
              <a:t> </a:t>
            </a:r>
            <a:r>
              <a:rPr lang="it-IT" sz="2400" b="1" dirty="0" err="1" smtClean="0"/>
              <a:t>mice</a:t>
            </a:r>
            <a:r>
              <a:rPr lang="it-IT" sz="2400" b="1" dirty="0" smtClean="0"/>
              <a:t> </a:t>
            </a:r>
            <a:r>
              <a:rPr lang="it-IT" sz="2400" b="1" dirty="0" err="1" smtClean="0"/>
              <a:t>population</a:t>
            </a:r>
            <a:endParaRPr lang="it-IT" sz="2400" b="1" dirty="0" smtClean="0"/>
          </a:p>
          <a:p>
            <a:pPr algn="ctr"/>
            <a:r>
              <a:rPr lang="it-IT" sz="2400" b="1" dirty="0" smtClean="0"/>
              <a:t>F</a:t>
            </a:r>
            <a:r>
              <a:rPr lang="it-IT" sz="2400" b="1" baseline="-25000" dirty="0" smtClean="0"/>
              <a:t>1</a:t>
            </a:r>
          </a:p>
          <a:p>
            <a:pPr algn="ctr"/>
            <a:r>
              <a:rPr lang="it-IT" sz="2000" dirty="0" smtClean="0"/>
              <a:t>(4 </a:t>
            </a:r>
            <a:r>
              <a:rPr lang="it-IT" sz="2000" dirty="0" err="1" smtClean="0"/>
              <a:t>month</a:t>
            </a:r>
            <a:r>
              <a:rPr lang="it-IT" sz="2000" dirty="0" smtClean="0"/>
              <a:t>)</a:t>
            </a:r>
          </a:p>
        </p:txBody>
      </p:sp>
      <p:sp>
        <p:nvSpPr>
          <p:cNvPr id="10" name="Rettangolo 9"/>
          <p:cNvSpPr/>
          <p:nvPr/>
        </p:nvSpPr>
        <p:spPr>
          <a:xfrm>
            <a:off x="251520" y="980728"/>
            <a:ext cx="341987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sz="2200" b="1" dirty="0" err="1" smtClean="0"/>
              <a:t>Titration</a:t>
            </a:r>
            <a:endParaRPr lang="it-IT" sz="2200" b="1" dirty="0" smtClean="0"/>
          </a:p>
          <a:p>
            <a:pPr>
              <a:buFont typeface="Wingdings" pitchFamily="2" charset="2"/>
              <a:buChar char="§"/>
            </a:pPr>
            <a:r>
              <a:rPr lang="it-IT" sz="2000" dirty="0" smtClean="0"/>
              <a:t>ELISA (p24</a:t>
            </a:r>
            <a:r>
              <a:rPr lang="it-IT" dirty="0" smtClean="0"/>
              <a:t>)</a:t>
            </a:r>
          </a:p>
        </p:txBody>
      </p:sp>
      <p:sp>
        <p:nvSpPr>
          <p:cNvPr id="11" name="Ovale 10"/>
          <p:cNvSpPr/>
          <p:nvPr/>
        </p:nvSpPr>
        <p:spPr>
          <a:xfrm>
            <a:off x="5508104" y="2492896"/>
            <a:ext cx="1440160" cy="144016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smtClean="0">
                <a:solidFill>
                  <a:schemeClr val="tx1"/>
                </a:solidFill>
              </a:rPr>
              <a:t>EMBRYO</a:t>
            </a:r>
            <a:endParaRPr lang="it-IT" b="1" dirty="0">
              <a:solidFill>
                <a:schemeClr val="tx1"/>
              </a:solidFill>
            </a:endParaRPr>
          </a:p>
        </p:txBody>
      </p:sp>
      <p:pic>
        <p:nvPicPr>
          <p:cNvPr id="19" name="Picture 2" descr="C:\Documents and Settings\Silvia\Desktop\HIV-small.jpg"/>
          <p:cNvPicPr>
            <a:picLocks noChangeAspect="1" noChangeArrowheads="1"/>
          </p:cNvPicPr>
          <p:nvPr/>
        </p:nvPicPr>
        <p:blipFill>
          <a:blip r:embed="rId4" cstate="print"/>
          <a:srcRect/>
          <a:stretch>
            <a:fillRect/>
          </a:stretch>
        </p:blipFill>
        <p:spPr bwMode="auto">
          <a:xfrm>
            <a:off x="5076056" y="1628800"/>
            <a:ext cx="622334" cy="596404"/>
          </a:xfrm>
          <a:prstGeom prst="rect">
            <a:avLst/>
          </a:prstGeom>
          <a:noFill/>
        </p:spPr>
      </p:pic>
      <p:pic>
        <p:nvPicPr>
          <p:cNvPr id="20" name="Picture 2" descr="C:\Documents and Settings\Silvia\Desktop\HIV-small.jpg"/>
          <p:cNvPicPr>
            <a:picLocks noChangeAspect="1" noChangeArrowheads="1"/>
          </p:cNvPicPr>
          <p:nvPr/>
        </p:nvPicPr>
        <p:blipFill>
          <a:blip r:embed="rId4" cstate="print"/>
          <a:srcRect/>
          <a:stretch>
            <a:fillRect/>
          </a:stretch>
        </p:blipFill>
        <p:spPr bwMode="auto">
          <a:xfrm>
            <a:off x="5580112" y="1196752"/>
            <a:ext cx="622334" cy="596404"/>
          </a:xfrm>
          <a:prstGeom prst="rect">
            <a:avLst/>
          </a:prstGeom>
          <a:noFill/>
        </p:spPr>
      </p:pic>
      <p:pic>
        <p:nvPicPr>
          <p:cNvPr id="2050" name="Picture 2" descr="C:\Users\Taty\Desktop\PROVETTA.jpg"/>
          <p:cNvPicPr>
            <a:picLocks noChangeAspect="1" noChangeArrowheads="1"/>
          </p:cNvPicPr>
          <p:nvPr/>
        </p:nvPicPr>
        <p:blipFill>
          <a:blip r:embed="rId5" cstate="print"/>
          <a:srcRect/>
          <a:stretch>
            <a:fillRect/>
          </a:stretch>
        </p:blipFill>
        <p:spPr bwMode="auto">
          <a:xfrm>
            <a:off x="2699792" y="1196752"/>
            <a:ext cx="603396" cy="441772"/>
          </a:xfrm>
          <a:prstGeom prst="rect">
            <a:avLst/>
          </a:prstGeom>
          <a:noFill/>
        </p:spPr>
      </p:pic>
      <p:sp>
        <p:nvSpPr>
          <p:cNvPr id="22" name="Freccia a destra con strisce 21"/>
          <p:cNvSpPr/>
          <p:nvPr/>
        </p:nvSpPr>
        <p:spPr>
          <a:xfrm rot="5400000">
            <a:off x="5688124" y="4185084"/>
            <a:ext cx="1008112" cy="648072"/>
          </a:xfrm>
          <a:prstGeom prst="stripedRightArrow">
            <a:avLst>
              <a:gd name="adj1" fmla="val 2968"/>
              <a:gd name="adj2" fmla="val 79395"/>
            </a:avLst>
          </a:prstGeom>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i="1" dirty="0" smtClean="0"/>
              <a:t> </a:t>
            </a:r>
            <a:endParaRPr lang="it-IT" sz="4800" b="1" i="1" dirty="0"/>
          </a:p>
        </p:txBody>
      </p:sp>
      <p:sp>
        <p:nvSpPr>
          <p:cNvPr id="3" name="CasellaDiTesto 2"/>
          <p:cNvSpPr txBox="1"/>
          <p:nvPr/>
        </p:nvSpPr>
        <p:spPr>
          <a:xfrm>
            <a:off x="467544" y="0"/>
            <a:ext cx="8136904" cy="830997"/>
          </a:xfrm>
          <a:prstGeom prst="rect">
            <a:avLst/>
          </a:prstGeom>
          <a:noFill/>
        </p:spPr>
        <p:txBody>
          <a:bodyPr wrap="square" rtlCol="0">
            <a:spAutoFit/>
          </a:bodyPr>
          <a:lstStyle/>
          <a:p>
            <a:pPr algn="ctr"/>
            <a:r>
              <a:rPr lang="it-IT" sz="4800" b="1" i="1" dirty="0" smtClean="0">
                <a:solidFill>
                  <a:schemeClr val="bg1"/>
                </a:solidFill>
              </a:rPr>
              <a:t>	ex vivo </a:t>
            </a:r>
            <a:r>
              <a:rPr lang="it-IT" sz="4800" dirty="0" err="1" smtClean="0">
                <a:solidFill>
                  <a:schemeClr val="bg1"/>
                </a:solidFill>
              </a:rPr>
              <a:t>experiments</a:t>
            </a:r>
            <a:endParaRPr lang="it-IT" sz="4800" dirty="0">
              <a:solidFill>
                <a:schemeClr val="bg1"/>
              </a:solidFill>
            </a:endParaRPr>
          </a:p>
        </p:txBody>
      </p:sp>
      <p:sp>
        <p:nvSpPr>
          <p:cNvPr id="5" name="CasellaDiTesto 4"/>
          <p:cNvSpPr txBox="1"/>
          <p:nvPr/>
        </p:nvSpPr>
        <p:spPr>
          <a:xfrm>
            <a:off x="467544" y="980728"/>
            <a:ext cx="5400600" cy="2677656"/>
          </a:xfrm>
          <a:prstGeom prst="rect">
            <a:avLst/>
          </a:prstGeom>
          <a:noFill/>
        </p:spPr>
        <p:txBody>
          <a:bodyPr wrap="square" rtlCol="0">
            <a:spAutoFit/>
          </a:bodyPr>
          <a:lstStyle/>
          <a:p>
            <a:pPr algn="ctr"/>
            <a:r>
              <a:rPr lang="it-IT" sz="2800" b="1" dirty="0" err="1" smtClean="0"/>
              <a:t>Animal</a:t>
            </a:r>
            <a:r>
              <a:rPr lang="it-IT" sz="2800" b="1" dirty="0" smtClean="0"/>
              <a:t> </a:t>
            </a:r>
            <a:r>
              <a:rPr lang="it-IT" sz="2800" b="1" dirty="0" err="1" smtClean="0"/>
              <a:t>Model</a:t>
            </a:r>
            <a:r>
              <a:rPr lang="it-IT" sz="2800" dirty="0" smtClean="0"/>
              <a:t>:</a:t>
            </a:r>
          </a:p>
          <a:p>
            <a:pPr algn="ctr"/>
            <a:r>
              <a:rPr lang="it-IT" sz="2800" i="1" dirty="0" smtClean="0"/>
              <a:t>Gs</a:t>
            </a:r>
            <a:r>
              <a:rPr lang="el-GR" sz="2800" i="1" dirty="0" smtClean="0"/>
              <a:t>α</a:t>
            </a:r>
            <a:r>
              <a:rPr lang="it-IT" sz="2800" i="1" cap="all" baseline="30000" dirty="0" smtClean="0"/>
              <a:t>r201c</a:t>
            </a:r>
            <a:r>
              <a:rPr lang="it-IT" sz="2800" dirty="0" smtClean="0"/>
              <a:t> mouse</a:t>
            </a:r>
          </a:p>
          <a:p>
            <a:pPr algn="ctr"/>
            <a:r>
              <a:rPr lang="it-IT" sz="2800" dirty="0" smtClean="0"/>
              <a:t>(</a:t>
            </a:r>
            <a:r>
              <a:rPr lang="it-IT" sz="2800" dirty="0" err="1" smtClean="0"/>
              <a:t>Pituitary</a:t>
            </a:r>
            <a:r>
              <a:rPr lang="it-IT" sz="2800" dirty="0" smtClean="0"/>
              <a:t> Adenoma)</a:t>
            </a:r>
          </a:p>
          <a:p>
            <a:pPr algn="ctr"/>
            <a:r>
              <a:rPr lang="it-IT" sz="2800" b="1" dirty="0" smtClean="0"/>
              <a:t>Treatment</a:t>
            </a:r>
            <a:r>
              <a:rPr lang="it-IT" sz="2800" dirty="0" smtClean="0"/>
              <a:t>:</a:t>
            </a:r>
          </a:p>
          <a:p>
            <a:pPr algn="ctr"/>
            <a:r>
              <a:rPr lang="it-IT" sz="2800" dirty="0" smtClean="0"/>
              <a:t>ZFN</a:t>
            </a:r>
            <a:r>
              <a:rPr lang="it-IT" sz="2800" cap="all" dirty="0" smtClean="0"/>
              <a:t> </a:t>
            </a:r>
            <a:r>
              <a:rPr lang="it-IT" sz="2800" dirty="0" smtClean="0"/>
              <a:t>– </a:t>
            </a:r>
            <a:r>
              <a:rPr lang="it-IT" sz="2800" dirty="0" err="1" smtClean="0"/>
              <a:t>Donor</a:t>
            </a:r>
            <a:r>
              <a:rPr lang="it-IT" sz="2800" dirty="0" smtClean="0"/>
              <a:t> </a:t>
            </a:r>
            <a:r>
              <a:rPr lang="it-IT" sz="2800" dirty="0" err="1" smtClean="0"/>
              <a:t>Plasmid</a:t>
            </a:r>
            <a:r>
              <a:rPr lang="it-IT" sz="2800" dirty="0" smtClean="0"/>
              <a:t>(Arg201) </a:t>
            </a:r>
            <a:r>
              <a:rPr lang="it-IT" sz="2800" dirty="0" err="1" smtClean="0"/>
              <a:t>injection</a:t>
            </a:r>
            <a:endParaRPr lang="it-IT" sz="2800" cap="all" dirty="0" smtClean="0"/>
          </a:p>
        </p:txBody>
      </p:sp>
      <p:pic>
        <p:nvPicPr>
          <p:cNvPr id="2050" name="Picture 2"/>
          <p:cNvPicPr>
            <a:picLocks noChangeAspect="1" noChangeArrowheads="1"/>
          </p:cNvPicPr>
          <p:nvPr/>
        </p:nvPicPr>
        <p:blipFill>
          <a:blip r:embed="rId3" cstate="print"/>
          <a:srcRect/>
          <a:stretch>
            <a:fillRect/>
          </a:stretch>
        </p:blipFill>
        <p:spPr bwMode="auto">
          <a:xfrm>
            <a:off x="0" y="4941168"/>
            <a:ext cx="1685925" cy="895350"/>
          </a:xfrm>
          <a:prstGeom prst="rect">
            <a:avLst/>
          </a:prstGeom>
          <a:noFill/>
          <a:ln w="9525">
            <a:noFill/>
            <a:miter lim="800000"/>
            <a:headEnd/>
            <a:tailEnd/>
          </a:ln>
        </p:spPr>
      </p:pic>
      <p:sp>
        <p:nvSpPr>
          <p:cNvPr id="8" name="CasellaDiTesto 7"/>
          <p:cNvSpPr txBox="1"/>
          <p:nvPr/>
        </p:nvSpPr>
        <p:spPr>
          <a:xfrm>
            <a:off x="0" y="5805264"/>
            <a:ext cx="2160240" cy="369332"/>
          </a:xfrm>
          <a:prstGeom prst="rect">
            <a:avLst/>
          </a:prstGeom>
          <a:noFill/>
        </p:spPr>
        <p:txBody>
          <a:bodyPr wrap="square" rtlCol="0">
            <a:spAutoFit/>
          </a:bodyPr>
          <a:lstStyle/>
          <a:p>
            <a:pPr algn="ctr"/>
            <a:r>
              <a:rPr lang="it-IT" dirty="0" err="1" smtClean="0"/>
              <a:t>iPS</a:t>
            </a:r>
            <a:r>
              <a:rPr lang="it-IT" dirty="0" smtClean="0"/>
              <a:t> Mouse </a:t>
            </a:r>
            <a:endParaRPr lang="it-IT" dirty="0"/>
          </a:p>
        </p:txBody>
      </p:sp>
      <p:pic>
        <p:nvPicPr>
          <p:cNvPr id="10" name="Immagine 9" descr="syringe-and-dna.jpg"/>
          <p:cNvPicPr>
            <a:picLocks noChangeAspect="1"/>
          </p:cNvPicPr>
          <p:nvPr/>
        </p:nvPicPr>
        <p:blipFill>
          <a:blip r:embed="rId4" cstate="print"/>
          <a:stretch>
            <a:fillRect/>
          </a:stretch>
        </p:blipFill>
        <p:spPr>
          <a:xfrm>
            <a:off x="2627784" y="4653136"/>
            <a:ext cx="937604" cy="1800200"/>
          </a:xfrm>
          <a:prstGeom prst="rect">
            <a:avLst/>
          </a:prstGeom>
        </p:spPr>
      </p:pic>
      <p:pic>
        <p:nvPicPr>
          <p:cNvPr id="12" name="Immagine 11" descr="index.jpg"/>
          <p:cNvPicPr>
            <a:picLocks noChangeAspect="1"/>
          </p:cNvPicPr>
          <p:nvPr/>
        </p:nvPicPr>
        <p:blipFill>
          <a:blip r:embed="rId5" cstate="print"/>
          <a:stretch>
            <a:fillRect/>
          </a:stretch>
        </p:blipFill>
        <p:spPr>
          <a:xfrm>
            <a:off x="6804248" y="4653136"/>
            <a:ext cx="1899084" cy="1266056"/>
          </a:xfrm>
          <a:prstGeom prst="rect">
            <a:avLst/>
          </a:prstGeom>
        </p:spPr>
      </p:pic>
      <p:sp>
        <p:nvSpPr>
          <p:cNvPr id="13" name="Rettangolo 12"/>
          <p:cNvSpPr/>
          <p:nvPr/>
        </p:nvSpPr>
        <p:spPr>
          <a:xfrm>
            <a:off x="1763688" y="4797152"/>
            <a:ext cx="648072"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7200" b="1" cap="all" dirty="0" smtClean="0">
                <a:ln w="0"/>
                <a:solidFill>
                  <a:schemeClr val="accent4">
                    <a:lumMod val="75000"/>
                  </a:schemeClr>
                </a:solidFill>
                <a:effectLst>
                  <a:reflection blurRad="12700" stA="50000" endPos="50000" dist="5000" dir="5400000" sy="-100000" rotWithShape="0"/>
                </a:effectLst>
              </a:rPr>
              <a:t>+</a:t>
            </a:r>
            <a:endParaRPr lang="it-IT" sz="7200" b="1" cap="all" dirty="0">
              <a:ln w="0"/>
              <a:solidFill>
                <a:schemeClr val="accent4">
                  <a:lumMod val="75000"/>
                </a:schemeClr>
              </a:solidFill>
              <a:effectLst>
                <a:reflection blurRad="12700" stA="50000" endPos="50000" dist="5000" dir="5400000" sy="-100000" rotWithShape="0"/>
              </a:effectLst>
            </a:endParaRPr>
          </a:p>
        </p:txBody>
      </p:sp>
      <p:sp>
        <p:nvSpPr>
          <p:cNvPr id="15" name="CasellaDiTesto 14"/>
          <p:cNvSpPr txBox="1"/>
          <p:nvPr/>
        </p:nvSpPr>
        <p:spPr>
          <a:xfrm>
            <a:off x="6695728" y="6021288"/>
            <a:ext cx="2448272" cy="369332"/>
          </a:xfrm>
          <a:prstGeom prst="rect">
            <a:avLst/>
          </a:prstGeom>
          <a:noFill/>
        </p:spPr>
        <p:txBody>
          <a:bodyPr wrap="square" rtlCol="0">
            <a:spAutoFit/>
          </a:bodyPr>
          <a:lstStyle/>
          <a:p>
            <a:pPr algn="ctr"/>
            <a:r>
              <a:rPr lang="it-IT" dirty="0" err="1" smtClean="0"/>
              <a:t>Trasduced</a:t>
            </a:r>
            <a:r>
              <a:rPr lang="it-IT" dirty="0" smtClean="0"/>
              <a:t> </a:t>
            </a:r>
            <a:r>
              <a:rPr lang="it-IT" dirty="0" err="1" smtClean="0"/>
              <a:t>iPS</a:t>
            </a:r>
            <a:endParaRPr lang="it-IT" dirty="0"/>
          </a:p>
        </p:txBody>
      </p:sp>
      <p:pic>
        <p:nvPicPr>
          <p:cNvPr id="16" name="Picture 2"/>
          <p:cNvPicPr>
            <a:picLocks noChangeAspect="1" noChangeArrowheads="1"/>
          </p:cNvPicPr>
          <p:nvPr/>
        </p:nvPicPr>
        <p:blipFill>
          <a:blip r:embed="rId6" cstate="print"/>
          <a:srcRect/>
          <a:stretch>
            <a:fillRect/>
          </a:stretch>
        </p:blipFill>
        <p:spPr bwMode="auto">
          <a:xfrm>
            <a:off x="3491880" y="4653136"/>
            <a:ext cx="1943100" cy="1571625"/>
          </a:xfrm>
          <a:prstGeom prst="rect">
            <a:avLst/>
          </a:prstGeom>
          <a:noFill/>
          <a:ln w="9525">
            <a:noFill/>
            <a:miter lim="800000"/>
            <a:headEnd/>
            <a:tailEnd/>
          </a:ln>
        </p:spPr>
      </p:pic>
      <p:sp>
        <p:nvSpPr>
          <p:cNvPr id="17" name="Stella a 5 punte 16"/>
          <p:cNvSpPr/>
          <p:nvPr/>
        </p:nvSpPr>
        <p:spPr>
          <a:xfrm>
            <a:off x="4788024" y="4941168"/>
            <a:ext cx="288032" cy="216024"/>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4932040" y="4725144"/>
            <a:ext cx="1224136" cy="369332"/>
          </a:xfrm>
          <a:prstGeom prst="rect">
            <a:avLst/>
          </a:prstGeom>
          <a:noFill/>
        </p:spPr>
        <p:txBody>
          <a:bodyPr wrap="square" rtlCol="0">
            <a:spAutoFit/>
          </a:bodyPr>
          <a:lstStyle/>
          <a:p>
            <a:r>
              <a:rPr lang="it-IT" b="1" dirty="0" smtClean="0"/>
              <a:t>Arg201</a:t>
            </a:r>
            <a:endParaRPr lang="it-IT" b="1" dirty="0"/>
          </a:p>
        </p:txBody>
      </p:sp>
      <p:pic>
        <p:nvPicPr>
          <p:cNvPr id="21" name="Picture 5" descr="E:\topo-da-laboratorio-compie-100-anni.jpg"/>
          <p:cNvPicPr>
            <a:picLocks noChangeAspect="1" noChangeArrowheads="1"/>
          </p:cNvPicPr>
          <p:nvPr/>
        </p:nvPicPr>
        <p:blipFill>
          <a:blip r:embed="rId7" cstate="print"/>
          <a:srcRect/>
          <a:stretch>
            <a:fillRect/>
          </a:stretch>
        </p:blipFill>
        <p:spPr bwMode="auto">
          <a:xfrm>
            <a:off x="6012160" y="1214239"/>
            <a:ext cx="2664296" cy="2340775"/>
          </a:xfrm>
          <a:prstGeom prst="rect">
            <a:avLst/>
          </a:prstGeom>
          <a:noFill/>
        </p:spPr>
      </p:pic>
      <p:sp>
        <p:nvSpPr>
          <p:cNvPr id="19" name="CasellaDiTesto 18"/>
          <p:cNvSpPr txBox="1"/>
          <p:nvPr/>
        </p:nvSpPr>
        <p:spPr>
          <a:xfrm>
            <a:off x="6516216" y="6309320"/>
            <a:ext cx="2627784" cy="461665"/>
          </a:xfrm>
          <a:prstGeom prst="rect">
            <a:avLst/>
          </a:prstGeom>
          <a:noFill/>
        </p:spPr>
        <p:txBody>
          <a:bodyPr wrap="square" rtlCol="0">
            <a:spAutoFit/>
          </a:bodyPr>
          <a:lstStyle/>
          <a:p>
            <a:pPr algn="ctr"/>
            <a:r>
              <a:rPr lang="it-IT" sz="2400" b="1" u="sng" dirty="0" smtClean="0"/>
              <a:t> </a:t>
            </a:r>
            <a:r>
              <a:rPr lang="it-IT" sz="2400" b="1" u="sng" dirty="0" err="1" smtClean="0"/>
              <a:t>sequencing</a:t>
            </a:r>
            <a:endParaRPr lang="it-IT" sz="2400" b="1" u="sng" dirty="0"/>
          </a:p>
        </p:txBody>
      </p:sp>
      <p:sp>
        <p:nvSpPr>
          <p:cNvPr id="22" name="Freccia a destra 21"/>
          <p:cNvSpPr/>
          <p:nvPr/>
        </p:nvSpPr>
        <p:spPr>
          <a:xfrm>
            <a:off x="5796136" y="5229200"/>
            <a:ext cx="648072" cy="43204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i="1" dirty="0" smtClean="0"/>
              <a:t>in vivo </a:t>
            </a:r>
            <a:r>
              <a:rPr lang="it-IT" sz="4800" dirty="0" err="1" smtClean="0"/>
              <a:t>experiments</a:t>
            </a:r>
            <a:endParaRPr lang="it-IT" sz="4800" dirty="0"/>
          </a:p>
        </p:txBody>
      </p:sp>
      <p:sp>
        <p:nvSpPr>
          <p:cNvPr id="3" name="CasellaDiTesto 2"/>
          <p:cNvSpPr txBox="1"/>
          <p:nvPr/>
        </p:nvSpPr>
        <p:spPr>
          <a:xfrm>
            <a:off x="0" y="2564904"/>
            <a:ext cx="9144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2400" dirty="0" err="1" smtClean="0"/>
              <a:t>Mice</a:t>
            </a:r>
            <a:r>
              <a:rPr lang="it-IT" sz="2400" b="1" dirty="0" smtClean="0"/>
              <a:t> Gs</a:t>
            </a:r>
            <a:r>
              <a:rPr lang="el-GR" sz="2400" b="1" dirty="0" smtClean="0"/>
              <a:t>α</a:t>
            </a:r>
            <a:r>
              <a:rPr lang="it-IT" sz="2400" b="1" cap="all" baseline="30000" dirty="0" smtClean="0"/>
              <a:t>r201c</a:t>
            </a:r>
            <a:r>
              <a:rPr lang="it-IT" sz="2400" dirty="0" smtClean="0"/>
              <a:t> </a:t>
            </a:r>
            <a:r>
              <a:rPr lang="it-IT" sz="2400" dirty="0" err="1" smtClean="0"/>
              <a:t>transducted</a:t>
            </a:r>
            <a:r>
              <a:rPr lang="it-IT" sz="2400" dirty="0" smtClean="0"/>
              <a:t> </a:t>
            </a:r>
            <a:r>
              <a:rPr lang="it-IT" sz="2400" dirty="0" err="1" smtClean="0"/>
              <a:t>with</a:t>
            </a:r>
            <a:r>
              <a:rPr lang="it-IT" sz="2400" dirty="0" smtClean="0"/>
              <a:t> ZFN and DNA </a:t>
            </a:r>
            <a:r>
              <a:rPr lang="it-IT" sz="2400" dirty="0" err="1" smtClean="0"/>
              <a:t>plasmid</a:t>
            </a:r>
            <a:r>
              <a:rPr lang="it-IT" sz="2400" dirty="0" smtClean="0"/>
              <a:t> (</a:t>
            </a:r>
            <a:r>
              <a:rPr lang="it-IT" sz="2400" dirty="0" err="1" smtClean="0"/>
              <a:t>control</a:t>
            </a:r>
            <a:r>
              <a:rPr lang="it-IT" sz="2400" dirty="0" smtClean="0"/>
              <a:t>) </a:t>
            </a:r>
            <a:r>
              <a:rPr lang="it-IT" sz="2400" cap="all" dirty="0" smtClean="0"/>
              <a:t>  </a:t>
            </a:r>
          </a:p>
          <a:p>
            <a:r>
              <a:rPr lang="it-IT" sz="2400" cap="all" dirty="0" err="1" smtClean="0"/>
              <a:t>M</a:t>
            </a:r>
            <a:r>
              <a:rPr lang="it-IT" sz="2400" dirty="0" err="1" smtClean="0"/>
              <a:t>ice</a:t>
            </a:r>
            <a:r>
              <a:rPr lang="it-IT" sz="2400" dirty="0" smtClean="0"/>
              <a:t> </a:t>
            </a:r>
            <a:r>
              <a:rPr lang="it-IT" sz="2400" b="1" dirty="0" smtClean="0"/>
              <a:t>Gs</a:t>
            </a:r>
            <a:r>
              <a:rPr lang="el-GR" sz="2400" b="1" dirty="0" smtClean="0"/>
              <a:t>α</a:t>
            </a:r>
            <a:r>
              <a:rPr lang="it-IT" sz="2400" b="1" cap="all" baseline="30000" dirty="0" smtClean="0"/>
              <a:t>r201c</a:t>
            </a:r>
            <a:r>
              <a:rPr lang="it-IT" sz="2400" b="1" cap="all" dirty="0" smtClean="0"/>
              <a:t> </a:t>
            </a:r>
            <a:r>
              <a:rPr lang="it-IT" sz="2400" dirty="0" err="1" smtClean="0"/>
              <a:t>transducted</a:t>
            </a:r>
            <a:r>
              <a:rPr lang="it-IT" sz="2400" dirty="0" smtClean="0"/>
              <a:t> </a:t>
            </a:r>
            <a:r>
              <a:rPr lang="it-IT" sz="2400" dirty="0" err="1" smtClean="0"/>
              <a:t>with</a:t>
            </a:r>
            <a:r>
              <a:rPr lang="it-IT" sz="2400" dirty="0" smtClean="0"/>
              <a:t> ZFN and </a:t>
            </a:r>
            <a:r>
              <a:rPr lang="it-IT" sz="2400" dirty="0" err="1" smtClean="0"/>
              <a:t>Donor</a:t>
            </a:r>
            <a:r>
              <a:rPr lang="it-IT" sz="2400" dirty="0" smtClean="0"/>
              <a:t> </a:t>
            </a:r>
            <a:r>
              <a:rPr lang="it-IT" sz="2400" dirty="0" err="1" smtClean="0"/>
              <a:t>Plasmid</a:t>
            </a:r>
            <a:r>
              <a:rPr lang="it-IT" sz="2400" dirty="0" smtClean="0"/>
              <a:t> (Arg201)</a:t>
            </a:r>
            <a:endParaRPr lang="it-IT" sz="2400" dirty="0"/>
          </a:p>
        </p:txBody>
      </p:sp>
      <p:sp>
        <p:nvSpPr>
          <p:cNvPr id="4" name="CasellaDiTesto 3"/>
          <p:cNvSpPr txBox="1"/>
          <p:nvPr/>
        </p:nvSpPr>
        <p:spPr>
          <a:xfrm>
            <a:off x="2411760" y="1196752"/>
            <a:ext cx="5688632"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3200" dirty="0" err="1" smtClean="0"/>
              <a:t>Stereotaxic</a:t>
            </a:r>
            <a:r>
              <a:rPr lang="it-IT" sz="3200" dirty="0" smtClean="0"/>
              <a:t> </a:t>
            </a:r>
            <a:r>
              <a:rPr lang="it-IT" sz="3200" dirty="0" err="1" smtClean="0"/>
              <a:t>reinjection</a:t>
            </a:r>
            <a:r>
              <a:rPr lang="it-IT" sz="3200" dirty="0" smtClean="0"/>
              <a:t> </a:t>
            </a:r>
            <a:r>
              <a:rPr lang="it-IT" sz="3200" dirty="0" err="1" smtClean="0"/>
              <a:t>of</a:t>
            </a:r>
            <a:r>
              <a:rPr lang="it-IT" sz="3200" dirty="0" smtClean="0"/>
              <a:t> </a:t>
            </a:r>
            <a:r>
              <a:rPr lang="it-IT" sz="3200" dirty="0" err="1" smtClean="0"/>
              <a:t>transducted</a:t>
            </a:r>
            <a:r>
              <a:rPr lang="it-IT" sz="3200" dirty="0" smtClean="0"/>
              <a:t> </a:t>
            </a:r>
            <a:r>
              <a:rPr lang="it-IT" sz="3200" dirty="0" err="1" smtClean="0"/>
              <a:t>epithelial</a:t>
            </a:r>
            <a:r>
              <a:rPr lang="it-IT" sz="3200" dirty="0" smtClean="0"/>
              <a:t> </a:t>
            </a:r>
            <a:r>
              <a:rPr lang="it-IT" sz="3200" dirty="0" err="1" smtClean="0"/>
              <a:t>stem</a:t>
            </a:r>
            <a:r>
              <a:rPr lang="it-IT" sz="3200" dirty="0" smtClean="0"/>
              <a:t> </a:t>
            </a:r>
            <a:r>
              <a:rPr lang="it-IT" sz="3200" dirty="0" err="1" smtClean="0"/>
              <a:t>cells</a:t>
            </a:r>
            <a:endParaRPr lang="it-IT" sz="3200" dirty="0"/>
          </a:p>
        </p:txBody>
      </p:sp>
      <p:sp>
        <p:nvSpPr>
          <p:cNvPr id="6" name="CasellaDiTesto 5"/>
          <p:cNvSpPr txBox="1"/>
          <p:nvPr/>
        </p:nvSpPr>
        <p:spPr>
          <a:xfrm>
            <a:off x="251520" y="3933056"/>
            <a:ext cx="4176464" cy="369332"/>
          </a:xfrm>
          <a:prstGeom prst="rect">
            <a:avLst/>
          </a:prstGeom>
          <a:noFill/>
        </p:spPr>
        <p:txBody>
          <a:bodyPr wrap="square" rtlCol="0">
            <a:spAutoFit/>
          </a:bodyPr>
          <a:lstStyle/>
          <a:p>
            <a:endParaRPr lang="it-IT" dirty="0"/>
          </a:p>
        </p:txBody>
      </p:sp>
      <p:sp>
        <p:nvSpPr>
          <p:cNvPr id="7" name="CasellaDiTesto 6"/>
          <p:cNvSpPr txBox="1"/>
          <p:nvPr/>
        </p:nvSpPr>
        <p:spPr>
          <a:xfrm>
            <a:off x="0" y="3501008"/>
            <a:ext cx="3923928" cy="3416320"/>
          </a:xfrm>
          <a:prstGeom prst="rect">
            <a:avLst/>
          </a:prstGeom>
          <a:noFill/>
        </p:spPr>
        <p:txBody>
          <a:bodyPr wrap="square" rtlCol="0">
            <a:spAutoFit/>
          </a:bodyPr>
          <a:lstStyle/>
          <a:p>
            <a:pPr>
              <a:buFont typeface="Wingdings" pitchFamily="2" charset="2"/>
              <a:buChar char="§"/>
            </a:pPr>
            <a:r>
              <a:rPr lang="it-IT" sz="2000" dirty="0" smtClean="0"/>
              <a:t> </a:t>
            </a:r>
            <a:r>
              <a:rPr lang="it-IT" sz="2000" b="1" dirty="0" err="1" smtClean="0"/>
              <a:t>Molecular</a:t>
            </a:r>
            <a:r>
              <a:rPr lang="it-IT" sz="2000" b="1" dirty="0" smtClean="0"/>
              <a:t> </a:t>
            </a:r>
            <a:r>
              <a:rPr lang="it-IT" sz="2000" b="1" dirty="0" err="1" smtClean="0"/>
              <a:t>Analysis</a:t>
            </a:r>
            <a:endParaRPr lang="it-IT" sz="2000" b="1" dirty="0" smtClean="0"/>
          </a:p>
          <a:p>
            <a:pPr>
              <a:buFont typeface="Wingdings" pitchFamily="2" charset="2"/>
              <a:buChar char="§"/>
            </a:pPr>
            <a:endParaRPr lang="it-IT" sz="2000" b="1" dirty="0" smtClean="0"/>
          </a:p>
          <a:p>
            <a:pPr>
              <a:buFont typeface="Wingdings" pitchFamily="2" charset="2"/>
              <a:buChar char="§"/>
            </a:pPr>
            <a:endParaRPr lang="it-IT" sz="2000" b="1" dirty="0" smtClean="0"/>
          </a:p>
          <a:p>
            <a:pPr>
              <a:buFont typeface="Wingdings" pitchFamily="2" charset="2"/>
              <a:buChar char="§"/>
            </a:pPr>
            <a:endParaRPr lang="it-IT" sz="2000" b="1" dirty="0" smtClean="0"/>
          </a:p>
          <a:p>
            <a:pPr>
              <a:buFont typeface="Wingdings" pitchFamily="2" charset="2"/>
              <a:buChar char="§"/>
            </a:pPr>
            <a:r>
              <a:rPr lang="it-IT" sz="2000" b="1" dirty="0" smtClean="0"/>
              <a:t> </a:t>
            </a:r>
            <a:r>
              <a:rPr lang="it-IT" sz="2000" b="1" dirty="0" err="1" smtClean="0"/>
              <a:t>Morphological</a:t>
            </a:r>
            <a:r>
              <a:rPr lang="it-IT" sz="2000" b="1" dirty="0" smtClean="0"/>
              <a:t> </a:t>
            </a:r>
            <a:r>
              <a:rPr lang="it-IT" sz="2000" b="1" dirty="0" err="1" smtClean="0"/>
              <a:t>Analysis</a:t>
            </a:r>
            <a:endParaRPr lang="it-IT" sz="2000" b="1" dirty="0" smtClean="0"/>
          </a:p>
          <a:p>
            <a:pPr>
              <a:buFont typeface="Wingdings" pitchFamily="2" charset="2"/>
              <a:buChar char="§"/>
            </a:pPr>
            <a:endParaRPr lang="it-IT" sz="2000" b="1" dirty="0" smtClean="0"/>
          </a:p>
          <a:p>
            <a:pPr>
              <a:buFont typeface="Wingdings" pitchFamily="2" charset="2"/>
              <a:buChar char="§"/>
            </a:pPr>
            <a:endParaRPr lang="it-IT" sz="2000" b="1" dirty="0" smtClean="0"/>
          </a:p>
          <a:p>
            <a:pPr>
              <a:buFont typeface="Wingdings" pitchFamily="2" charset="2"/>
              <a:buChar char="§"/>
            </a:pPr>
            <a:endParaRPr lang="it-IT" sz="2000" b="1" dirty="0" smtClean="0"/>
          </a:p>
          <a:p>
            <a:pPr>
              <a:buFont typeface="Wingdings" pitchFamily="2" charset="2"/>
              <a:buChar char="§"/>
            </a:pPr>
            <a:r>
              <a:rPr lang="it-IT" sz="2000" b="1" dirty="0" smtClean="0"/>
              <a:t> </a:t>
            </a:r>
            <a:r>
              <a:rPr lang="it-IT" sz="2000" b="1" dirty="0" err="1" smtClean="0"/>
              <a:t>Pathological</a:t>
            </a:r>
            <a:r>
              <a:rPr lang="it-IT" sz="2000" b="1" dirty="0" smtClean="0"/>
              <a:t> </a:t>
            </a:r>
            <a:r>
              <a:rPr lang="it-IT" sz="2000" b="1" dirty="0" err="1" smtClean="0"/>
              <a:t>Analysis</a:t>
            </a:r>
            <a:endParaRPr lang="it-IT" sz="2000" b="1" dirty="0" smtClean="0"/>
          </a:p>
          <a:p>
            <a:pPr>
              <a:buFont typeface="Arial" pitchFamily="34" charset="0"/>
              <a:buChar char="•"/>
            </a:pPr>
            <a:endParaRPr lang="it-IT" dirty="0" smtClean="0"/>
          </a:p>
          <a:p>
            <a:pPr>
              <a:buFont typeface="Arial" pitchFamily="34" charset="0"/>
              <a:buChar char="•"/>
            </a:pPr>
            <a:endParaRPr lang="it-IT" dirty="0"/>
          </a:p>
        </p:txBody>
      </p:sp>
      <p:sp>
        <p:nvSpPr>
          <p:cNvPr id="11" name="CasellaDiTesto 10"/>
          <p:cNvSpPr txBox="1"/>
          <p:nvPr/>
        </p:nvSpPr>
        <p:spPr>
          <a:xfrm>
            <a:off x="6372200" y="3429000"/>
            <a:ext cx="2016224" cy="1200329"/>
          </a:xfrm>
          <a:prstGeom prst="rect">
            <a:avLst/>
          </a:prstGeom>
          <a:noFill/>
        </p:spPr>
        <p:txBody>
          <a:bodyPr wrap="square" rtlCol="0">
            <a:spAutoFit/>
          </a:bodyPr>
          <a:lstStyle/>
          <a:p>
            <a:pPr algn="just"/>
            <a:r>
              <a:rPr lang="it-IT" sz="2400" dirty="0" smtClean="0"/>
              <a:t>Gs</a:t>
            </a:r>
            <a:r>
              <a:rPr lang="el-GR" sz="2400" dirty="0" smtClean="0"/>
              <a:t>α</a:t>
            </a:r>
            <a:r>
              <a:rPr lang="it-IT" sz="2400" baseline="30000" dirty="0" err="1" smtClean="0"/>
              <a:t>R201</a:t>
            </a:r>
            <a:r>
              <a:rPr lang="it-IT" sz="2400" dirty="0" smtClean="0"/>
              <a:t> </a:t>
            </a:r>
            <a:r>
              <a:rPr lang="it-IT" sz="2400" dirty="0" err="1" smtClean="0"/>
              <a:t>Levels</a:t>
            </a:r>
            <a:endParaRPr lang="it-IT" sz="2400" dirty="0" smtClean="0"/>
          </a:p>
          <a:p>
            <a:pPr algn="just"/>
            <a:r>
              <a:rPr lang="it-IT" sz="2400" dirty="0" err="1" smtClean="0"/>
              <a:t>cAMP</a:t>
            </a:r>
            <a:r>
              <a:rPr lang="it-IT" sz="2400" dirty="0" smtClean="0"/>
              <a:t> </a:t>
            </a:r>
            <a:r>
              <a:rPr lang="it-IT" sz="2400" dirty="0" err="1" smtClean="0"/>
              <a:t>Levels</a:t>
            </a:r>
            <a:endParaRPr lang="it-IT" sz="2400" dirty="0" smtClean="0"/>
          </a:p>
          <a:p>
            <a:pPr algn="just"/>
            <a:r>
              <a:rPr lang="it-IT" sz="2400" dirty="0" smtClean="0"/>
              <a:t>GH </a:t>
            </a:r>
            <a:r>
              <a:rPr lang="it-IT" sz="2400" dirty="0" err="1" smtClean="0"/>
              <a:t>Levels</a:t>
            </a:r>
            <a:endParaRPr lang="it-IT" sz="2400" dirty="0"/>
          </a:p>
        </p:txBody>
      </p:sp>
      <p:sp>
        <p:nvSpPr>
          <p:cNvPr id="13" name="CasellaDiTesto 12"/>
          <p:cNvSpPr txBox="1"/>
          <p:nvPr/>
        </p:nvSpPr>
        <p:spPr>
          <a:xfrm>
            <a:off x="2843808" y="3356992"/>
            <a:ext cx="2411760" cy="1508105"/>
          </a:xfrm>
          <a:prstGeom prst="rect">
            <a:avLst/>
          </a:prstGeom>
          <a:noFill/>
        </p:spPr>
        <p:txBody>
          <a:bodyPr wrap="square" rtlCol="0">
            <a:spAutoFit/>
          </a:bodyPr>
          <a:lstStyle/>
          <a:p>
            <a:pPr>
              <a:buFont typeface="Wingdings" pitchFamily="2" charset="2"/>
              <a:buChar char="ü"/>
            </a:pPr>
            <a:r>
              <a:rPr lang="it-IT" sz="2400" dirty="0" smtClean="0"/>
              <a:t> PCR, </a:t>
            </a:r>
            <a:r>
              <a:rPr lang="it-IT" sz="2400" dirty="0" err="1" smtClean="0"/>
              <a:t>direct</a:t>
            </a:r>
            <a:r>
              <a:rPr lang="it-IT" sz="2400" dirty="0" smtClean="0"/>
              <a:t>  </a:t>
            </a:r>
            <a:r>
              <a:rPr lang="it-IT" sz="2400" dirty="0" err="1" smtClean="0"/>
              <a:t>sequencing</a:t>
            </a:r>
            <a:endParaRPr lang="it-IT" sz="2400" dirty="0" smtClean="0"/>
          </a:p>
          <a:p>
            <a:pPr>
              <a:buFont typeface="Wingdings" pitchFamily="2" charset="2"/>
              <a:buChar char="ü"/>
            </a:pPr>
            <a:r>
              <a:rPr lang="it-IT" sz="2400" dirty="0" smtClean="0"/>
              <a:t> ELISA</a:t>
            </a:r>
          </a:p>
          <a:p>
            <a:pPr>
              <a:buFont typeface="Wingdings" pitchFamily="2" charset="2"/>
              <a:buChar char="ü"/>
            </a:pPr>
            <a:endParaRPr lang="it-IT" sz="2000" dirty="0" smtClean="0"/>
          </a:p>
        </p:txBody>
      </p:sp>
      <p:sp>
        <p:nvSpPr>
          <p:cNvPr id="15" name="CasellaDiTesto 14"/>
          <p:cNvSpPr txBox="1"/>
          <p:nvPr/>
        </p:nvSpPr>
        <p:spPr>
          <a:xfrm>
            <a:off x="2627784" y="5877272"/>
            <a:ext cx="1512168" cy="461665"/>
          </a:xfrm>
          <a:prstGeom prst="rect">
            <a:avLst/>
          </a:prstGeom>
          <a:noFill/>
        </p:spPr>
        <p:txBody>
          <a:bodyPr wrap="square" rtlCol="0">
            <a:spAutoFit/>
          </a:bodyPr>
          <a:lstStyle/>
          <a:p>
            <a:pPr algn="ctr">
              <a:buFont typeface="Wingdings" pitchFamily="2" charset="2"/>
              <a:buChar char="ü"/>
            </a:pPr>
            <a:r>
              <a:rPr lang="it-IT" sz="2400" dirty="0" smtClean="0"/>
              <a:t> MRI</a:t>
            </a:r>
          </a:p>
        </p:txBody>
      </p:sp>
      <p:sp>
        <p:nvSpPr>
          <p:cNvPr id="16" name="CasellaDiTesto 15"/>
          <p:cNvSpPr txBox="1"/>
          <p:nvPr/>
        </p:nvSpPr>
        <p:spPr>
          <a:xfrm>
            <a:off x="6372200" y="4797152"/>
            <a:ext cx="1512168" cy="830997"/>
          </a:xfrm>
          <a:prstGeom prst="rect">
            <a:avLst/>
          </a:prstGeom>
          <a:noFill/>
        </p:spPr>
        <p:txBody>
          <a:bodyPr wrap="square" rtlCol="0">
            <a:spAutoFit/>
          </a:bodyPr>
          <a:lstStyle/>
          <a:p>
            <a:r>
              <a:rPr lang="it-IT" sz="2400" dirty="0" smtClean="0"/>
              <a:t>Gs</a:t>
            </a:r>
            <a:r>
              <a:rPr lang="el-GR" sz="2400" dirty="0" smtClean="0"/>
              <a:t>α</a:t>
            </a:r>
            <a:r>
              <a:rPr lang="it-IT" sz="2400" baseline="30000" dirty="0" smtClean="0"/>
              <a:t>R201</a:t>
            </a:r>
          </a:p>
          <a:p>
            <a:r>
              <a:rPr lang="it-IT" sz="2400" dirty="0" smtClean="0"/>
              <a:t>GH</a:t>
            </a:r>
            <a:endParaRPr lang="it-IT" sz="2400" dirty="0"/>
          </a:p>
        </p:txBody>
      </p:sp>
      <p:sp>
        <p:nvSpPr>
          <p:cNvPr id="19" name="CasellaDiTesto 18"/>
          <p:cNvSpPr txBox="1"/>
          <p:nvPr/>
        </p:nvSpPr>
        <p:spPr>
          <a:xfrm>
            <a:off x="2843808" y="4725144"/>
            <a:ext cx="3240360" cy="461665"/>
          </a:xfrm>
          <a:prstGeom prst="rect">
            <a:avLst/>
          </a:prstGeom>
          <a:noFill/>
        </p:spPr>
        <p:txBody>
          <a:bodyPr wrap="square" rtlCol="0">
            <a:spAutoFit/>
          </a:bodyPr>
          <a:lstStyle/>
          <a:p>
            <a:pPr>
              <a:buFont typeface="Wingdings" pitchFamily="2" charset="2"/>
              <a:buChar char="ü"/>
            </a:pPr>
            <a:r>
              <a:rPr lang="it-IT" sz="2400" dirty="0" smtClean="0"/>
              <a:t> </a:t>
            </a:r>
            <a:r>
              <a:rPr lang="it-IT" sz="2400" dirty="0" err="1" smtClean="0"/>
              <a:t>Immunoistochemistry</a:t>
            </a:r>
            <a:endParaRPr lang="it-IT" sz="2400" dirty="0"/>
          </a:p>
        </p:txBody>
      </p:sp>
      <p:pic>
        <p:nvPicPr>
          <p:cNvPr id="18" name="Picture 5" descr="E:\topo-da-laboratorio-compie-100-anni.jpg"/>
          <p:cNvPicPr>
            <a:picLocks noChangeAspect="1" noChangeArrowheads="1"/>
          </p:cNvPicPr>
          <p:nvPr/>
        </p:nvPicPr>
        <p:blipFill>
          <a:blip r:embed="rId3" cstate="print"/>
          <a:srcRect/>
          <a:stretch>
            <a:fillRect/>
          </a:stretch>
        </p:blipFill>
        <p:spPr bwMode="auto">
          <a:xfrm>
            <a:off x="0" y="980728"/>
            <a:ext cx="1763688" cy="154952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smtClean="0"/>
              <a:t>Future </a:t>
            </a:r>
            <a:r>
              <a:rPr lang="it-IT" sz="4800" b="1" smtClean="0"/>
              <a:t>prospectives</a:t>
            </a:r>
            <a:endParaRPr lang="it-IT" sz="4800" b="1" dirty="0"/>
          </a:p>
        </p:txBody>
      </p:sp>
      <p:sp>
        <p:nvSpPr>
          <p:cNvPr id="3" name="CasellaDiTesto 2"/>
          <p:cNvSpPr txBox="1"/>
          <p:nvPr/>
        </p:nvSpPr>
        <p:spPr>
          <a:xfrm>
            <a:off x="0" y="1340768"/>
            <a:ext cx="9144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Font typeface="Wingdings" pitchFamily="2" charset="2"/>
              <a:buChar char="§"/>
            </a:pPr>
            <a:r>
              <a:rPr lang="it-IT" sz="2400" b="1" dirty="0" err="1" smtClean="0"/>
              <a:t>Follow</a:t>
            </a:r>
            <a:r>
              <a:rPr lang="it-IT" sz="2400" b="1" dirty="0" smtClean="0"/>
              <a:t> up</a:t>
            </a:r>
            <a:r>
              <a:rPr lang="it-IT" sz="2400" dirty="0" smtClean="0"/>
              <a:t>:   </a:t>
            </a:r>
            <a:r>
              <a:rPr lang="it-IT" sz="2400" dirty="0" err="1" smtClean="0"/>
              <a:t>after</a:t>
            </a:r>
            <a:r>
              <a:rPr lang="it-IT" sz="2400" dirty="0" smtClean="0"/>
              <a:t>  2 and  5 </a:t>
            </a:r>
            <a:r>
              <a:rPr lang="it-IT" sz="2400" dirty="0" err="1" smtClean="0"/>
              <a:t>months</a:t>
            </a:r>
            <a:r>
              <a:rPr lang="it-IT" sz="2400" dirty="0" smtClean="0"/>
              <a:t>: </a:t>
            </a:r>
            <a:r>
              <a:rPr lang="it-IT" sz="2400" dirty="0" err="1" smtClean="0"/>
              <a:t>stabilized</a:t>
            </a:r>
            <a:r>
              <a:rPr lang="it-IT" sz="2400" dirty="0" smtClean="0"/>
              <a:t> adenoma </a:t>
            </a:r>
          </a:p>
          <a:p>
            <a:pPr algn="ctr"/>
            <a:r>
              <a:rPr lang="it-IT" sz="2400" dirty="0" smtClean="0"/>
              <a:t>               </a:t>
            </a:r>
            <a:r>
              <a:rPr lang="it-IT" sz="2400" dirty="0" err="1" smtClean="0"/>
              <a:t>after</a:t>
            </a:r>
            <a:r>
              <a:rPr lang="it-IT" sz="2400" dirty="0" smtClean="0"/>
              <a:t>  12 </a:t>
            </a:r>
            <a:r>
              <a:rPr lang="it-IT" sz="2400" dirty="0" err="1" smtClean="0"/>
              <a:t>months</a:t>
            </a:r>
            <a:r>
              <a:rPr lang="it-IT" sz="2400" dirty="0" smtClean="0"/>
              <a:t> adenoma: </a:t>
            </a:r>
            <a:r>
              <a:rPr lang="it-IT" sz="2400" dirty="0" err="1" smtClean="0"/>
              <a:t>regression</a:t>
            </a:r>
            <a:endParaRPr lang="it-IT" sz="2400" dirty="0"/>
          </a:p>
        </p:txBody>
      </p:sp>
      <p:sp>
        <p:nvSpPr>
          <p:cNvPr id="4" name="Freccia in giù 3"/>
          <p:cNvSpPr/>
          <p:nvPr/>
        </p:nvSpPr>
        <p:spPr>
          <a:xfrm>
            <a:off x="4283968" y="2276872"/>
            <a:ext cx="432048" cy="79208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5" name="CasellaDiTesto 4"/>
          <p:cNvSpPr txBox="1"/>
          <p:nvPr/>
        </p:nvSpPr>
        <p:spPr>
          <a:xfrm>
            <a:off x="2123728" y="3284984"/>
            <a:ext cx="482453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2400" b="1" dirty="0" err="1" smtClean="0"/>
              <a:t>Human</a:t>
            </a:r>
            <a:r>
              <a:rPr lang="it-IT" sz="2400" b="1" dirty="0" smtClean="0"/>
              <a:t> ex vivo </a:t>
            </a:r>
            <a:r>
              <a:rPr lang="it-IT" sz="2400" b="1" dirty="0" err="1" smtClean="0"/>
              <a:t>experiment</a:t>
            </a:r>
            <a:endParaRPr lang="it-IT" sz="2400" b="1" dirty="0" smtClean="0"/>
          </a:p>
          <a:p>
            <a:pPr algn="ctr"/>
            <a:r>
              <a:rPr lang="it-IT" sz="2400" dirty="0" smtClean="0"/>
              <a:t>Fase I </a:t>
            </a:r>
            <a:r>
              <a:rPr lang="it-IT" sz="2400" dirty="0" err="1" smtClean="0"/>
              <a:t>clinical</a:t>
            </a:r>
            <a:r>
              <a:rPr lang="it-IT" sz="2400" dirty="0" smtClean="0"/>
              <a:t> trial (20-80 people)</a:t>
            </a:r>
            <a:endParaRPr lang="it-IT" sz="2400" dirty="0"/>
          </a:p>
        </p:txBody>
      </p:sp>
      <p:pic>
        <p:nvPicPr>
          <p:cNvPr id="7" name="Immagine 6" descr="index455.jpg"/>
          <p:cNvPicPr>
            <a:picLocks noChangeAspect="1"/>
          </p:cNvPicPr>
          <p:nvPr/>
        </p:nvPicPr>
        <p:blipFill>
          <a:blip r:embed="rId3" cstate="print"/>
          <a:stretch>
            <a:fillRect/>
          </a:stretch>
        </p:blipFill>
        <p:spPr>
          <a:xfrm>
            <a:off x="0" y="5013176"/>
            <a:ext cx="1588985" cy="1435993"/>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2051720" y="5301208"/>
            <a:ext cx="813445" cy="673993"/>
          </a:xfrm>
          <a:prstGeom prst="rect">
            <a:avLst/>
          </a:prstGeom>
          <a:noFill/>
          <a:ln w="9525">
            <a:noFill/>
            <a:miter lim="800000"/>
            <a:headEnd/>
            <a:tailEnd/>
          </a:ln>
        </p:spPr>
      </p:pic>
      <p:pic>
        <p:nvPicPr>
          <p:cNvPr id="9" name="Immagine 8" descr="syringe-and-dna.jpg"/>
          <p:cNvPicPr>
            <a:picLocks noChangeAspect="1"/>
          </p:cNvPicPr>
          <p:nvPr/>
        </p:nvPicPr>
        <p:blipFill>
          <a:blip r:embed="rId5" cstate="print"/>
          <a:stretch>
            <a:fillRect/>
          </a:stretch>
        </p:blipFill>
        <p:spPr>
          <a:xfrm>
            <a:off x="3419872" y="5085184"/>
            <a:ext cx="712579" cy="1368152"/>
          </a:xfrm>
          <a:prstGeom prst="rect">
            <a:avLst/>
          </a:prstGeom>
        </p:spPr>
      </p:pic>
      <p:pic>
        <p:nvPicPr>
          <p:cNvPr id="10" name="Picture 2"/>
          <p:cNvPicPr>
            <a:picLocks noChangeAspect="1" noChangeArrowheads="1"/>
          </p:cNvPicPr>
          <p:nvPr/>
        </p:nvPicPr>
        <p:blipFill>
          <a:blip r:embed="rId6" cstate="print"/>
          <a:srcRect/>
          <a:stretch>
            <a:fillRect/>
          </a:stretch>
        </p:blipFill>
        <p:spPr bwMode="auto">
          <a:xfrm>
            <a:off x="4067944" y="5301208"/>
            <a:ext cx="1281936" cy="995561"/>
          </a:xfrm>
          <a:prstGeom prst="rect">
            <a:avLst/>
          </a:prstGeom>
          <a:noFill/>
          <a:ln w="9525">
            <a:noFill/>
            <a:miter lim="800000"/>
            <a:headEnd/>
            <a:tailEnd/>
          </a:ln>
        </p:spPr>
      </p:pic>
      <p:pic>
        <p:nvPicPr>
          <p:cNvPr id="11" name="Immagine 10" descr="cls3289g.jpg"/>
          <p:cNvPicPr>
            <a:picLocks noChangeAspect="1"/>
          </p:cNvPicPr>
          <p:nvPr/>
        </p:nvPicPr>
        <p:blipFill>
          <a:blip r:embed="rId7" cstate="print"/>
          <a:stretch>
            <a:fillRect/>
          </a:stretch>
        </p:blipFill>
        <p:spPr>
          <a:xfrm>
            <a:off x="5796136" y="5013176"/>
            <a:ext cx="1150563" cy="1357074"/>
          </a:xfrm>
          <a:prstGeom prst="rect">
            <a:avLst/>
          </a:prstGeom>
        </p:spPr>
      </p:pic>
      <p:pic>
        <p:nvPicPr>
          <p:cNvPr id="1027" name="Picture 3"/>
          <p:cNvPicPr>
            <a:picLocks noChangeAspect="1" noChangeArrowheads="1"/>
          </p:cNvPicPr>
          <p:nvPr/>
        </p:nvPicPr>
        <p:blipFill>
          <a:blip r:embed="rId8" cstate="print"/>
          <a:srcRect/>
          <a:stretch>
            <a:fillRect/>
          </a:stretch>
        </p:blipFill>
        <p:spPr bwMode="auto">
          <a:xfrm>
            <a:off x="7668344" y="3645024"/>
            <a:ext cx="1190625" cy="1219200"/>
          </a:xfrm>
          <a:prstGeom prst="rect">
            <a:avLst/>
          </a:prstGeom>
          <a:noFill/>
          <a:ln w="9525">
            <a:noFill/>
            <a:miter lim="800000"/>
            <a:headEnd/>
            <a:tailEnd/>
          </a:ln>
        </p:spPr>
      </p:pic>
      <p:pic>
        <p:nvPicPr>
          <p:cNvPr id="13" name="Picture 2"/>
          <p:cNvPicPr>
            <a:picLocks noChangeAspect="1" noChangeArrowheads="1"/>
          </p:cNvPicPr>
          <p:nvPr/>
        </p:nvPicPr>
        <p:blipFill>
          <a:blip r:embed="rId9" cstate="print"/>
          <a:srcRect/>
          <a:stretch>
            <a:fillRect/>
          </a:stretch>
        </p:blipFill>
        <p:spPr bwMode="auto">
          <a:xfrm>
            <a:off x="7596336" y="4869160"/>
            <a:ext cx="1252939" cy="1080120"/>
          </a:xfrm>
          <a:prstGeom prst="rect">
            <a:avLst/>
          </a:prstGeom>
          <a:noFill/>
          <a:ln w="9525">
            <a:noFill/>
            <a:miter lim="800000"/>
            <a:headEnd/>
            <a:tailEnd/>
          </a:ln>
        </p:spPr>
      </p:pic>
      <p:pic>
        <p:nvPicPr>
          <p:cNvPr id="1028" name="Picture 4"/>
          <p:cNvPicPr>
            <a:picLocks noChangeAspect="1" noChangeArrowheads="1"/>
          </p:cNvPicPr>
          <p:nvPr/>
        </p:nvPicPr>
        <p:blipFill>
          <a:blip r:embed="rId10" cstate="print"/>
          <a:srcRect/>
          <a:stretch>
            <a:fillRect/>
          </a:stretch>
        </p:blipFill>
        <p:spPr bwMode="auto">
          <a:xfrm>
            <a:off x="7596336" y="5924550"/>
            <a:ext cx="1314450" cy="933450"/>
          </a:xfrm>
          <a:prstGeom prst="rect">
            <a:avLst/>
          </a:prstGeom>
          <a:noFill/>
          <a:ln w="9525">
            <a:noFill/>
            <a:miter lim="800000"/>
            <a:headEnd/>
            <a:tailEnd/>
          </a:ln>
        </p:spPr>
      </p:pic>
      <p:sp>
        <p:nvSpPr>
          <p:cNvPr id="17" name="Freccia a destra 16"/>
          <p:cNvSpPr/>
          <p:nvPr/>
        </p:nvSpPr>
        <p:spPr>
          <a:xfrm>
            <a:off x="1691680" y="5445224"/>
            <a:ext cx="216024"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18" name="Freccia a destra 17"/>
          <p:cNvSpPr/>
          <p:nvPr/>
        </p:nvSpPr>
        <p:spPr>
          <a:xfrm>
            <a:off x="3059832" y="5445224"/>
            <a:ext cx="216024"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19" name="Freccia a destra 18"/>
          <p:cNvSpPr/>
          <p:nvPr/>
        </p:nvSpPr>
        <p:spPr>
          <a:xfrm>
            <a:off x="5436096" y="5445224"/>
            <a:ext cx="216024"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1" name="Stella a 5 punte 20"/>
          <p:cNvSpPr/>
          <p:nvPr/>
        </p:nvSpPr>
        <p:spPr>
          <a:xfrm>
            <a:off x="5004048" y="5589240"/>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Parentesi graffa aperta 21"/>
          <p:cNvSpPr/>
          <p:nvPr/>
        </p:nvSpPr>
        <p:spPr>
          <a:xfrm>
            <a:off x="7236296" y="4005064"/>
            <a:ext cx="216024" cy="2520280"/>
          </a:xfrm>
          <a:prstGeom prst="leftBrace">
            <a:avLst/>
          </a:prstGeom>
          <a:noFill/>
          <a:ln w="508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err="1" smtClean="0"/>
              <a:t>Materials</a:t>
            </a:r>
            <a:r>
              <a:rPr lang="it-IT" sz="4800" b="1" dirty="0" smtClean="0"/>
              <a:t> and </a:t>
            </a:r>
            <a:r>
              <a:rPr lang="it-IT" sz="4800" b="1" dirty="0" err="1" smtClean="0"/>
              <a:t>costs</a:t>
            </a:r>
            <a:endParaRPr lang="it-IT" sz="4800" b="1" dirty="0"/>
          </a:p>
        </p:txBody>
      </p:sp>
      <p:graphicFrame>
        <p:nvGraphicFramePr>
          <p:cNvPr id="5" name="Tabella 4"/>
          <p:cNvGraphicFramePr>
            <a:graphicFrameLocks noGrp="1"/>
          </p:cNvGraphicFramePr>
          <p:nvPr/>
        </p:nvGraphicFramePr>
        <p:xfrm>
          <a:off x="251520" y="980729"/>
          <a:ext cx="8640960" cy="5400599"/>
        </p:xfrm>
        <a:graphic>
          <a:graphicData uri="http://schemas.openxmlformats.org/drawingml/2006/table">
            <a:tbl>
              <a:tblPr firstRow="1" firstCol="1" bandRow="1">
                <a:tableStyleId>{8799B23B-EC83-4686-B30A-512413B5E67A}</a:tableStyleId>
              </a:tblPr>
              <a:tblGrid>
                <a:gridCol w="4320480"/>
                <a:gridCol w="4320480"/>
              </a:tblGrid>
              <a:tr h="838937">
                <a:tc>
                  <a:txBody>
                    <a:bodyPr/>
                    <a:lstStyle/>
                    <a:p>
                      <a:pPr algn="ctr"/>
                      <a:r>
                        <a:rPr lang="it-IT" sz="2400" dirty="0" err="1" smtClean="0"/>
                        <a:t>Zinc</a:t>
                      </a:r>
                      <a:r>
                        <a:rPr lang="it-IT" sz="2400" baseline="0" dirty="0" smtClean="0"/>
                        <a:t> finger </a:t>
                      </a:r>
                      <a:r>
                        <a:rPr lang="it-IT" sz="2400" baseline="0" dirty="0" err="1" smtClean="0"/>
                        <a:t>plasmid</a:t>
                      </a:r>
                      <a:r>
                        <a:rPr lang="it-IT" sz="2400" baseline="0" dirty="0" smtClean="0"/>
                        <a:t> and </a:t>
                      </a:r>
                      <a:r>
                        <a:rPr lang="it-IT" sz="2400" baseline="0" dirty="0" err="1" smtClean="0"/>
                        <a:t>mRNA</a:t>
                      </a:r>
                      <a:endParaRPr lang="it-IT" sz="2400" b="0" dirty="0" smtClean="0">
                        <a:solidFill>
                          <a:sysClr val="windowText" lastClr="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b="0" dirty="0" smtClean="0"/>
                        <a:t>6,440 €</a:t>
                      </a:r>
                    </a:p>
                    <a:p>
                      <a:pPr algn="l"/>
                      <a:endParaRPr lang="it-IT" sz="2400" dirty="0"/>
                    </a:p>
                  </a:txBody>
                  <a:tcPr/>
                </a:tc>
              </a:tr>
              <a:tr h="744545">
                <a:tc>
                  <a:txBody>
                    <a:bodyPr/>
                    <a:lstStyle/>
                    <a:p>
                      <a:pPr algn="ctr"/>
                      <a:r>
                        <a:rPr lang="it-IT" sz="2400" dirty="0" err="1" smtClean="0"/>
                        <a:t>cAMP</a:t>
                      </a:r>
                      <a:r>
                        <a:rPr lang="it-IT" sz="2400" dirty="0" smtClean="0"/>
                        <a:t> </a:t>
                      </a:r>
                      <a:r>
                        <a:rPr lang="it-IT" sz="2400" dirty="0" err="1" smtClean="0"/>
                        <a:t>Assay</a:t>
                      </a:r>
                      <a:endParaRPr lang="it-IT" sz="2400" dirty="0"/>
                    </a:p>
                  </a:txBody>
                  <a:tcPr/>
                </a:tc>
                <a:tc>
                  <a:txBody>
                    <a:bodyPr/>
                    <a:lstStyle/>
                    <a:p>
                      <a:pPr algn="l"/>
                      <a:r>
                        <a:rPr lang="it-IT" sz="2400" dirty="0" smtClean="0"/>
                        <a:t>1000 €</a:t>
                      </a:r>
                      <a:endParaRPr lang="it-IT" sz="2400" dirty="0"/>
                    </a:p>
                  </a:txBody>
                  <a:tcPr/>
                </a:tc>
              </a:tr>
              <a:tr h="744545">
                <a:tc>
                  <a:txBody>
                    <a:bodyPr/>
                    <a:lstStyle/>
                    <a:p>
                      <a:pPr algn="ctr"/>
                      <a:r>
                        <a:rPr lang="it-IT" sz="2400" dirty="0" err="1" smtClean="0"/>
                        <a:t>Cloning</a:t>
                      </a:r>
                      <a:r>
                        <a:rPr lang="it-IT" sz="2400" baseline="0" dirty="0" smtClean="0"/>
                        <a:t> </a:t>
                      </a:r>
                      <a:endParaRPr lang="it-IT" sz="2400" dirty="0"/>
                    </a:p>
                  </a:txBody>
                  <a:tcPr/>
                </a:tc>
                <a:tc>
                  <a:txBody>
                    <a:bodyPr/>
                    <a:lstStyle/>
                    <a:p>
                      <a:pPr algn="l"/>
                      <a:r>
                        <a:rPr lang="it-IT" sz="2400" dirty="0" smtClean="0"/>
                        <a:t>1000 €</a:t>
                      </a:r>
                      <a:endParaRPr lang="it-IT" sz="2400" dirty="0"/>
                    </a:p>
                  </a:txBody>
                  <a:tcPr/>
                </a:tc>
              </a:tr>
              <a:tr h="838937">
                <a:tc>
                  <a:txBody>
                    <a:bodyPr/>
                    <a:lstStyle/>
                    <a:p>
                      <a:pPr algn="ctr"/>
                      <a:r>
                        <a:rPr lang="it-IT" sz="2400" dirty="0" err="1" smtClean="0"/>
                        <a:t>Lentivector</a:t>
                      </a:r>
                      <a:r>
                        <a:rPr lang="it-IT" sz="2400" dirty="0" smtClean="0"/>
                        <a:t> Production</a:t>
                      </a:r>
                      <a:r>
                        <a:rPr lang="it-IT" sz="2400" baseline="0" dirty="0" smtClean="0"/>
                        <a:t> and </a:t>
                      </a:r>
                      <a:r>
                        <a:rPr lang="it-IT" sz="2400" baseline="0" dirty="0" err="1" smtClean="0"/>
                        <a:t>Injection</a:t>
                      </a:r>
                      <a:endParaRPr lang="it-IT" sz="2400" dirty="0"/>
                    </a:p>
                  </a:txBody>
                  <a:tcPr/>
                </a:tc>
                <a:tc>
                  <a:txBody>
                    <a:bodyPr/>
                    <a:lstStyle/>
                    <a:p>
                      <a:pPr algn="l"/>
                      <a:r>
                        <a:rPr lang="it-IT" sz="2400" dirty="0" smtClean="0"/>
                        <a:t>4,500 €</a:t>
                      </a:r>
                      <a:endParaRPr lang="it-IT" sz="2400" dirty="0"/>
                    </a:p>
                  </a:txBody>
                  <a:tcPr/>
                </a:tc>
              </a:tr>
              <a:tr h="744545">
                <a:tc>
                  <a:txBody>
                    <a:bodyPr/>
                    <a:lstStyle/>
                    <a:p>
                      <a:pPr algn="ctr"/>
                      <a:r>
                        <a:rPr lang="it-IT" sz="2400" dirty="0" smtClean="0"/>
                        <a:t>ELISA</a:t>
                      </a:r>
                      <a:endParaRPr lang="it-IT" sz="2400" dirty="0"/>
                    </a:p>
                  </a:txBody>
                  <a:tcPr/>
                </a:tc>
                <a:tc>
                  <a:txBody>
                    <a:bodyPr/>
                    <a:lstStyle/>
                    <a:p>
                      <a:pPr algn="l"/>
                      <a:r>
                        <a:rPr lang="it-IT" sz="2400" dirty="0" smtClean="0"/>
                        <a:t>1000 €</a:t>
                      </a:r>
                      <a:endParaRPr lang="it-IT" sz="2400" dirty="0"/>
                    </a:p>
                  </a:txBody>
                  <a:tcPr/>
                </a:tc>
              </a:tr>
              <a:tr h="744545">
                <a:tc>
                  <a:txBody>
                    <a:bodyPr/>
                    <a:lstStyle/>
                    <a:p>
                      <a:pPr algn="ctr"/>
                      <a:r>
                        <a:rPr lang="it-IT" sz="2400" dirty="0" err="1" smtClean="0"/>
                        <a:t>Immunoistochemistry</a:t>
                      </a:r>
                      <a:endParaRPr lang="it-IT" sz="2400" dirty="0"/>
                    </a:p>
                  </a:txBody>
                  <a:tcPr/>
                </a:tc>
                <a:tc>
                  <a:txBody>
                    <a:bodyPr/>
                    <a:lstStyle/>
                    <a:p>
                      <a:pPr algn="l"/>
                      <a:r>
                        <a:rPr lang="it-IT" sz="2400" dirty="0" smtClean="0"/>
                        <a:t>1000 €</a:t>
                      </a:r>
                      <a:endParaRPr lang="it-IT" sz="2400" dirty="0"/>
                    </a:p>
                  </a:txBody>
                  <a:tcPr/>
                </a:tc>
              </a:tr>
              <a:tr h="744545">
                <a:tc>
                  <a:txBody>
                    <a:bodyPr/>
                    <a:lstStyle/>
                    <a:p>
                      <a:pPr algn="ctr"/>
                      <a:r>
                        <a:rPr lang="it-IT" sz="2400" dirty="0" err="1" smtClean="0"/>
                        <a:t>Stabulation</a:t>
                      </a:r>
                      <a:endParaRPr lang="it-IT" sz="2400" dirty="0"/>
                    </a:p>
                  </a:txBody>
                  <a:tcPr/>
                </a:tc>
                <a:tc>
                  <a:txBody>
                    <a:bodyPr/>
                    <a:lstStyle/>
                    <a:p>
                      <a:pPr algn="l"/>
                      <a:r>
                        <a:rPr lang="it-IT" sz="2400" dirty="0" smtClean="0"/>
                        <a:t> 800 € </a:t>
                      </a:r>
                      <a:r>
                        <a:rPr lang="it-IT" sz="2400" dirty="0" err="1" smtClean="0"/>
                        <a:t>-month</a:t>
                      </a:r>
                      <a:endParaRPr lang="it-IT" sz="2400" dirty="0"/>
                    </a:p>
                  </a:txBody>
                  <a:tcPr/>
                </a:tc>
              </a:tr>
            </a:tbl>
          </a:graphicData>
        </a:graphic>
      </p:graphicFrame>
      <p:pic>
        <p:nvPicPr>
          <p:cNvPr id="2050" name="Picture 2" descr="C:\Documents and Settings\Silvia\Desktop\BioVision_Logo.jpg"/>
          <p:cNvPicPr>
            <a:picLocks noChangeAspect="1" noChangeArrowheads="1"/>
          </p:cNvPicPr>
          <p:nvPr/>
        </p:nvPicPr>
        <p:blipFill>
          <a:blip r:embed="rId2" cstate="print"/>
          <a:srcRect/>
          <a:stretch>
            <a:fillRect/>
          </a:stretch>
        </p:blipFill>
        <p:spPr bwMode="auto">
          <a:xfrm>
            <a:off x="5796136" y="1844824"/>
            <a:ext cx="3024336" cy="648072"/>
          </a:xfrm>
          <a:prstGeom prst="rect">
            <a:avLst/>
          </a:prstGeom>
          <a:noFill/>
        </p:spPr>
      </p:pic>
      <p:pic>
        <p:nvPicPr>
          <p:cNvPr id="2051" name="Picture 3" descr="C:\Documents and Settings\Silvia\Desktop\sigma.jpg"/>
          <p:cNvPicPr>
            <a:picLocks noChangeAspect="1" noChangeArrowheads="1"/>
          </p:cNvPicPr>
          <p:nvPr/>
        </p:nvPicPr>
        <p:blipFill>
          <a:blip r:embed="rId3" cstate="print"/>
          <a:srcRect/>
          <a:stretch>
            <a:fillRect/>
          </a:stretch>
        </p:blipFill>
        <p:spPr bwMode="auto">
          <a:xfrm>
            <a:off x="5796136" y="1052736"/>
            <a:ext cx="2880320" cy="687958"/>
          </a:xfrm>
          <a:prstGeom prst="rect">
            <a:avLst/>
          </a:prstGeom>
          <a:noFill/>
        </p:spPr>
      </p:pic>
      <p:pic>
        <p:nvPicPr>
          <p:cNvPr id="2052" name="Picture 4" descr="C:\Documents and Settings\Silvia\Desktop\logo_abnova.gif"/>
          <p:cNvPicPr>
            <a:picLocks noChangeAspect="1" noChangeArrowheads="1"/>
          </p:cNvPicPr>
          <p:nvPr/>
        </p:nvPicPr>
        <p:blipFill>
          <a:blip r:embed="rId4" cstate="print"/>
          <a:srcRect/>
          <a:stretch>
            <a:fillRect/>
          </a:stretch>
        </p:blipFill>
        <p:spPr bwMode="auto">
          <a:xfrm>
            <a:off x="6228184" y="4869160"/>
            <a:ext cx="2592288" cy="641226"/>
          </a:xfrm>
          <a:prstGeom prst="rect">
            <a:avLst/>
          </a:prstGeom>
          <a:noFill/>
        </p:spPr>
      </p:pic>
      <p:pic>
        <p:nvPicPr>
          <p:cNvPr id="10" name="Picture 4" descr="C:\Documents and Settings\Silvia\Desktop\logo_abnova.gif"/>
          <p:cNvPicPr>
            <a:picLocks noChangeAspect="1" noChangeArrowheads="1"/>
          </p:cNvPicPr>
          <p:nvPr/>
        </p:nvPicPr>
        <p:blipFill>
          <a:blip r:embed="rId4" cstate="print"/>
          <a:srcRect/>
          <a:stretch>
            <a:fillRect/>
          </a:stretch>
        </p:blipFill>
        <p:spPr bwMode="auto">
          <a:xfrm>
            <a:off x="6228184" y="4149080"/>
            <a:ext cx="2592288" cy="641226"/>
          </a:xfrm>
          <a:prstGeom prst="rect">
            <a:avLst/>
          </a:prstGeom>
          <a:noFill/>
        </p:spPr>
      </p:pic>
      <p:pic>
        <p:nvPicPr>
          <p:cNvPr id="2053" name="Picture 5" descr="C:\Documents and Settings\Silvia\Desktop\invitrogen.jpg"/>
          <p:cNvPicPr>
            <a:picLocks noChangeAspect="1" noChangeArrowheads="1"/>
          </p:cNvPicPr>
          <p:nvPr/>
        </p:nvPicPr>
        <p:blipFill>
          <a:blip r:embed="rId5" cstate="print"/>
          <a:srcRect/>
          <a:stretch>
            <a:fillRect/>
          </a:stretch>
        </p:blipFill>
        <p:spPr bwMode="auto">
          <a:xfrm>
            <a:off x="5796136" y="2636912"/>
            <a:ext cx="3032919" cy="565150"/>
          </a:xfrm>
          <a:prstGeom prst="rect">
            <a:avLst/>
          </a:prstGeom>
          <a:noFill/>
        </p:spPr>
      </p:pic>
      <p:pic>
        <p:nvPicPr>
          <p:cNvPr id="2054" name="Picture 6" descr="C:\Documents and Settings\Silvia\Desktop\Stabulazione.JPG"/>
          <p:cNvPicPr>
            <a:picLocks noChangeAspect="1" noChangeArrowheads="1"/>
          </p:cNvPicPr>
          <p:nvPr/>
        </p:nvPicPr>
        <p:blipFill>
          <a:blip r:embed="rId6" cstate="print"/>
          <a:srcRect/>
          <a:stretch>
            <a:fillRect/>
          </a:stretch>
        </p:blipFill>
        <p:spPr bwMode="auto">
          <a:xfrm>
            <a:off x="7956376" y="5589240"/>
            <a:ext cx="867750" cy="658530"/>
          </a:xfrm>
          <a:prstGeom prst="rect">
            <a:avLst/>
          </a:prstGeom>
          <a:noFill/>
        </p:spPr>
      </p:pic>
      <p:pic>
        <p:nvPicPr>
          <p:cNvPr id="2055" name="Picture 7" descr="C:\Documents and Settings\Silvia\Desktop\images.jpg"/>
          <p:cNvPicPr>
            <a:picLocks noChangeAspect="1" noChangeArrowheads="1"/>
          </p:cNvPicPr>
          <p:nvPr/>
        </p:nvPicPr>
        <p:blipFill>
          <a:blip r:embed="rId7" cstate="print"/>
          <a:srcRect/>
          <a:stretch>
            <a:fillRect/>
          </a:stretch>
        </p:blipFill>
        <p:spPr bwMode="auto">
          <a:xfrm>
            <a:off x="6948264" y="5634531"/>
            <a:ext cx="958216" cy="602694"/>
          </a:xfrm>
          <a:prstGeom prst="rect">
            <a:avLst/>
          </a:prstGeom>
          <a:noFill/>
        </p:spPr>
      </p:pic>
      <p:pic>
        <p:nvPicPr>
          <p:cNvPr id="15" name="Picture 5" descr="C:\Documents and Settings\Silvia\Desktop\invitrogen.jpg"/>
          <p:cNvPicPr>
            <a:picLocks noChangeAspect="1" noChangeArrowheads="1"/>
          </p:cNvPicPr>
          <p:nvPr/>
        </p:nvPicPr>
        <p:blipFill>
          <a:blip r:embed="rId5" cstate="print"/>
          <a:srcRect/>
          <a:stretch>
            <a:fillRect/>
          </a:stretch>
        </p:blipFill>
        <p:spPr bwMode="auto">
          <a:xfrm>
            <a:off x="5796136" y="3429000"/>
            <a:ext cx="3032919" cy="5651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err="1" smtClean="0"/>
              <a:t>References</a:t>
            </a:r>
            <a:endParaRPr lang="it-IT" sz="4800" b="1" dirty="0"/>
          </a:p>
        </p:txBody>
      </p:sp>
      <p:sp>
        <p:nvSpPr>
          <p:cNvPr id="4" name="CasellaDiTesto 3"/>
          <p:cNvSpPr txBox="1"/>
          <p:nvPr/>
        </p:nvSpPr>
        <p:spPr>
          <a:xfrm>
            <a:off x="0" y="908720"/>
            <a:ext cx="9144000" cy="5755422"/>
          </a:xfrm>
          <a:prstGeom prst="rect">
            <a:avLst/>
          </a:prstGeom>
          <a:noFill/>
        </p:spPr>
        <p:txBody>
          <a:bodyPr wrap="square" rtlCol="0">
            <a:spAutoFit/>
          </a:bodyPr>
          <a:lstStyle/>
          <a:p>
            <a:pPr lvl="0">
              <a:buFontTx/>
              <a:buChar char="-"/>
            </a:pPr>
            <a:r>
              <a:rPr lang="en-US" dirty="0" smtClean="0"/>
              <a:t> </a:t>
            </a:r>
            <a:r>
              <a:rPr lang="en-US" sz="1400" dirty="0" smtClean="0"/>
              <a:t>Castro M. et al: ”Gene therapy for pituitary tumors: from preclinical models to clinical implementation” Frontiers in </a:t>
            </a:r>
            <a:r>
              <a:rPr lang="en-US" sz="1400" dirty="0" err="1" smtClean="0"/>
              <a:t>Neuroendocrinology</a:t>
            </a:r>
            <a:r>
              <a:rPr lang="en-US" sz="1400" dirty="0" smtClean="0"/>
              <a:t> (2003) 24: 62-77</a:t>
            </a:r>
          </a:p>
          <a:p>
            <a:pPr lvl="0"/>
            <a:endParaRPr lang="en-US" sz="1400" dirty="0" smtClean="0"/>
          </a:p>
          <a:p>
            <a:pPr>
              <a:buFontTx/>
              <a:buChar char="-"/>
            </a:pPr>
            <a:r>
              <a:rPr lang="en-US" sz="1400" dirty="0" smtClean="0"/>
              <a:t> </a:t>
            </a:r>
            <a:r>
              <a:rPr lang="en-US" sz="1400" dirty="0" err="1" smtClean="0"/>
              <a:t>Lania</a:t>
            </a:r>
            <a:r>
              <a:rPr lang="en-US" sz="1400" dirty="0" smtClean="0"/>
              <a:t> A, </a:t>
            </a:r>
            <a:r>
              <a:rPr lang="en-US" sz="1400" dirty="0" err="1" smtClean="0"/>
              <a:t>Mantovani</a:t>
            </a:r>
            <a:r>
              <a:rPr lang="en-US" sz="1400" dirty="0" smtClean="0"/>
              <a:t> G, </a:t>
            </a:r>
            <a:r>
              <a:rPr lang="en-US" sz="1400" dirty="0" err="1" smtClean="0"/>
              <a:t>Spada</a:t>
            </a:r>
            <a:r>
              <a:rPr lang="en-US" sz="1400" dirty="0" smtClean="0"/>
              <a:t> A:” Genetics of pituitary tumors: Focus on G-protein mutations” Experimental Biology and Medicine (2003) 228:1004-1017 </a:t>
            </a:r>
          </a:p>
          <a:p>
            <a:pPr>
              <a:buFontTx/>
              <a:buChar char="-"/>
            </a:pPr>
            <a:endParaRPr lang="en-US" sz="1400" dirty="0" smtClean="0"/>
          </a:p>
          <a:p>
            <a:pPr>
              <a:buFontTx/>
              <a:buChar char="-"/>
            </a:pPr>
            <a:r>
              <a:rPr lang="en-US" sz="1400" dirty="0" smtClean="0"/>
              <a:t> </a:t>
            </a:r>
            <a:r>
              <a:rPr lang="en-US" sz="1400" dirty="0" err="1" smtClean="0"/>
              <a:t>Lania</a:t>
            </a:r>
            <a:r>
              <a:rPr lang="en-US" sz="1400" dirty="0" smtClean="0"/>
              <a:t> A, </a:t>
            </a:r>
            <a:r>
              <a:rPr lang="en-US" sz="1400" dirty="0" err="1" smtClean="0"/>
              <a:t>Spada</a:t>
            </a:r>
            <a:r>
              <a:rPr lang="en-US" sz="1400" dirty="0" smtClean="0"/>
              <a:t> A: “ G-protein and signaling in pituitary tumors” Hormone research (2009) 71:95-100 </a:t>
            </a:r>
          </a:p>
          <a:p>
            <a:pPr>
              <a:buFontTx/>
              <a:buChar char="-"/>
            </a:pPr>
            <a:endParaRPr lang="en-US" sz="1400" dirty="0" smtClean="0"/>
          </a:p>
          <a:p>
            <a:pPr>
              <a:buFontTx/>
              <a:buChar char="-"/>
            </a:pPr>
            <a:r>
              <a:rPr lang="en-US" sz="1400" dirty="0" smtClean="0"/>
              <a:t> </a:t>
            </a:r>
            <a:r>
              <a:rPr lang="en-US" sz="1400" dirty="0" err="1" smtClean="0"/>
              <a:t>Pertuit</a:t>
            </a:r>
            <a:r>
              <a:rPr lang="en-US" sz="1400" dirty="0" smtClean="0"/>
              <a:t> M. et al : “ </a:t>
            </a:r>
            <a:r>
              <a:rPr lang="en-US" sz="1400" dirty="0" err="1" smtClean="0"/>
              <a:t>Signalling</a:t>
            </a:r>
            <a:r>
              <a:rPr lang="en-US" sz="1400" dirty="0" smtClean="0"/>
              <a:t> pathway alteration in pituitary adenomas: involvement of </a:t>
            </a:r>
            <a:r>
              <a:rPr lang="en-US" sz="1400" dirty="0" err="1" smtClean="0"/>
              <a:t>Gsa</a:t>
            </a:r>
            <a:r>
              <a:rPr lang="en-US" sz="1400" dirty="0" smtClean="0"/>
              <a:t>, </a:t>
            </a:r>
            <a:r>
              <a:rPr lang="en-US" sz="1400" dirty="0" err="1" smtClean="0"/>
              <a:t>cAMP</a:t>
            </a:r>
            <a:r>
              <a:rPr lang="en-US" sz="1400" dirty="0" smtClean="0"/>
              <a:t> and </a:t>
            </a:r>
            <a:r>
              <a:rPr lang="en-US" sz="1400" dirty="0" err="1" smtClean="0"/>
              <a:t>mitogen</a:t>
            </a:r>
            <a:r>
              <a:rPr lang="en-US" sz="1400" dirty="0" smtClean="0"/>
              <a:t>-activated protein </a:t>
            </a:r>
            <a:r>
              <a:rPr lang="en-US" sz="1400" dirty="0" err="1" smtClean="0"/>
              <a:t>kinase</a:t>
            </a:r>
            <a:r>
              <a:rPr lang="en-US" sz="1400" dirty="0" smtClean="0"/>
              <a:t>” Journal of </a:t>
            </a:r>
            <a:r>
              <a:rPr lang="en-US" sz="1400" dirty="0" err="1" smtClean="0"/>
              <a:t>Neuroendocrinology</a:t>
            </a:r>
            <a:r>
              <a:rPr lang="en-US" sz="1400" dirty="0" smtClean="0"/>
              <a:t> (2009) 21:869-877</a:t>
            </a:r>
          </a:p>
          <a:p>
            <a:pPr>
              <a:buFontTx/>
              <a:buChar char="-"/>
            </a:pPr>
            <a:endParaRPr lang="en-US" sz="1400" dirty="0" smtClean="0"/>
          </a:p>
          <a:p>
            <a:pPr>
              <a:buFontTx/>
              <a:buChar char="-"/>
            </a:pPr>
            <a:r>
              <a:rPr lang="en-US" sz="1400" dirty="0" smtClean="0"/>
              <a:t> Roche C. et al:“</a:t>
            </a:r>
            <a:r>
              <a:rPr lang="en-US" sz="1400" dirty="0" err="1" smtClean="0"/>
              <a:t>Lentiviral</a:t>
            </a:r>
            <a:r>
              <a:rPr lang="en-US" sz="1400" dirty="0" smtClean="0"/>
              <a:t> vectors efficiently </a:t>
            </a:r>
            <a:r>
              <a:rPr lang="en-US" sz="1400" dirty="0" err="1" smtClean="0"/>
              <a:t>transduce</a:t>
            </a:r>
            <a:r>
              <a:rPr lang="en-US" sz="1400" dirty="0" smtClean="0"/>
              <a:t> in human </a:t>
            </a:r>
            <a:r>
              <a:rPr lang="en-US" sz="1400" dirty="0" err="1" smtClean="0"/>
              <a:t>gonadotroph</a:t>
            </a:r>
            <a:r>
              <a:rPr lang="en-US" sz="1400" dirty="0" smtClean="0"/>
              <a:t> and </a:t>
            </a:r>
            <a:r>
              <a:rPr lang="en-US" sz="1400" dirty="0" err="1" smtClean="0"/>
              <a:t>somatotroph</a:t>
            </a:r>
            <a:r>
              <a:rPr lang="en-US" sz="1400" dirty="0" smtClean="0"/>
              <a:t> adenomas in vitro. Targeted expression of </a:t>
            </a:r>
            <a:r>
              <a:rPr lang="en-US" sz="1400" dirty="0" err="1" smtClean="0"/>
              <a:t>transgene</a:t>
            </a:r>
            <a:r>
              <a:rPr lang="en-US" sz="1400" dirty="0" smtClean="0"/>
              <a:t> by pituitary promoters” Journal of </a:t>
            </a:r>
            <a:r>
              <a:rPr lang="en-US" sz="1400" dirty="0" err="1" smtClean="0"/>
              <a:t>Endocrinolgy</a:t>
            </a:r>
            <a:r>
              <a:rPr lang="en-US" sz="1400" dirty="0" smtClean="0"/>
              <a:t> (2004) 183:217-233  </a:t>
            </a:r>
          </a:p>
          <a:p>
            <a:pPr>
              <a:buFontTx/>
              <a:buChar char="-"/>
            </a:pPr>
            <a:endParaRPr lang="en-US" sz="1400" dirty="0" smtClean="0"/>
          </a:p>
          <a:p>
            <a:pPr>
              <a:buFontTx/>
              <a:buChar char="-"/>
            </a:pPr>
            <a:r>
              <a:rPr lang="en-US" sz="1400" dirty="0" smtClean="0"/>
              <a:t> </a:t>
            </a:r>
            <a:r>
              <a:rPr lang="en-US" sz="1400" dirty="0" err="1" smtClean="0"/>
              <a:t>Spada</a:t>
            </a:r>
            <a:r>
              <a:rPr lang="en-US" sz="1400" dirty="0" smtClean="0"/>
              <a:t> A, </a:t>
            </a:r>
            <a:r>
              <a:rPr lang="en-US" sz="1400" dirty="0" err="1" smtClean="0"/>
              <a:t>Lania</a:t>
            </a:r>
            <a:r>
              <a:rPr lang="en-US" sz="1400" dirty="0" smtClean="0"/>
              <a:t> A, </a:t>
            </a:r>
            <a:r>
              <a:rPr lang="en-US" sz="1400" dirty="0" err="1" smtClean="0"/>
              <a:t>Ballarè</a:t>
            </a:r>
            <a:r>
              <a:rPr lang="en-US" sz="1400" dirty="0" smtClean="0"/>
              <a:t> E: “G protein abnormalities in pituitary adenomas” Molecular and Cellular Endocrinology (1998) 142:1-14 </a:t>
            </a:r>
          </a:p>
          <a:p>
            <a:pPr>
              <a:buFontTx/>
              <a:buChar char="-"/>
            </a:pPr>
            <a:endParaRPr lang="en-US" sz="1400" dirty="0" smtClean="0"/>
          </a:p>
          <a:p>
            <a:pPr>
              <a:buFontTx/>
              <a:buChar char="-"/>
            </a:pPr>
            <a:r>
              <a:rPr lang="en-US" sz="1400" dirty="0" smtClean="0"/>
              <a:t> Technical </a:t>
            </a:r>
            <a:r>
              <a:rPr lang="en-US" sz="1400" dirty="0" err="1" smtClean="0"/>
              <a:t>Bullettin</a:t>
            </a:r>
            <a:r>
              <a:rPr lang="en-US" sz="1400" dirty="0" smtClean="0"/>
              <a:t> “</a:t>
            </a:r>
            <a:r>
              <a:rPr lang="en-US" sz="1400" dirty="0" err="1" smtClean="0"/>
              <a:t>CompoZr</a:t>
            </a:r>
            <a:r>
              <a:rPr lang="en-US" sz="1400" dirty="0" smtClean="0"/>
              <a:t> Custom Zinc Finger Nuclease (ZFN)” Sigma-Aldrich </a:t>
            </a:r>
          </a:p>
          <a:p>
            <a:pPr>
              <a:buFontTx/>
              <a:buChar char="-"/>
            </a:pPr>
            <a:endParaRPr lang="en-US" sz="1400" dirty="0" smtClean="0"/>
          </a:p>
          <a:p>
            <a:pPr>
              <a:buFontTx/>
              <a:buChar char="-"/>
            </a:pPr>
            <a:r>
              <a:rPr lang="en-US" sz="1400" dirty="0" smtClean="0"/>
              <a:t> Fyodor D. et al: “Genome editing with engineered zinc finger nucleases” Nature Review (2010) Vol. 11</a:t>
            </a:r>
          </a:p>
          <a:p>
            <a:pPr>
              <a:buFontTx/>
              <a:buChar char="-"/>
            </a:pPr>
            <a:endParaRPr lang="en-US" sz="1400" dirty="0" smtClean="0"/>
          </a:p>
          <a:p>
            <a:pPr>
              <a:buFontTx/>
              <a:buChar char="-"/>
            </a:pPr>
            <a:r>
              <a:rPr lang="en-US" sz="1400" dirty="0" smtClean="0"/>
              <a:t> </a:t>
            </a:r>
            <a:r>
              <a:rPr lang="en-US" sz="1400" dirty="0" err="1" smtClean="0"/>
              <a:t>Urnov</a:t>
            </a:r>
            <a:r>
              <a:rPr lang="en-US" sz="1400" dirty="0" smtClean="0"/>
              <a:t> FD, Rebar EJ, Holmes MC, </a:t>
            </a:r>
            <a:r>
              <a:rPr lang="en-US" sz="1400" dirty="0" err="1" smtClean="0"/>
              <a:t>Zang</a:t>
            </a:r>
            <a:r>
              <a:rPr lang="en-US" sz="1400" dirty="0" smtClean="0"/>
              <a:t> SH, Gregory PD: “Genome editing with engineered zinc finger nuclease” Nature review Genetics (2010) Volume II </a:t>
            </a:r>
          </a:p>
          <a:p>
            <a:pPr>
              <a:buFontTx/>
              <a:buChar char="-"/>
            </a:pPr>
            <a:endParaRPr lang="en-US" sz="1400" dirty="0" smtClean="0"/>
          </a:p>
          <a:p>
            <a:pPr>
              <a:buFontTx/>
              <a:buChar char="-"/>
            </a:pPr>
            <a:r>
              <a:rPr lang="en-US" sz="1400" dirty="0" err="1" smtClean="0"/>
              <a:t>Vandeva</a:t>
            </a:r>
            <a:r>
              <a:rPr lang="en-US" sz="1400" dirty="0" smtClean="0"/>
              <a:t> S. et al: “The genetics of pituitary adenomas” </a:t>
            </a:r>
            <a:r>
              <a:rPr lang="x-none" sz="1400" dirty="0" smtClean="0"/>
              <a:t>Best Practice &amp; Research Clinical Endocrinology &amp; Metabolism  (2010) </a:t>
            </a:r>
            <a:r>
              <a:rPr lang="en-US" sz="1400" dirty="0" smtClean="0"/>
              <a:t>24:</a:t>
            </a:r>
            <a:r>
              <a:rPr lang="x-none" sz="1400" dirty="0" smtClean="0"/>
              <a:t>461</a:t>
            </a:r>
            <a:r>
              <a:rPr lang="en-US" sz="1400" dirty="0" smtClean="0"/>
              <a:t>-</a:t>
            </a:r>
            <a:r>
              <a:rPr lang="x-none" sz="1400" dirty="0" smtClean="0"/>
              <a:t>476</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1403648" y="0"/>
            <a:ext cx="6408712" cy="830997"/>
          </a:xfrm>
          <a:prstGeom prst="rect">
            <a:avLst/>
          </a:prstGeom>
          <a:noFill/>
        </p:spPr>
        <p:txBody>
          <a:bodyPr wrap="square" rtlCol="0">
            <a:spAutoFit/>
          </a:bodyPr>
          <a:lstStyle/>
          <a:p>
            <a:pPr algn="ctr"/>
            <a:r>
              <a:rPr lang="it-IT" sz="4800" b="1" dirty="0" err="1" smtClean="0">
                <a:solidFill>
                  <a:schemeClr val="bg1"/>
                </a:solidFill>
              </a:rPr>
              <a:t>GH-secreting</a:t>
            </a:r>
            <a:r>
              <a:rPr lang="it-IT" sz="4800" b="1" dirty="0" smtClean="0">
                <a:solidFill>
                  <a:schemeClr val="bg1"/>
                </a:solidFill>
              </a:rPr>
              <a:t> </a:t>
            </a:r>
            <a:r>
              <a:rPr lang="it-IT" sz="4800" b="1" dirty="0" err="1" smtClean="0">
                <a:solidFill>
                  <a:schemeClr val="bg1"/>
                </a:solidFill>
              </a:rPr>
              <a:t>Adenomas</a:t>
            </a:r>
            <a:endParaRPr lang="it-IT" sz="4800" b="1" dirty="0">
              <a:solidFill>
                <a:schemeClr val="bg1"/>
              </a:solidFill>
            </a:endParaRPr>
          </a:p>
        </p:txBody>
      </p:sp>
      <p:pic>
        <p:nvPicPr>
          <p:cNvPr id="3" name="Immagine 2" descr="1603817-1607648-1868045-1869948.jpg"/>
          <p:cNvPicPr>
            <a:picLocks noChangeAspect="1"/>
          </p:cNvPicPr>
          <p:nvPr/>
        </p:nvPicPr>
        <p:blipFill>
          <a:blip r:embed="rId3" cstate="print"/>
          <a:stretch>
            <a:fillRect/>
          </a:stretch>
        </p:blipFill>
        <p:spPr>
          <a:xfrm>
            <a:off x="3851920" y="1412776"/>
            <a:ext cx="5292080" cy="2520280"/>
          </a:xfrm>
          <a:prstGeom prst="rect">
            <a:avLst/>
          </a:prstGeom>
        </p:spPr>
      </p:pic>
      <p:pic>
        <p:nvPicPr>
          <p:cNvPr id="5" name="Immagine 4" descr="pituitary-adenoma.jpg"/>
          <p:cNvPicPr>
            <a:picLocks noChangeAspect="1"/>
          </p:cNvPicPr>
          <p:nvPr/>
        </p:nvPicPr>
        <p:blipFill>
          <a:blip r:embed="rId4" cstate="print"/>
          <a:stretch>
            <a:fillRect/>
          </a:stretch>
        </p:blipFill>
        <p:spPr>
          <a:xfrm>
            <a:off x="0" y="1340768"/>
            <a:ext cx="3725906" cy="4824536"/>
          </a:xfrm>
          <a:prstGeom prst="rect">
            <a:avLst/>
          </a:prstGeom>
        </p:spPr>
      </p:pic>
      <p:sp>
        <p:nvSpPr>
          <p:cNvPr id="9" name="CasellaDiTesto 8"/>
          <p:cNvSpPr txBox="1"/>
          <p:nvPr/>
        </p:nvSpPr>
        <p:spPr>
          <a:xfrm>
            <a:off x="3959424" y="4293096"/>
            <a:ext cx="4861048" cy="221599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2400" b="1" dirty="0" err="1" smtClean="0"/>
              <a:t>Clinical</a:t>
            </a:r>
            <a:r>
              <a:rPr lang="it-IT" sz="2400" b="1" dirty="0" smtClean="0"/>
              <a:t> </a:t>
            </a:r>
            <a:r>
              <a:rPr lang="it-IT" sz="2400" b="1" dirty="0" err="1" smtClean="0"/>
              <a:t>features</a:t>
            </a:r>
            <a:r>
              <a:rPr lang="it-IT" sz="2400" b="1" dirty="0" smtClean="0"/>
              <a:t>:</a:t>
            </a:r>
          </a:p>
          <a:p>
            <a:pPr>
              <a:buFont typeface="Arial" pitchFamily="34" charset="0"/>
              <a:buChar char="•"/>
            </a:pPr>
            <a:r>
              <a:rPr lang="it-IT" sz="2400" dirty="0" err="1" smtClean="0"/>
              <a:t>Hyperplasia</a:t>
            </a:r>
            <a:endParaRPr lang="it-IT" sz="2400" dirty="0" smtClean="0"/>
          </a:p>
          <a:p>
            <a:pPr>
              <a:buFont typeface="Arial" pitchFamily="34" charset="0"/>
              <a:buChar char="•"/>
            </a:pPr>
            <a:r>
              <a:rPr lang="it-IT" sz="2400" dirty="0" smtClean="0"/>
              <a:t>GH </a:t>
            </a:r>
            <a:r>
              <a:rPr lang="it-IT" sz="2400" dirty="0" err="1" smtClean="0"/>
              <a:t>hypersecretion</a:t>
            </a:r>
            <a:endParaRPr lang="it-IT" sz="2400" dirty="0" smtClean="0"/>
          </a:p>
          <a:p>
            <a:pPr>
              <a:buFont typeface="Arial" pitchFamily="34" charset="0"/>
              <a:buChar char="•"/>
            </a:pPr>
            <a:r>
              <a:rPr lang="it-IT" sz="2400" dirty="0" smtClean="0"/>
              <a:t>GHRH </a:t>
            </a:r>
            <a:r>
              <a:rPr lang="it-IT" sz="2400" dirty="0" err="1" smtClean="0"/>
              <a:t>receptor</a:t>
            </a:r>
            <a:r>
              <a:rPr lang="it-IT" sz="2400" dirty="0" smtClean="0"/>
              <a:t> </a:t>
            </a:r>
            <a:r>
              <a:rPr lang="it-IT" sz="2400" dirty="0" err="1" smtClean="0"/>
              <a:t>overexpression</a:t>
            </a:r>
            <a:endParaRPr lang="it-IT" sz="2400" dirty="0" smtClean="0"/>
          </a:p>
          <a:p>
            <a:pPr>
              <a:buFont typeface="Arial" pitchFamily="34" charset="0"/>
              <a:buChar char="•"/>
            </a:pPr>
            <a:r>
              <a:rPr lang="it-IT" sz="2400" dirty="0" smtClean="0"/>
              <a:t>Endocrine </a:t>
            </a:r>
            <a:r>
              <a:rPr lang="it-IT" sz="2400" dirty="0" err="1" smtClean="0"/>
              <a:t>syndromes</a:t>
            </a:r>
            <a:r>
              <a:rPr lang="it-IT" sz="2400" dirty="0" smtClean="0"/>
              <a:t>: </a:t>
            </a:r>
            <a:r>
              <a:rPr lang="it-IT" sz="2400" dirty="0" err="1" smtClean="0"/>
              <a:t>Acromegaly</a:t>
            </a:r>
            <a:endParaRPr lang="it-IT" sz="2400" dirty="0" smtClean="0"/>
          </a:p>
          <a:p>
            <a:pPr>
              <a:buFont typeface="Arial" pitchFamily="34" charset="0"/>
              <a:buChar char="•"/>
            </a:pPr>
            <a:endParaRPr lang="it-IT" dirty="0"/>
          </a:p>
        </p:txBody>
      </p:sp>
      <p:sp>
        <p:nvSpPr>
          <p:cNvPr id="11" name="CasellaDiTesto 10"/>
          <p:cNvSpPr txBox="1"/>
          <p:nvPr/>
        </p:nvSpPr>
        <p:spPr>
          <a:xfrm>
            <a:off x="251520" y="908720"/>
            <a:ext cx="3384376" cy="369332"/>
          </a:xfrm>
          <a:prstGeom prst="rect">
            <a:avLst/>
          </a:prstGeom>
          <a:noFill/>
        </p:spPr>
        <p:txBody>
          <a:bodyPr wrap="square" rtlCol="0">
            <a:spAutoFit/>
          </a:bodyPr>
          <a:lstStyle/>
          <a:p>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err="1" smtClean="0"/>
              <a:t>References</a:t>
            </a:r>
            <a:endParaRPr lang="it-IT" sz="4800" b="1" dirty="0"/>
          </a:p>
        </p:txBody>
      </p:sp>
      <p:sp>
        <p:nvSpPr>
          <p:cNvPr id="4" name="CasellaDiTesto 3"/>
          <p:cNvSpPr txBox="1"/>
          <p:nvPr/>
        </p:nvSpPr>
        <p:spPr>
          <a:xfrm>
            <a:off x="0" y="908720"/>
            <a:ext cx="9144000" cy="2462213"/>
          </a:xfrm>
          <a:prstGeom prst="rect">
            <a:avLst/>
          </a:prstGeom>
          <a:noFill/>
        </p:spPr>
        <p:txBody>
          <a:bodyPr wrap="square" rtlCol="0">
            <a:spAutoFit/>
          </a:bodyPr>
          <a:lstStyle/>
          <a:p>
            <a:pPr lvl="0">
              <a:buFontTx/>
              <a:buChar char="-"/>
            </a:pPr>
            <a:r>
              <a:rPr lang="en-US" sz="1400" dirty="0" smtClean="0"/>
              <a:t> M. </a:t>
            </a:r>
            <a:r>
              <a:rPr lang="en-US" sz="1400" dirty="0" err="1" smtClean="0"/>
              <a:t>Pertuit</a:t>
            </a:r>
            <a:r>
              <a:rPr lang="en-US" sz="1400" dirty="0" smtClean="0"/>
              <a:t>, D. Romano, C. </a:t>
            </a:r>
            <a:r>
              <a:rPr lang="en-US" sz="1400" dirty="0" err="1" smtClean="0"/>
              <a:t>Zeiller</a:t>
            </a:r>
            <a:r>
              <a:rPr lang="en-US" sz="1400" dirty="0" smtClean="0"/>
              <a:t>, A. </a:t>
            </a:r>
            <a:r>
              <a:rPr lang="en-US" sz="1400" dirty="0" err="1" smtClean="0"/>
              <a:t>Barlier</a:t>
            </a:r>
            <a:r>
              <a:rPr lang="en-US" sz="1400" dirty="0" smtClean="0"/>
              <a:t>, A. </a:t>
            </a:r>
            <a:r>
              <a:rPr lang="en-US" sz="1400" dirty="0" err="1" smtClean="0"/>
              <a:t>Enjalbert</a:t>
            </a:r>
            <a:r>
              <a:rPr lang="en-US" sz="1400" dirty="0" smtClean="0"/>
              <a:t>, and C. Gerard, “The </a:t>
            </a:r>
            <a:r>
              <a:rPr lang="en-US" sz="1400" dirty="0" err="1" smtClean="0"/>
              <a:t>gsp</a:t>
            </a:r>
            <a:r>
              <a:rPr lang="en-US" sz="1400" dirty="0" smtClean="0"/>
              <a:t> </a:t>
            </a:r>
            <a:r>
              <a:rPr lang="en-US" sz="1400" dirty="0" err="1" smtClean="0"/>
              <a:t>Oncogene</a:t>
            </a:r>
            <a:r>
              <a:rPr lang="en-US" sz="1400" dirty="0" smtClean="0"/>
              <a:t> Disrupts </a:t>
            </a:r>
            <a:r>
              <a:rPr lang="en-US" sz="1400" dirty="0" err="1" smtClean="0"/>
              <a:t>Ras</a:t>
            </a:r>
            <a:r>
              <a:rPr lang="en-US" sz="1400" dirty="0" smtClean="0"/>
              <a:t>/ERK-Dependent </a:t>
            </a:r>
            <a:r>
              <a:rPr lang="en-US" sz="1400" dirty="0" err="1" smtClean="0"/>
              <a:t>Prolactin</a:t>
            </a:r>
            <a:r>
              <a:rPr lang="en-US" sz="1400" dirty="0" smtClean="0"/>
              <a:t> Gene Regulation in </a:t>
            </a:r>
            <a:r>
              <a:rPr lang="en-US" sz="1400" dirty="0" err="1" smtClean="0"/>
              <a:t>gsp</a:t>
            </a:r>
            <a:r>
              <a:rPr lang="en-US" sz="1400" dirty="0" smtClean="0"/>
              <a:t> Inducible </a:t>
            </a:r>
            <a:r>
              <a:rPr lang="en-US" sz="1400" dirty="0" err="1" smtClean="0"/>
              <a:t>Somatotroph</a:t>
            </a:r>
            <a:r>
              <a:rPr lang="en-US" sz="1400" dirty="0" smtClean="0"/>
              <a:t> Cell Line” Endocrinology, April 2011, 152(4):1234 –1243</a:t>
            </a:r>
          </a:p>
          <a:p>
            <a:pPr lvl="0">
              <a:buFontTx/>
              <a:buChar char="-"/>
            </a:pPr>
            <a:endParaRPr lang="en-US" sz="1400" dirty="0" smtClean="0"/>
          </a:p>
          <a:p>
            <a:pPr lvl="0">
              <a:buFontTx/>
              <a:buChar char="-"/>
            </a:pPr>
            <a:r>
              <a:rPr lang="en-US" sz="1400" dirty="0" smtClean="0"/>
              <a:t> </a:t>
            </a:r>
            <a:r>
              <a:rPr lang="en-US" sz="1400" dirty="0" err="1" smtClean="0"/>
              <a:t>Xun</a:t>
            </a:r>
            <a:r>
              <a:rPr lang="en-US" sz="1400" dirty="0" smtClean="0"/>
              <a:t> Zhang et al, “Pituitary Tumor Transforming Gene (PTTG) Expression in Pituitary Adenomas”, Journal of Clinical Endocrinology and Metabolism, 1999</a:t>
            </a:r>
          </a:p>
          <a:p>
            <a:pPr lvl="0">
              <a:buFontTx/>
              <a:buChar char="-"/>
            </a:pPr>
            <a:endParaRPr lang="en-US" sz="1400" dirty="0" smtClean="0"/>
          </a:p>
          <a:p>
            <a:pPr lvl="0">
              <a:buFontTx/>
              <a:buChar char="-"/>
            </a:pPr>
            <a:r>
              <a:rPr lang="en-US" sz="1400" dirty="0" smtClean="0"/>
              <a:t> </a:t>
            </a:r>
            <a:r>
              <a:rPr lang="en-US" sz="1400" dirty="0" err="1" smtClean="0"/>
              <a:t>Antoˆ</a:t>
            </a:r>
            <a:r>
              <a:rPr lang="en-US" sz="1400" dirty="0" smtClean="0"/>
              <a:t> </a:t>
            </a:r>
            <a:r>
              <a:rPr lang="en-US" sz="1400" dirty="0" err="1" smtClean="0"/>
              <a:t>nio</a:t>
            </a:r>
            <a:r>
              <a:rPr lang="en-US" sz="1400" dirty="0" smtClean="0"/>
              <a:t> </a:t>
            </a:r>
            <a:r>
              <a:rPr lang="en-US" sz="1400" dirty="0" err="1" smtClean="0"/>
              <a:t>Ribeiro</a:t>
            </a:r>
            <a:r>
              <a:rPr lang="en-US" sz="1400" dirty="0" smtClean="0"/>
              <a:t>-Oliveira </a:t>
            </a:r>
            <a:r>
              <a:rPr lang="en-US" sz="1400" dirty="0" err="1" smtClean="0"/>
              <a:t>Jr</a:t>
            </a:r>
            <a:r>
              <a:rPr lang="en-US" sz="1400" dirty="0" smtClean="0"/>
              <a:t> et al, “Protein western array analysis in human pituitary </a:t>
            </a:r>
            <a:r>
              <a:rPr lang="en-US" sz="1400" dirty="0" err="1" smtClean="0"/>
              <a:t>tumours</a:t>
            </a:r>
            <a:r>
              <a:rPr lang="en-US" sz="1400" dirty="0" smtClean="0"/>
              <a:t>: insights and limitations”, Endocrine-Related Cancer (2008) 15 1099–1114</a:t>
            </a:r>
          </a:p>
          <a:p>
            <a:pPr lvl="0">
              <a:buFontTx/>
              <a:buChar char="-"/>
            </a:pPr>
            <a:endParaRPr lang="en-US" sz="1400" dirty="0" smtClean="0"/>
          </a:p>
          <a:p>
            <a:pPr lvl="0">
              <a:buFontTx/>
              <a:buChar char="-"/>
            </a:pPr>
            <a:r>
              <a:rPr lang="en-US" sz="1400" dirty="0" smtClean="0"/>
              <a:t> Damian G Morris et al, “Dif </a:t>
            </a:r>
            <a:r>
              <a:rPr lang="en-US" sz="1400" dirty="0" err="1" smtClean="0"/>
              <a:t>ferential</a:t>
            </a:r>
            <a:r>
              <a:rPr lang="en-US" sz="1400" dirty="0" smtClean="0"/>
              <a:t> gene expression in pituitary adenomas by </a:t>
            </a:r>
            <a:r>
              <a:rPr lang="en-US" sz="1400" dirty="0" err="1" smtClean="0"/>
              <a:t>oligonucleotide</a:t>
            </a:r>
            <a:r>
              <a:rPr lang="en-US" sz="1400" dirty="0" smtClean="0"/>
              <a:t> array analysis”, European Journal of Endocrinology (2005) 153 143–151</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971600" y="0"/>
            <a:ext cx="6984776" cy="769441"/>
          </a:xfrm>
          <a:prstGeom prst="rect">
            <a:avLst/>
          </a:prstGeom>
          <a:noFill/>
        </p:spPr>
        <p:txBody>
          <a:bodyPr wrap="square" rtlCol="0">
            <a:spAutoFit/>
          </a:bodyPr>
          <a:lstStyle/>
          <a:p>
            <a:pPr algn="ctr"/>
            <a:r>
              <a:rPr lang="it-IT" sz="4400" b="1" dirty="0" smtClean="0">
                <a:solidFill>
                  <a:schemeClr val="bg1"/>
                </a:solidFill>
              </a:rPr>
              <a:t>GNAS </a:t>
            </a:r>
            <a:r>
              <a:rPr lang="it-IT" sz="4400" b="1" dirty="0" err="1" smtClean="0">
                <a:solidFill>
                  <a:schemeClr val="bg1"/>
                </a:solidFill>
              </a:rPr>
              <a:t>mutation</a:t>
            </a:r>
            <a:endParaRPr lang="it-IT" sz="4400" b="1" dirty="0">
              <a:solidFill>
                <a:schemeClr val="bg1"/>
              </a:solidFill>
            </a:endParaRPr>
          </a:p>
        </p:txBody>
      </p:sp>
      <p:pic>
        <p:nvPicPr>
          <p:cNvPr id="4" name="Picture 2"/>
          <p:cNvPicPr>
            <a:picLocks noChangeAspect="1" noChangeArrowheads="1"/>
          </p:cNvPicPr>
          <p:nvPr/>
        </p:nvPicPr>
        <p:blipFill>
          <a:blip r:embed="rId3" cstate="print"/>
          <a:srcRect/>
          <a:stretch>
            <a:fillRect/>
          </a:stretch>
        </p:blipFill>
        <p:spPr bwMode="auto">
          <a:xfrm>
            <a:off x="179512" y="980728"/>
            <a:ext cx="8712968" cy="309634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491880" y="3871948"/>
            <a:ext cx="5256585" cy="2986052"/>
          </a:xfrm>
          <a:prstGeom prst="rect">
            <a:avLst/>
          </a:prstGeom>
          <a:noFill/>
          <a:ln w="9525">
            <a:noFill/>
            <a:miter lim="800000"/>
            <a:headEnd/>
            <a:tailEnd/>
          </a:ln>
        </p:spPr>
      </p:pic>
      <p:cxnSp>
        <p:nvCxnSpPr>
          <p:cNvPr id="11" name="Connettore 1 10"/>
          <p:cNvCxnSpPr/>
          <p:nvPr/>
        </p:nvCxnSpPr>
        <p:spPr>
          <a:xfrm flipH="1">
            <a:off x="5796136" y="1772816"/>
            <a:ext cx="1296144" cy="316835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flipH="1">
            <a:off x="8388424" y="1700808"/>
            <a:ext cx="72008" cy="324036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Stella a 5 punte 16"/>
          <p:cNvSpPr/>
          <p:nvPr/>
        </p:nvSpPr>
        <p:spPr>
          <a:xfrm>
            <a:off x="6156176" y="4869160"/>
            <a:ext cx="360040" cy="360040"/>
          </a:xfrm>
          <a:prstGeom prst="star5">
            <a:avLst>
              <a:gd name="adj" fmla="val 16115"/>
              <a:gd name="hf" fmla="val 105146"/>
              <a:gd name="vf" fmla="val 11055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Stella a 5 punte 17"/>
          <p:cNvSpPr/>
          <p:nvPr/>
        </p:nvSpPr>
        <p:spPr>
          <a:xfrm>
            <a:off x="1547664" y="3861048"/>
            <a:ext cx="432048" cy="432048"/>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2051720" y="3933056"/>
            <a:ext cx="1800200" cy="369332"/>
          </a:xfrm>
          <a:prstGeom prst="rect">
            <a:avLst/>
          </a:prstGeom>
          <a:noFill/>
        </p:spPr>
        <p:txBody>
          <a:bodyPr wrap="square" rtlCol="0">
            <a:spAutoFit/>
          </a:bodyPr>
          <a:lstStyle/>
          <a:p>
            <a:r>
              <a:rPr lang="it-IT" dirty="0" smtClean="0"/>
              <a:t>Arg201 &gt; </a:t>
            </a:r>
            <a:r>
              <a:rPr lang="it-IT" dirty="0" err="1" smtClean="0"/>
              <a:t>Cys</a:t>
            </a:r>
            <a:endParaRPr lang="it-IT" dirty="0"/>
          </a:p>
        </p:txBody>
      </p:sp>
      <p:pic>
        <p:nvPicPr>
          <p:cNvPr id="1026" name="Picture 2"/>
          <p:cNvPicPr>
            <a:picLocks noChangeAspect="1" noChangeArrowheads="1"/>
          </p:cNvPicPr>
          <p:nvPr/>
        </p:nvPicPr>
        <p:blipFill>
          <a:blip r:embed="rId5" cstate="print"/>
          <a:srcRect/>
          <a:stretch>
            <a:fillRect/>
          </a:stretch>
        </p:blipFill>
        <p:spPr bwMode="auto">
          <a:xfrm>
            <a:off x="0" y="4437112"/>
            <a:ext cx="3419872" cy="1916832"/>
          </a:xfrm>
          <a:prstGeom prst="rect">
            <a:avLst/>
          </a:prstGeom>
          <a:noFill/>
          <a:ln w="9525">
            <a:noFill/>
            <a:miter lim="800000"/>
            <a:headEnd/>
            <a:tailEnd/>
          </a:ln>
        </p:spPr>
      </p:pic>
      <p:sp>
        <p:nvSpPr>
          <p:cNvPr id="12" name="CasellaDiTesto 11"/>
          <p:cNvSpPr txBox="1"/>
          <p:nvPr/>
        </p:nvSpPr>
        <p:spPr>
          <a:xfrm>
            <a:off x="0" y="6453336"/>
            <a:ext cx="3131840" cy="646331"/>
          </a:xfrm>
          <a:prstGeom prst="rect">
            <a:avLst/>
          </a:prstGeom>
          <a:noFill/>
        </p:spPr>
        <p:txBody>
          <a:bodyPr wrap="square" rtlCol="0">
            <a:spAutoFit/>
          </a:bodyPr>
          <a:lstStyle/>
          <a:p>
            <a:pPr marL="342900" indent="-342900"/>
            <a:r>
              <a:rPr lang="it-IT" dirty="0" smtClean="0"/>
              <a:t>A. Spada et al., MCE 1998</a:t>
            </a:r>
          </a:p>
          <a:p>
            <a:pPr marL="342900" indent="-342900"/>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2123728" y="0"/>
            <a:ext cx="4824536" cy="769441"/>
          </a:xfrm>
          <a:prstGeom prst="rect">
            <a:avLst/>
          </a:prstGeom>
          <a:noFill/>
        </p:spPr>
        <p:txBody>
          <a:bodyPr wrap="square" rtlCol="0">
            <a:spAutoFit/>
          </a:bodyPr>
          <a:lstStyle/>
          <a:p>
            <a:pPr algn="ctr"/>
            <a:r>
              <a:rPr lang="it-IT" sz="4400" b="1" dirty="0" err="1" smtClean="0">
                <a:solidFill>
                  <a:schemeClr val="bg1"/>
                </a:solidFill>
              </a:rPr>
              <a:t>Signalling</a:t>
            </a:r>
            <a:r>
              <a:rPr lang="it-IT" sz="4400" b="1" dirty="0" smtClean="0">
                <a:solidFill>
                  <a:schemeClr val="bg1"/>
                </a:solidFill>
              </a:rPr>
              <a:t> </a:t>
            </a:r>
            <a:r>
              <a:rPr lang="it-IT" sz="4400" b="1" dirty="0" err="1" smtClean="0">
                <a:solidFill>
                  <a:schemeClr val="bg1"/>
                </a:solidFill>
              </a:rPr>
              <a:t>Pathway</a:t>
            </a:r>
            <a:endParaRPr lang="it-IT" sz="4400" b="1" dirty="0" smtClean="0">
              <a:solidFill>
                <a:schemeClr val="bg1"/>
              </a:solidFill>
            </a:endParaRPr>
          </a:p>
        </p:txBody>
      </p:sp>
      <p:pic>
        <p:nvPicPr>
          <p:cNvPr id="3074" name="Picture 2"/>
          <p:cNvPicPr>
            <a:picLocks noChangeAspect="1" noChangeArrowheads="1"/>
          </p:cNvPicPr>
          <p:nvPr/>
        </p:nvPicPr>
        <p:blipFill>
          <a:blip r:embed="rId3" cstate="print"/>
          <a:srcRect/>
          <a:stretch>
            <a:fillRect/>
          </a:stretch>
        </p:blipFill>
        <p:spPr bwMode="auto">
          <a:xfrm>
            <a:off x="467544" y="2132856"/>
            <a:ext cx="1371600" cy="8667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763688" y="2132856"/>
            <a:ext cx="1371600" cy="86677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3059832" y="2132856"/>
            <a:ext cx="1371600" cy="866775"/>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4355976" y="2132856"/>
            <a:ext cx="1371600" cy="866775"/>
          </a:xfrm>
          <a:prstGeom prst="rect">
            <a:avLst/>
          </a:prstGeom>
          <a:noFill/>
          <a:ln w="9525">
            <a:noFill/>
            <a:miter lim="800000"/>
            <a:headEnd/>
            <a:tailEnd/>
          </a:ln>
        </p:spPr>
      </p:pic>
      <p:pic>
        <p:nvPicPr>
          <p:cNvPr id="3078" name="Picture 6"/>
          <p:cNvPicPr>
            <a:picLocks noChangeAspect="1" noChangeArrowheads="1"/>
          </p:cNvPicPr>
          <p:nvPr/>
        </p:nvPicPr>
        <p:blipFill>
          <a:blip r:embed="rId3" cstate="print"/>
          <a:srcRect/>
          <a:stretch>
            <a:fillRect/>
          </a:stretch>
        </p:blipFill>
        <p:spPr bwMode="auto">
          <a:xfrm>
            <a:off x="5652120" y="2132856"/>
            <a:ext cx="1371600" cy="866775"/>
          </a:xfrm>
          <a:prstGeom prst="rect">
            <a:avLst/>
          </a:prstGeom>
          <a:noFill/>
          <a:ln w="9525">
            <a:noFill/>
            <a:miter lim="800000"/>
            <a:headEnd/>
            <a:tailEnd/>
          </a:ln>
        </p:spPr>
      </p:pic>
      <p:pic>
        <p:nvPicPr>
          <p:cNvPr id="3079" name="Picture 7"/>
          <p:cNvPicPr>
            <a:picLocks noChangeAspect="1" noChangeArrowheads="1"/>
          </p:cNvPicPr>
          <p:nvPr/>
        </p:nvPicPr>
        <p:blipFill>
          <a:blip r:embed="rId3" cstate="print"/>
          <a:srcRect/>
          <a:stretch>
            <a:fillRect/>
          </a:stretch>
        </p:blipFill>
        <p:spPr bwMode="auto">
          <a:xfrm>
            <a:off x="7020272" y="2132856"/>
            <a:ext cx="1371600" cy="866775"/>
          </a:xfrm>
          <a:prstGeom prst="rect">
            <a:avLst/>
          </a:prstGeom>
          <a:noFill/>
          <a:ln w="9525">
            <a:noFill/>
            <a:miter lim="800000"/>
            <a:headEnd/>
            <a:tailEnd/>
          </a:ln>
        </p:spPr>
      </p:pic>
      <p:sp>
        <p:nvSpPr>
          <p:cNvPr id="13" name="Triangolo isoscele 12"/>
          <p:cNvSpPr/>
          <p:nvPr/>
        </p:nvSpPr>
        <p:spPr>
          <a:xfrm>
            <a:off x="2843808" y="2276872"/>
            <a:ext cx="864096" cy="936104"/>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600" dirty="0" smtClean="0"/>
              <a:t>AC</a:t>
            </a:r>
            <a:endParaRPr lang="it-IT" sz="1600" dirty="0"/>
          </a:p>
        </p:txBody>
      </p:sp>
      <p:sp>
        <p:nvSpPr>
          <p:cNvPr id="11" name="Torta 10"/>
          <p:cNvSpPr/>
          <p:nvPr/>
        </p:nvSpPr>
        <p:spPr>
          <a:xfrm>
            <a:off x="539552" y="1484784"/>
            <a:ext cx="1440160" cy="108012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it-IT" sz="3200" dirty="0" smtClean="0">
                <a:solidFill>
                  <a:schemeClr val="tx1"/>
                </a:solidFill>
              </a:rPr>
              <a:t>GPR</a:t>
            </a:r>
            <a:endParaRPr lang="it-IT" sz="3200" dirty="0">
              <a:solidFill>
                <a:schemeClr val="tx1"/>
              </a:solidFill>
            </a:endParaRPr>
          </a:p>
        </p:txBody>
      </p:sp>
      <p:sp>
        <p:nvSpPr>
          <p:cNvPr id="15" name="Ovale 14"/>
          <p:cNvSpPr/>
          <p:nvPr/>
        </p:nvSpPr>
        <p:spPr>
          <a:xfrm>
            <a:off x="971600" y="2492896"/>
            <a:ext cx="504056"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algn="ctr"/>
            <a:r>
              <a:rPr lang="it-IT" dirty="0" smtClean="0"/>
              <a:t>β</a:t>
            </a:r>
            <a:endParaRPr lang="it-IT" dirty="0"/>
          </a:p>
        </p:txBody>
      </p:sp>
      <p:sp>
        <p:nvSpPr>
          <p:cNvPr id="16" name="Ovale 15"/>
          <p:cNvSpPr/>
          <p:nvPr/>
        </p:nvSpPr>
        <p:spPr>
          <a:xfrm>
            <a:off x="1331640" y="2276872"/>
            <a:ext cx="720080" cy="1152128"/>
          </a:xfrm>
          <a:prstGeom prst="ellipse">
            <a:avLst/>
          </a:prstGeom>
        </p:spPr>
        <p:style>
          <a:lnRef idx="1">
            <a:schemeClr val="dk1"/>
          </a:lnRef>
          <a:fillRef idx="2">
            <a:schemeClr val="dk1"/>
          </a:fillRef>
          <a:effectRef idx="1">
            <a:schemeClr val="dk1"/>
          </a:effectRef>
          <a:fontRef idx="minor">
            <a:schemeClr val="dk1"/>
          </a:fontRef>
        </p:style>
        <p:txBody>
          <a:bodyPr rtlCol="0" anchor="ctr">
            <a:normAutofit/>
          </a:bodyPr>
          <a:lstStyle/>
          <a:p>
            <a:pPr algn="ctr"/>
            <a:r>
              <a:rPr lang="it-IT" dirty="0" smtClean="0">
                <a:latin typeface="Symbol" pitchFamily="18" charset="2"/>
              </a:rPr>
              <a:t>γ</a:t>
            </a:r>
            <a:endParaRPr lang="it-IT" dirty="0">
              <a:latin typeface="Symbol" pitchFamily="18" charset="2"/>
            </a:endParaRPr>
          </a:p>
        </p:txBody>
      </p:sp>
      <p:sp>
        <p:nvSpPr>
          <p:cNvPr id="29" name="CasellaDiTesto 28"/>
          <p:cNvSpPr txBox="1"/>
          <p:nvPr/>
        </p:nvSpPr>
        <p:spPr>
          <a:xfrm>
            <a:off x="251520" y="3573016"/>
            <a:ext cx="1728192" cy="646331"/>
          </a:xfrm>
          <a:prstGeom prst="rect">
            <a:avLst/>
          </a:prstGeom>
          <a:noFill/>
        </p:spPr>
        <p:txBody>
          <a:bodyPr wrap="square" rtlCol="0">
            <a:spAutoFit/>
          </a:bodyPr>
          <a:lstStyle/>
          <a:p>
            <a:r>
              <a:rPr lang="it-IT" sz="3600" dirty="0" smtClean="0">
                <a:solidFill>
                  <a:srgbClr val="FF0000"/>
                </a:solidFill>
              </a:rPr>
              <a:t>GDP</a:t>
            </a:r>
            <a:endParaRPr lang="it-IT" sz="3600" dirty="0">
              <a:solidFill>
                <a:srgbClr val="FF0000"/>
              </a:solidFill>
            </a:endParaRPr>
          </a:p>
        </p:txBody>
      </p:sp>
      <p:sp>
        <p:nvSpPr>
          <p:cNvPr id="31" name="CasellaDiTesto 30"/>
          <p:cNvSpPr txBox="1"/>
          <p:nvPr/>
        </p:nvSpPr>
        <p:spPr>
          <a:xfrm>
            <a:off x="323528" y="4221088"/>
            <a:ext cx="971600" cy="369332"/>
          </a:xfrm>
          <a:prstGeom prst="rect">
            <a:avLst/>
          </a:prstGeom>
          <a:noFill/>
        </p:spPr>
        <p:txBody>
          <a:bodyPr wrap="square" rtlCol="0">
            <a:spAutoFit/>
          </a:bodyPr>
          <a:lstStyle/>
          <a:p>
            <a:endParaRPr lang="it-IT" dirty="0"/>
          </a:p>
        </p:txBody>
      </p:sp>
      <p:sp>
        <p:nvSpPr>
          <p:cNvPr id="24" name="Goccia 23"/>
          <p:cNvSpPr/>
          <p:nvPr/>
        </p:nvSpPr>
        <p:spPr>
          <a:xfrm>
            <a:off x="1187624" y="3212976"/>
            <a:ext cx="720080" cy="792088"/>
          </a:xfrm>
          <a:prstGeom prst="teardrop">
            <a:avLst/>
          </a:prstGeom>
        </p:spPr>
        <p:style>
          <a:lnRef idx="1">
            <a:schemeClr val="accent2"/>
          </a:lnRef>
          <a:fillRef idx="2">
            <a:schemeClr val="accent2"/>
          </a:fillRef>
          <a:effectRef idx="1">
            <a:schemeClr val="accent2"/>
          </a:effectRef>
          <a:fontRef idx="minor">
            <a:schemeClr val="dk1"/>
          </a:fontRef>
        </p:style>
        <p:txBody>
          <a:bodyPr rtlCol="0" anchor="ctr"/>
          <a:lstStyle/>
          <a:p>
            <a:r>
              <a:rPr lang="el-GR" dirty="0" smtClean="0"/>
              <a:t>α</a:t>
            </a:r>
            <a:endParaRPr lang="it-IT" dirty="0"/>
          </a:p>
        </p:txBody>
      </p:sp>
      <p:sp>
        <p:nvSpPr>
          <p:cNvPr id="32" name="Stella a 5 punte 31"/>
          <p:cNvSpPr/>
          <p:nvPr/>
        </p:nvSpPr>
        <p:spPr>
          <a:xfrm>
            <a:off x="971600" y="3789040"/>
            <a:ext cx="1368152" cy="792088"/>
          </a:xfrm>
          <a:prstGeom prst="star5">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10000"/>
          </a:bodyPr>
          <a:lstStyle/>
          <a:p>
            <a:pPr algn="ctr"/>
            <a:r>
              <a:rPr lang="it-IT" dirty="0" smtClean="0"/>
              <a:t>GTP</a:t>
            </a:r>
            <a:endParaRPr lang="it-IT" dirty="0"/>
          </a:p>
        </p:txBody>
      </p:sp>
      <p:sp>
        <p:nvSpPr>
          <p:cNvPr id="48" name="Freccia circolare a sinistra 47"/>
          <p:cNvSpPr/>
          <p:nvPr/>
        </p:nvSpPr>
        <p:spPr>
          <a:xfrm rot="4028892">
            <a:off x="2372922" y="2994209"/>
            <a:ext cx="720080" cy="1800200"/>
          </a:xfrm>
          <a:prstGeom prst="curved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8" name="Arco 67"/>
          <p:cNvSpPr/>
          <p:nvPr/>
        </p:nvSpPr>
        <p:spPr>
          <a:xfrm rot="17986684">
            <a:off x="5536187" y="4949788"/>
            <a:ext cx="4752528" cy="3816424"/>
          </a:xfrm>
          <a:prstGeom prst="arc">
            <a:avLst/>
          </a:prstGeom>
          <a:ln w="76200">
            <a:solidFill>
              <a:srgbClr val="7030A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it-IT" dirty="0"/>
          </a:p>
        </p:txBody>
      </p:sp>
      <p:pic>
        <p:nvPicPr>
          <p:cNvPr id="3080" name="Picture 8"/>
          <p:cNvPicPr>
            <a:picLocks noChangeAspect="1" noChangeArrowheads="1"/>
          </p:cNvPicPr>
          <p:nvPr/>
        </p:nvPicPr>
        <p:blipFill>
          <a:blip r:embed="rId4" cstate="print"/>
          <a:srcRect/>
          <a:stretch>
            <a:fillRect/>
          </a:stretch>
        </p:blipFill>
        <p:spPr bwMode="auto">
          <a:xfrm>
            <a:off x="6701755" y="5589240"/>
            <a:ext cx="2442245" cy="431846"/>
          </a:xfrm>
          <a:prstGeom prst="rect">
            <a:avLst/>
          </a:prstGeom>
          <a:noFill/>
          <a:ln w="9525">
            <a:noFill/>
            <a:miter lim="800000"/>
            <a:headEnd/>
            <a:tailEnd/>
          </a:ln>
        </p:spPr>
      </p:pic>
      <p:sp>
        <p:nvSpPr>
          <p:cNvPr id="77" name="Per 76"/>
          <p:cNvSpPr/>
          <p:nvPr/>
        </p:nvSpPr>
        <p:spPr>
          <a:xfrm>
            <a:off x="2483768" y="3645024"/>
            <a:ext cx="792088" cy="1080120"/>
          </a:xfrm>
          <a:prstGeom prst="mathMultiply">
            <a:avLst>
              <a:gd name="adj1" fmla="val 755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Freccia a destra con strisce 33"/>
          <p:cNvSpPr/>
          <p:nvPr/>
        </p:nvSpPr>
        <p:spPr>
          <a:xfrm>
            <a:off x="6660232" y="4005064"/>
            <a:ext cx="648072" cy="360040"/>
          </a:xfrm>
          <a:prstGeom prst="stripedRightArrow">
            <a:avLst>
              <a:gd name="adj1" fmla="val 2968"/>
              <a:gd name="adj2" fmla="val 3824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2915816" y="3717032"/>
            <a:ext cx="309634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cAMP</a:t>
            </a:r>
            <a:endParaRPr lang="it-IT"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Rettangolo 36"/>
          <p:cNvSpPr/>
          <p:nvPr/>
        </p:nvSpPr>
        <p:spPr>
          <a:xfrm>
            <a:off x="6372200" y="3861048"/>
            <a:ext cx="309634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CREB</a:t>
            </a:r>
            <a:endParaRPr lang="it-IT"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8" name="Rettangolo 37"/>
          <p:cNvSpPr/>
          <p:nvPr/>
        </p:nvSpPr>
        <p:spPr>
          <a:xfrm>
            <a:off x="4644008" y="3789040"/>
            <a:ext cx="309634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PKA</a:t>
            </a:r>
            <a:endParaRPr lang="it-IT"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9" name="Freccia a destra con strisce 38"/>
          <p:cNvSpPr/>
          <p:nvPr/>
        </p:nvSpPr>
        <p:spPr>
          <a:xfrm>
            <a:off x="3203848" y="3933056"/>
            <a:ext cx="648072" cy="360040"/>
          </a:xfrm>
          <a:prstGeom prst="stripedRightArrow">
            <a:avLst>
              <a:gd name="adj1" fmla="val 2968"/>
              <a:gd name="adj2" fmla="val 3824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Freccia a destra con strisce 39"/>
          <p:cNvSpPr/>
          <p:nvPr/>
        </p:nvSpPr>
        <p:spPr>
          <a:xfrm>
            <a:off x="5076056" y="3933056"/>
            <a:ext cx="648072" cy="360040"/>
          </a:xfrm>
          <a:prstGeom prst="stripedRightArrow">
            <a:avLst>
              <a:gd name="adj1" fmla="val 2968"/>
              <a:gd name="adj2" fmla="val 3824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Freccia a destra con strisce 40"/>
          <p:cNvSpPr/>
          <p:nvPr/>
        </p:nvSpPr>
        <p:spPr>
          <a:xfrm rot="5400000">
            <a:off x="7596336" y="4725144"/>
            <a:ext cx="648072" cy="360040"/>
          </a:xfrm>
          <a:prstGeom prst="stripedRightArrow">
            <a:avLst>
              <a:gd name="adj1" fmla="val 2968"/>
              <a:gd name="adj2" fmla="val 3824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2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 0 C 0.06736 -0.04098 0.1349 -0.08195 0.16198 -0.09838 " pathEditMode="relative" ptsTypes="aA">
                                      <p:cBhvr>
                                        <p:cTn id="16" dur="2000" fill="hold"/>
                                        <p:tgtEl>
                                          <p:spTgt spid="24"/>
                                        </p:tgtEl>
                                        <p:attrNameLst>
                                          <p:attrName>ppt_x</p:attrName>
                                          <p:attrName>ppt_y</p:attrName>
                                        </p:attrNameLst>
                                      </p:cBhvr>
                                    </p:animMotion>
                                  </p:childTnLst>
                                </p:cTn>
                              </p:par>
                              <p:par>
                                <p:cTn id="17" presetID="0" presetClass="path" presetSubtype="0" accel="50000" decel="50000" fill="hold" grpId="1" nodeType="withEffect">
                                  <p:stCondLst>
                                    <p:cond delay="0"/>
                                  </p:stCondLst>
                                  <p:childTnLst>
                                    <p:animMotion origin="layout" path="M 0 0 C 0.06736 -0.04098 0.1349 -0.08195 0.16198 -0.09838 " pathEditMode="relative" ptsTypes="aA">
                                      <p:cBhvr>
                                        <p:cTn id="18" dur="2000" fill="hold"/>
                                        <p:tgtEl>
                                          <p:spTgt spid="32"/>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linds(horizont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1"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linds(horizontal)">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checkerboard(across)">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blinds(horizontal)">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linds(horizontal)">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linds(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animBg="1"/>
      <p:bldP spid="32" grpId="0" animBg="1"/>
      <p:bldP spid="32" grpId="1" animBg="1"/>
      <p:bldP spid="48" grpId="0" animBg="1"/>
      <p:bldP spid="77" grpId="0" animBg="1"/>
      <p:bldP spid="34" grpId="0" animBg="1"/>
      <p:bldP spid="36" grpId="0"/>
      <p:bldP spid="37" grpId="0"/>
      <p:bldP spid="38" grpId="0"/>
      <p:bldP spid="39" grpId="0" animBg="1"/>
      <p:bldP spid="40" grpId="1"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51520" y="1124744"/>
            <a:ext cx="8640960" cy="5472608"/>
          </a:xfrm>
          <a:prstGeom prst="rect">
            <a:avLst/>
          </a:prstGeom>
          <a:noFill/>
          <a:ln w="9525">
            <a:noFill/>
            <a:miter lim="800000"/>
            <a:headEnd/>
            <a:tailEnd/>
          </a:ln>
        </p:spPr>
      </p:pic>
      <p:sp>
        <p:nvSpPr>
          <p:cNvPr id="3" name="Rettangolo 2"/>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2051720" y="0"/>
            <a:ext cx="5184576" cy="769441"/>
          </a:xfrm>
          <a:prstGeom prst="rect">
            <a:avLst/>
          </a:prstGeom>
          <a:noFill/>
        </p:spPr>
        <p:txBody>
          <a:bodyPr wrap="square" rtlCol="0">
            <a:spAutoFit/>
          </a:bodyPr>
          <a:lstStyle/>
          <a:p>
            <a:pPr algn="ctr"/>
            <a:r>
              <a:rPr lang="it-IT" sz="4400" b="1" dirty="0" err="1" smtClean="0">
                <a:solidFill>
                  <a:schemeClr val="bg1"/>
                </a:solidFill>
              </a:rPr>
              <a:t>Signalling</a:t>
            </a:r>
            <a:r>
              <a:rPr lang="it-IT" sz="4400" b="1" dirty="0" smtClean="0">
                <a:solidFill>
                  <a:schemeClr val="bg1"/>
                </a:solidFill>
              </a:rPr>
              <a:t> </a:t>
            </a:r>
            <a:r>
              <a:rPr lang="it-IT" sz="4400" b="1" dirty="0" err="1" smtClean="0">
                <a:solidFill>
                  <a:schemeClr val="bg1"/>
                </a:solidFill>
              </a:rPr>
              <a:t>Pathway</a:t>
            </a:r>
            <a:endParaRPr lang="it-IT" sz="44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4788024" y="5517232"/>
            <a:ext cx="3960440"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2800" b="1" dirty="0" smtClean="0">
                <a:solidFill>
                  <a:schemeClr val="tx1"/>
                </a:solidFill>
              </a:rPr>
              <a:t>ZINC FINGERS NUCLEASE</a:t>
            </a:r>
            <a:endParaRPr lang="it-IT" sz="2800" b="1" dirty="0">
              <a:solidFill>
                <a:schemeClr val="tx1"/>
              </a:solidFill>
            </a:endParaRPr>
          </a:p>
        </p:txBody>
      </p:sp>
      <p:sp>
        <p:nvSpPr>
          <p:cNvPr id="10" name="Rettangolo 9"/>
          <p:cNvSpPr/>
          <p:nvPr/>
        </p:nvSpPr>
        <p:spPr>
          <a:xfrm>
            <a:off x="1043608" y="4725144"/>
            <a:ext cx="2520280"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2800" b="1" dirty="0" smtClean="0">
                <a:solidFill>
                  <a:sysClr val="windowText" lastClr="000000"/>
                </a:solidFill>
              </a:rPr>
              <a:t>GENE THERAPY</a:t>
            </a:r>
            <a:endParaRPr lang="it-IT" sz="2800" b="1" dirty="0">
              <a:solidFill>
                <a:sysClr val="windowText" lastClr="000000"/>
              </a:solidFill>
            </a:endParaRPr>
          </a:p>
        </p:txBody>
      </p:sp>
      <p:sp>
        <p:nvSpPr>
          <p:cNvPr id="7" name="Rettangolo 6"/>
          <p:cNvSpPr/>
          <p:nvPr/>
        </p:nvSpPr>
        <p:spPr>
          <a:xfrm>
            <a:off x="467544" y="908720"/>
            <a:ext cx="3456384"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800" b="1" dirty="0" smtClean="0"/>
              <a:t>WHY GENE THERAPY?</a:t>
            </a:r>
            <a:endParaRPr lang="it-IT" sz="2800" b="1" dirty="0"/>
          </a:p>
        </p:txBody>
      </p:sp>
      <p:sp>
        <p:nvSpPr>
          <p:cNvPr id="2" name="Rettangolo 1"/>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899592" y="0"/>
            <a:ext cx="7344816" cy="769441"/>
          </a:xfrm>
          <a:prstGeom prst="rect">
            <a:avLst/>
          </a:prstGeom>
          <a:noFill/>
        </p:spPr>
        <p:txBody>
          <a:bodyPr wrap="square" rtlCol="0">
            <a:spAutoFit/>
          </a:bodyPr>
          <a:lstStyle/>
          <a:p>
            <a:pPr algn="ctr"/>
            <a:r>
              <a:rPr lang="it-IT" sz="4400" b="1" dirty="0" err="1" smtClean="0">
                <a:solidFill>
                  <a:schemeClr val="bg1"/>
                </a:solidFill>
              </a:rPr>
              <a:t>Objective</a:t>
            </a:r>
            <a:r>
              <a:rPr lang="it-IT" sz="4400" b="1" dirty="0" smtClean="0">
                <a:solidFill>
                  <a:schemeClr val="bg1"/>
                </a:solidFill>
              </a:rPr>
              <a:t>: </a:t>
            </a:r>
            <a:r>
              <a:rPr lang="it-IT" sz="4400" b="1" dirty="0" err="1" smtClean="0">
                <a:solidFill>
                  <a:schemeClr val="bg1"/>
                </a:solidFill>
              </a:rPr>
              <a:t>Why</a:t>
            </a:r>
            <a:r>
              <a:rPr lang="it-IT" sz="4400" b="1" dirty="0" smtClean="0">
                <a:solidFill>
                  <a:schemeClr val="bg1"/>
                </a:solidFill>
              </a:rPr>
              <a:t> and </a:t>
            </a:r>
            <a:r>
              <a:rPr lang="it-IT" sz="4400" b="1" dirty="0" err="1" smtClean="0">
                <a:solidFill>
                  <a:schemeClr val="bg1"/>
                </a:solidFill>
              </a:rPr>
              <a:t>What</a:t>
            </a:r>
            <a:r>
              <a:rPr lang="it-IT" sz="4400" b="1" dirty="0" smtClean="0">
                <a:solidFill>
                  <a:schemeClr val="bg1"/>
                </a:solidFill>
              </a:rPr>
              <a:t>?</a:t>
            </a:r>
          </a:p>
        </p:txBody>
      </p:sp>
      <p:sp>
        <p:nvSpPr>
          <p:cNvPr id="5" name="Segnaposto contenuto 4"/>
          <p:cNvSpPr>
            <a:spLocks noGrp="1"/>
          </p:cNvSpPr>
          <p:nvPr>
            <p:ph sz="half" idx="1"/>
          </p:nvPr>
        </p:nvSpPr>
        <p:spPr>
          <a:xfrm>
            <a:off x="467544" y="1628800"/>
            <a:ext cx="3528392" cy="3024336"/>
          </a:xfrm>
        </p:spPr>
        <p:txBody>
          <a:bodyPr>
            <a:noAutofit/>
          </a:bodyPr>
          <a:lstStyle/>
          <a:p>
            <a:pPr algn="ctr">
              <a:buNone/>
            </a:pPr>
            <a:r>
              <a:rPr lang="it-IT" sz="2600" dirty="0" err="1" smtClean="0"/>
              <a:t>Actual</a:t>
            </a:r>
            <a:r>
              <a:rPr lang="it-IT" sz="2600" dirty="0" smtClean="0"/>
              <a:t> </a:t>
            </a:r>
            <a:r>
              <a:rPr lang="it-IT" sz="2600" dirty="0" err="1" smtClean="0"/>
              <a:t>treatments</a:t>
            </a:r>
            <a:r>
              <a:rPr lang="it-IT" sz="2600" dirty="0" smtClean="0"/>
              <a:t>:</a:t>
            </a:r>
          </a:p>
          <a:p>
            <a:pPr algn="ctr">
              <a:buFont typeface="Wingdings" pitchFamily="2" charset="2"/>
              <a:buChar char="§"/>
            </a:pPr>
            <a:r>
              <a:rPr lang="it-IT" sz="2600" dirty="0" err="1" smtClean="0"/>
              <a:t>Surgery</a:t>
            </a:r>
            <a:r>
              <a:rPr lang="it-IT" sz="2600" dirty="0" smtClean="0"/>
              <a:t> and endocrine </a:t>
            </a:r>
            <a:r>
              <a:rPr lang="it-IT" sz="2600" dirty="0" err="1" smtClean="0"/>
              <a:t>therapy</a:t>
            </a:r>
            <a:endParaRPr lang="it-IT" sz="2600" dirty="0" smtClean="0"/>
          </a:p>
          <a:p>
            <a:pPr algn="ctr">
              <a:buFont typeface="Wingdings" pitchFamily="2" charset="2"/>
              <a:buChar char="§"/>
            </a:pPr>
            <a:r>
              <a:rPr lang="it-IT" sz="2600" dirty="0" err="1" smtClean="0"/>
              <a:t>Radiotherapy</a:t>
            </a:r>
            <a:endParaRPr lang="it-IT" sz="2600" dirty="0" smtClean="0"/>
          </a:p>
          <a:p>
            <a:pPr algn="ctr">
              <a:buNone/>
            </a:pPr>
            <a:endParaRPr lang="it-IT" sz="3300" dirty="0" smtClean="0"/>
          </a:p>
          <a:p>
            <a:pPr algn="ctr">
              <a:buNone/>
            </a:pPr>
            <a:endParaRPr lang="it-IT" sz="2600" dirty="0" smtClean="0"/>
          </a:p>
          <a:p>
            <a:pPr algn="ctr">
              <a:buNone/>
            </a:pPr>
            <a:endParaRPr lang="it-IT" sz="2600" dirty="0" smtClean="0"/>
          </a:p>
        </p:txBody>
      </p:sp>
      <p:sp>
        <p:nvSpPr>
          <p:cNvPr id="6" name="Segnaposto contenuto 5"/>
          <p:cNvSpPr>
            <a:spLocks noGrp="1"/>
          </p:cNvSpPr>
          <p:nvPr>
            <p:ph sz="half" idx="2"/>
          </p:nvPr>
        </p:nvSpPr>
        <p:spPr>
          <a:xfrm>
            <a:off x="4644008" y="1052736"/>
            <a:ext cx="4038600" cy="3168353"/>
          </a:xfrm>
        </p:spPr>
        <p:txBody>
          <a:bodyPr>
            <a:noAutofit/>
          </a:bodyPr>
          <a:lstStyle/>
          <a:p>
            <a:pPr algn="ctr">
              <a:buNone/>
            </a:pPr>
            <a:r>
              <a:rPr lang="it-IT" dirty="0" smtClean="0"/>
              <a:t>  </a:t>
            </a:r>
          </a:p>
          <a:p>
            <a:pPr algn="ctr">
              <a:buFont typeface="Wingdings" pitchFamily="2" charset="2"/>
              <a:buChar char="§"/>
            </a:pPr>
            <a:r>
              <a:rPr lang="it-IT" sz="2600" dirty="0" err="1" smtClean="0"/>
              <a:t>Avoid</a:t>
            </a:r>
            <a:r>
              <a:rPr lang="it-IT" sz="2600" dirty="0" smtClean="0"/>
              <a:t> </a:t>
            </a:r>
            <a:r>
              <a:rPr lang="it-IT" sz="2600" dirty="0" err="1" smtClean="0"/>
              <a:t>GH-hypersecretion</a:t>
            </a:r>
            <a:endParaRPr lang="it-IT" sz="2600" dirty="0" smtClean="0"/>
          </a:p>
          <a:p>
            <a:pPr algn="ctr">
              <a:buFont typeface="Wingdings" pitchFamily="2" charset="2"/>
              <a:buChar char="§"/>
            </a:pPr>
            <a:r>
              <a:rPr lang="it-IT" sz="2600" dirty="0" err="1" smtClean="0"/>
              <a:t>Recovery</a:t>
            </a:r>
            <a:r>
              <a:rPr lang="it-IT" sz="2600" dirty="0" smtClean="0"/>
              <a:t> Gs</a:t>
            </a:r>
            <a:r>
              <a:rPr lang="el-GR" sz="2600" dirty="0" smtClean="0"/>
              <a:t>α</a:t>
            </a:r>
            <a:r>
              <a:rPr lang="it-IT" sz="2600" dirty="0" err="1" smtClean="0"/>
              <a:t>-GTPase</a:t>
            </a:r>
            <a:r>
              <a:rPr lang="it-IT" sz="2600" dirty="0" smtClean="0"/>
              <a:t> </a:t>
            </a:r>
            <a:r>
              <a:rPr lang="it-IT" sz="2600" dirty="0" err="1" smtClean="0"/>
              <a:t>activity</a:t>
            </a:r>
            <a:endParaRPr lang="it-IT" sz="2600" dirty="0" smtClean="0"/>
          </a:p>
          <a:p>
            <a:pPr algn="ctr">
              <a:buFont typeface="Wingdings" pitchFamily="2" charset="2"/>
              <a:buChar char="§"/>
            </a:pPr>
            <a:r>
              <a:rPr lang="it-IT" sz="2600" dirty="0" smtClean="0"/>
              <a:t>Rescue WT </a:t>
            </a:r>
            <a:r>
              <a:rPr lang="it-IT" sz="2600" dirty="0" err="1" smtClean="0"/>
              <a:t>genomic</a:t>
            </a:r>
            <a:r>
              <a:rPr lang="it-IT" sz="2600" dirty="0" smtClean="0"/>
              <a:t>  GNAS </a:t>
            </a:r>
            <a:r>
              <a:rPr lang="it-IT" sz="2600" dirty="0" err="1" smtClean="0"/>
              <a:t>sequence</a:t>
            </a:r>
            <a:r>
              <a:rPr lang="it-IT" sz="2600" dirty="0" smtClean="0"/>
              <a:t> and WT </a:t>
            </a:r>
            <a:r>
              <a:rPr lang="it-IT" sz="2600" dirty="0" err="1" smtClean="0"/>
              <a:t>phenotype</a:t>
            </a:r>
            <a:endParaRPr lang="it-IT" sz="2600" dirty="0" smtClean="0"/>
          </a:p>
          <a:p>
            <a:pPr algn="ctr">
              <a:buNone/>
            </a:pPr>
            <a:endParaRPr lang="it-IT" sz="2600" dirty="0" smtClean="0"/>
          </a:p>
          <a:p>
            <a:pPr algn="ctr">
              <a:buNone/>
            </a:pPr>
            <a:endParaRPr lang="it-IT" sz="5900" dirty="0" smtClean="0"/>
          </a:p>
          <a:p>
            <a:pPr algn="ctr">
              <a:buNone/>
            </a:pPr>
            <a:r>
              <a:rPr lang="it-IT" dirty="0" smtClean="0"/>
              <a:t> </a:t>
            </a:r>
            <a:endParaRPr lang="it-IT" dirty="0"/>
          </a:p>
        </p:txBody>
      </p:sp>
      <p:sp>
        <p:nvSpPr>
          <p:cNvPr id="15" name="Freccia in giù 14"/>
          <p:cNvSpPr/>
          <p:nvPr/>
        </p:nvSpPr>
        <p:spPr>
          <a:xfrm>
            <a:off x="1835696" y="3717032"/>
            <a:ext cx="648072" cy="720080"/>
          </a:xfrm>
          <a:prstGeom prst="downArrow">
            <a:avLst>
              <a:gd name="adj1" fmla="val 0"/>
              <a:gd name="adj2"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sp>
        <p:nvSpPr>
          <p:cNvPr id="16" name="Freccia in giù 15"/>
          <p:cNvSpPr/>
          <p:nvPr/>
        </p:nvSpPr>
        <p:spPr>
          <a:xfrm>
            <a:off x="6300192" y="4437112"/>
            <a:ext cx="648072" cy="720080"/>
          </a:xfrm>
          <a:prstGeom prst="downArrow">
            <a:avLst>
              <a:gd name="adj1" fmla="val 0"/>
              <a:gd name="adj2"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sp>
        <p:nvSpPr>
          <p:cNvPr id="12" name="Rettangolo 11"/>
          <p:cNvSpPr/>
          <p:nvPr/>
        </p:nvSpPr>
        <p:spPr>
          <a:xfrm>
            <a:off x="5148064" y="908720"/>
            <a:ext cx="3456384"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800" b="1" dirty="0" smtClean="0"/>
              <a:t>WHAT CAN I DO?</a:t>
            </a:r>
            <a:endParaRPr lang="it-IT"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0" y="0"/>
            <a:ext cx="9144000" cy="830997"/>
          </a:xfrm>
          <a:prstGeom prst="rect">
            <a:avLst/>
          </a:prstGeom>
          <a:noFill/>
        </p:spPr>
        <p:txBody>
          <a:bodyPr wrap="square" rtlCol="0">
            <a:spAutoFit/>
          </a:bodyPr>
          <a:lstStyle/>
          <a:p>
            <a:pPr algn="ctr"/>
            <a:r>
              <a:rPr lang="it-IT" sz="4800" b="1" dirty="0" smtClean="0">
                <a:solidFill>
                  <a:schemeClr val="bg1"/>
                </a:solidFill>
              </a:rPr>
              <a:t>WHAT IS ZINC FINGER NUCLEASE?</a:t>
            </a:r>
            <a:endParaRPr lang="it-IT" sz="4800" b="1" dirty="0">
              <a:solidFill>
                <a:schemeClr val="bg1"/>
              </a:solidFill>
            </a:endParaRPr>
          </a:p>
        </p:txBody>
      </p:sp>
      <p:pic>
        <p:nvPicPr>
          <p:cNvPr id="11" name="Segnaposto contenuto 10" descr="435577a-f1.2.jpg"/>
          <p:cNvPicPr>
            <a:picLocks noGrp="1" noChangeAspect="1"/>
          </p:cNvPicPr>
          <p:nvPr>
            <p:ph idx="1"/>
          </p:nvPr>
        </p:nvPicPr>
        <p:blipFill>
          <a:blip r:embed="rId3" cstate="print"/>
          <a:stretch>
            <a:fillRect/>
          </a:stretch>
        </p:blipFill>
        <p:spPr>
          <a:xfrm>
            <a:off x="0" y="1052736"/>
            <a:ext cx="5472608" cy="4824536"/>
          </a:xfrm>
        </p:spPr>
      </p:pic>
      <p:sp>
        <p:nvSpPr>
          <p:cNvPr id="15" name="CasellaDiTesto 14"/>
          <p:cNvSpPr txBox="1"/>
          <p:nvPr/>
        </p:nvSpPr>
        <p:spPr>
          <a:xfrm>
            <a:off x="6012160" y="1556792"/>
            <a:ext cx="2664296" cy="40934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
            </a:pPr>
            <a:r>
              <a:rPr lang="it-IT" sz="2800" dirty="0" err="1" smtClean="0"/>
              <a:t>Recognition</a:t>
            </a:r>
            <a:r>
              <a:rPr lang="it-IT" sz="2800" dirty="0" smtClean="0"/>
              <a:t> </a:t>
            </a:r>
          </a:p>
          <a:p>
            <a:pPr>
              <a:buFont typeface="Wingdings" pitchFamily="2" charset="2"/>
              <a:buChar char="§"/>
            </a:pPr>
            <a:r>
              <a:rPr lang="it-IT" sz="2800" dirty="0" smtClean="0"/>
              <a:t>DS </a:t>
            </a:r>
            <a:r>
              <a:rPr lang="it-IT" sz="2800" dirty="0" err="1" smtClean="0"/>
              <a:t>Clivage</a:t>
            </a:r>
            <a:r>
              <a:rPr lang="it-IT" sz="2800" dirty="0" smtClean="0"/>
              <a:t> (DSB)</a:t>
            </a:r>
          </a:p>
          <a:p>
            <a:pPr>
              <a:buFont typeface="Wingdings" pitchFamily="2" charset="2"/>
              <a:buChar char="§"/>
            </a:pPr>
            <a:r>
              <a:rPr lang="it-IT" sz="2800" dirty="0" smtClean="0"/>
              <a:t>HDR </a:t>
            </a:r>
            <a:r>
              <a:rPr lang="it-IT" sz="2800" dirty="0" err="1" smtClean="0"/>
              <a:t>with</a:t>
            </a:r>
            <a:r>
              <a:rPr lang="it-IT" sz="2800" dirty="0" smtClean="0"/>
              <a:t> </a:t>
            </a:r>
            <a:r>
              <a:rPr lang="it-IT" sz="2800" dirty="0" err="1" smtClean="0"/>
              <a:t>esogenous</a:t>
            </a:r>
            <a:r>
              <a:rPr lang="it-IT" sz="2800" dirty="0" smtClean="0"/>
              <a:t> </a:t>
            </a:r>
            <a:r>
              <a:rPr lang="it-IT" sz="2800" dirty="0" err="1" smtClean="0"/>
              <a:t>episomal</a:t>
            </a:r>
            <a:r>
              <a:rPr lang="it-IT" sz="2800" dirty="0" smtClean="0"/>
              <a:t> </a:t>
            </a:r>
            <a:r>
              <a:rPr lang="it-IT" sz="2800" dirty="0" err="1" smtClean="0"/>
              <a:t>donor</a:t>
            </a:r>
            <a:endParaRPr lang="it-IT" sz="2800" dirty="0" smtClean="0"/>
          </a:p>
          <a:p>
            <a:pPr>
              <a:buFont typeface="Wingdings" pitchFamily="2" charset="2"/>
              <a:buChar char="§"/>
            </a:pPr>
            <a:r>
              <a:rPr lang="it-IT" sz="2800" dirty="0" err="1" smtClean="0"/>
              <a:t>Wt</a:t>
            </a:r>
            <a:r>
              <a:rPr lang="it-IT" sz="2800" dirty="0" smtClean="0"/>
              <a:t> </a:t>
            </a:r>
            <a:r>
              <a:rPr lang="it-IT" sz="2800" dirty="0" err="1" smtClean="0"/>
              <a:t>sequence</a:t>
            </a:r>
            <a:r>
              <a:rPr lang="it-IT" sz="2800" dirty="0" smtClean="0"/>
              <a:t> rescue </a:t>
            </a:r>
          </a:p>
          <a:p>
            <a:pPr>
              <a:buFont typeface="Arial" pitchFamily="34" charset="0"/>
              <a:buChar char="•"/>
            </a:pPr>
            <a:endParaRPr lang="it-IT" dirty="0" smtClean="0"/>
          </a:p>
          <a:p>
            <a:pPr>
              <a:buFont typeface="Arial" pitchFamily="34" charset="0"/>
              <a:buChar char="•"/>
            </a:pPr>
            <a:endParaRPr lang="it-IT" dirty="0"/>
          </a:p>
        </p:txBody>
      </p:sp>
      <p:grpSp>
        <p:nvGrpSpPr>
          <p:cNvPr id="18" name="Gruppo 17"/>
          <p:cNvGrpSpPr/>
          <p:nvPr/>
        </p:nvGrpSpPr>
        <p:grpSpPr>
          <a:xfrm>
            <a:off x="1115616" y="980728"/>
            <a:ext cx="7347328" cy="5625802"/>
            <a:chOff x="683568" y="980728"/>
            <a:chExt cx="7347328" cy="5625802"/>
          </a:xfrm>
        </p:grpSpPr>
        <p:pic>
          <p:nvPicPr>
            <p:cNvPr id="13" name="Immagine 12" descr="zinc-finger-nucleases.Par.0001.Image.gif.jpg"/>
            <p:cNvPicPr>
              <a:picLocks noChangeAspect="1"/>
            </p:cNvPicPr>
            <p:nvPr/>
          </p:nvPicPr>
          <p:blipFill>
            <a:blip r:embed="rId4" cstate="print"/>
            <a:stretch>
              <a:fillRect/>
            </a:stretch>
          </p:blipFill>
          <p:spPr>
            <a:xfrm>
              <a:off x="683568" y="980728"/>
              <a:ext cx="7347328" cy="2808312"/>
            </a:xfrm>
            <a:prstGeom prst="rect">
              <a:avLst/>
            </a:prstGeom>
          </p:spPr>
        </p:pic>
        <p:pic>
          <p:nvPicPr>
            <p:cNvPr id="17" name="Immagine 16" descr="nbt0703-759-F1.jpg"/>
            <p:cNvPicPr>
              <a:picLocks noChangeAspect="1"/>
            </p:cNvPicPr>
            <p:nvPr/>
          </p:nvPicPr>
          <p:blipFill>
            <a:blip r:embed="rId5" cstate="print"/>
            <a:stretch>
              <a:fillRect/>
            </a:stretch>
          </p:blipFill>
          <p:spPr>
            <a:xfrm>
              <a:off x="1115616" y="3933056"/>
              <a:ext cx="6192688" cy="2673474"/>
            </a:xfrm>
            <a:prstGeom prst="rect">
              <a:avLst/>
            </a:prstGeom>
          </p:spPr>
        </p:pic>
      </p:grpSp>
      <p:sp>
        <p:nvSpPr>
          <p:cNvPr id="14" name="Segnaposto testo 13"/>
          <p:cNvSpPr>
            <a:spLocks noGrp="1"/>
          </p:cNvSpPr>
          <p:nvPr>
            <p:ph type="body" sz="half" idx="2"/>
          </p:nvPr>
        </p:nvSpPr>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9144000" cy="830997"/>
          </a:xfrm>
          <a:prstGeom prst="rect">
            <a:avLst/>
          </a:prstGeom>
          <a:noFill/>
        </p:spPr>
        <p:txBody>
          <a:bodyPr wrap="square" rtlCol="0">
            <a:spAutoFit/>
          </a:bodyPr>
          <a:lstStyle/>
          <a:p>
            <a:pPr algn="ctr"/>
            <a:r>
              <a:rPr lang="it-IT" sz="4800" b="1" dirty="0" smtClean="0">
                <a:solidFill>
                  <a:schemeClr val="bg1"/>
                </a:solidFill>
              </a:rPr>
              <a:t>WHAT IS ZINC FINGER NUCLEASE?</a:t>
            </a:r>
            <a:endParaRPr lang="it-IT" sz="4800" b="1" dirty="0">
              <a:solidFill>
                <a:schemeClr val="bg1"/>
              </a:solidFill>
            </a:endParaRPr>
          </a:p>
        </p:txBody>
      </p:sp>
      <p:sp>
        <p:nvSpPr>
          <p:cNvPr id="6" name="Rettangolo 5"/>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smtClean="0"/>
              <a:t>WHY ZINC FINGER NUCLEASES?</a:t>
            </a:r>
            <a:endParaRPr lang="it-IT" sz="4800" b="1" dirty="0"/>
          </a:p>
        </p:txBody>
      </p:sp>
      <p:sp>
        <p:nvSpPr>
          <p:cNvPr id="7" name="Segnaposto testo 9"/>
          <p:cNvSpPr>
            <a:spLocks noGrp="1"/>
          </p:cNvSpPr>
          <p:nvPr>
            <p:ph type="body" sz="half" idx="2"/>
          </p:nvPr>
        </p:nvSpPr>
        <p:spPr>
          <a:xfrm>
            <a:off x="323528" y="1268760"/>
            <a:ext cx="4176464" cy="504056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it-IT" sz="3000" b="1" dirty="0" err="1" smtClean="0"/>
              <a:t>Advantages</a:t>
            </a:r>
            <a:r>
              <a:rPr lang="it-IT" sz="2600" dirty="0" smtClean="0"/>
              <a:t>:</a:t>
            </a:r>
          </a:p>
          <a:p>
            <a:endParaRPr lang="it-IT" sz="2000" dirty="0" smtClean="0"/>
          </a:p>
          <a:p>
            <a:pPr>
              <a:buFont typeface="Wingdings" pitchFamily="2" charset="2"/>
              <a:buChar char="§"/>
            </a:pPr>
            <a:r>
              <a:rPr lang="it-IT" sz="2400" dirty="0" smtClean="0"/>
              <a:t> </a:t>
            </a:r>
            <a:r>
              <a:rPr lang="it-IT" sz="2400" dirty="0" err="1" smtClean="0"/>
              <a:t>Specific</a:t>
            </a:r>
            <a:r>
              <a:rPr lang="it-IT" sz="2400" dirty="0" smtClean="0"/>
              <a:t> </a:t>
            </a:r>
            <a:r>
              <a:rPr lang="it-IT" sz="2400" dirty="0" err="1" smtClean="0"/>
              <a:t>recognition</a:t>
            </a:r>
            <a:r>
              <a:rPr lang="it-IT" sz="2400" dirty="0" smtClean="0"/>
              <a:t> </a:t>
            </a:r>
            <a:r>
              <a:rPr lang="it-IT" sz="2400" dirty="0" err="1" smtClean="0"/>
              <a:t>of</a:t>
            </a:r>
            <a:r>
              <a:rPr lang="it-IT" sz="2400" dirty="0" smtClean="0"/>
              <a:t> long target </a:t>
            </a:r>
            <a:r>
              <a:rPr lang="it-IT" sz="2400" dirty="0" err="1" smtClean="0"/>
              <a:t>sequences</a:t>
            </a:r>
            <a:endParaRPr lang="it-IT" sz="2400" dirty="0" smtClean="0"/>
          </a:p>
          <a:p>
            <a:pPr>
              <a:buFont typeface="Wingdings" pitchFamily="2" charset="2"/>
              <a:buChar char="§"/>
            </a:pPr>
            <a:r>
              <a:rPr lang="it-IT" sz="2400" dirty="0" smtClean="0"/>
              <a:t> Works in </a:t>
            </a:r>
            <a:r>
              <a:rPr lang="it-IT" sz="2400" dirty="0" err="1" smtClean="0"/>
              <a:t>all</a:t>
            </a:r>
            <a:r>
              <a:rPr lang="it-IT" sz="2400" dirty="0" smtClean="0"/>
              <a:t> </a:t>
            </a:r>
            <a:r>
              <a:rPr lang="it-IT" sz="2400" dirty="0" err="1" smtClean="0"/>
              <a:t>type</a:t>
            </a:r>
            <a:r>
              <a:rPr lang="it-IT" sz="2400" dirty="0" smtClean="0"/>
              <a:t> </a:t>
            </a:r>
            <a:r>
              <a:rPr lang="it-IT" sz="2400" dirty="0" err="1" smtClean="0"/>
              <a:t>of</a:t>
            </a:r>
            <a:r>
              <a:rPr lang="it-IT" sz="2400" dirty="0" smtClean="0"/>
              <a:t> </a:t>
            </a:r>
            <a:r>
              <a:rPr lang="it-IT" sz="2400" dirty="0" err="1" smtClean="0"/>
              <a:t>cells</a:t>
            </a:r>
            <a:endParaRPr lang="it-IT" sz="2400" dirty="0" smtClean="0"/>
          </a:p>
          <a:p>
            <a:pPr>
              <a:buFont typeface="Wingdings" pitchFamily="2" charset="2"/>
              <a:buChar char="§"/>
            </a:pPr>
            <a:r>
              <a:rPr lang="it-IT" sz="2400" dirty="0" smtClean="0"/>
              <a:t> </a:t>
            </a:r>
            <a:r>
              <a:rPr lang="it-IT" sz="2400" dirty="0" err="1" smtClean="0"/>
              <a:t>Long-term</a:t>
            </a:r>
            <a:r>
              <a:rPr lang="it-IT" sz="2400" dirty="0" smtClean="0"/>
              <a:t> </a:t>
            </a:r>
            <a:r>
              <a:rPr lang="it-IT" sz="2400" dirty="0" err="1" smtClean="0"/>
              <a:t>expression</a:t>
            </a:r>
            <a:endParaRPr lang="it-IT" sz="2400" dirty="0" smtClean="0"/>
          </a:p>
          <a:p>
            <a:pPr>
              <a:buFont typeface="Wingdings" pitchFamily="2" charset="2"/>
              <a:buChar char="§"/>
            </a:pPr>
            <a:r>
              <a:rPr lang="it-IT" sz="2400" dirty="0" smtClean="0"/>
              <a:t> </a:t>
            </a:r>
            <a:r>
              <a:rPr lang="it-IT" sz="2400" dirty="0" err="1" smtClean="0"/>
              <a:t>Use</a:t>
            </a:r>
            <a:r>
              <a:rPr lang="it-IT" sz="2400" dirty="0" smtClean="0"/>
              <a:t> </a:t>
            </a:r>
            <a:r>
              <a:rPr lang="it-IT" sz="2400" dirty="0" err="1" smtClean="0"/>
              <a:t>endogenous</a:t>
            </a:r>
            <a:r>
              <a:rPr lang="it-IT" sz="2400" dirty="0" smtClean="0"/>
              <a:t> </a:t>
            </a:r>
            <a:r>
              <a:rPr lang="it-IT" sz="2400" dirty="0" err="1" smtClean="0"/>
              <a:t>mechanism</a:t>
            </a:r>
            <a:r>
              <a:rPr lang="it-IT" sz="2400" dirty="0" smtClean="0"/>
              <a:t>:  </a:t>
            </a:r>
            <a:r>
              <a:rPr lang="it-IT" sz="2400" dirty="0" err="1" smtClean="0"/>
              <a:t>HDR</a:t>
            </a:r>
            <a:endParaRPr lang="it-IT" sz="2400" dirty="0" smtClean="0"/>
          </a:p>
          <a:p>
            <a:pPr>
              <a:buFont typeface="Wingdings" pitchFamily="2" charset="2"/>
              <a:buChar char="§"/>
            </a:pPr>
            <a:r>
              <a:rPr lang="it-IT" sz="2400" dirty="0" smtClean="0"/>
              <a:t> </a:t>
            </a:r>
            <a:r>
              <a:rPr lang="it-IT" sz="2400" dirty="0" err="1" smtClean="0"/>
              <a:t>Safety</a:t>
            </a:r>
            <a:endParaRPr lang="it-IT" sz="2400" dirty="0" smtClean="0"/>
          </a:p>
          <a:p>
            <a:pPr>
              <a:buFont typeface="Wingdings" pitchFamily="2" charset="2"/>
              <a:buChar char="§"/>
            </a:pPr>
            <a:r>
              <a:rPr lang="it-IT" sz="2400" dirty="0" smtClean="0"/>
              <a:t> No </a:t>
            </a:r>
            <a:r>
              <a:rPr lang="it-IT" sz="2400" dirty="0" err="1" smtClean="0"/>
              <a:t>drugs</a:t>
            </a:r>
            <a:r>
              <a:rPr lang="it-IT" sz="2400" dirty="0" smtClean="0"/>
              <a:t> </a:t>
            </a:r>
            <a:r>
              <a:rPr lang="it-IT" sz="2400" dirty="0" err="1" smtClean="0"/>
              <a:t>selection</a:t>
            </a:r>
            <a:r>
              <a:rPr lang="it-IT" sz="2400" dirty="0" smtClean="0"/>
              <a:t> </a:t>
            </a:r>
            <a:r>
              <a:rPr lang="it-IT" sz="2400" dirty="0" err="1" smtClean="0"/>
              <a:t>required</a:t>
            </a:r>
            <a:r>
              <a:rPr lang="it-IT" sz="2400" dirty="0" smtClean="0"/>
              <a:t> </a:t>
            </a:r>
            <a:r>
              <a:rPr lang="it-IT" sz="2400" dirty="0" err="1" smtClean="0"/>
              <a:t>for</a:t>
            </a:r>
            <a:r>
              <a:rPr lang="it-IT" sz="2400" dirty="0" smtClean="0"/>
              <a:t> screening</a:t>
            </a:r>
          </a:p>
          <a:p>
            <a:endParaRPr lang="it-IT" sz="2000" dirty="0" smtClean="0"/>
          </a:p>
        </p:txBody>
      </p:sp>
      <p:sp>
        <p:nvSpPr>
          <p:cNvPr id="8" name="Segnaposto testo 9"/>
          <p:cNvSpPr txBox="1">
            <a:spLocks/>
          </p:cNvSpPr>
          <p:nvPr/>
        </p:nvSpPr>
        <p:spPr>
          <a:xfrm>
            <a:off x="4860032" y="1268760"/>
            <a:ext cx="4032448" cy="504056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p>
            <a:pPr algn="ctr"/>
            <a:r>
              <a:rPr lang="it-IT" sz="2800" b="1" dirty="0" err="1" smtClean="0"/>
              <a:t>Disadvantages</a:t>
            </a:r>
            <a:r>
              <a:rPr lang="it-IT" sz="2400" dirty="0" smtClean="0"/>
              <a:t>:</a:t>
            </a:r>
          </a:p>
          <a:p>
            <a:endParaRPr lang="it-IT" sz="2400" dirty="0" smtClean="0"/>
          </a:p>
          <a:p>
            <a:pPr>
              <a:buFont typeface="Wingdings" pitchFamily="2" charset="2"/>
              <a:buChar char="§"/>
            </a:pPr>
            <a:r>
              <a:rPr lang="it-IT" sz="2400" dirty="0" smtClean="0"/>
              <a:t> Low </a:t>
            </a:r>
            <a:r>
              <a:rPr lang="it-IT" sz="2400" dirty="0" err="1" smtClean="0"/>
              <a:t>efficiency</a:t>
            </a:r>
            <a:r>
              <a:rPr lang="it-IT" sz="2400" dirty="0" smtClean="0"/>
              <a:t> </a:t>
            </a:r>
            <a:r>
              <a:rPr lang="it-IT" sz="2400" i="1" dirty="0" smtClean="0"/>
              <a:t>in vivo</a:t>
            </a:r>
          </a:p>
          <a:p>
            <a:pPr>
              <a:buFont typeface="Wingdings" pitchFamily="2" charset="2"/>
              <a:buChar char="§"/>
            </a:pPr>
            <a:endParaRPr lang="it-IT" sz="2400" i="1" dirty="0" smtClean="0"/>
          </a:p>
          <a:p>
            <a:pPr>
              <a:buFont typeface="Wingdings" pitchFamily="2" charset="2"/>
              <a:buChar char="§"/>
            </a:pPr>
            <a:r>
              <a:rPr lang="it-IT" sz="2400" dirty="0" smtClean="0"/>
              <a:t>Off target </a:t>
            </a:r>
            <a:r>
              <a:rPr lang="it-IT" sz="2400" dirty="0" err="1" smtClean="0"/>
              <a:t>problems</a:t>
            </a:r>
            <a:endParaRPr lang="it-IT" sz="2400" dirty="0" smtClean="0"/>
          </a:p>
          <a:p>
            <a:pPr>
              <a:buFont typeface="Wingdings" pitchFamily="2" charset="2"/>
              <a:buChar char="§"/>
            </a:pPr>
            <a:endParaRPr lang="it-IT" sz="2400" dirty="0" smtClean="0"/>
          </a:p>
          <a:p>
            <a:pPr>
              <a:buFont typeface="Wingdings" pitchFamily="2" charset="2"/>
              <a:buChar char="§"/>
            </a:pPr>
            <a:r>
              <a:rPr lang="it-IT" sz="2400" dirty="0" smtClean="0"/>
              <a:t> High </a:t>
            </a:r>
            <a:r>
              <a:rPr lang="it-IT" sz="2400" dirty="0" err="1" smtClean="0"/>
              <a:t>Costs</a:t>
            </a:r>
            <a:endParaRPr lang="it-IT" sz="2400" dirty="0" smtClean="0"/>
          </a:p>
          <a:p>
            <a:pPr>
              <a:buFontTx/>
              <a:buChar char="-"/>
            </a:pPr>
            <a:endParaRPr lang="it-IT" sz="2400" dirty="0" smtClean="0"/>
          </a:p>
          <a:p>
            <a:pPr>
              <a:buFont typeface="Wingdings" pitchFamily="2" charset="2"/>
              <a:buChar char="§"/>
            </a:pPr>
            <a:r>
              <a:rPr lang="it-IT" sz="2400" dirty="0" smtClean="0"/>
              <a:t> Long </a:t>
            </a:r>
            <a:r>
              <a:rPr lang="it-IT" sz="2400" dirty="0" err="1" smtClean="0"/>
              <a:t>time</a:t>
            </a:r>
            <a:r>
              <a:rPr lang="it-IT" sz="2400" dirty="0" smtClean="0"/>
              <a:t> procedure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836712"/>
          </a:xfrm>
          <a:prstGeom prst="rect">
            <a:avLst/>
          </a:prstGeom>
          <a:solidFill>
            <a:srgbClr val="00B050"/>
          </a:solidFill>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i="1" dirty="0" smtClean="0"/>
              <a:t>in vitro </a:t>
            </a:r>
            <a:r>
              <a:rPr lang="it-IT" sz="4800" dirty="0" err="1" smtClean="0"/>
              <a:t>experiments</a:t>
            </a:r>
            <a:r>
              <a:rPr lang="it-IT" sz="4800" b="1" i="1" dirty="0" smtClean="0"/>
              <a:t> </a:t>
            </a:r>
            <a:endParaRPr lang="it-IT" sz="4800" b="1" i="1" dirty="0"/>
          </a:p>
        </p:txBody>
      </p:sp>
      <p:pic>
        <p:nvPicPr>
          <p:cNvPr id="1026" name="Picture 2"/>
          <p:cNvPicPr>
            <a:picLocks noChangeAspect="1" noChangeArrowheads="1"/>
          </p:cNvPicPr>
          <p:nvPr/>
        </p:nvPicPr>
        <p:blipFill>
          <a:blip r:embed="rId3" cstate="print"/>
          <a:srcRect/>
          <a:stretch>
            <a:fillRect/>
          </a:stretch>
        </p:blipFill>
        <p:spPr bwMode="auto">
          <a:xfrm>
            <a:off x="251520" y="4509120"/>
            <a:ext cx="1771007" cy="1152128"/>
          </a:xfrm>
          <a:prstGeom prst="rect">
            <a:avLst/>
          </a:prstGeom>
          <a:noFill/>
          <a:ln w="9525">
            <a:noFill/>
            <a:miter lim="800000"/>
            <a:headEnd/>
            <a:tailEnd/>
          </a:ln>
        </p:spPr>
      </p:pic>
      <p:grpSp>
        <p:nvGrpSpPr>
          <p:cNvPr id="23" name="Gruppo 22"/>
          <p:cNvGrpSpPr/>
          <p:nvPr/>
        </p:nvGrpSpPr>
        <p:grpSpPr>
          <a:xfrm>
            <a:off x="467544" y="1124744"/>
            <a:ext cx="1589539" cy="1597546"/>
            <a:chOff x="467544" y="1124744"/>
            <a:chExt cx="1589539" cy="1597546"/>
          </a:xfrm>
        </p:grpSpPr>
        <p:pic>
          <p:nvPicPr>
            <p:cNvPr id="7" name="Immagine 6" descr="ADENOMA GIG.2.jpg"/>
            <p:cNvPicPr>
              <a:picLocks noChangeAspect="1"/>
            </p:cNvPicPr>
            <p:nvPr/>
          </p:nvPicPr>
          <p:blipFill>
            <a:blip r:embed="rId4" cstate="print"/>
            <a:stretch>
              <a:fillRect/>
            </a:stretch>
          </p:blipFill>
          <p:spPr>
            <a:xfrm>
              <a:off x="467544" y="1124744"/>
              <a:ext cx="1589539" cy="1597546"/>
            </a:xfrm>
            <a:prstGeom prst="rect">
              <a:avLst/>
            </a:prstGeom>
          </p:spPr>
        </p:pic>
        <p:sp>
          <p:nvSpPr>
            <p:cNvPr id="8" name="Ovale 7"/>
            <p:cNvSpPr/>
            <p:nvPr/>
          </p:nvSpPr>
          <p:spPr>
            <a:xfrm>
              <a:off x="899592" y="1628800"/>
              <a:ext cx="576064" cy="64807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CasellaDiTesto 13"/>
          <p:cNvSpPr txBox="1"/>
          <p:nvPr/>
        </p:nvSpPr>
        <p:spPr>
          <a:xfrm>
            <a:off x="251520" y="2852936"/>
            <a:ext cx="2304256" cy="646331"/>
          </a:xfrm>
          <a:prstGeom prst="rect">
            <a:avLst/>
          </a:prstGeom>
          <a:noFill/>
        </p:spPr>
        <p:txBody>
          <a:bodyPr wrap="square" rtlCol="0">
            <a:spAutoFit/>
          </a:bodyPr>
          <a:lstStyle/>
          <a:p>
            <a:r>
              <a:rPr lang="it-IT" dirty="0" err="1" smtClean="0"/>
              <a:t>Human</a:t>
            </a:r>
            <a:r>
              <a:rPr lang="it-IT" dirty="0" smtClean="0"/>
              <a:t> </a:t>
            </a:r>
            <a:r>
              <a:rPr lang="it-IT" dirty="0" err="1" smtClean="0"/>
              <a:t>GH-secreting</a:t>
            </a:r>
            <a:r>
              <a:rPr lang="it-IT" dirty="0" smtClean="0"/>
              <a:t> adenoma </a:t>
            </a:r>
            <a:r>
              <a:rPr lang="it-IT" u="sng" dirty="0" err="1" smtClean="0"/>
              <a:t>primary</a:t>
            </a:r>
            <a:r>
              <a:rPr lang="it-IT" u="sng" dirty="0" smtClean="0"/>
              <a:t> </a:t>
            </a:r>
            <a:r>
              <a:rPr lang="it-IT" u="sng" dirty="0" err="1" smtClean="0"/>
              <a:t>cells</a:t>
            </a:r>
            <a:endParaRPr lang="it-IT" u="sng" dirty="0" smtClean="0"/>
          </a:p>
        </p:txBody>
      </p:sp>
      <p:sp>
        <p:nvSpPr>
          <p:cNvPr id="15" name="CasellaDiTesto 14"/>
          <p:cNvSpPr txBox="1"/>
          <p:nvPr/>
        </p:nvSpPr>
        <p:spPr>
          <a:xfrm>
            <a:off x="0" y="5517232"/>
            <a:ext cx="2736304" cy="646331"/>
          </a:xfrm>
          <a:prstGeom prst="rect">
            <a:avLst/>
          </a:prstGeom>
          <a:noFill/>
        </p:spPr>
        <p:txBody>
          <a:bodyPr wrap="square" rtlCol="0">
            <a:spAutoFit/>
          </a:bodyPr>
          <a:lstStyle/>
          <a:p>
            <a:pPr algn="ctr"/>
            <a:r>
              <a:rPr lang="it-IT" i="1" dirty="0" err="1" smtClean="0"/>
              <a:t>gsp</a:t>
            </a:r>
            <a:r>
              <a:rPr lang="it-IT" dirty="0" smtClean="0"/>
              <a:t> </a:t>
            </a:r>
            <a:r>
              <a:rPr lang="it-IT" dirty="0" err="1" smtClean="0"/>
              <a:t>oncogene-inducible</a:t>
            </a:r>
            <a:r>
              <a:rPr lang="it-IT" dirty="0" smtClean="0"/>
              <a:t> GH4C1 </a:t>
            </a:r>
            <a:r>
              <a:rPr lang="it-IT" u="sng" dirty="0" err="1" smtClean="0"/>
              <a:t>cell</a:t>
            </a:r>
            <a:r>
              <a:rPr lang="it-IT" u="sng" dirty="0" smtClean="0"/>
              <a:t> </a:t>
            </a:r>
            <a:r>
              <a:rPr lang="it-IT" u="sng" dirty="0" err="1" smtClean="0"/>
              <a:t>line</a:t>
            </a:r>
            <a:endParaRPr lang="it-IT" u="sng" dirty="0"/>
          </a:p>
        </p:txBody>
      </p:sp>
      <p:pic>
        <p:nvPicPr>
          <p:cNvPr id="25" name="Immagine 24" descr="cls3289g.jpg"/>
          <p:cNvPicPr>
            <a:picLocks noChangeAspect="1"/>
          </p:cNvPicPr>
          <p:nvPr/>
        </p:nvPicPr>
        <p:blipFill>
          <a:blip r:embed="rId5" cstate="print"/>
          <a:stretch>
            <a:fillRect/>
          </a:stretch>
        </p:blipFill>
        <p:spPr>
          <a:xfrm>
            <a:off x="7380312" y="1484784"/>
            <a:ext cx="1340822" cy="1581482"/>
          </a:xfrm>
          <a:prstGeom prst="rect">
            <a:avLst/>
          </a:prstGeom>
        </p:spPr>
      </p:pic>
      <p:pic>
        <p:nvPicPr>
          <p:cNvPr id="30" name="Immagine 29" descr="cls3289g.jpg"/>
          <p:cNvPicPr>
            <a:picLocks noChangeAspect="1"/>
          </p:cNvPicPr>
          <p:nvPr/>
        </p:nvPicPr>
        <p:blipFill>
          <a:blip r:embed="rId5" cstate="print"/>
          <a:stretch>
            <a:fillRect/>
          </a:stretch>
        </p:blipFill>
        <p:spPr>
          <a:xfrm>
            <a:off x="7380312" y="4293096"/>
            <a:ext cx="1340822" cy="1581482"/>
          </a:xfrm>
          <a:prstGeom prst="rect">
            <a:avLst/>
          </a:prstGeom>
        </p:spPr>
      </p:pic>
      <p:pic>
        <p:nvPicPr>
          <p:cNvPr id="13" name="Immagine 12" descr="syringe-and-dna.jpg"/>
          <p:cNvPicPr>
            <a:picLocks noChangeAspect="1"/>
          </p:cNvPicPr>
          <p:nvPr/>
        </p:nvPicPr>
        <p:blipFill>
          <a:blip r:embed="rId6" cstate="print"/>
          <a:stretch>
            <a:fillRect/>
          </a:stretch>
        </p:blipFill>
        <p:spPr>
          <a:xfrm>
            <a:off x="4211960" y="1340768"/>
            <a:ext cx="937604" cy="1800200"/>
          </a:xfrm>
          <a:prstGeom prst="rect">
            <a:avLst/>
          </a:prstGeom>
        </p:spPr>
      </p:pic>
      <p:sp>
        <p:nvSpPr>
          <p:cNvPr id="18" name="CasellaDiTesto 17"/>
          <p:cNvSpPr txBox="1"/>
          <p:nvPr/>
        </p:nvSpPr>
        <p:spPr>
          <a:xfrm>
            <a:off x="4139952" y="3356992"/>
            <a:ext cx="1584176" cy="369332"/>
          </a:xfrm>
          <a:prstGeom prst="rect">
            <a:avLst/>
          </a:prstGeom>
          <a:noFill/>
        </p:spPr>
        <p:txBody>
          <a:bodyPr wrap="square" rtlCol="0">
            <a:spAutoFit/>
          </a:bodyPr>
          <a:lstStyle/>
          <a:p>
            <a:r>
              <a:rPr lang="it-IT" dirty="0" err="1" smtClean="0"/>
              <a:t>mRNA</a:t>
            </a:r>
            <a:r>
              <a:rPr lang="it-IT" dirty="0" smtClean="0"/>
              <a:t> ZFN</a:t>
            </a:r>
          </a:p>
        </p:txBody>
      </p:sp>
      <p:sp>
        <p:nvSpPr>
          <p:cNvPr id="19" name="CasellaDiTesto 18"/>
          <p:cNvSpPr txBox="1"/>
          <p:nvPr/>
        </p:nvSpPr>
        <p:spPr>
          <a:xfrm>
            <a:off x="3995936" y="6093296"/>
            <a:ext cx="2160240" cy="369332"/>
          </a:xfrm>
          <a:prstGeom prst="rect">
            <a:avLst/>
          </a:prstGeom>
          <a:noFill/>
        </p:spPr>
        <p:txBody>
          <a:bodyPr wrap="square" rtlCol="0">
            <a:spAutoFit/>
          </a:bodyPr>
          <a:lstStyle/>
          <a:p>
            <a:r>
              <a:rPr lang="it-IT" dirty="0" err="1" smtClean="0"/>
              <a:t>Donor</a:t>
            </a:r>
            <a:r>
              <a:rPr lang="it-IT" dirty="0" smtClean="0"/>
              <a:t> </a:t>
            </a:r>
            <a:r>
              <a:rPr lang="it-IT" dirty="0" err="1" smtClean="0"/>
              <a:t>Plasmid</a:t>
            </a:r>
            <a:r>
              <a:rPr lang="it-IT" dirty="0" smtClean="0"/>
              <a:t> </a:t>
            </a:r>
          </a:p>
        </p:txBody>
      </p:sp>
      <p:grpSp>
        <p:nvGrpSpPr>
          <p:cNvPr id="24" name="Gruppo 23"/>
          <p:cNvGrpSpPr/>
          <p:nvPr/>
        </p:nvGrpSpPr>
        <p:grpSpPr>
          <a:xfrm>
            <a:off x="3779912" y="4509120"/>
            <a:ext cx="2736304" cy="1571625"/>
            <a:chOff x="3707904" y="4221088"/>
            <a:chExt cx="2736304" cy="1571625"/>
          </a:xfrm>
        </p:grpSpPr>
        <p:pic>
          <p:nvPicPr>
            <p:cNvPr id="2" name="Picture 2"/>
            <p:cNvPicPr>
              <a:picLocks noChangeAspect="1" noChangeArrowheads="1"/>
            </p:cNvPicPr>
            <p:nvPr/>
          </p:nvPicPr>
          <p:blipFill>
            <a:blip r:embed="rId7" cstate="print"/>
            <a:srcRect/>
            <a:stretch>
              <a:fillRect/>
            </a:stretch>
          </p:blipFill>
          <p:spPr bwMode="auto">
            <a:xfrm>
              <a:off x="3707904" y="4221088"/>
              <a:ext cx="1943100" cy="1571625"/>
            </a:xfrm>
            <a:prstGeom prst="rect">
              <a:avLst/>
            </a:prstGeom>
            <a:noFill/>
            <a:ln w="9525">
              <a:noFill/>
              <a:miter lim="800000"/>
              <a:headEnd/>
              <a:tailEnd/>
            </a:ln>
          </p:spPr>
        </p:pic>
        <p:sp>
          <p:nvSpPr>
            <p:cNvPr id="26" name="Stella a 5 punte 25"/>
            <p:cNvSpPr/>
            <p:nvPr/>
          </p:nvSpPr>
          <p:spPr>
            <a:xfrm>
              <a:off x="5220072" y="4797152"/>
              <a:ext cx="288032" cy="216024"/>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p:cNvSpPr txBox="1"/>
            <p:nvPr/>
          </p:nvSpPr>
          <p:spPr>
            <a:xfrm>
              <a:off x="5220072" y="4509120"/>
              <a:ext cx="1224136" cy="369332"/>
            </a:xfrm>
            <a:prstGeom prst="rect">
              <a:avLst/>
            </a:prstGeom>
            <a:noFill/>
          </p:spPr>
          <p:txBody>
            <a:bodyPr wrap="square" rtlCol="0">
              <a:spAutoFit/>
            </a:bodyPr>
            <a:lstStyle/>
            <a:p>
              <a:r>
                <a:rPr lang="it-IT" b="1" dirty="0" smtClean="0"/>
                <a:t>Arg201</a:t>
              </a:r>
              <a:endParaRPr lang="it-IT" b="1" dirty="0"/>
            </a:p>
          </p:txBody>
        </p:sp>
      </p:grpSp>
      <p:sp>
        <p:nvSpPr>
          <p:cNvPr id="34" name="Croce 33"/>
          <p:cNvSpPr/>
          <p:nvPr/>
        </p:nvSpPr>
        <p:spPr>
          <a:xfrm>
            <a:off x="4644008" y="3933056"/>
            <a:ext cx="288032" cy="360040"/>
          </a:xfrm>
          <a:prstGeom prst="mathPlu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sp>
        <p:nvSpPr>
          <p:cNvPr id="37" name="Freccia a destra 36"/>
          <p:cNvSpPr/>
          <p:nvPr/>
        </p:nvSpPr>
        <p:spPr>
          <a:xfrm rot="2269147">
            <a:off x="2829673" y="2355551"/>
            <a:ext cx="648072" cy="50405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sp>
        <p:nvSpPr>
          <p:cNvPr id="38" name="Freccia a destra 37"/>
          <p:cNvSpPr/>
          <p:nvPr/>
        </p:nvSpPr>
        <p:spPr>
          <a:xfrm rot="19669127">
            <a:off x="2903848" y="4858262"/>
            <a:ext cx="648072" cy="50405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sp>
        <p:nvSpPr>
          <p:cNvPr id="41" name="Freccia a destra 40"/>
          <p:cNvSpPr/>
          <p:nvPr/>
        </p:nvSpPr>
        <p:spPr>
          <a:xfrm>
            <a:off x="6012160" y="2348880"/>
            <a:ext cx="648072" cy="50405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sp>
        <p:nvSpPr>
          <p:cNvPr id="42" name="Freccia a destra 41"/>
          <p:cNvSpPr/>
          <p:nvPr/>
        </p:nvSpPr>
        <p:spPr>
          <a:xfrm>
            <a:off x="6156176" y="4869160"/>
            <a:ext cx="648072" cy="50405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sp>
        <p:nvSpPr>
          <p:cNvPr id="43" name="CasellaDiTesto 42"/>
          <p:cNvSpPr txBox="1"/>
          <p:nvPr/>
        </p:nvSpPr>
        <p:spPr>
          <a:xfrm>
            <a:off x="7308304" y="3212976"/>
            <a:ext cx="1512168" cy="646331"/>
          </a:xfrm>
          <a:prstGeom prst="rect">
            <a:avLst/>
          </a:prstGeom>
          <a:noFill/>
        </p:spPr>
        <p:txBody>
          <a:bodyPr wrap="square" rtlCol="0">
            <a:spAutoFit/>
          </a:bodyPr>
          <a:lstStyle/>
          <a:p>
            <a:pPr algn="ctr"/>
            <a:r>
              <a:rPr lang="it-IT" dirty="0" err="1" smtClean="0"/>
              <a:t>Transducted</a:t>
            </a:r>
            <a:r>
              <a:rPr lang="it-IT" dirty="0" smtClean="0"/>
              <a:t> </a:t>
            </a:r>
            <a:r>
              <a:rPr lang="it-IT" dirty="0" err="1" smtClean="0"/>
              <a:t>cells</a:t>
            </a:r>
            <a:endParaRPr lang="it-IT" dirty="0"/>
          </a:p>
        </p:txBody>
      </p:sp>
      <p:sp>
        <p:nvSpPr>
          <p:cNvPr id="44" name="CasellaDiTesto 43"/>
          <p:cNvSpPr txBox="1"/>
          <p:nvPr/>
        </p:nvSpPr>
        <p:spPr>
          <a:xfrm>
            <a:off x="7308304" y="5949280"/>
            <a:ext cx="1512168" cy="646331"/>
          </a:xfrm>
          <a:prstGeom prst="rect">
            <a:avLst/>
          </a:prstGeom>
          <a:noFill/>
        </p:spPr>
        <p:txBody>
          <a:bodyPr wrap="square" rtlCol="0">
            <a:spAutoFit/>
          </a:bodyPr>
          <a:lstStyle/>
          <a:p>
            <a:pPr algn="ctr"/>
            <a:r>
              <a:rPr lang="it-IT" dirty="0" err="1" smtClean="0"/>
              <a:t>Transducted</a:t>
            </a:r>
            <a:r>
              <a:rPr lang="it-IT" dirty="0" smtClean="0"/>
              <a:t> </a:t>
            </a:r>
            <a:r>
              <a:rPr lang="it-IT" dirty="0" err="1" smtClean="0"/>
              <a:t>cells</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2494</TotalTime>
  <Words>4197</Words>
  <Application>Microsoft Office PowerPoint</Application>
  <PresentationFormat>Presentazione su schermo (4:3)</PresentationFormat>
  <Paragraphs>323</Paragraphs>
  <Slides>20</Slides>
  <Notes>17</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Gs-alpha and G coupled receptor diseases and gene therapy, lv and zinc finger</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Gsalpha and G coupled receptor diseases and gene therapy, lv and zinc finger</dc:title>
  <dc:creator>ADELE</dc:creator>
  <cp:lastModifiedBy>ADELE</cp:lastModifiedBy>
  <cp:revision>235</cp:revision>
  <dcterms:created xsi:type="dcterms:W3CDTF">2012-12-05T10:22:45Z</dcterms:created>
  <dcterms:modified xsi:type="dcterms:W3CDTF">2012-12-05T12:25:16Z</dcterms:modified>
</cp:coreProperties>
</file>