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5.jpg" ContentType="image/jpg"/>
  <Override PartName="/ppt/media/image17.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0" r:id="rId3"/>
    <p:sldId id="280" r:id="rId4"/>
    <p:sldId id="281" r:id="rId5"/>
    <p:sldId id="285" r:id="rId6"/>
    <p:sldId id="282" r:id="rId7"/>
    <p:sldId id="283" r:id="rId8"/>
    <p:sldId id="278" r:id="rId9"/>
    <p:sldId id="268" r:id="rId10"/>
    <p:sldId id="269" r:id="rId11"/>
    <p:sldId id="272" r:id="rId12"/>
    <p:sldId id="271" r:id="rId13"/>
    <p:sldId id="286" r:id="rId14"/>
    <p:sldId id="287" r:id="rId15"/>
    <p:sldId id="288" r:id="rId16"/>
    <p:sldId id="275" r:id="rId17"/>
    <p:sldId id="279" r:id="rId18"/>
    <p:sldId id="289"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initials="M" lastIdx="1" clrIdx="0">
    <p:extLst>
      <p:ext uri="{19B8F6BF-5375-455C-9EA6-DF929625EA0E}">
        <p15:presenceInfo xmlns:p15="http://schemas.microsoft.com/office/powerpoint/2012/main" userId="MAR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611" autoAdjust="0"/>
  </p:normalViewPr>
  <p:slideViewPr>
    <p:cSldViewPr snapToGrid="0">
      <p:cViewPr>
        <p:scale>
          <a:sx n="51" d="100"/>
          <a:sy n="51" d="100"/>
        </p:scale>
        <p:origin x="12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Foglio_di_lavoro_di_Microsoft_Excel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74491127686981E-2"/>
          <c:y val="0.37894764843583745"/>
          <c:w val="0.88821771523894311"/>
          <c:h val="0.4074355851914907"/>
        </c:manualLayout>
      </c:layout>
      <c:lineChart>
        <c:grouping val="stacked"/>
        <c:varyColors val="0"/>
        <c:ser>
          <c:idx val="0"/>
          <c:order val="0"/>
          <c:tx>
            <c:strRef>
              <c:f>Foglio1!$B$1</c:f>
              <c:strCache>
                <c:ptCount val="1"/>
                <c:pt idx="0">
                  <c:v>MSC+HSC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Foglio1!$A$2:$A$6</c:f>
              <c:strCache>
                <c:ptCount val="5"/>
                <c:pt idx="0">
                  <c:v>mese 1</c:v>
                </c:pt>
                <c:pt idx="1">
                  <c:v>mese 2</c:v>
                </c:pt>
                <c:pt idx="2">
                  <c:v>mese 3</c:v>
                </c:pt>
                <c:pt idx="3">
                  <c:v>mese 4</c:v>
                </c:pt>
                <c:pt idx="4">
                  <c:v>mese 5</c:v>
                </c:pt>
              </c:strCache>
            </c:strRef>
          </c:cat>
          <c:val>
            <c:numRef>
              <c:f>Foglio1!$B$2:$B$6</c:f>
              <c:numCache>
                <c:formatCode>General</c:formatCode>
                <c:ptCount val="5"/>
                <c:pt idx="0">
                  <c:v>27</c:v>
                </c:pt>
                <c:pt idx="1">
                  <c:v>30</c:v>
                </c:pt>
                <c:pt idx="2">
                  <c:v>32</c:v>
                </c:pt>
                <c:pt idx="3">
                  <c:v>35</c:v>
                </c:pt>
                <c:pt idx="4">
                  <c:v>40</c:v>
                </c:pt>
              </c:numCache>
            </c:numRef>
          </c:val>
          <c:smooth val="0"/>
          <c:extLst xmlns:c16r2="http://schemas.microsoft.com/office/drawing/2015/06/chart">
            <c:ext xmlns:c16="http://schemas.microsoft.com/office/drawing/2014/chart" uri="{C3380CC4-5D6E-409C-BE32-E72D297353CC}">
              <c16:uniqueId val="{00000000-7211-4429-A9D7-9B14B4233FD6}"/>
            </c:ext>
          </c:extLst>
        </c:ser>
        <c:ser>
          <c:idx val="1"/>
          <c:order val="1"/>
          <c:tx>
            <c:strRef>
              <c:f>Foglio1!$C$1</c:f>
              <c:strCache>
                <c:ptCount val="1"/>
                <c:pt idx="0">
                  <c:v>HSC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Foglio1!$A$2:$A$6</c:f>
              <c:strCache>
                <c:ptCount val="5"/>
                <c:pt idx="0">
                  <c:v>mese 1</c:v>
                </c:pt>
                <c:pt idx="1">
                  <c:v>mese 2</c:v>
                </c:pt>
                <c:pt idx="2">
                  <c:v>mese 3</c:v>
                </c:pt>
                <c:pt idx="3">
                  <c:v>mese 4</c:v>
                </c:pt>
                <c:pt idx="4">
                  <c:v>mese 5</c:v>
                </c:pt>
              </c:strCache>
            </c:strRef>
          </c:cat>
          <c:val>
            <c:numRef>
              <c:f>Foglio1!$C$2:$C$6</c:f>
              <c:numCache>
                <c:formatCode>General</c:formatCode>
                <c:ptCount val="5"/>
                <c:pt idx="1">
                  <c:v>-1</c:v>
                </c:pt>
                <c:pt idx="2">
                  <c:v>-2</c:v>
                </c:pt>
                <c:pt idx="3">
                  <c:v>-5</c:v>
                </c:pt>
                <c:pt idx="4">
                  <c:v>-10</c:v>
                </c:pt>
              </c:numCache>
            </c:numRef>
          </c:val>
          <c:smooth val="0"/>
          <c:extLst xmlns:c16r2="http://schemas.microsoft.com/office/drawing/2015/06/chart">
            <c:ext xmlns:c16="http://schemas.microsoft.com/office/drawing/2014/chart" uri="{C3380CC4-5D6E-409C-BE32-E72D297353CC}">
              <c16:uniqueId val="{00000001-7211-4429-A9D7-9B14B4233FD6}"/>
            </c:ext>
          </c:extLst>
        </c:ser>
        <c:ser>
          <c:idx val="2"/>
          <c:order val="2"/>
          <c:tx>
            <c:strRef>
              <c:f>Foglio1!$D$1</c:f>
              <c:strCache>
                <c:ptCount val="1"/>
                <c:pt idx="0">
                  <c:v> Untreated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Foglio1!$A$2:$A$6</c:f>
              <c:strCache>
                <c:ptCount val="5"/>
                <c:pt idx="0">
                  <c:v>mese 1</c:v>
                </c:pt>
                <c:pt idx="1">
                  <c:v>mese 2</c:v>
                </c:pt>
                <c:pt idx="2">
                  <c:v>mese 3</c:v>
                </c:pt>
                <c:pt idx="3">
                  <c:v>mese 4</c:v>
                </c:pt>
                <c:pt idx="4">
                  <c:v>mese 5</c:v>
                </c:pt>
              </c:strCache>
            </c:strRef>
          </c:cat>
          <c:val>
            <c:numRef>
              <c:f>Foglio1!$D$2:$D$6</c:f>
              <c:numCache>
                <c:formatCode>General</c:formatCode>
                <c:ptCount val="5"/>
                <c:pt idx="1">
                  <c:v>-1</c:v>
                </c:pt>
                <c:pt idx="2">
                  <c:v>-5</c:v>
                </c:pt>
                <c:pt idx="3">
                  <c:v>-6</c:v>
                </c:pt>
                <c:pt idx="4">
                  <c:v>-10</c:v>
                </c:pt>
              </c:numCache>
            </c:numRef>
          </c:val>
          <c:smooth val="0"/>
          <c:extLst xmlns:c16r2="http://schemas.microsoft.com/office/drawing/2015/06/chart">
            <c:ext xmlns:c16="http://schemas.microsoft.com/office/drawing/2014/chart" uri="{C3380CC4-5D6E-409C-BE32-E72D297353CC}">
              <c16:uniqueId val="{00000002-7211-4429-A9D7-9B14B4233FD6}"/>
            </c:ext>
          </c:extLst>
        </c:ser>
        <c:dLbls>
          <c:showLegendKey val="0"/>
          <c:showVal val="0"/>
          <c:showCatName val="0"/>
          <c:showSerName val="0"/>
          <c:showPercent val="0"/>
          <c:showBubbleSize val="0"/>
        </c:dLbls>
        <c:marker val="1"/>
        <c:smooth val="0"/>
        <c:axId val="132827888"/>
        <c:axId val="132828448"/>
        <c:extLst xmlns:c16r2="http://schemas.microsoft.com/office/drawing/2015/06/chart">
          <c:ext xmlns:c15="http://schemas.microsoft.com/office/drawing/2012/chart" uri="{02D57815-91ED-43cb-92C2-25804820EDAC}">
            <c15:filteredLineSeries>
              <c15:ser>
                <c:idx val="3"/>
                <c:order val="3"/>
                <c:tx>
                  <c:strRef>
                    <c:extLst xmlns:c16r2="http://schemas.microsoft.com/office/drawing/2015/06/chart">
                      <c:ext uri="{02D57815-91ED-43cb-92C2-25804820EDAC}">
                        <c15:formulaRef>
                          <c15:sqref>Foglio1!$E$1</c15:sqref>
                        </c15:formulaRef>
                      </c:ext>
                    </c:extLst>
                    <c:strCache>
                      <c:ptCount val="1"/>
                      <c:pt idx="0">
                        <c:v>Colonna1</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xmlns:c16r2="http://schemas.microsoft.com/office/drawing/2015/06/chart">
                      <c:ext uri="{02D57815-91ED-43cb-92C2-25804820EDAC}">
                        <c15:formulaRef>
                          <c15:sqref>Foglio1!$A$2:$A$6</c15:sqref>
                        </c15:formulaRef>
                      </c:ext>
                    </c:extLst>
                    <c:strCache>
                      <c:ptCount val="5"/>
                      <c:pt idx="0">
                        <c:v>mese 1</c:v>
                      </c:pt>
                      <c:pt idx="1">
                        <c:v>mese 2</c:v>
                      </c:pt>
                      <c:pt idx="2">
                        <c:v>mese 3</c:v>
                      </c:pt>
                      <c:pt idx="3">
                        <c:v>mese 4</c:v>
                      </c:pt>
                      <c:pt idx="4">
                        <c:v>mese 5</c:v>
                      </c:pt>
                    </c:strCache>
                  </c:strRef>
                </c:cat>
                <c:val>
                  <c:numRef>
                    <c:extLst xmlns:c16r2="http://schemas.microsoft.com/office/drawing/2015/06/chart">
                      <c:ext uri="{02D57815-91ED-43cb-92C2-25804820EDAC}">
                        <c15:formulaRef>
                          <c15:sqref>Foglio1!$E$2:$E$6</c15:sqref>
                        </c15:formulaRef>
                      </c:ext>
                    </c:extLst>
                    <c:numCache>
                      <c:formatCode>General</c:formatCode>
                      <c:ptCount val="5"/>
                    </c:numCache>
                  </c:numRef>
                </c:val>
                <c:smooth val="0"/>
                <c:extLst xmlns:c16r2="http://schemas.microsoft.com/office/drawing/2015/06/chart">
                  <c:ext xmlns:c16="http://schemas.microsoft.com/office/drawing/2014/chart" uri="{C3380CC4-5D6E-409C-BE32-E72D297353CC}">
                    <c16:uniqueId val="{00000003-7211-4429-A9D7-9B14B4233FD6}"/>
                  </c:ext>
                </c:extLst>
              </c15:ser>
            </c15:filteredLineSeries>
          </c:ext>
        </c:extLst>
      </c:lineChart>
      <c:catAx>
        <c:axId val="13282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32828448"/>
        <c:crosses val="autoZero"/>
        <c:auto val="1"/>
        <c:lblAlgn val="ctr"/>
        <c:lblOffset val="100"/>
        <c:noMultiLvlLbl val="0"/>
      </c:catAx>
      <c:valAx>
        <c:axId val="13282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32827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zero"/>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invertIfNegative val="0"/>
          <c:cat>
            <c:strRef>
              <c:f>Foglio1!$G$18:$J$18</c:f>
              <c:strCache>
                <c:ptCount val="4"/>
                <c:pt idx="0">
                  <c:v>HSCs-MSCs</c:v>
                </c:pt>
                <c:pt idx="1">
                  <c:v>HSCs</c:v>
                </c:pt>
                <c:pt idx="2">
                  <c:v>Untreated</c:v>
                </c:pt>
                <c:pt idx="3">
                  <c:v>WT</c:v>
                </c:pt>
              </c:strCache>
            </c:strRef>
          </c:cat>
          <c:val>
            <c:numRef>
              <c:f>Foglio1!$G$22:$J$22</c:f>
              <c:numCache>
                <c:formatCode>General</c:formatCode>
                <c:ptCount val="4"/>
                <c:pt idx="0" formatCode="0.0">
                  <c:v>1.666666666666667</c:v>
                </c:pt>
                <c:pt idx="1">
                  <c:v>0.93333333333333302</c:v>
                </c:pt>
                <c:pt idx="2">
                  <c:v>0.83333333333333404</c:v>
                </c:pt>
                <c:pt idx="3">
                  <c:v>2</c:v>
                </c:pt>
              </c:numCache>
            </c:numRef>
          </c:val>
          <c:extLst xmlns:c16r2="http://schemas.microsoft.com/office/drawing/2015/06/chart">
            <c:ext xmlns:c16="http://schemas.microsoft.com/office/drawing/2014/chart" uri="{C3380CC4-5D6E-409C-BE32-E72D297353CC}">
              <c16:uniqueId val="{00000000-9104-4BD8-B095-1A118F4A8A44}"/>
            </c:ext>
          </c:extLst>
        </c:ser>
        <c:dLbls>
          <c:showLegendKey val="0"/>
          <c:showVal val="0"/>
          <c:showCatName val="0"/>
          <c:showSerName val="0"/>
          <c:showPercent val="0"/>
          <c:showBubbleSize val="0"/>
        </c:dLbls>
        <c:gapWidth val="150"/>
        <c:shape val="box"/>
        <c:axId val="174860976"/>
        <c:axId val="174861536"/>
        <c:axId val="0"/>
      </c:bar3DChart>
      <c:catAx>
        <c:axId val="174860976"/>
        <c:scaling>
          <c:orientation val="minMax"/>
        </c:scaling>
        <c:delete val="0"/>
        <c:axPos val="b"/>
        <c:numFmt formatCode="General" sourceLinked="0"/>
        <c:majorTickMark val="out"/>
        <c:minorTickMark val="none"/>
        <c:tickLblPos val="nextTo"/>
        <c:crossAx val="174861536"/>
        <c:crosses val="autoZero"/>
        <c:auto val="1"/>
        <c:lblAlgn val="ctr"/>
        <c:lblOffset val="100"/>
        <c:noMultiLvlLbl val="0"/>
      </c:catAx>
      <c:valAx>
        <c:axId val="174861536"/>
        <c:scaling>
          <c:orientation val="minMax"/>
        </c:scaling>
        <c:delete val="0"/>
        <c:axPos val="l"/>
        <c:majorGridlines/>
        <c:numFmt formatCode="0.0" sourceLinked="1"/>
        <c:majorTickMark val="out"/>
        <c:minorTickMark val="none"/>
        <c:tickLblPos val="nextTo"/>
        <c:crossAx val="1748609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033396946564884"/>
          <c:y val="9.239868066324791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7.7292076771653548E-2"/>
          <c:y val="0.16257274365707236"/>
          <c:w val="0.87270792322834645"/>
          <c:h val="0.62756873383248479"/>
        </c:manualLayout>
      </c:layout>
      <c:barChart>
        <c:barDir val="col"/>
        <c:grouping val="clustered"/>
        <c:varyColors val="0"/>
        <c:ser>
          <c:idx val="0"/>
          <c:order val="0"/>
          <c:tx>
            <c:strRef>
              <c:f>Foglio1!$B$1</c:f>
              <c:strCache>
                <c:ptCount val="1"/>
                <c:pt idx="0">
                  <c:v>Erythrocyte counts</c:v>
                </c:pt>
              </c:strCache>
            </c:strRef>
          </c:tx>
          <c:spPr>
            <a:solidFill>
              <a:schemeClr val="accent1"/>
            </a:solidFill>
            <a:ln>
              <a:noFill/>
            </a:ln>
            <a:effectLst/>
          </c:spPr>
          <c:invertIfNegative val="0"/>
          <c:cat>
            <c:strRef>
              <c:f>Foglio1!$A$2:$A$5</c:f>
              <c:strCache>
                <c:ptCount val="3"/>
                <c:pt idx="0">
                  <c:v>MSC-HPS</c:v>
                </c:pt>
                <c:pt idx="1">
                  <c:v>HPS</c:v>
                </c:pt>
                <c:pt idx="2">
                  <c:v>Untreated</c:v>
                </c:pt>
              </c:strCache>
            </c:strRef>
          </c:cat>
          <c:val>
            <c:numRef>
              <c:f>Foglio1!$B$2:$B$5</c:f>
              <c:numCache>
                <c:formatCode>General</c:formatCode>
                <c:ptCount val="4"/>
                <c:pt idx="0">
                  <c:v>12</c:v>
                </c:pt>
                <c:pt idx="1">
                  <c:v>8.6</c:v>
                </c:pt>
                <c:pt idx="2">
                  <c:v>6.3</c:v>
                </c:pt>
              </c:numCache>
            </c:numRef>
          </c:val>
          <c:extLst xmlns:c16r2="http://schemas.microsoft.com/office/drawing/2015/06/chart">
            <c:ext xmlns:c16="http://schemas.microsoft.com/office/drawing/2014/chart" uri="{C3380CC4-5D6E-409C-BE32-E72D297353CC}">
              <c16:uniqueId val="{00000000-3C81-4161-8DAD-ECAD18E5381D}"/>
            </c:ext>
          </c:extLst>
        </c:ser>
        <c:dLbls>
          <c:showLegendKey val="0"/>
          <c:showVal val="0"/>
          <c:showCatName val="0"/>
          <c:showSerName val="0"/>
          <c:showPercent val="0"/>
          <c:showBubbleSize val="0"/>
        </c:dLbls>
        <c:gapWidth val="219"/>
        <c:overlap val="-27"/>
        <c:axId val="174863776"/>
        <c:axId val="174864336"/>
      </c:barChart>
      <c:catAx>
        <c:axId val="17486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74864336"/>
        <c:crosses val="autoZero"/>
        <c:auto val="1"/>
        <c:lblAlgn val="ctr"/>
        <c:lblOffset val="100"/>
        <c:noMultiLvlLbl val="0"/>
      </c:catAx>
      <c:valAx>
        <c:axId val="17486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74863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1800317064374587"/>
          <c:y val="0.16841857260025969"/>
          <c:w val="0.87270792322834645"/>
          <c:h val="0.62756873383248479"/>
        </c:manualLayout>
      </c:layout>
      <c:barChart>
        <c:barDir val="col"/>
        <c:grouping val="clustered"/>
        <c:varyColors val="0"/>
        <c:ser>
          <c:idx val="0"/>
          <c:order val="0"/>
          <c:tx>
            <c:strRef>
              <c:f>Foglio1!$B$1</c:f>
              <c:strCache>
                <c:ptCount val="1"/>
                <c:pt idx="0">
                  <c:v>Hemoglobin levels</c:v>
                </c:pt>
              </c:strCache>
            </c:strRef>
          </c:tx>
          <c:spPr>
            <a:solidFill>
              <a:schemeClr val="accent2"/>
            </a:solidFill>
            <a:ln>
              <a:noFill/>
            </a:ln>
            <a:effectLst/>
          </c:spPr>
          <c:invertIfNegative val="0"/>
          <c:cat>
            <c:strRef>
              <c:f>Foglio1!$A$2:$A$5</c:f>
              <c:strCache>
                <c:ptCount val="3"/>
                <c:pt idx="0">
                  <c:v>MSC-HPS</c:v>
                </c:pt>
                <c:pt idx="1">
                  <c:v>HPS</c:v>
                </c:pt>
                <c:pt idx="2">
                  <c:v>Untreated</c:v>
                </c:pt>
              </c:strCache>
            </c:strRef>
          </c:cat>
          <c:val>
            <c:numRef>
              <c:f>Foglio1!$B$2:$B$5</c:f>
              <c:numCache>
                <c:formatCode>General</c:formatCode>
                <c:ptCount val="4"/>
                <c:pt idx="0">
                  <c:v>18</c:v>
                </c:pt>
                <c:pt idx="1">
                  <c:v>13</c:v>
                </c:pt>
                <c:pt idx="2">
                  <c:v>9</c:v>
                </c:pt>
              </c:numCache>
            </c:numRef>
          </c:val>
          <c:extLst xmlns:c16r2="http://schemas.microsoft.com/office/drawing/2015/06/chart">
            <c:ext xmlns:c16="http://schemas.microsoft.com/office/drawing/2014/chart" uri="{C3380CC4-5D6E-409C-BE32-E72D297353CC}">
              <c16:uniqueId val="{00000000-463C-489E-B1D3-9019DCD2F96F}"/>
            </c:ext>
          </c:extLst>
        </c:ser>
        <c:dLbls>
          <c:showLegendKey val="0"/>
          <c:showVal val="0"/>
          <c:showCatName val="0"/>
          <c:showSerName val="0"/>
          <c:showPercent val="0"/>
          <c:showBubbleSize val="0"/>
        </c:dLbls>
        <c:gapWidth val="219"/>
        <c:overlap val="-27"/>
        <c:axId val="174866576"/>
        <c:axId val="174867136"/>
      </c:barChart>
      <c:catAx>
        <c:axId val="17486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74867136"/>
        <c:crosses val="autoZero"/>
        <c:auto val="1"/>
        <c:lblAlgn val="ctr"/>
        <c:lblOffset val="100"/>
        <c:noMultiLvlLbl val="0"/>
      </c:catAx>
      <c:valAx>
        <c:axId val="17486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74866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1800317064374587"/>
          <c:y val="0.16841857260025969"/>
          <c:w val="0.87270792322834645"/>
          <c:h val="0.62756873383248479"/>
        </c:manualLayout>
      </c:layout>
      <c:barChart>
        <c:barDir val="col"/>
        <c:grouping val="clustered"/>
        <c:varyColors val="0"/>
        <c:ser>
          <c:idx val="0"/>
          <c:order val="0"/>
          <c:tx>
            <c:strRef>
              <c:f>Foglio1!$B$1</c:f>
              <c:strCache>
                <c:ptCount val="1"/>
                <c:pt idx="0">
                  <c:v>Platelet counts</c:v>
                </c:pt>
              </c:strCache>
            </c:strRef>
          </c:tx>
          <c:spPr>
            <a:solidFill>
              <a:schemeClr val="accent6"/>
            </a:solidFill>
            <a:ln>
              <a:noFill/>
            </a:ln>
            <a:effectLst/>
          </c:spPr>
          <c:invertIfNegative val="0"/>
          <c:cat>
            <c:strRef>
              <c:f>Foglio1!$A$2:$A$5</c:f>
              <c:strCache>
                <c:ptCount val="3"/>
                <c:pt idx="0">
                  <c:v>MSC-HPS</c:v>
                </c:pt>
                <c:pt idx="1">
                  <c:v>HPS</c:v>
                </c:pt>
                <c:pt idx="2">
                  <c:v>Untreated</c:v>
                </c:pt>
              </c:strCache>
            </c:strRef>
          </c:cat>
          <c:val>
            <c:numRef>
              <c:f>Foglio1!$B$2:$B$5</c:f>
              <c:numCache>
                <c:formatCode>General</c:formatCode>
                <c:ptCount val="4"/>
                <c:pt idx="0">
                  <c:v>1350</c:v>
                </c:pt>
                <c:pt idx="1">
                  <c:v>950</c:v>
                </c:pt>
                <c:pt idx="2">
                  <c:v>600</c:v>
                </c:pt>
              </c:numCache>
            </c:numRef>
          </c:val>
          <c:extLst xmlns:c16r2="http://schemas.microsoft.com/office/drawing/2015/06/chart">
            <c:ext xmlns:c16="http://schemas.microsoft.com/office/drawing/2014/chart" uri="{C3380CC4-5D6E-409C-BE32-E72D297353CC}">
              <c16:uniqueId val="{00000000-6927-4CBC-AB83-342140EEAA98}"/>
            </c:ext>
          </c:extLst>
        </c:ser>
        <c:dLbls>
          <c:showLegendKey val="0"/>
          <c:showVal val="0"/>
          <c:showCatName val="0"/>
          <c:showSerName val="0"/>
          <c:showPercent val="0"/>
          <c:showBubbleSize val="0"/>
        </c:dLbls>
        <c:gapWidth val="219"/>
        <c:overlap val="-27"/>
        <c:axId val="175984720"/>
        <c:axId val="175985280"/>
      </c:barChart>
      <c:catAx>
        <c:axId val="17598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75985280"/>
        <c:crosses val="autoZero"/>
        <c:auto val="1"/>
        <c:lblAlgn val="ctr"/>
        <c:lblOffset val="100"/>
        <c:noMultiLvlLbl val="0"/>
      </c:catAx>
      <c:valAx>
        <c:axId val="17598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75984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9.9277968611372905E-2"/>
          <c:y val="0.17291805799376098"/>
          <c:w val="0.87270792322834645"/>
          <c:h val="0.62756873383248479"/>
        </c:manualLayout>
      </c:layout>
      <c:barChart>
        <c:barDir val="col"/>
        <c:grouping val="clustered"/>
        <c:varyColors val="0"/>
        <c:ser>
          <c:idx val="0"/>
          <c:order val="0"/>
          <c:tx>
            <c:strRef>
              <c:f>Foglio1!$B$1</c:f>
              <c:strCache>
                <c:ptCount val="1"/>
                <c:pt idx="0">
                  <c:v>Leukocyte counts</c:v>
                </c:pt>
              </c:strCache>
            </c:strRef>
          </c:tx>
          <c:spPr>
            <a:solidFill>
              <a:schemeClr val="accent4"/>
            </a:solidFill>
            <a:ln>
              <a:noFill/>
            </a:ln>
            <a:effectLst/>
          </c:spPr>
          <c:invertIfNegative val="0"/>
          <c:cat>
            <c:strRef>
              <c:f>Foglio1!$A$2:$A$5</c:f>
              <c:strCache>
                <c:ptCount val="3"/>
                <c:pt idx="0">
                  <c:v>MSC-HPS</c:v>
                </c:pt>
                <c:pt idx="1">
                  <c:v>HPS</c:v>
                </c:pt>
                <c:pt idx="2">
                  <c:v>Untreated</c:v>
                </c:pt>
              </c:strCache>
            </c:strRef>
          </c:cat>
          <c:val>
            <c:numRef>
              <c:f>Foglio1!$B$2:$B$5</c:f>
              <c:numCache>
                <c:formatCode>General</c:formatCode>
                <c:ptCount val="4"/>
                <c:pt idx="0">
                  <c:v>6.25</c:v>
                </c:pt>
                <c:pt idx="1">
                  <c:v>4.3</c:v>
                </c:pt>
                <c:pt idx="2">
                  <c:v>3.74</c:v>
                </c:pt>
              </c:numCache>
            </c:numRef>
          </c:val>
          <c:extLst xmlns:c16r2="http://schemas.microsoft.com/office/drawing/2015/06/chart">
            <c:ext xmlns:c16="http://schemas.microsoft.com/office/drawing/2014/chart" uri="{C3380CC4-5D6E-409C-BE32-E72D297353CC}">
              <c16:uniqueId val="{00000000-9A83-49F2-8BF7-9D1B6CB9660D}"/>
            </c:ext>
          </c:extLst>
        </c:ser>
        <c:dLbls>
          <c:showLegendKey val="0"/>
          <c:showVal val="0"/>
          <c:showCatName val="0"/>
          <c:showSerName val="0"/>
          <c:showPercent val="0"/>
          <c:showBubbleSize val="0"/>
        </c:dLbls>
        <c:gapWidth val="219"/>
        <c:overlap val="-27"/>
        <c:axId val="175987520"/>
        <c:axId val="175988080"/>
      </c:barChart>
      <c:catAx>
        <c:axId val="17598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75988080"/>
        <c:crosses val="autoZero"/>
        <c:auto val="1"/>
        <c:lblAlgn val="ctr"/>
        <c:lblOffset val="100"/>
        <c:noMultiLvlLbl val="0"/>
      </c:catAx>
      <c:valAx>
        <c:axId val="175988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75987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27F5C-AF84-4F37-9C73-A5B2B76243FC}" type="datetimeFigureOut">
              <a:rPr lang="it-IT" smtClean="0"/>
              <a:t>18/01/2018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675C0-2149-4946-BDCC-F675DB4F0038}" type="slidenum">
              <a:rPr lang="it-IT" smtClean="0"/>
              <a:t>‹N›</a:t>
            </a:fld>
            <a:endParaRPr lang="it-IT"/>
          </a:p>
        </p:txBody>
      </p:sp>
    </p:spTree>
    <p:extLst>
      <p:ext uri="{BB962C8B-B14F-4D97-AF65-F5344CB8AC3E}">
        <p14:creationId xmlns:p14="http://schemas.microsoft.com/office/powerpoint/2010/main" val="76108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DC is a multisystem disorder caused by abnormal telomere</a:t>
            </a:r>
            <a:r>
              <a:rPr lang="en-US" baseline="0" dirty="0" smtClean="0"/>
              <a:t> </a:t>
            </a:r>
            <a:r>
              <a:rPr lang="en-US" dirty="0" smtClean="0"/>
              <a:t>biology.</a:t>
            </a:r>
          </a:p>
          <a:p>
            <a:r>
              <a:rPr lang="en-US" dirty="0" smtClean="0"/>
              <a:t>The most characteristic</a:t>
            </a:r>
            <a:r>
              <a:rPr lang="en-US" baseline="0" dirty="0" smtClean="0"/>
              <a:t> </a:t>
            </a:r>
            <a:r>
              <a:rPr lang="en-US" dirty="0" smtClean="0"/>
              <a:t>clinical feature is a triad of </a:t>
            </a:r>
            <a:r>
              <a:rPr lang="en-US" dirty="0" err="1" smtClean="0"/>
              <a:t>mucocutaneous</a:t>
            </a:r>
            <a:r>
              <a:rPr lang="en-US" dirty="0" smtClean="0"/>
              <a:t> features: leukoplakia, reticulated skin</a:t>
            </a:r>
            <a:r>
              <a:rPr lang="en-US" baseline="0" dirty="0" smtClean="0"/>
              <a:t> </a:t>
            </a:r>
            <a:r>
              <a:rPr lang="en-US" dirty="0" smtClean="0"/>
              <a:t>pigmentation and nail dystrophy.</a:t>
            </a:r>
          </a:p>
          <a:p>
            <a:r>
              <a:rPr lang="it-IT" sz="1200" b="0" i="0" u="none" strike="noStrike" kern="1200" baseline="0" dirty="0" err="1" smtClean="0">
                <a:solidFill>
                  <a:schemeClr val="tx1"/>
                </a:solidFill>
                <a:latin typeface="+mn-lt"/>
                <a:ea typeface="+mn-ea"/>
                <a:cs typeface="+mn-cs"/>
              </a:rPr>
              <a:t>Patients</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DC and the related telomere biology disorders (TBD) may present with one or a combination of BMF, pulmonary fibrosis</a:t>
            </a:r>
            <a:r>
              <a:rPr lang="it-IT" sz="1200" b="0" i="0" u="none" strike="noStrike" kern="1200" baseline="0" dirty="0" smtClean="0">
                <a:solidFill>
                  <a:schemeClr val="tx1"/>
                </a:solidFill>
                <a:latin typeface="+mn-lt"/>
                <a:ea typeface="+mn-ea"/>
                <a:cs typeface="+mn-cs"/>
              </a:rPr>
              <a:t>, or </a:t>
            </a:r>
            <a:r>
              <a:rPr lang="it-IT" sz="1200" b="0" i="0" u="none" strike="noStrike" kern="1200" baseline="0" dirty="0" err="1" smtClean="0">
                <a:solidFill>
                  <a:schemeClr val="tx1"/>
                </a:solidFill>
                <a:latin typeface="+mn-lt"/>
                <a:ea typeface="+mn-ea"/>
                <a:cs typeface="+mn-cs"/>
              </a:rPr>
              <a:t>liver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disease</a:t>
            </a:r>
            <a:r>
              <a:rPr lang="it-IT" sz="1200" b="0" i="0" u="none" strike="noStrike" kern="1200" baseline="0" dirty="0" smtClean="0">
                <a:solidFill>
                  <a:schemeClr val="tx1"/>
                </a:solidFill>
                <a:latin typeface="+mn-lt"/>
                <a:ea typeface="+mn-ea"/>
                <a:cs typeface="+mn-cs"/>
              </a:rPr>
              <a:t>.</a:t>
            </a:r>
            <a:r>
              <a:rPr lang="en-US" dirty="0" smtClean="0"/>
              <a:t> One of</a:t>
            </a:r>
            <a:r>
              <a:rPr lang="en-US" baseline="0" dirty="0" smtClean="0"/>
              <a:t> </a:t>
            </a:r>
            <a:r>
              <a:rPr lang="en-US" dirty="0" smtClean="0"/>
              <a:t>the most common </a:t>
            </a:r>
            <a:r>
              <a:rPr lang="en-US" dirty="0" err="1" smtClean="0"/>
              <a:t>haematological</a:t>
            </a:r>
            <a:r>
              <a:rPr lang="en-US" dirty="0" smtClean="0"/>
              <a:t> manifestations is bone marrow failure that is the most</a:t>
            </a:r>
            <a:r>
              <a:rPr lang="en-US" baseline="0" dirty="0" smtClean="0"/>
              <a:t> </a:t>
            </a:r>
            <a:r>
              <a:rPr lang="en-US" dirty="0" smtClean="0"/>
              <a:t>significant cause of mortality in DC patients, up to 60-70%. Patients present </a:t>
            </a:r>
            <a:r>
              <a:rPr lang="en-US" dirty="0" err="1" smtClean="0"/>
              <a:t>hypocellular</a:t>
            </a:r>
            <a:r>
              <a:rPr lang="en-US" baseline="0" dirty="0" smtClean="0"/>
              <a:t> </a:t>
            </a:r>
            <a:r>
              <a:rPr lang="en-US" dirty="0" smtClean="0"/>
              <a:t>bone marrow and severe </a:t>
            </a:r>
            <a:r>
              <a:rPr lang="en-US" dirty="0" err="1" smtClean="0"/>
              <a:t>cytopenias</a:t>
            </a:r>
            <a:r>
              <a:rPr lang="en-US" dirty="0" smtClean="0"/>
              <a:t>.</a:t>
            </a:r>
          </a:p>
          <a:p>
            <a:r>
              <a:rPr lang="en-US" dirty="0" smtClean="0"/>
              <a:t>In the absence of telomerase activity</a:t>
            </a:r>
            <a:r>
              <a:rPr lang="en-US" baseline="0" dirty="0" smtClean="0"/>
              <a:t> </a:t>
            </a:r>
            <a:r>
              <a:rPr lang="en-US" dirty="0" smtClean="0"/>
              <a:t>and/or protection telomeres are shortened after each round of DNA replication.</a:t>
            </a:r>
          </a:p>
          <a:p>
            <a:r>
              <a:rPr lang="en-US" dirty="0" smtClean="0"/>
              <a:t>When a critical size is reached, telomeres are recognized as damaged</a:t>
            </a:r>
            <a:r>
              <a:rPr lang="en-US" baseline="0" dirty="0" smtClean="0"/>
              <a:t> </a:t>
            </a:r>
            <a:r>
              <a:rPr lang="en-US" dirty="0" smtClean="0"/>
              <a:t>DNA by the cell p53-dependent DNA-repair system. Persistent activation of</a:t>
            </a:r>
            <a:r>
              <a:rPr lang="en-US" baseline="0" dirty="0" smtClean="0"/>
              <a:t> </a:t>
            </a:r>
            <a:r>
              <a:rPr lang="en-US" dirty="0" smtClean="0"/>
              <a:t>this pathway finally results in cell apoptosis or senescence.</a:t>
            </a:r>
          </a:p>
          <a:p>
            <a:r>
              <a:rPr lang="en-US" dirty="0" smtClean="0"/>
              <a:t>Telomere shortening is associated to DNA replication, which is specially</a:t>
            </a:r>
            <a:r>
              <a:rPr lang="en-US" baseline="0" dirty="0" smtClean="0"/>
              <a:t> </a:t>
            </a:r>
            <a:r>
              <a:rPr lang="en-US" dirty="0" smtClean="0"/>
              <a:t>relevant in cells that have impaired systems of telomere elongation and protection, as is the</a:t>
            </a:r>
            <a:r>
              <a:rPr lang="en-US" baseline="0" dirty="0" smtClean="0"/>
              <a:t> </a:t>
            </a:r>
            <a:r>
              <a:rPr lang="en-US" dirty="0" smtClean="0"/>
              <a:t>case of DC patients cells. Therefore, highly proliferative cells are expected to be the firstly</a:t>
            </a:r>
            <a:r>
              <a:rPr lang="en-US" baseline="0" dirty="0" smtClean="0"/>
              <a:t> </a:t>
            </a:r>
            <a:r>
              <a:rPr lang="en-US" dirty="0" smtClean="0"/>
              <a:t>affected by telomere shortening. Some of these highly proliferative cells are the stem cells of tissues with high capacity of renewal such epithelia, bone marrow cells and lymphocytes.</a:t>
            </a:r>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2</a:t>
            </a:fld>
            <a:endParaRPr lang="it-IT"/>
          </a:p>
        </p:txBody>
      </p:sp>
    </p:spTree>
    <p:extLst>
      <p:ext uri="{BB962C8B-B14F-4D97-AF65-F5344CB8AC3E}">
        <p14:creationId xmlns:p14="http://schemas.microsoft.com/office/powerpoint/2010/main" val="229302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baseline="0" dirty="0" smtClean="0"/>
              <a:t>Fourth </a:t>
            </a:r>
            <a:r>
              <a:rPr lang="it-IT" b="1" baseline="0" dirty="0" err="1" smtClean="0"/>
              <a:t>step</a:t>
            </a:r>
            <a:r>
              <a:rPr lang="it-IT" b="1" baseline="0" dirty="0" smtClean="0"/>
              <a:t>: </a:t>
            </a:r>
            <a:r>
              <a:rPr lang="en-US" b="0" baseline="0" dirty="0" smtClean="0"/>
              <a:t>one </a:t>
            </a:r>
            <a:r>
              <a:rPr lang="en-US" baseline="0" dirty="0" smtClean="0"/>
              <a:t>part of the marrow </a:t>
            </a:r>
            <a:r>
              <a:rPr lang="en-US" dirty="0" smtClean="0"/>
              <a:t>will be used for transplantation in the mouse B, this mouse is immunocompromised with a damaged bone marrow using the irradiation (12 </a:t>
            </a:r>
            <a:r>
              <a:rPr lang="en-US" dirty="0" err="1" smtClean="0"/>
              <a:t>Gy</a:t>
            </a:r>
            <a:r>
              <a:rPr lang="en-US" dirty="0" smtClean="0"/>
              <a:t>)</a:t>
            </a:r>
            <a:r>
              <a:rPr lang="it-IT" baseline="0" dirty="0" smtClean="0"/>
              <a:t>. </a:t>
            </a:r>
          </a:p>
          <a:p>
            <a:r>
              <a:rPr lang="it-IT" b="1" baseline="0" dirty="0" err="1" smtClean="0"/>
              <a:t>Fifht</a:t>
            </a:r>
            <a:r>
              <a:rPr lang="it-IT" b="1" baseline="0" dirty="0" smtClean="0"/>
              <a:t> </a:t>
            </a:r>
            <a:r>
              <a:rPr lang="it-IT" b="1" baseline="0" dirty="0" err="1" smtClean="0"/>
              <a:t>step</a:t>
            </a:r>
            <a:r>
              <a:rPr lang="it-IT" b="0" baseline="0" dirty="0" smtClean="0"/>
              <a:t>: </a:t>
            </a:r>
            <a:r>
              <a:rPr lang="it-IT" b="0" baseline="0" dirty="0" err="1" smtClean="0"/>
              <a:t>one</a:t>
            </a:r>
            <a:r>
              <a:rPr lang="it-IT" b="0" baseline="0" dirty="0" smtClean="0"/>
              <a:t> </a:t>
            </a:r>
            <a:r>
              <a:rPr lang="it-IT" b="0" baseline="0" dirty="0" err="1" smtClean="0"/>
              <a:t>month</a:t>
            </a:r>
            <a:r>
              <a:rPr lang="it-IT" b="0" baseline="0" dirty="0" smtClean="0"/>
              <a:t> </a:t>
            </a:r>
            <a:r>
              <a:rPr lang="it-IT" b="0" baseline="0" dirty="0" err="1" smtClean="0"/>
              <a:t>after</a:t>
            </a:r>
            <a:r>
              <a:rPr lang="it-IT" b="0" baseline="0" dirty="0" smtClean="0"/>
              <a:t> </a:t>
            </a:r>
            <a:r>
              <a:rPr lang="it-IT" b="0" baseline="0" dirty="0" err="1" smtClean="0"/>
              <a:t>transplantation</a:t>
            </a:r>
            <a:r>
              <a:rPr lang="it-IT" b="0" baseline="0" dirty="0" smtClean="0"/>
              <a:t>,</a:t>
            </a:r>
            <a:r>
              <a:rPr lang="en-US" b="0" baseline="0" dirty="0" smtClean="0"/>
              <a:t> </a:t>
            </a:r>
            <a:r>
              <a:rPr lang="en-US" dirty="0" smtClean="0"/>
              <a:t>the HSC and MSC cells selected in the third step will be transplanted into the bone marrow of mouse B.</a:t>
            </a:r>
            <a:endParaRPr lang="it-IT" b="0" dirty="0" smtClean="0"/>
          </a:p>
          <a:p>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11</a:t>
            </a:fld>
            <a:endParaRPr lang="it-IT"/>
          </a:p>
        </p:txBody>
      </p:sp>
    </p:spTree>
    <p:extLst>
      <p:ext uri="{BB962C8B-B14F-4D97-AF65-F5344CB8AC3E}">
        <p14:creationId xmlns:p14="http://schemas.microsoft.com/office/powerpoint/2010/main" val="2880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5 months after the transplantation, several control analysis will</a:t>
            </a:r>
            <a:r>
              <a:rPr lang="en-US" baseline="0" dirty="0" smtClean="0"/>
              <a:t> be</a:t>
            </a:r>
            <a:r>
              <a:rPr lang="en-US" dirty="0" smtClean="0"/>
              <a:t> perform;</a:t>
            </a:r>
            <a:endParaRPr lang="it-IT"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smtClean="0"/>
              <a:t>(</a:t>
            </a:r>
            <a:r>
              <a:rPr lang="it-IT" sz="1200" kern="1200" dirty="0" smtClean="0">
                <a:solidFill>
                  <a:schemeClr val="tx1"/>
                </a:solidFill>
                <a:latin typeface="+mn-lt"/>
                <a:ea typeface="+mn-ea"/>
                <a:cs typeface="+mn-cs"/>
              </a:rPr>
              <a:t>Q-FISH)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a </a:t>
            </a:r>
            <a:r>
              <a:rPr lang="it-IT" sz="1200" kern="1200" dirty="0" err="1" smtClean="0">
                <a:solidFill>
                  <a:schemeClr val="tx1"/>
                </a:solidFill>
                <a:latin typeface="+mn-lt"/>
                <a:ea typeface="+mn-ea"/>
                <a:cs typeface="+mn-cs"/>
              </a:rPr>
              <a:t>cytogenetic</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technique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based</a:t>
            </a:r>
            <a:r>
              <a:rPr lang="it-IT" sz="1200" kern="1200" dirty="0" smtClean="0">
                <a:solidFill>
                  <a:schemeClr val="tx1"/>
                </a:solidFill>
                <a:latin typeface="+mn-lt"/>
                <a:ea typeface="+mn-ea"/>
                <a:cs typeface="+mn-cs"/>
              </a:rPr>
              <a:t> on the </a:t>
            </a:r>
            <a:r>
              <a:rPr lang="it-IT" sz="1200" kern="1200" dirty="0" err="1" smtClean="0">
                <a:solidFill>
                  <a:schemeClr val="tx1"/>
                </a:solidFill>
                <a:latin typeface="+mn-lt"/>
                <a:ea typeface="+mn-ea"/>
                <a:cs typeface="+mn-cs"/>
              </a:rPr>
              <a:t>traditional</a:t>
            </a:r>
            <a:r>
              <a:rPr lang="it-IT" sz="1200" kern="1200" baseline="0" dirty="0" smtClean="0">
                <a:solidFill>
                  <a:schemeClr val="tx1"/>
                </a:solidFill>
                <a:latin typeface="+mn-lt"/>
                <a:ea typeface="+mn-ea"/>
                <a:cs typeface="+mn-cs"/>
              </a:rPr>
              <a:t> FISH</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methodology</a:t>
            </a:r>
            <a:r>
              <a:rPr lang="it-IT" sz="1200" kern="1200" dirty="0" smtClean="0">
                <a:solidFill>
                  <a:schemeClr val="tx1"/>
                </a:solidFill>
                <a:latin typeface="+mn-lt"/>
                <a:ea typeface="+mn-ea"/>
                <a:cs typeface="+mn-cs"/>
              </a:rPr>
              <a:t>. In Q-FISH, the </a:t>
            </a:r>
            <a:r>
              <a:rPr lang="it-IT" sz="1200" kern="1200" dirty="0" err="1" smtClean="0">
                <a:solidFill>
                  <a:schemeClr val="tx1"/>
                </a:solidFill>
                <a:latin typeface="+mn-lt"/>
                <a:ea typeface="+mn-ea"/>
                <a:cs typeface="+mn-cs"/>
              </a:rPr>
              <a:t>technique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uses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labelled</a:t>
            </a:r>
            <a:r>
              <a:rPr lang="it-IT" sz="1200" kern="1200" dirty="0" smtClean="0">
                <a:solidFill>
                  <a:schemeClr val="tx1"/>
                </a:solidFill>
                <a:latin typeface="+mn-lt"/>
                <a:ea typeface="+mn-ea"/>
                <a:cs typeface="+mn-cs"/>
              </a:rPr>
              <a:t> (Cy3 or FITC) </a:t>
            </a:r>
            <a:r>
              <a:rPr lang="it-IT" sz="1200" kern="1200" dirty="0" err="1" smtClean="0">
                <a:solidFill>
                  <a:schemeClr val="tx1"/>
                </a:solidFill>
                <a:latin typeface="+mn-lt"/>
                <a:ea typeface="+mn-ea"/>
                <a:cs typeface="+mn-cs"/>
              </a:rPr>
              <a:t>synthetic</a:t>
            </a:r>
            <a:r>
              <a:rPr lang="it-IT" sz="1200" kern="1200" dirty="0" smtClean="0">
                <a:solidFill>
                  <a:schemeClr val="tx1"/>
                </a:solidFill>
                <a:latin typeface="+mn-lt"/>
                <a:ea typeface="+mn-ea"/>
                <a:cs typeface="+mn-cs"/>
              </a:rPr>
              <a:t> DNA </a:t>
            </a:r>
            <a:r>
              <a:rPr lang="it-IT" sz="1200" kern="1200" dirty="0" err="1" smtClean="0">
                <a:solidFill>
                  <a:schemeClr val="tx1"/>
                </a:solidFill>
                <a:latin typeface="+mn-lt"/>
                <a:ea typeface="+mn-ea"/>
                <a:cs typeface="+mn-cs"/>
              </a:rPr>
              <a:t>mimics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called</a:t>
            </a:r>
            <a:r>
              <a:rPr lang="it-IT" sz="1200" kern="1200" dirty="0" smtClean="0">
                <a:solidFill>
                  <a:schemeClr val="tx1"/>
                </a:solidFill>
                <a:latin typeface="+mn-lt"/>
                <a:ea typeface="+mn-ea"/>
                <a:cs typeface="+mn-cs"/>
              </a:rPr>
              <a:t> </a:t>
            </a:r>
            <a:r>
              <a:rPr lang="it-IT" sz="1200" b="0" u="none" kern="1200" dirty="0" smtClean="0">
                <a:solidFill>
                  <a:schemeClr val="tx1"/>
                </a:solidFill>
                <a:latin typeface="+mn-lt"/>
                <a:ea typeface="+mn-ea"/>
                <a:cs typeface="+mn-cs"/>
              </a:rPr>
              <a:t>peptide </a:t>
            </a:r>
            <a:r>
              <a:rPr lang="it-IT" sz="1200" kern="1200" dirty="0" err="1" smtClean="0">
                <a:solidFill>
                  <a:schemeClr val="tx1"/>
                </a:solidFill>
                <a:latin typeface="+mn-lt"/>
                <a:ea typeface="+mn-ea"/>
                <a:cs typeface="+mn-cs"/>
              </a:rPr>
              <a:t>nucleic</a:t>
            </a:r>
            <a:r>
              <a:rPr lang="it-IT" sz="1200" kern="1200" dirty="0" smtClean="0">
                <a:solidFill>
                  <a:schemeClr val="tx1"/>
                </a:solidFill>
                <a:latin typeface="+mn-lt"/>
                <a:ea typeface="+mn-ea"/>
                <a:cs typeface="+mn-cs"/>
              </a:rPr>
              <a:t> acid (PNA) </a:t>
            </a:r>
            <a:r>
              <a:rPr lang="it-IT" sz="1200" kern="1200" dirty="0" err="1" smtClean="0">
                <a:solidFill>
                  <a:schemeClr val="tx1"/>
                </a:solidFill>
                <a:latin typeface="+mn-lt"/>
                <a:ea typeface="+mn-ea"/>
                <a:cs typeface="+mn-cs"/>
              </a:rPr>
              <a:t>oligonucleotides</a:t>
            </a:r>
            <a:r>
              <a:rPr lang="it-IT" sz="1200" kern="1200" dirty="0" smtClean="0">
                <a:solidFill>
                  <a:schemeClr val="tx1"/>
                </a:solidFill>
                <a:latin typeface="+mn-lt"/>
                <a:ea typeface="+mn-ea"/>
                <a:cs typeface="+mn-cs"/>
              </a:rPr>
              <a:t> to </a:t>
            </a:r>
            <a:r>
              <a:rPr lang="it-IT" sz="1200" kern="1200" dirty="0" err="1" smtClean="0">
                <a:solidFill>
                  <a:schemeClr val="tx1"/>
                </a:solidFill>
                <a:latin typeface="+mn-lt"/>
                <a:ea typeface="+mn-ea"/>
                <a:cs typeface="+mn-cs"/>
              </a:rPr>
              <a:t>quantify</a:t>
            </a:r>
            <a:r>
              <a:rPr lang="en-US" sz="1200" kern="1200" baseline="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sequences</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chromosomal</a:t>
            </a:r>
            <a:r>
              <a:rPr lang="it-IT" sz="1200" kern="1200" dirty="0" smtClean="0">
                <a:solidFill>
                  <a:schemeClr val="tx1"/>
                </a:solidFill>
                <a:latin typeface="+mn-lt"/>
                <a:ea typeface="+mn-ea"/>
                <a:cs typeface="+mn-cs"/>
              </a:rPr>
              <a:t> DNA </a:t>
            </a:r>
            <a:r>
              <a:rPr lang="it-IT" sz="1200" kern="1200" dirty="0" err="1" smtClean="0">
                <a:solidFill>
                  <a:schemeClr val="tx1"/>
                </a:solidFill>
                <a:latin typeface="+mn-lt"/>
                <a:ea typeface="+mn-ea"/>
                <a:cs typeface="+mn-cs"/>
              </a:rPr>
              <a:t>using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fluorescent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microscopy</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analysis</a:t>
            </a:r>
            <a:r>
              <a:rPr lang="it-IT" sz="1200" kern="1200" dirty="0" smtClean="0">
                <a:solidFill>
                  <a:schemeClr val="tx1"/>
                </a:solidFill>
                <a:latin typeface="+mn-lt"/>
                <a:ea typeface="+mn-ea"/>
                <a:cs typeface="+mn-cs"/>
              </a:rPr>
              <a:t> software. </a:t>
            </a:r>
            <a:r>
              <a:rPr lang="en-US" dirty="0" smtClean="0"/>
              <a:t>By using conditions that only allow labeled (CCCTAA)</a:t>
            </a:r>
            <a:r>
              <a:rPr lang="en-US" baseline="-25000" dirty="0" smtClean="0"/>
              <a:t>3</a:t>
            </a:r>
            <a:r>
              <a:rPr lang="en-US" dirty="0" smtClean="0"/>
              <a:t> PNA to hybridize to (TTAGGG)</a:t>
            </a:r>
            <a:r>
              <a:rPr lang="en-US" baseline="-25000" dirty="0" smtClean="0"/>
              <a:t>n</a:t>
            </a:r>
            <a:r>
              <a:rPr lang="en-US" dirty="0" smtClean="0"/>
              <a:t> target sequences, Q-FISH is able to quantify the hybridization of PNAs to </a:t>
            </a:r>
            <a:r>
              <a:rPr lang="en-US" dirty="0" err="1" smtClean="0"/>
              <a:t>telomeric</a:t>
            </a:r>
            <a:r>
              <a:rPr lang="en-US" dirty="0" smtClean="0"/>
              <a:t> sequences.</a:t>
            </a:r>
            <a:r>
              <a:rPr lang="it-IT"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Similarly to metaphase Q-FISH, HT Q-FISH is performed with very high stringency hybridization conditions, which only allow detection of perfect TTAGGG repeats, therefore reflecting on the length of distal </a:t>
            </a:r>
            <a:r>
              <a:rPr lang="en-US" sz="1200" kern="1200" dirty="0" err="1" smtClean="0">
                <a:solidFill>
                  <a:schemeClr val="tx1"/>
                </a:solidFill>
                <a:latin typeface="+mn-lt"/>
                <a:ea typeface="+mn-ea"/>
                <a:cs typeface="+mn-cs"/>
              </a:rPr>
              <a:t>telomeric</a:t>
            </a:r>
            <a:r>
              <a:rPr lang="en-US" sz="1200" kern="1200" dirty="0" smtClean="0">
                <a:solidFill>
                  <a:schemeClr val="tx1"/>
                </a:solidFill>
                <a:latin typeface="+mn-lt"/>
                <a:ea typeface="+mn-ea"/>
                <a:cs typeface="+mn-cs"/>
              </a:rPr>
              <a:t> repeats and not of </a:t>
            </a:r>
            <a:r>
              <a:rPr lang="en-US" sz="1200" kern="1200" dirty="0" err="1" smtClean="0">
                <a:solidFill>
                  <a:schemeClr val="tx1"/>
                </a:solidFill>
                <a:latin typeface="+mn-lt"/>
                <a:ea typeface="+mn-ea"/>
                <a:cs typeface="+mn-cs"/>
              </a:rPr>
              <a:t>subtelomeric</a:t>
            </a:r>
            <a:r>
              <a:rPr lang="en-US" sz="1200" kern="1200" dirty="0" smtClean="0">
                <a:solidFill>
                  <a:schemeClr val="tx1"/>
                </a:solidFill>
                <a:latin typeface="+mn-lt"/>
                <a:ea typeface="+mn-ea"/>
                <a:cs typeface="+mn-cs"/>
              </a:rPr>
              <a:t> repeats. Furthermore, HT Q-FISH allows the determination of the frequency of cells with very short telomeres within a given population, which in turn are indicative of telomere dysfunction. HT Q-FISH generates large data sets for each sample, conferring high accuracy and statistical power to this method. HT Q-FISH, thus, represents a crucial improvement to the application of telomere FISH analysis to large-scale studies</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Canela</a:t>
            </a:r>
            <a:r>
              <a:rPr lang="en-US" sz="1200" i="1" kern="1200" dirty="0" smtClean="0">
                <a:solidFill>
                  <a:schemeClr val="tx1"/>
                </a:solidFill>
                <a:latin typeface="+mn-lt"/>
                <a:ea typeface="+mn-ea"/>
                <a:cs typeface="+mn-cs"/>
              </a:rPr>
              <a:t> A.</a:t>
            </a:r>
            <a:r>
              <a:rPr lang="en-US" sz="1200" i="1" kern="1200" baseline="0" dirty="0" smtClean="0">
                <a:solidFill>
                  <a:schemeClr val="tx1"/>
                </a:solidFill>
                <a:latin typeface="+mn-lt"/>
                <a:ea typeface="+mn-ea"/>
                <a:cs typeface="+mn-cs"/>
              </a:rPr>
              <a:t> et al.,2007</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We next compared the dynamics of telomere length in mice treated with: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AAV9-Tert </a:t>
            </a:r>
            <a:r>
              <a:rPr lang="en-US" sz="1200" b="0" i="0" u="none" strike="noStrike" kern="1200" baseline="0" dirty="0" err="1" smtClean="0">
                <a:solidFill>
                  <a:schemeClr val="tx1"/>
                </a:solidFill>
                <a:latin typeface="+mn-lt"/>
                <a:ea typeface="+mn-ea"/>
                <a:cs typeface="+mn-cs"/>
              </a:rPr>
              <a:t>HSCs+MSCs</a:t>
            </a:r>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AAV9-Tert HSCs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Untreated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Wilde-type</a:t>
            </a:r>
          </a:p>
          <a:p>
            <a:r>
              <a:rPr lang="en-US" sz="1200" b="0" i="0" u="none" strike="noStrike" kern="1200" baseline="0" dirty="0" smtClean="0">
                <a:solidFill>
                  <a:schemeClr val="tx1"/>
                </a:solidFill>
                <a:latin typeface="+mn-lt"/>
                <a:ea typeface="+mn-ea"/>
                <a:cs typeface="+mn-cs"/>
              </a:rPr>
              <a:t>To this end, we performed a longitudinal study to follow telomere length in peripheral blood (PBMCs) over time using telomere </a:t>
            </a:r>
            <a:r>
              <a:rPr lang="it-IT" sz="1200" b="0" i="0" u="none" strike="noStrike" kern="1200" baseline="0" dirty="0" smtClean="0">
                <a:solidFill>
                  <a:schemeClr val="tx1"/>
                </a:solidFill>
                <a:latin typeface="+mn-lt"/>
                <a:ea typeface="+mn-ea"/>
                <a:cs typeface="+mn-cs"/>
              </a:rPr>
              <a:t>HT-Q-FISH technology.3</a:t>
            </a:r>
          </a:p>
          <a:p>
            <a:r>
              <a:rPr lang="en-US" dirty="0" smtClean="0"/>
              <a:t>We expect a significant increase in telomere length in mice treated with both HSCs and MSCs transduced with AAV-9 TERT, compared to differently treated mice.</a:t>
            </a:r>
            <a:endParaRPr lang="en-US" sz="1200" kern="1200" dirty="0" smtClean="0">
              <a:solidFill>
                <a:schemeClr val="tx1"/>
              </a:solidFill>
              <a:latin typeface="+mn-lt"/>
              <a:ea typeface="+mn-ea"/>
              <a:cs typeface="+mn-cs"/>
            </a:endParaRPr>
          </a:p>
          <a:p>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361675C0-2149-4946-BDCC-F675DB4F0038}" type="slidenum">
              <a:rPr lang="it-IT" smtClean="0"/>
              <a:t>12</a:t>
            </a:fld>
            <a:endParaRPr lang="it-IT"/>
          </a:p>
        </p:txBody>
      </p:sp>
    </p:spTree>
    <p:extLst>
      <p:ext uri="{BB962C8B-B14F-4D97-AF65-F5344CB8AC3E}">
        <p14:creationId xmlns:p14="http://schemas.microsoft.com/office/powerpoint/2010/main" val="374833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further check after treatment will be the blood count. </a:t>
            </a:r>
            <a:endParaRPr lang="it-IT" dirty="0" smtClean="0"/>
          </a:p>
          <a:p>
            <a:r>
              <a:rPr lang="en-US" dirty="0" smtClean="0"/>
              <a:t>Also in this case we expect a significant increase in the levels of hemoglobin, erythrocytes, platelets and leukocytes in mice treated with HSCs and MSCs transduced with AAV-9Tert. This would confirm the hypothesis of the importance of the reconstitution of the hematopoietic stem microenvironment for the acquisition of a correct </a:t>
            </a:r>
            <a:r>
              <a:rPr lang="en-US" dirty="0" err="1" smtClean="0"/>
              <a:t>haematological</a:t>
            </a:r>
            <a:r>
              <a:rPr lang="en-US" dirty="0" smtClean="0"/>
              <a:t> </a:t>
            </a:r>
            <a:r>
              <a:rPr lang="en-US" dirty="0" smtClean="0"/>
              <a:t>phenotype.</a:t>
            </a:r>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13</a:t>
            </a:fld>
            <a:endParaRPr lang="it-IT"/>
          </a:p>
        </p:txBody>
      </p:sp>
    </p:spTree>
    <p:extLst>
      <p:ext uri="{BB962C8B-B14F-4D97-AF65-F5344CB8AC3E}">
        <p14:creationId xmlns:p14="http://schemas.microsoft.com/office/powerpoint/2010/main" val="244827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In conclusion, the ability of mesenchymal stem cells to recreate a functional stem cell niche led us to improve autologous bone marrow transplantation by opting for </a:t>
            </a:r>
            <a:r>
              <a:rPr lang="en-US" dirty="0" err="1" smtClean="0"/>
              <a:t>coinfusion</a:t>
            </a:r>
            <a:r>
              <a:rPr lang="en-US" dirty="0" smtClean="0"/>
              <a:t> of MSCs with HSCs.</a:t>
            </a:r>
          </a:p>
          <a:p>
            <a:r>
              <a:rPr lang="en-US" dirty="0" smtClean="0"/>
              <a:t>Several steps are required for the realization of this project; this in terms of timing and feasibility can be a critical point. In particular, to obtain a mouse model with typical characteristics of aplastic anemia similar to DC patients, we hypothesized a rather invasive procedure for the mouse (</a:t>
            </a:r>
            <a:r>
              <a:rPr lang="en-US" dirty="0" err="1" smtClean="0"/>
              <a:t>myeloablative</a:t>
            </a:r>
            <a:r>
              <a:rPr lang="en-US" dirty="0" smtClean="0"/>
              <a:t> conditioning, bone marrow transplantation); this with the subsequent treatment with the transduced stem cells could be excessively drastic and compromise the success of the experiment.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Studies in mice have largely been unable to mimic disease phenotype in humans due to difficulties in fully replicating the human mutations and the differences between mouse and human cells with regard to telomere length regulation, processing of reactive oxygen species and lifespan. In the future it would be interesting to use induced pluripotent stem cells (IPSs) as  platforms for identifying signaling pathways and functional mapping of </a:t>
            </a:r>
            <a:r>
              <a:rPr lang="en-US" dirty="0" err="1" smtClean="0"/>
              <a:t>haplo</a:t>
            </a:r>
            <a:r>
              <a:rPr lang="en-US" dirty="0" smtClean="0"/>
              <a:t>-insufficient genes involved in large-scale chromosomal deletions–associated disorders.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Furthermore, to improve the experimental plan it would be useful to further test the effectiveness of transduction of our vector on MSCs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14</a:t>
            </a:fld>
            <a:endParaRPr lang="it-IT"/>
          </a:p>
        </p:txBody>
      </p:sp>
    </p:spTree>
    <p:extLst>
      <p:ext uri="{BB962C8B-B14F-4D97-AF65-F5344CB8AC3E}">
        <p14:creationId xmlns:p14="http://schemas.microsoft.com/office/powerpoint/2010/main" val="114785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Autosomal</a:t>
            </a:r>
            <a:r>
              <a:rPr lang="it-IT" dirty="0" smtClean="0"/>
              <a:t> </a:t>
            </a:r>
            <a:r>
              <a:rPr lang="it-IT" dirty="0" err="1" smtClean="0"/>
              <a:t>dominant</a:t>
            </a:r>
            <a:r>
              <a:rPr lang="it-IT" dirty="0" smtClean="0"/>
              <a:t>, </a:t>
            </a:r>
            <a:r>
              <a:rPr lang="it-IT" dirty="0" err="1" smtClean="0"/>
              <a:t>autosomal</a:t>
            </a:r>
            <a:r>
              <a:rPr lang="it-IT" dirty="0" smtClean="0"/>
              <a:t> recessive, and X-</a:t>
            </a:r>
            <a:r>
              <a:rPr lang="it-IT" dirty="0" err="1" smtClean="0"/>
              <a:t>linked</a:t>
            </a:r>
            <a:r>
              <a:rPr lang="it-IT" baseline="0" dirty="0" smtClean="0"/>
              <a:t> </a:t>
            </a:r>
            <a:r>
              <a:rPr lang="it-IT" dirty="0" smtClean="0"/>
              <a:t>recessive </a:t>
            </a:r>
            <a:r>
              <a:rPr lang="it-IT" dirty="0" err="1" smtClean="0"/>
              <a:t>inheritance</a:t>
            </a:r>
            <a:r>
              <a:rPr lang="it-IT" dirty="0" smtClean="0"/>
              <a:t> </a:t>
            </a:r>
            <a:r>
              <a:rPr lang="it-IT" dirty="0" err="1" smtClean="0"/>
              <a:t>patterns</a:t>
            </a:r>
            <a:r>
              <a:rPr lang="it-IT" dirty="0" smtClean="0"/>
              <a:t> </a:t>
            </a:r>
            <a:r>
              <a:rPr lang="it-IT" dirty="0" err="1" smtClean="0"/>
              <a:t>have</a:t>
            </a:r>
            <a:r>
              <a:rPr lang="it-IT" dirty="0" smtClean="0"/>
              <a:t> </a:t>
            </a:r>
            <a:r>
              <a:rPr lang="it-IT" dirty="0" err="1" smtClean="0"/>
              <a:t>been</a:t>
            </a:r>
            <a:r>
              <a:rPr lang="it-IT" dirty="0" smtClean="0"/>
              <a:t> </a:t>
            </a:r>
            <a:r>
              <a:rPr lang="it-IT" dirty="0" err="1" smtClean="0"/>
              <a:t>identified</a:t>
            </a:r>
            <a:r>
              <a:rPr lang="it-IT" dirty="0" smtClean="0"/>
              <a:t> </a:t>
            </a:r>
            <a:r>
              <a:rPr lang="it-IT" dirty="0" err="1" smtClean="0"/>
              <a:t>as</a:t>
            </a:r>
            <a:r>
              <a:rPr lang="it-IT" dirty="0" smtClean="0"/>
              <a:t> the</a:t>
            </a:r>
            <a:r>
              <a:rPr lang="it-IT" baseline="0" dirty="0" smtClean="0"/>
              <a:t> </a:t>
            </a:r>
            <a:r>
              <a:rPr lang="it-IT" dirty="0" err="1" smtClean="0"/>
              <a:t>causes</a:t>
            </a:r>
            <a:r>
              <a:rPr lang="it-IT" dirty="0" smtClean="0"/>
              <a:t> of DC/TBD and </a:t>
            </a:r>
            <a:r>
              <a:rPr lang="it-IT" dirty="0" err="1" smtClean="0"/>
              <a:t>resultant</a:t>
            </a:r>
            <a:r>
              <a:rPr lang="it-IT" dirty="0" smtClean="0"/>
              <a:t> </a:t>
            </a:r>
            <a:r>
              <a:rPr lang="it-IT" dirty="0" err="1" smtClean="0"/>
              <a:t>very</a:t>
            </a:r>
            <a:r>
              <a:rPr lang="it-IT" dirty="0" smtClean="0"/>
              <a:t> short </a:t>
            </a:r>
            <a:r>
              <a:rPr lang="it-IT" dirty="0" err="1" smtClean="0"/>
              <a:t>telomeres</a:t>
            </a:r>
            <a:r>
              <a:rPr lang="it-IT" dirty="0" smtClean="0"/>
              <a:t> for </a:t>
            </a:r>
            <a:r>
              <a:rPr lang="it-IT" dirty="0" err="1" smtClean="0"/>
              <a:t>age</a:t>
            </a:r>
            <a:r>
              <a:rPr lang="it-IT" dirty="0" smtClean="0"/>
              <a:t>.</a:t>
            </a:r>
            <a:r>
              <a:rPr lang="it-IT" baseline="0" dirty="0" smtClean="0"/>
              <a:t> </a:t>
            </a:r>
            <a:r>
              <a:rPr lang="it-IT" dirty="0" smtClean="0"/>
              <a:t>The </a:t>
            </a:r>
            <a:r>
              <a:rPr lang="it-IT" dirty="0" err="1" smtClean="0"/>
              <a:t>known</a:t>
            </a:r>
            <a:r>
              <a:rPr lang="it-IT" dirty="0" smtClean="0"/>
              <a:t> </a:t>
            </a:r>
            <a:r>
              <a:rPr lang="it-IT" dirty="0" err="1" smtClean="0"/>
              <a:t>genes</a:t>
            </a:r>
            <a:r>
              <a:rPr lang="it-IT" dirty="0" smtClean="0"/>
              <a:t> include CTC1, DKC1, NHP2, NOP10,PARN, POT1, RTEL1, STN1, TERC, TERT</a:t>
            </a:r>
            <a:r>
              <a:rPr lang="it-IT" baseline="0" dirty="0" smtClean="0"/>
              <a:t> and</a:t>
            </a:r>
            <a:r>
              <a:rPr lang="it-IT" dirty="0" smtClean="0"/>
              <a:t> TINF2.</a:t>
            </a:r>
          </a:p>
          <a:p>
            <a:r>
              <a:rPr lang="en-US" dirty="0" smtClean="0"/>
              <a:t>In particular, we have focused on the mutation of the TERT gene that encodes the reverse transcriptase.</a:t>
            </a:r>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3</a:t>
            </a:fld>
            <a:endParaRPr lang="it-IT"/>
          </a:p>
        </p:txBody>
      </p:sp>
    </p:spTree>
    <p:extLst>
      <p:ext uri="{BB962C8B-B14F-4D97-AF65-F5344CB8AC3E}">
        <p14:creationId xmlns:p14="http://schemas.microsoft.com/office/powerpoint/2010/main" val="97025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4</a:t>
            </a:fld>
            <a:endParaRPr lang="it-IT"/>
          </a:p>
        </p:txBody>
      </p:sp>
    </p:spTree>
    <p:extLst>
      <p:ext uri="{BB962C8B-B14F-4D97-AF65-F5344CB8AC3E}">
        <p14:creationId xmlns:p14="http://schemas.microsoft.com/office/powerpoint/2010/main" val="377405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5</a:t>
            </a:fld>
            <a:endParaRPr lang="it-IT"/>
          </a:p>
        </p:txBody>
      </p:sp>
    </p:spTree>
    <p:extLst>
      <p:ext uri="{BB962C8B-B14F-4D97-AF65-F5344CB8AC3E}">
        <p14:creationId xmlns:p14="http://schemas.microsoft.com/office/powerpoint/2010/main" val="233730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dirty="0" smtClean="0"/>
              <a:t>Bar and colleagues in this work have tested</a:t>
            </a:r>
            <a:r>
              <a:rPr lang="en-US" baseline="0" dirty="0" smtClean="0"/>
              <a:t> </a:t>
            </a:r>
            <a:r>
              <a:rPr lang="it-IT" sz="1200" b="0" i="0" u="none" strike="noStrike" baseline="0" dirty="0" smtClean="0">
                <a:latin typeface="AdvPSHEL-B"/>
              </a:rPr>
              <a:t>the </a:t>
            </a:r>
            <a:r>
              <a:rPr lang="it-IT" sz="1200" b="0" i="0" u="none" strike="noStrike" baseline="0" dirty="0" err="1" smtClean="0">
                <a:latin typeface="AdvPSHEL-B"/>
              </a:rPr>
              <a:t>therapeutic</a:t>
            </a:r>
            <a:r>
              <a:rPr lang="it-IT" sz="1200" b="0" i="0" u="none" strike="noStrike" baseline="0" dirty="0" smtClean="0">
                <a:latin typeface="AdvPSHEL-B"/>
              </a:rPr>
              <a:t> </a:t>
            </a:r>
            <a:r>
              <a:rPr lang="it-IT" sz="1200" b="0" i="0" u="none" strike="noStrike" baseline="0" dirty="0" err="1" smtClean="0">
                <a:latin typeface="AdvPSHEL-B"/>
              </a:rPr>
              <a:t>efficacy</a:t>
            </a:r>
            <a:r>
              <a:rPr lang="it-IT" sz="1200" b="0" i="0" u="none" strike="noStrike" baseline="0" dirty="0" smtClean="0">
                <a:latin typeface="AdvPSHEL-B"/>
              </a:rPr>
              <a:t> </a:t>
            </a:r>
            <a:r>
              <a:rPr lang="en-US" sz="1200" b="0" i="0" u="none" strike="noStrike" baseline="0" dirty="0" smtClean="0">
                <a:latin typeface="AdvPSHEL-B"/>
              </a:rPr>
              <a:t>of telomerase activation by using adeno-associated virus (AAV)9 gene therapy vectors carrying the telomerase </a:t>
            </a:r>
            <a:r>
              <a:rPr lang="en-US" sz="1200" b="0" i="0" u="none" strike="noStrike" baseline="0" dirty="0" err="1" smtClean="0">
                <a:latin typeface="AdvPSHEL-BO"/>
              </a:rPr>
              <a:t>Tert</a:t>
            </a:r>
            <a:r>
              <a:rPr lang="en-US" sz="1200" b="0" i="0" u="none" strike="noStrike" baseline="0" dirty="0" smtClean="0">
                <a:latin typeface="AdvPSHEL-BO"/>
              </a:rPr>
              <a:t> </a:t>
            </a:r>
            <a:r>
              <a:rPr lang="en-US" sz="1200" b="0" i="0" u="none" strike="noStrike" baseline="0" dirty="0" smtClean="0">
                <a:latin typeface="AdvPSHEL-B"/>
              </a:rPr>
              <a:t>gene in a mouse models of aplastic anemia due to short telomeres (</a:t>
            </a:r>
            <a:r>
              <a:rPr lang="en-US" sz="1200" b="0" i="0" u="none" strike="noStrike" baseline="0" dirty="0" err="1" smtClean="0">
                <a:latin typeface="AdvPSHEL-BO"/>
              </a:rPr>
              <a:t>Tert</a:t>
            </a:r>
            <a:r>
              <a:rPr lang="en-US" sz="1200" b="0" i="0" u="none" strike="noStrike" baseline="0" dirty="0" smtClean="0">
                <a:latin typeface="AdvPSHEL-B"/>
              </a:rPr>
              <a:t>-deficient mice).</a:t>
            </a:r>
          </a:p>
          <a:p>
            <a:r>
              <a:rPr lang="en-US" sz="1200" b="0" i="0" u="none" strike="noStrike" kern="1200" baseline="0" dirty="0" smtClean="0">
                <a:solidFill>
                  <a:schemeClr val="tx1"/>
                </a:solidFill>
                <a:latin typeface="+mn-lt"/>
                <a:ea typeface="+mn-ea"/>
                <a:cs typeface="+mn-cs"/>
              </a:rPr>
              <a:t>(A) First they tested the ability of AAV9 vectors to transduce bone marrow cells upon mouse IV injection. </a:t>
            </a:r>
            <a:r>
              <a:rPr lang="it-IT" sz="1200" b="0" i="0" u="none" strike="noStrike" kern="1200" baseline="0" dirty="0" smtClean="0">
                <a:solidFill>
                  <a:schemeClr val="tx1"/>
                </a:solidFill>
                <a:latin typeface="+mn-lt"/>
                <a:ea typeface="+mn-ea"/>
                <a:cs typeface="+mn-cs"/>
              </a:rPr>
              <a:t>To </a:t>
            </a:r>
            <a:r>
              <a:rPr lang="it-IT" sz="1200" b="0" i="0" u="none" strike="noStrike" kern="1200" baseline="0" dirty="0" err="1" smtClean="0">
                <a:solidFill>
                  <a:schemeClr val="tx1"/>
                </a:solidFill>
                <a:latin typeface="+mn-lt"/>
                <a:ea typeface="+mn-ea"/>
                <a:cs typeface="+mn-cs"/>
              </a:rPr>
              <a:t>determine</a:t>
            </a:r>
            <a:r>
              <a:rPr lang="it-IT" sz="1200" b="0" i="0" u="none" strike="noStrike" kern="1200" baseline="0" dirty="0" smtClean="0">
                <a:solidFill>
                  <a:schemeClr val="tx1"/>
                </a:solidFill>
                <a:latin typeface="+mn-lt"/>
                <a:ea typeface="+mn-ea"/>
                <a:cs typeface="+mn-cs"/>
              </a:rPr>
              <a:t> the location </a:t>
            </a:r>
            <a:r>
              <a:rPr lang="en-US" sz="1200" b="0" i="0" u="none" strike="noStrike" kern="1200" baseline="0" dirty="0" smtClean="0">
                <a:solidFill>
                  <a:schemeClr val="tx1"/>
                </a:solidFill>
                <a:latin typeface="+mn-lt"/>
                <a:ea typeface="+mn-ea"/>
                <a:cs typeface="+mn-cs"/>
              </a:rPr>
              <a:t>and percentage of transduced cells, they first treated </a:t>
            </a:r>
            <a:r>
              <a:rPr lang="en-US" sz="1200" b="0" i="0" u="none" strike="noStrike" kern="1200" baseline="0" dirty="0" smtClean="0">
                <a:solidFill>
                  <a:schemeClr val="tx1"/>
                </a:solidFill>
                <a:latin typeface="+mn-lt"/>
                <a:ea typeface="+mn-ea"/>
                <a:cs typeface="+mn-cs"/>
              </a:rPr>
              <a:t>wild-type mice </a:t>
            </a:r>
            <a:r>
              <a:rPr lang="en-US" sz="1200" b="0" i="0" u="none" strike="noStrike" kern="1200" baseline="0" dirty="0" smtClean="0">
                <a:solidFill>
                  <a:schemeClr val="tx1"/>
                </a:solidFill>
                <a:latin typeface="+mn-lt"/>
                <a:ea typeface="+mn-ea"/>
                <a:cs typeface="+mn-cs"/>
              </a:rPr>
              <a:t>with </a:t>
            </a:r>
            <a:r>
              <a:rPr lang="it-IT" sz="1200" b="0" i="0" u="none" strike="noStrike" kern="1200" baseline="0" dirty="0" smtClean="0">
                <a:solidFill>
                  <a:schemeClr val="tx1"/>
                </a:solidFill>
                <a:latin typeface="+mn-lt"/>
                <a:ea typeface="+mn-ea"/>
                <a:cs typeface="+mn-cs"/>
              </a:rPr>
              <a:t>an AAV9-EGFP reporter virus (3.5x10</a:t>
            </a:r>
            <a:r>
              <a:rPr lang="it-IT" sz="1600" b="0" i="0" u="none" strike="noStrike" kern="1200" baseline="30000" dirty="0" smtClean="0">
                <a:solidFill>
                  <a:schemeClr val="tx1"/>
                </a:solidFill>
                <a:latin typeface="+mn-lt"/>
                <a:ea typeface="+mn-ea"/>
                <a:cs typeface="+mn-cs"/>
              </a:rPr>
              <a:t>12</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viral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genomes</a:t>
            </a:r>
            <a:r>
              <a:rPr lang="it-IT" sz="1200" b="0" i="0" u="none" strike="noStrike" kern="1200" baseline="0" dirty="0" smtClean="0">
                <a:solidFill>
                  <a:schemeClr val="tx1"/>
                </a:solidFill>
                <a:latin typeface="+mn-lt"/>
                <a:ea typeface="+mn-ea"/>
                <a:cs typeface="+mn-cs"/>
              </a:rPr>
              <a:t> per mouse) </a:t>
            </a:r>
            <a:r>
              <a:rPr lang="en-US" sz="1200" b="0" i="0" u="none" strike="noStrike" kern="1200" baseline="0" dirty="0" smtClean="0">
                <a:solidFill>
                  <a:schemeClr val="tx1"/>
                </a:solidFill>
                <a:latin typeface="+mn-lt"/>
                <a:ea typeface="+mn-ea"/>
                <a:cs typeface="+mn-cs"/>
              </a:rPr>
              <a:t>via tail vein injections. They found that 2% of the BM cells were </a:t>
            </a:r>
            <a:r>
              <a:rPr lang="en-US" sz="1200" b="0" i="0" u="none" strike="noStrike" kern="1200" baseline="0" dirty="0" smtClean="0">
                <a:solidFill>
                  <a:schemeClr val="tx1"/>
                </a:solidFill>
                <a:latin typeface="+mn-lt"/>
                <a:ea typeface="+mn-ea"/>
                <a:cs typeface="+mn-cs"/>
              </a:rPr>
              <a:t>positive for </a:t>
            </a:r>
            <a:r>
              <a:rPr lang="en-US" sz="1200" b="0" i="0" u="none" strike="noStrike" kern="1200" baseline="0" dirty="0" smtClean="0">
                <a:solidFill>
                  <a:schemeClr val="tx1"/>
                </a:solidFill>
                <a:latin typeface="+mn-lt"/>
                <a:ea typeface="+mn-ea"/>
                <a:cs typeface="+mn-cs"/>
              </a:rPr>
              <a:t>EGFP upon immunohistochemistry with anti-EGFP antibodies in middle bone sections, and this increased to 10% in bone regions adjacent to the joints, which showed the highest AAV9 transduction.</a:t>
            </a:r>
          </a:p>
          <a:p>
            <a:r>
              <a:rPr lang="en-US" sz="1200" b="0" i="0" u="none" strike="noStrike" kern="1200" baseline="0" dirty="0" smtClean="0">
                <a:solidFill>
                  <a:schemeClr val="tx1"/>
                </a:solidFill>
                <a:latin typeface="+mn-lt"/>
                <a:ea typeface="+mn-ea"/>
                <a:cs typeface="+mn-cs"/>
              </a:rPr>
              <a:t>(B) They then determined </a:t>
            </a:r>
            <a:r>
              <a:rPr lang="en-US" sz="1200" b="0" i="0" u="none" strike="noStrike" kern="1200" baseline="0" dirty="0" err="1" smtClean="0">
                <a:solidFill>
                  <a:schemeClr val="tx1"/>
                </a:solidFill>
                <a:latin typeface="+mn-lt"/>
                <a:ea typeface="+mn-ea"/>
                <a:cs typeface="+mn-cs"/>
              </a:rPr>
              <a:t>Tert</a:t>
            </a:r>
            <a:r>
              <a:rPr lang="en-US" sz="1200" b="0" i="0" u="none" strike="noStrike" kern="1200" baseline="0" dirty="0" smtClean="0">
                <a:solidFill>
                  <a:schemeClr val="tx1"/>
                </a:solidFill>
                <a:latin typeface="+mn-lt"/>
                <a:ea typeface="+mn-ea"/>
                <a:cs typeface="+mn-cs"/>
              </a:rPr>
              <a:t> mRNA expression by quantitative real-time PCR in whole bone marrow isolates at 2 weeks and 8 months after virus injection. At 2 weeks post treatment with the AAV9 vectors, </a:t>
            </a:r>
            <a:r>
              <a:rPr lang="en-US" sz="1200" b="0" i="0" u="none" strike="noStrike" kern="1200" baseline="0" dirty="0" err="1" smtClean="0">
                <a:solidFill>
                  <a:schemeClr val="tx1"/>
                </a:solidFill>
                <a:latin typeface="+mn-lt"/>
                <a:ea typeface="+mn-ea"/>
                <a:cs typeface="+mn-cs"/>
              </a:rPr>
              <a:t>Tert</a:t>
            </a:r>
            <a:r>
              <a:rPr lang="en-US" sz="1200" b="0" i="0" u="none" strike="noStrike" kern="1200" baseline="0" dirty="0" smtClean="0">
                <a:solidFill>
                  <a:schemeClr val="tx1"/>
                </a:solidFill>
                <a:latin typeface="+mn-lt"/>
                <a:ea typeface="+mn-ea"/>
                <a:cs typeface="+mn-cs"/>
              </a:rPr>
              <a:t> mRNA expression was significantly increased in the AAV9-Tert-treated mice compared with those treated with the AAV9-empty vector, and this increased expression was maintained up to 8 months after the initial treatment.</a:t>
            </a:r>
          </a:p>
          <a:p>
            <a:r>
              <a:rPr lang="en-US" sz="1200" b="0" i="0" u="none" strike="noStrike" kern="1200" baseline="0" dirty="0" smtClean="0">
                <a:solidFill>
                  <a:schemeClr val="tx1"/>
                </a:solidFill>
                <a:latin typeface="+mn-lt"/>
                <a:ea typeface="+mn-ea"/>
                <a:cs typeface="+mn-cs"/>
              </a:rPr>
              <a:t>(C)</a:t>
            </a:r>
            <a:r>
              <a:rPr lang="it-IT" dirty="0" smtClean="0"/>
              <a:t> They </a:t>
            </a:r>
            <a:r>
              <a:rPr lang="it-IT" dirty="0" err="1" smtClean="0"/>
              <a:t>also</a:t>
            </a:r>
            <a:r>
              <a:rPr lang="it-IT" dirty="0" smtClean="0"/>
              <a:t> </a:t>
            </a:r>
            <a:r>
              <a:rPr lang="it-IT" dirty="0" err="1" smtClean="0"/>
              <a:t>noted</a:t>
            </a:r>
            <a:r>
              <a:rPr lang="en-US" sz="1200" b="0" i="0" u="none" strike="noStrike" kern="1200" baseline="0" dirty="0" smtClean="0">
                <a:solidFill>
                  <a:schemeClr val="tx1"/>
                </a:solidFill>
                <a:latin typeface="+mn-lt"/>
                <a:ea typeface="+mn-ea"/>
                <a:cs typeface="+mn-cs"/>
              </a:rPr>
              <a:t> higher </a:t>
            </a:r>
            <a:r>
              <a:rPr lang="en-US" sz="1200" b="0" i="0" u="none" strike="noStrike" kern="1200" baseline="0" dirty="0" err="1" smtClean="0">
                <a:solidFill>
                  <a:schemeClr val="tx1"/>
                </a:solidFill>
                <a:latin typeface="+mn-lt"/>
                <a:ea typeface="+mn-ea"/>
                <a:cs typeface="+mn-cs"/>
              </a:rPr>
              <a:t>Tert</a:t>
            </a:r>
            <a:r>
              <a:rPr lang="en-US" sz="1200" b="0" i="0" u="none" strike="noStrike" kern="1200" baseline="0" dirty="0" smtClean="0">
                <a:solidFill>
                  <a:schemeClr val="tx1"/>
                </a:solidFill>
                <a:latin typeface="+mn-lt"/>
                <a:ea typeface="+mn-ea"/>
                <a:cs typeface="+mn-cs"/>
              </a:rPr>
              <a:t> mRNA expression in whole bone marrow compared with isolated hematopoietic cells (HPSCs and lin1 cells). This result could suggest that additional bone marrow cells corresponding to the stroma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adipocytes) may also be infected. T</a:t>
            </a:r>
            <a:r>
              <a:rPr lang="en-US" dirty="0" smtClean="0"/>
              <a:t>herefore we expect good results on MSCs.</a:t>
            </a:r>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6</a:t>
            </a:fld>
            <a:endParaRPr lang="it-IT"/>
          </a:p>
        </p:txBody>
      </p:sp>
    </p:spTree>
    <p:extLst>
      <p:ext uri="{BB962C8B-B14F-4D97-AF65-F5344CB8AC3E}">
        <p14:creationId xmlns:p14="http://schemas.microsoft.com/office/powerpoint/2010/main" val="327912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dirty="0" smtClean="0"/>
              <a:t>Based on preliminary data in the literature we focused on the ability of mesenchymal stem cells (MSCs) to recreate and maintain the hematopoietic microenvironment in order to improve autologous bone marrow transplantation.</a:t>
            </a:r>
            <a:br>
              <a:rPr lang="en-US" dirty="0" smtClean="0"/>
            </a:br>
            <a:r>
              <a:rPr lang="en-US" dirty="0" smtClean="0"/>
              <a:t>Our strategy involves the use of gene therapy with AAV9 </a:t>
            </a:r>
            <a:r>
              <a:rPr lang="en-US" dirty="0" err="1" smtClean="0"/>
              <a:t>Tert</a:t>
            </a:r>
            <a:r>
              <a:rPr lang="en-US" dirty="0" smtClean="0"/>
              <a:t> vector on HSC and MSC cells isolated from the marrow of </a:t>
            </a:r>
            <a:r>
              <a:rPr lang="en-US" dirty="0" err="1" smtClean="0"/>
              <a:t>Tert</a:t>
            </a:r>
            <a:r>
              <a:rPr lang="en-US" dirty="0" smtClean="0"/>
              <a:t>-deficient mice.</a:t>
            </a:r>
            <a:endParaRPr lang="it-IT" sz="1200" b="0" i="0" u="none" strike="noStrike" baseline="0" dirty="0" smtClean="0">
              <a:latin typeface="AdvPS6EC0"/>
            </a:endParaRPr>
          </a:p>
          <a:p>
            <a:pPr algn="l"/>
            <a:r>
              <a:rPr lang="en-US" dirty="0" smtClean="0"/>
              <a:t>We expect from the </a:t>
            </a:r>
            <a:r>
              <a:rPr lang="en-US" dirty="0" err="1" smtClean="0"/>
              <a:t>coinfusion</a:t>
            </a:r>
            <a:r>
              <a:rPr lang="en-US" dirty="0" smtClean="0"/>
              <a:t> of these cells:</a:t>
            </a:r>
          </a:p>
          <a:p>
            <a:pPr marL="171450" indent="-171450" algn="l">
              <a:buFont typeface="Arial" panose="020B0604020202020204" pitchFamily="34" charset="0"/>
              <a:buChar char="•"/>
            </a:pPr>
            <a:r>
              <a:rPr lang="it-IT" sz="1200" b="0" i="0" u="none" strike="noStrike" baseline="0" dirty="0" smtClean="0">
                <a:latin typeface="AdvPS6EC0"/>
              </a:rPr>
              <a:t>telomere </a:t>
            </a:r>
            <a:r>
              <a:rPr lang="it-IT" sz="1200" b="0" i="0" u="none" strike="noStrike" baseline="0" dirty="0" err="1" smtClean="0">
                <a:latin typeface="AdvPS6EC0"/>
              </a:rPr>
              <a:t>elongation</a:t>
            </a:r>
            <a:r>
              <a:rPr lang="it-IT" sz="1200" b="0" i="0" u="none" strike="noStrike" baseline="0" dirty="0" smtClean="0">
                <a:latin typeface="AdvPS6EC0"/>
              </a:rPr>
              <a:t> and </a:t>
            </a:r>
            <a:r>
              <a:rPr lang="it-IT" sz="1200" b="0" i="0" u="none" strike="noStrike" baseline="0" dirty="0" err="1" smtClean="0">
                <a:latin typeface="AdvPS6EC0"/>
              </a:rPr>
              <a:t>subsequently</a:t>
            </a:r>
            <a:r>
              <a:rPr lang="it-IT" sz="1200" b="0" i="0" u="none" strike="noStrike" baseline="0" dirty="0" smtClean="0">
                <a:latin typeface="AdvPS6EC0"/>
              </a:rPr>
              <a:t> the </a:t>
            </a:r>
            <a:r>
              <a:rPr lang="it-IT" sz="1200" b="0" i="0" u="none" strike="noStrike" baseline="0" dirty="0" err="1" smtClean="0">
                <a:latin typeface="AdvPS6EC0"/>
              </a:rPr>
              <a:t>reversal</a:t>
            </a:r>
            <a:r>
              <a:rPr lang="it-IT" sz="1200" b="0" i="0" u="none" strike="noStrike" baseline="0" dirty="0" smtClean="0">
                <a:latin typeface="AdvPS6EC0"/>
              </a:rPr>
              <a:t> of </a:t>
            </a:r>
            <a:r>
              <a:rPr lang="it-IT" sz="1200" b="0" i="0" u="none" strike="noStrike" baseline="0" dirty="0" err="1" smtClean="0">
                <a:latin typeface="AdvPS6EC0"/>
              </a:rPr>
              <a:t>aplastic</a:t>
            </a:r>
            <a:r>
              <a:rPr lang="it-IT" sz="1200" b="0" i="0" u="none" strike="noStrike" baseline="0" dirty="0" smtClean="0">
                <a:latin typeface="AdvPS6EC0"/>
              </a:rPr>
              <a:t> anemia </a:t>
            </a:r>
            <a:r>
              <a:rPr lang="it-IT" sz="1200" b="0" i="0" u="none" strike="noStrike" baseline="0" dirty="0" err="1" smtClean="0">
                <a:latin typeface="AdvPS6EC0"/>
              </a:rPr>
              <a:t>phenotypes</a:t>
            </a:r>
            <a:r>
              <a:rPr lang="it-IT" sz="1200" b="0" i="0" u="none" strike="noStrike" baseline="0" dirty="0" smtClean="0">
                <a:latin typeface="AdvPS6EC0"/>
              </a:rPr>
              <a:t>,</a:t>
            </a:r>
            <a:r>
              <a:rPr lang="en-US" dirty="0" smtClean="0"/>
              <a:t> due to </a:t>
            </a:r>
            <a:r>
              <a:rPr lang="it-IT" sz="1200" b="0" i="0" u="none" strike="noStrike" baseline="0" dirty="0" err="1" smtClean="0">
                <a:latin typeface="AdvPS6EC0"/>
              </a:rPr>
              <a:t>Tert</a:t>
            </a:r>
            <a:r>
              <a:rPr lang="it-IT" sz="1200" b="0" i="0" u="none" strike="noStrike" baseline="0" dirty="0" smtClean="0">
                <a:latin typeface="AdvPS6EC0"/>
              </a:rPr>
              <a:t> </a:t>
            </a:r>
            <a:r>
              <a:rPr lang="it-IT" sz="1200" b="0" i="0" u="none" strike="noStrike" baseline="0" dirty="0" err="1" smtClean="0">
                <a:latin typeface="AdvPS6EC0"/>
              </a:rPr>
              <a:t>expression</a:t>
            </a:r>
            <a:r>
              <a:rPr lang="it-IT" sz="1200" b="0" i="0" u="none" strike="noStrike" baseline="0" dirty="0" smtClean="0">
                <a:latin typeface="AdvPS6EC0"/>
              </a:rPr>
              <a:t> </a:t>
            </a:r>
          </a:p>
          <a:p>
            <a:pPr marL="171450" indent="-171450" algn="l">
              <a:buFont typeface="Arial" panose="020B0604020202020204" pitchFamily="34" charset="0"/>
              <a:buChar char="•"/>
            </a:pPr>
            <a:r>
              <a:rPr lang="en-US" dirty="0" smtClean="0"/>
              <a:t>improvement in </a:t>
            </a:r>
            <a:r>
              <a:rPr lang="en-US" dirty="0" err="1" smtClean="0"/>
              <a:t>haematopoietic</a:t>
            </a:r>
            <a:r>
              <a:rPr lang="en-US" dirty="0" smtClean="0"/>
              <a:t> reconstitution and in </a:t>
            </a:r>
            <a:r>
              <a:rPr lang="en-US" dirty="0" err="1" smtClean="0"/>
              <a:t>haematopoietic</a:t>
            </a:r>
            <a:r>
              <a:rPr lang="en-US" dirty="0" smtClean="0"/>
              <a:t> </a:t>
            </a:r>
            <a:r>
              <a:rPr lang="en-US" b="0" dirty="0" smtClean="0"/>
              <a:t>niche maintenance</a:t>
            </a:r>
            <a:endParaRPr lang="en-US" b="1" dirty="0" smtClean="0"/>
          </a:p>
          <a:p>
            <a:pPr marL="171450" indent="-171450" algn="l">
              <a:buFont typeface="Arial" panose="020B0604020202020204" pitchFamily="34" charset="0"/>
              <a:buChar char="•"/>
            </a:pPr>
            <a:endParaRPr lang="en-US" dirty="0" smtClean="0"/>
          </a:p>
          <a:p>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7</a:t>
            </a:fld>
            <a:endParaRPr lang="it-IT"/>
          </a:p>
        </p:txBody>
      </p:sp>
    </p:spTree>
    <p:extLst>
      <p:ext uri="{BB962C8B-B14F-4D97-AF65-F5344CB8AC3E}">
        <p14:creationId xmlns:p14="http://schemas.microsoft.com/office/powerpoint/2010/main" val="117221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Given the good results obtained in targeting the bone marrow cells with serotype 9 in previous studies we have chosen to use this adeno-associated recombinant vector containing the </a:t>
            </a:r>
            <a:r>
              <a:rPr lang="en-US" dirty="0" err="1" smtClean="0"/>
              <a:t>Tert</a:t>
            </a:r>
            <a:r>
              <a:rPr lang="en-US" dirty="0" smtClean="0"/>
              <a:t> gene with the e-GFP marker.</a:t>
            </a:r>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8</a:t>
            </a:fld>
            <a:endParaRPr lang="it-IT"/>
          </a:p>
        </p:txBody>
      </p:sp>
    </p:spTree>
    <p:extLst>
      <p:ext uri="{BB962C8B-B14F-4D97-AF65-F5344CB8AC3E}">
        <p14:creationId xmlns:p14="http://schemas.microsoft.com/office/powerpoint/2010/main" val="223227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our project we used the mouse model C57/BL6;</a:t>
            </a:r>
            <a:r>
              <a:rPr lang="en-US" baseline="0" dirty="0" smtClean="0"/>
              <a:t> </a:t>
            </a:r>
            <a:r>
              <a:rPr lang="en-US" dirty="0" smtClean="0"/>
              <a:t>mice of this strain (inbred) are 99% isogenic and have a high genetic stability.</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We can divide the experimental process in different steps:</a:t>
            </a:r>
          </a:p>
          <a:p>
            <a:pPr marL="228600" indent="-228600">
              <a:buFont typeface="+mj-lt"/>
              <a:buAutoNum type="arabicPeriod"/>
            </a:pPr>
            <a:r>
              <a:rPr lang="it-IT" sz="1200" dirty="0" err="1" smtClean="0"/>
              <a:t>Intercrossing</a:t>
            </a:r>
            <a:r>
              <a:rPr lang="it-IT" sz="1200" dirty="0" smtClean="0"/>
              <a:t>  mice </a:t>
            </a:r>
            <a:r>
              <a:rPr lang="it-IT" sz="1200" dirty="0" err="1" smtClean="0"/>
              <a:t>Tert</a:t>
            </a:r>
            <a:r>
              <a:rPr lang="it-IT" sz="1200" dirty="0" smtClean="0"/>
              <a:t>  +/-</a:t>
            </a:r>
          </a:p>
          <a:p>
            <a:pPr marL="228600" indent="-228600">
              <a:buFont typeface="+mj-lt"/>
              <a:buAutoNum type="arabicPeriod"/>
            </a:pPr>
            <a:r>
              <a:rPr lang="en-US" sz="1200" dirty="0" smtClean="0"/>
              <a:t>Extraction of the bone morrow from the mouse G3 </a:t>
            </a:r>
            <a:r>
              <a:rPr lang="en-US" sz="1200" dirty="0" err="1" smtClean="0"/>
              <a:t>Tert</a:t>
            </a:r>
            <a:r>
              <a:rPr lang="en-US" sz="1200" dirty="0" smtClean="0"/>
              <a:t>-/- (mouse A)</a:t>
            </a:r>
          </a:p>
          <a:p>
            <a:pPr marL="228600" indent="-228600">
              <a:buFont typeface="+mj-lt"/>
              <a:buAutoNum type="arabicPeriod"/>
            </a:pPr>
            <a:r>
              <a:rPr lang="en-US" sz="1200" dirty="0" smtClean="0"/>
              <a:t>HSC and MSC cells isolation and transduction with the AAV9-TERT-GFP vector</a:t>
            </a:r>
          </a:p>
          <a:p>
            <a:pPr marL="228600" indent="-228600">
              <a:buFont typeface="+mj-lt"/>
              <a:buAutoNum type="arabicPeriod"/>
            </a:pPr>
            <a:r>
              <a:rPr lang="en-US" sz="1200" dirty="0" smtClean="0"/>
              <a:t>Transplantation bone morrow into 8-week-old wild type mouse (mouse B) lethally irradiated (12 </a:t>
            </a:r>
            <a:r>
              <a:rPr lang="en-US" sz="1200" dirty="0" err="1" smtClean="0"/>
              <a:t>Gy</a:t>
            </a:r>
            <a:r>
              <a:rPr lang="en-US" sz="1200" dirty="0" smtClean="0"/>
              <a:t>)</a:t>
            </a:r>
            <a:r>
              <a:rPr lang="it-IT" sz="1200" dirty="0" smtClean="0"/>
              <a:t> </a:t>
            </a:r>
            <a:endParaRPr lang="it-IT" sz="1400" dirty="0" smtClean="0"/>
          </a:p>
          <a:p>
            <a:pPr marL="228600" indent="-228600">
              <a:buFont typeface="+mj-lt"/>
              <a:buAutoNum type="arabicPeriod"/>
            </a:pPr>
            <a:r>
              <a:rPr lang="en-US" sz="1200" dirty="0" smtClean="0"/>
              <a:t>Selected HSC and MSC are </a:t>
            </a:r>
            <a:r>
              <a:rPr lang="en-US" sz="1200" dirty="0" err="1" smtClean="0"/>
              <a:t>trasplanted</a:t>
            </a:r>
            <a:r>
              <a:rPr lang="en-US" sz="1200" dirty="0" smtClean="0"/>
              <a:t> into the mouse B bone morrow </a:t>
            </a:r>
            <a:endParaRPr lang="it-IT"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first step </a:t>
            </a:r>
            <a:r>
              <a:rPr lang="en-US" b="0" dirty="0" smtClean="0"/>
              <a:t>is</a:t>
            </a:r>
            <a:r>
              <a:rPr lang="en-US" b="0" baseline="0" dirty="0" smtClean="0"/>
              <a:t> the </a:t>
            </a:r>
            <a:r>
              <a:rPr lang="en-US" sz="12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creation of the </a:t>
            </a:r>
            <a:r>
              <a:rPr lang="en-US" sz="1200" u="sng"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mouse A </a:t>
            </a:r>
            <a:r>
              <a:rPr lang="en-US" sz="12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G3 TERT knockout by crossing heterozygous mice for the TERT gene</a:t>
            </a:r>
            <a:r>
              <a:rPr lang="en-US" dirty="0" smtClean="0"/>
              <a:t>. This mouse has short telomeres and manifests aplastic anemia typical of human DC,</a:t>
            </a:r>
            <a:r>
              <a:rPr lang="en-US" baseline="0" dirty="0" smtClean="0"/>
              <a:t> </a:t>
            </a:r>
            <a:r>
              <a:rPr lang="en-US" dirty="0" smtClean="0"/>
              <a:t>that causes poor survival.</a:t>
            </a:r>
            <a:r>
              <a:rPr lang="en-US" baseline="0" dirty="0" smtClean="0"/>
              <a:t> </a:t>
            </a:r>
            <a:r>
              <a:rPr lang="en-US" dirty="0" smtClean="0"/>
              <a:t>To avoid the potentially deleterious and complex effects of </a:t>
            </a:r>
            <a:r>
              <a:rPr lang="en-US" dirty="0" err="1" smtClean="0"/>
              <a:t>Tert</a:t>
            </a:r>
            <a:r>
              <a:rPr lang="en-US" dirty="0" smtClean="0"/>
              <a:t> deletion in other tissues, we used bone marrow transplantation, allowing us to selectively analyze the consequences of </a:t>
            </a:r>
            <a:r>
              <a:rPr lang="en-US" dirty="0" err="1" smtClean="0"/>
              <a:t>Tert</a:t>
            </a:r>
            <a:r>
              <a:rPr lang="en-US" dirty="0" smtClean="0"/>
              <a:t> deletion in the bone marrow. To this end, the bone marrow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G3 </a:t>
            </a:r>
            <a:r>
              <a:rPr lang="en-US" sz="1200" dirty="0" err="1" smtClean="0"/>
              <a:t>Tert</a:t>
            </a:r>
            <a:r>
              <a:rPr lang="en-US" sz="1200" dirty="0" smtClean="0"/>
              <a:t>-/- </a:t>
            </a:r>
            <a:r>
              <a:rPr lang="en-US" dirty="0" smtClean="0"/>
              <a:t> mice was transplanted into wild-type recipient littermates (</a:t>
            </a:r>
            <a:r>
              <a:rPr lang="en-US" u="sng" dirty="0" smtClean="0"/>
              <a:t>Mouse</a:t>
            </a:r>
            <a:r>
              <a:rPr lang="en-US" u="sng" baseline="0" dirty="0" smtClean="0"/>
              <a:t> B</a:t>
            </a:r>
            <a:r>
              <a:rPr lang="en-US" baseline="0" dirty="0" smtClean="0"/>
              <a:t>).</a:t>
            </a:r>
            <a:endParaRPr lang="it-IT" dirty="0"/>
          </a:p>
        </p:txBody>
      </p:sp>
      <p:sp>
        <p:nvSpPr>
          <p:cNvPr id="4" name="Segnaposto numero diapositiva 3"/>
          <p:cNvSpPr>
            <a:spLocks noGrp="1"/>
          </p:cNvSpPr>
          <p:nvPr>
            <p:ph type="sldNum" sz="quarter" idx="10"/>
          </p:nvPr>
        </p:nvSpPr>
        <p:spPr/>
        <p:txBody>
          <a:bodyPr/>
          <a:lstStyle/>
          <a:p>
            <a:fld id="{361675C0-2149-4946-BDCC-F675DB4F0038}" type="slidenum">
              <a:rPr lang="it-IT" smtClean="0"/>
              <a:t>9</a:t>
            </a:fld>
            <a:endParaRPr lang="it-IT"/>
          </a:p>
        </p:txBody>
      </p:sp>
    </p:spTree>
    <p:extLst>
      <p:ext uri="{BB962C8B-B14F-4D97-AF65-F5344CB8AC3E}">
        <p14:creationId xmlns:p14="http://schemas.microsoft.com/office/powerpoint/2010/main" val="152086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Second step: </a:t>
            </a:r>
            <a:r>
              <a:rPr lang="en-US" dirty="0" smtClean="0"/>
              <a:t>extraction of the bone marrow from the mouse G3.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smtClean="0"/>
              <a:t>Third </a:t>
            </a:r>
            <a:r>
              <a:rPr lang="it-IT" sz="1200" b="1" dirty="0" err="1" smtClean="0"/>
              <a:t>step</a:t>
            </a:r>
            <a:r>
              <a:rPr lang="it-IT" sz="1200" b="1" dirty="0" smtClean="0"/>
              <a:t>:</a:t>
            </a:r>
            <a:r>
              <a:rPr lang="en-US" dirty="0" smtClean="0"/>
              <a:t> one part of the marrow is used for the isolation of HSC and MSC cells that will be </a:t>
            </a:r>
            <a:r>
              <a:rPr lang="en-US" dirty="0" err="1" smtClean="0"/>
              <a:t>trasduced</a:t>
            </a:r>
            <a:r>
              <a:rPr lang="en-US" dirty="0" smtClean="0"/>
              <a:t> with the AAV9-TERT-GFP vector</a:t>
            </a:r>
            <a:r>
              <a:rPr lang="it-IT" baseline="0" dirty="0" smtClean="0"/>
              <a:t>. </a:t>
            </a:r>
            <a:r>
              <a:rPr lang="en-US" baseline="0" dirty="0" smtClean="0"/>
              <a:t>Using FACS technology we will select the cells transduced with the e-GFP marker.</a:t>
            </a:r>
            <a:endParaRPr lang="it-IT"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latin typeface="AdvOT3c2d9f11"/>
              </a:rPr>
              <a:t>Subsequently a short-term colony-forming assay was performed by plating 1x10</a:t>
            </a:r>
            <a:r>
              <a:rPr lang="en-US" sz="900" b="0" i="0" u="none" strike="noStrike" baseline="30000" dirty="0" smtClean="0">
                <a:latin typeface="AdvOT3c2d9f11"/>
              </a:rPr>
              <a:t>4</a:t>
            </a:r>
            <a:r>
              <a:rPr lang="en-US" sz="800" b="0" i="0" u="none" strike="noStrike" baseline="0" dirty="0" smtClean="0">
                <a:latin typeface="AdvOT3c2d9f11"/>
              </a:rPr>
              <a:t> </a:t>
            </a:r>
            <a:r>
              <a:rPr lang="en-US" sz="1200" b="0" i="0" u="none" strike="noStrike" baseline="0" dirty="0" smtClean="0">
                <a:latin typeface="AdvOT3c2d9f11"/>
              </a:rPr>
              <a:t>and 2</a:t>
            </a:r>
            <a:r>
              <a:rPr lang="en-US" sz="1200" b="0" i="0" u="none" strike="noStrike" baseline="0" dirty="0" smtClean="0">
                <a:latin typeface="AdvPS586B"/>
              </a:rPr>
              <a:t>x</a:t>
            </a:r>
            <a:r>
              <a:rPr lang="en-US" sz="1200" b="0" i="0" u="none" strike="noStrike" baseline="0" dirty="0" smtClean="0">
                <a:latin typeface="AdvOT3c2d9f11"/>
              </a:rPr>
              <a:t>10</a:t>
            </a:r>
            <a:r>
              <a:rPr lang="en-US" sz="800" b="0" i="0" u="none" strike="noStrike" baseline="30000" dirty="0" smtClean="0">
                <a:latin typeface="AdvOT3c2d9f11"/>
              </a:rPr>
              <a:t>4</a:t>
            </a:r>
            <a:r>
              <a:rPr lang="en-US" sz="800" b="0" i="0" u="none" strike="noStrike" baseline="0" dirty="0" smtClean="0">
                <a:latin typeface="AdvOT3c2d9f11"/>
              </a:rPr>
              <a:t> </a:t>
            </a:r>
            <a:r>
              <a:rPr lang="en-US" sz="1200" b="0" i="0" u="none" strike="noStrike" baseline="0" dirty="0" smtClean="0">
                <a:latin typeface="AdvOT3c2d9f11"/>
              </a:rPr>
              <a:t>freshly isolated </a:t>
            </a:r>
            <a:r>
              <a:rPr lang="en-US" sz="1200" b="0" i="0" u="none" strike="noStrike" baseline="0" dirty="0" err="1" smtClean="0">
                <a:latin typeface="AdvOT3c2d9f11"/>
              </a:rPr>
              <a:t>mononucleated</a:t>
            </a:r>
            <a:r>
              <a:rPr lang="en-US" sz="1200" b="0" i="0" u="none" strike="noStrike" baseline="0" dirty="0" smtClean="0">
                <a:latin typeface="AdvOT3c2d9f11"/>
              </a:rPr>
              <a:t> bone marrow cells in 35mm dishes containing </a:t>
            </a:r>
            <a:r>
              <a:rPr lang="en-US" sz="1200" b="0" i="0" u="none" strike="noStrike" baseline="0" dirty="0" err="1" smtClean="0">
                <a:latin typeface="AdvOT3c2d9f11"/>
              </a:rPr>
              <a:t>MethoCult</a:t>
            </a:r>
            <a:r>
              <a:rPr lang="en-US" sz="1200" b="0" i="0" u="none" strike="noStrike" baseline="0" dirty="0" smtClean="0">
                <a:latin typeface="AdvOT3c2d9f11"/>
              </a:rPr>
              <a:t> media (both STEMCELL Technologies) following the manufacturer</a:t>
            </a:r>
            <a:r>
              <a:rPr lang="en-US" sz="1200" b="0" i="0" u="none" strike="noStrike" baseline="0" dirty="0" smtClean="0">
                <a:latin typeface="AdvOT3c2d9f11+20"/>
              </a:rPr>
              <a:t>’</a:t>
            </a:r>
            <a:r>
              <a:rPr lang="en-US" sz="1200" b="0" i="0" u="none" strike="noStrike" baseline="0" dirty="0" smtClean="0">
                <a:latin typeface="AdvOT3c2d9f11"/>
              </a:rPr>
              <a:t>s protocol. All experiments were performed in duplicate, and the number of colonies was counted after 12 days of incubation at 37°C.</a:t>
            </a:r>
            <a:endParaRPr lang="en-US" b="1" baseline="0" dirty="0" smtClean="0"/>
          </a:p>
        </p:txBody>
      </p:sp>
      <p:sp>
        <p:nvSpPr>
          <p:cNvPr id="4" name="Segnaposto numero diapositiva 3"/>
          <p:cNvSpPr>
            <a:spLocks noGrp="1"/>
          </p:cNvSpPr>
          <p:nvPr>
            <p:ph type="sldNum" sz="quarter" idx="10"/>
          </p:nvPr>
        </p:nvSpPr>
        <p:spPr/>
        <p:txBody>
          <a:bodyPr/>
          <a:lstStyle/>
          <a:p>
            <a:fld id="{361675C0-2149-4946-BDCC-F675DB4F0038}" type="slidenum">
              <a:rPr lang="it-IT" smtClean="0"/>
              <a:t>10</a:t>
            </a:fld>
            <a:endParaRPr lang="it-IT"/>
          </a:p>
        </p:txBody>
      </p:sp>
    </p:spTree>
    <p:extLst>
      <p:ext uri="{BB962C8B-B14F-4D97-AF65-F5344CB8AC3E}">
        <p14:creationId xmlns:p14="http://schemas.microsoft.com/office/powerpoint/2010/main" val="185879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5E13D4A-28BE-4AD2-9C29-983754D30CCD}" type="datetimeFigureOut">
              <a:rPr lang="it-IT" smtClean="0"/>
              <a:t>18/01/2018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103339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E13D4A-28BE-4AD2-9C29-983754D30CCD}" type="datetimeFigureOut">
              <a:rPr lang="it-IT" smtClean="0"/>
              <a:t>18/01/2018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281318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E13D4A-28BE-4AD2-9C29-983754D30CCD}" type="datetimeFigureOut">
              <a:rPr lang="it-IT" smtClean="0"/>
              <a:t>18/01/2018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9928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E13D4A-28BE-4AD2-9C29-983754D30CCD}" type="datetimeFigureOut">
              <a:rPr lang="it-IT" smtClean="0"/>
              <a:t>18/01/2018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52663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5E13D4A-28BE-4AD2-9C29-983754D30CCD}" type="datetimeFigureOut">
              <a:rPr lang="it-IT" smtClean="0"/>
              <a:t>18/01/2018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31490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5E13D4A-28BE-4AD2-9C29-983754D30CCD}" type="datetimeFigureOut">
              <a:rPr lang="it-IT" smtClean="0"/>
              <a:t>18/01/2018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306875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5E13D4A-28BE-4AD2-9C29-983754D30CCD}" type="datetimeFigureOut">
              <a:rPr lang="it-IT" smtClean="0"/>
              <a:t>18/01/2018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33925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5E13D4A-28BE-4AD2-9C29-983754D30CCD}" type="datetimeFigureOut">
              <a:rPr lang="it-IT" smtClean="0"/>
              <a:t>18/01/2018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387912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5E13D4A-28BE-4AD2-9C29-983754D30CCD}" type="datetimeFigureOut">
              <a:rPr lang="it-IT" smtClean="0"/>
              <a:t>18/01/2018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289687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5E13D4A-28BE-4AD2-9C29-983754D30CCD}" type="datetimeFigureOut">
              <a:rPr lang="it-IT" smtClean="0"/>
              <a:t>18/01/2018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47897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5E13D4A-28BE-4AD2-9C29-983754D30CCD}" type="datetimeFigureOut">
              <a:rPr lang="it-IT" smtClean="0"/>
              <a:t>18/01/2018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872C95-3169-4405-8168-9E631D22A4AF}" type="slidenum">
              <a:rPr lang="it-IT" smtClean="0"/>
              <a:t>‹N›</a:t>
            </a:fld>
            <a:endParaRPr lang="it-IT"/>
          </a:p>
        </p:txBody>
      </p:sp>
    </p:spTree>
    <p:extLst>
      <p:ext uri="{BB962C8B-B14F-4D97-AF65-F5344CB8AC3E}">
        <p14:creationId xmlns:p14="http://schemas.microsoft.com/office/powerpoint/2010/main" val="210389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13D4A-28BE-4AD2-9C29-983754D30CCD}" type="datetimeFigureOut">
              <a:rPr lang="it-IT" smtClean="0"/>
              <a:t>18/01/2018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72C95-3169-4405-8168-9E631D22A4AF}" type="slidenum">
              <a:rPr lang="it-IT" smtClean="0"/>
              <a:t>‹N›</a:t>
            </a:fld>
            <a:endParaRPr lang="it-IT"/>
          </a:p>
        </p:txBody>
      </p:sp>
    </p:spTree>
    <p:extLst>
      <p:ext uri="{BB962C8B-B14F-4D97-AF65-F5344CB8AC3E}">
        <p14:creationId xmlns:p14="http://schemas.microsoft.com/office/powerpoint/2010/main" val="399930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17000" b="-17000"/>
          </a:stretch>
        </a:blipFill>
        <a:effectLst/>
      </p:bgPr>
    </p:bg>
    <p:spTree>
      <p:nvGrpSpPr>
        <p:cNvPr id="1" name=""/>
        <p:cNvGrpSpPr/>
        <p:nvPr/>
      </p:nvGrpSpPr>
      <p:grpSpPr>
        <a:xfrm>
          <a:off x="0" y="0"/>
          <a:ext cx="0" cy="0"/>
          <a:chOff x="0" y="0"/>
          <a:chExt cx="0" cy="0"/>
        </a:xfrm>
      </p:grpSpPr>
      <p:sp>
        <p:nvSpPr>
          <p:cNvPr id="4" name="Rettangolo 3"/>
          <p:cNvSpPr/>
          <p:nvPr/>
        </p:nvSpPr>
        <p:spPr>
          <a:xfrm>
            <a:off x="0" y="6429829"/>
            <a:ext cx="12192000" cy="42817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0"/>
            <a:ext cx="12192000" cy="42817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logo sap.png"/>
          <p:cNvPicPr>
            <a:picLocks noChangeAspect="1"/>
          </p:cNvPicPr>
          <p:nvPr/>
        </p:nvPicPr>
        <p:blipFill>
          <a:blip r:embed="rId3" cstate="print"/>
          <a:stretch>
            <a:fillRect/>
          </a:stretch>
        </p:blipFill>
        <p:spPr>
          <a:xfrm>
            <a:off x="0" y="428171"/>
            <a:ext cx="3301368" cy="1203041"/>
          </a:xfrm>
          <a:prstGeom prst="rect">
            <a:avLst/>
          </a:prstGeom>
          <a:ln>
            <a:noFill/>
          </a:ln>
          <a:effectLst>
            <a:softEdge rad="112500"/>
          </a:effectLst>
        </p:spPr>
      </p:pic>
      <p:sp>
        <p:nvSpPr>
          <p:cNvPr id="8" name="CasellaDiTesto 7"/>
          <p:cNvSpPr txBox="1"/>
          <p:nvPr/>
        </p:nvSpPr>
        <p:spPr>
          <a:xfrm>
            <a:off x="885371" y="2351314"/>
            <a:ext cx="10421258" cy="707886"/>
          </a:xfrm>
          <a:prstGeom prst="rect">
            <a:avLst/>
          </a:prstGeom>
          <a:noFill/>
        </p:spPr>
        <p:txBody>
          <a:bodyPr wrap="square" rtlCol="0">
            <a:spAutoFit/>
          </a:bodyPr>
          <a:lstStyle/>
          <a:p>
            <a:pPr algn="ctr"/>
            <a:r>
              <a:rPr lang="it-IT" sz="4000" dirty="0" smtClean="0"/>
              <a:t>Cell and gene </a:t>
            </a:r>
            <a:r>
              <a:rPr lang="it-IT" sz="4000" dirty="0" err="1" smtClean="0"/>
              <a:t>therapy</a:t>
            </a:r>
            <a:r>
              <a:rPr lang="it-IT" sz="4000" dirty="0" smtClean="0"/>
              <a:t> for </a:t>
            </a:r>
            <a:r>
              <a:rPr lang="it-IT" sz="4000" dirty="0" err="1" smtClean="0"/>
              <a:t>Dyskeratosis</a:t>
            </a:r>
            <a:r>
              <a:rPr lang="it-IT" sz="4000" dirty="0" smtClean="0"/>
              <a:t> congenita</a:t>
            </a:r>
            <a:endParaRPr lang="it-IT" sz="4000" dirty="0"/>
          </a:p>
        </p:txBody>
      </p:sp>
      <p:sp>
        <p:nvSpPr>
          <p:cNvPr id="9" name="CasellaDiTesto 8"/>
          <p:cNvSpPr txBox="1"/>
          <p:nvPr/>
        </p:nvSpPr>
        <p:spPr>
          <a:xfrm>
            <a:off x="3730172" y="3575669"/>
            <a:ext cx="4383314" cy="1323439"/>
          </a:xfrm>
          <a:prstGeom prst="rect">
            <a:avLst/>
          </a:prstGeom>
          <a:noFill/>
        </p:spPr>
        <p:txBody>
          <a:bodyPr wrap="square" rtlCol="0">
            <a:spAutoFit/>
          </a:bodyPr>
          <a:lstStyle/>
          <a:p>
            <a:pPr algn="ctr"/>
            <a:r>
              <a:rPr lang="it-IT" sz="2000" dirty="0" smtClean="0"/>
              <a:t>Marco Rulli</a:t>
            </a:r>
          </a:p>
          <a:p>
            <a:pPr algn="ctr"/>
            <a:r>
              <a:rPr lang="it-IT" sz="2000" dirty="0" smtClean="0"/>
              <a:t>Daria </a:t>
            </a:r>
            <a:r>
              <a:rPr lang="it-IT" sz="2000" dirty="0" err="1" smtClean="0"/>
              <a:t>Scintu</a:t>
            </a:r>
            <a:endParaRPr lang="it-IT" sz="2000" dirty="0" smtClean="0"/>
          </a:p>
          <a:p>
            <a:pPr algn="ctr"/>
            <a:endParaRPr lang="it-IT" sz="2000" dirty="0" smtClean="0"/>
          </a:p>
          <a:p>
            <a:pPr algn="ctr"/>
            <a:r>
              <a:rPr lang="it-IT" sz="2000" dirty="0" smtClean="0"/>
              <a:t>A.A.2017/2018</a:t>
            </a:r>
            <a:endParaRPr lang="it-IT" sz="2000" dirty="0"/>
          </a:p>
        </p:txBody>
      </p:sp>
    </p:spTree>
    <p:extLst>
      <p:ext uri="{BB962C8B-B14F-4D97-AF65-F5344CB8AC3E}">
        <p14:creationId xmlns:p14="http://schemas.microsoft.com/office/powerpoint/2010/main" val="318960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a:solidFill>
                  <a:schemeClr val="bg2">
                    <a:lumMod val="90000"/>
                  </a:schemeClr>
                </a:solidFill>
              </a:rPr>
              <a:t>Experimental </a:t>
            </a:r>
            <a:r>
              <a:rPr lang="it-IT" sz="4000" dirty="0" err="1">
                <a:solidFill>
                  <a:schemeClr val="bg2">
                    <a:lumMod val="90000"/>
                  </a:schemeClr>
                </a:solidFill>
              </a:rPr>
              <a:t>plan</a:t>
            </a:r>
            <a:endParaRPr lang="it-IT" sz="4000" dirty="0">
              <a:solidFill>
                <a:schemeClr val="bg2">
                  <a:lumMod val="90000"/>
                </a:schemeClr>
              </a:solidFill>
            </a:endParaRPr>
          </a:p>
        </p:txBody>
      </p:sp>
      <p:sp>
        <p:nvSpPr>
          <p:cNvPr id="5" name="CasellaDiTesto 4"/>
          <p:cNvSpPr txBox="1"/>
          <p:nvPr/>
        </p:nvSpPr>
        <p:spPr>
          <a:xfrm>
            <a:off x="548640" y="1244581"/>
            <a:ext cx="9290304" cy="5693866"/>
          </a:xfrm>
          <a:prstGeom prst="rect">
            <a:avLst/>
          </a:prstGeom>
          <a:noFill/>
        </p:spPr>
        <p:txBody>
          <a:bodyPr wrap="square" rtlCol="0">
            <a:spAutoFit/>
          </a:bodyPr>
          <a:lstStyle/>
          <a:p>
            <a:r>
              <a:rPr lang="it-IT" dirty="0" smtClean="0"/>
              <a:t>  </a:t>
            </a:r>
          </a:p>
          <a:p>
            <a:r>
              <a:rPr lang="it-IT" dirty="0" smtClean="0"/>
              <a:t>   In Vitro:</a:t>
            </a:r>
          </a:p>
          <a:p>
            <a:endParaRPr lang="it-IT" dirty="0"/>
          </a:p>
          <a:p>
            <a:endParaRPr lang="it-IT" dirty="0" smtClean="0"/>
          </a:p>
          <a:p>
            <a:endParaRPr lang="it-IT" dirty="0" smtClean="0"/>
          </a:p>
          <a:p>
            <a:endParaRPr lang="it-IT" dirty="0" smtClean="0"/>
          </a:p>
          <a:p>
            <a:pPr marL="285750" indent="-285750">
              <a:buFont typeface="Wingdings" panose="05000000000000000000" pitchFamily="2" charset="2"/>
              <a:buChar char="Ø"/>
            </a:pPr>
            <a:r>
              <a:rPr lang="it-IT" sz="1600" dirty="0" err="1" smtClean="0"/>
              <a:t>Extraction</a:t>
            </a:r>
            <a:r>
              <a:rPr lang="it-IT" sz="1600" dirty="0" smtClean="0"/>
              <a:t> </a:t>
            </a:r>
            <a:r>
              <a:rPr lang="it-IT" sz="1600" dirty="0"/>
              <a:t>of </a:t>
            </a:r>
            <a:r>
              <a:rPr lang="it-IT" sz="1600" dirty="0" smtClean="0"/>
              <a:t>the bone </a:t>
            </a:r>
            <a:r>
              <a:rPr lang="it-IT" sz="1600" dirty="0" err="1" smtClean="0"/>
              <a:t>marrow</a:t>
            </a:r>
            <a:r>
              <a:rPr lang="it-IT" sz="1600" dirty="0" smtClean="0"/>
              <a:t> from mice G3</a:t>
            </a:r>
          </a:p>
          <a:p>
            <a:pPr marL="285750" indent="-285750">
              <a:buFont typeface="Wingdings" panose="05000000000000000000" pitchFamily="2" charset="2"/>
              <a:buChar char="Ø"/>
            </a:pPr>
            <a:endParaRPr lang="it-IT" sz="1600" dirty="0" smtClean="0"/>
          </a:p>
          <a:p>
            <a:endParaRPr lang="it-IT" sz="1600" dirty="0" smtClean="0"/>
          </a:p>
          <a:p>
            <a:pPr marL="285750" indent="-285750">
              <a:buFont typeface="Wingdings" panose="05000000000000000000" pitchFamily="2" charset="2"/>
              <a:buChar char="Ø"/>
            </a:pPr>
            <a:r>
              <a:rPr lang="en-US" sz="1600" dirty="0"/>
              <a:t>Isolation of </a:t>
            </a:r>
            <a:r>
              <a:rPr lang="en-US" sz="1600" dirty="0" smtClean="0"/>
              <a:t>cells MSC and HSC </a:t>
            </a:r>
            <a:r>
              <a:rPr lang="en-US" sz="1600" dirty="0"/>
              <a:t>from the bone marrow of </a:t>
            </a:r>
            <a:r>
              <a:rPr lang="en-US" sz="1600" dirty="0" smtClean="0"/>
              <a:t>mouse</a:t>
            </a:r>
          </a:p>
          <a:p>
            <a:pPr marL="285750" indent="-285750">
              <a:buFont typeface="Wingdings" panose="05000000000000000000" pitchFamily="2" charset="2"/>
              <a:buChar char="Ø"/>
            </a:pPr>
            <a:endParaRPr lang="en-US" sz="1600" dirty="0"/>
          </a:p>
          <a:p>
            <a:endParaRPr lang="it-IT" sz="1600" dirty="0" smtClean="0"/>
          </a:p>
          <a:p>
            <a:pPr marL="285750" indent="-285750">
              <a:buFont typeface="Wingdings" panose="05000000000000000000" pitchFamily="2" charset="2"/>
              <a:buChar char="Ø"/>
            </a:pPr>
            <a:r>
              <a:rPr lang="it-IT" sz="1600" dirty="0"/>
              <a:t>Stem </a:t>
            </a:r>
            <a:r>
              <a:rPr lang="it-IT" sz="1600" dirty="0" err="1"/>
              <a:t>cells</a:t>
            </a:r>
            <a:r>
              <a:rPr lang="it-IT" sz="1600" dirty="0"/>
              <a:t> </a:t>
            </a:r>
            <a:r>
              <a:rPr lang="it-IT" sz="1600" dirty="0" smtClean="0"/>
              <a:t>purification</a:t>
            </a:r>
            <a:endParaRPr lang="en-US" sz="1600" dirty="0"/>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endParaRPr lang="en-US" sz="1600" dirty="0" smtClean="0"/>
          </a:p>
          <a:p>
            <a:endParaRPr lang="en-US" sz="1600" dirty="0"/>
          </a:p>
          <a:p>
            <a:pPr marL="285750" indent="-285750">
              <a:buFont typeface="Wingdings" panose="05000000000000000000" pitchFamily="2" charset="2"/>
              <a:buChar char="Ø"/>
            </a:pPr>
            <a:r>
              <a:rPr lang="en-US" sz="1600" dirty="0" smtClean="0"/>
              <a:t>HSCs </a:t>
            </a:r>
            <a:r>
              <a:rPr lang="en-US" sz="1600" dirty="0"/>
              <a:t>and MSCs are transduced separately with </a:t>
            </a:r>
            <a:r>
              <a:rPr lang="en-US" sz="1600" dirty="0" smtClean="0"/>
              <a:t>rAAV9-TERT vectors</a:t>
            </a:r>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After </a:t>
            </a:r>
            <a:r>
              <a:rPr lang="en-US" sz="1600" dirty="0"/>
              <a:t>transduction, selection of positive-GFP cells with </a:t>
            </a:r>
            <a:r>
              <a:rPr lang="en-US" sz="1600" b="1" dirty="0"/>
              <a:t>FACS</a:t>
            </a:r>
            <a:r>
              <a:rPr lang="en-US" sz="1600" dirty="0"/>
              <a:t> </a:t>
            </a:r>
            <a:r>
              <a:rPr lang="en-US" sz="1600" dirty="0" smtClean="0"/>
              <a:t>technology</a:t>
            </a:r>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it-IT" sz="1600" dirty="0" err="1"/>
              <a:t>Colony-forming</a:t>
            </a:r>
            <a:r>
              <a:rPr lang="it-IT" sz="1600" dirty="0"/>
              <a:t> assay of positive </a:t>
            </a:r>
            <a:r>
              <a:rPr lang="it-IT" sz="1600" dirty="0" err="1"/>
              <a:t>gfp</a:t>
            </a:r>
            <a:r>
              <a:rPr lang="it-IT" sz="1600" dirty="0"/>
              <a:t> </a:t>
            </a:r>
            <a:r>
              <a:rPr lang="it-IT" sz="1600" dirty="0" err="1" smtClean="0"/>
              <a:t>cells</a:t>
            </a:r>
            <a:r>
              <a:rPr lang="it-IT" sz="1600" dirty="0" smtClean="0"/>
              <a:t> (MSC,HSC)</a:t>
            </a:r>
            <a:endParaRPr lang="en-US" sz="1600" dirty="0"/>
          </a:p>
          <a:p>
            <a:endParaRPr lang="en-US" sz="1600" dirty="0" smtClean="0"/>
          </a:p>
        </p:txBody>
      </p:sp>
      <p:sp>
        <p:nvSpPr>
          <p:cNvPr id="7" name="Parentesi graffa aperta 6"/>
          <p:cNvSpPr/>
          <p:nvPr/>
        </p:nvSpPr>
        <p:spPr>
          <a:xfrm>
            <a:off x="6242304" y="3347102"/>
            <a:ext cx="85344" cy="910388"/>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b="1" dirty="0"/>
          </a:p>
        </p:txBody>
      </p:sp>
      <p:sp>
        <p:nvSpPr>
          <p:cNvPr id="8" name="CasellaDiTesto 7"/>
          <p:cNvSpPr txBox="1"/>
          <p:nvPr/>
        </p:nvSpPr>
        <p:spPr>
          <a:xfrm>
            <a:off x="6463197" y="3370904"/>
            <a:ext cx="3590544" cy="861774"/>
          </a:xfrm>
          <a:prstGeom prst="rect">
            <a:avLst/>
          </a:prstGeom>
          <a:noFill/>
        </p:spPr>
        <p:txBody>
          <a:bodyPr wrap="square" rtlCol="0">
            <a:spAutoFit/>
          </a:bodyPr>
          <a:lstStyle/>
          <a:p>
            <a:r>
              <a:rPr lang="fr-FR" sz="1600" dirty="0"/>
              <a:t>Adherent </a:t>
            </a:r>
            <a:r>
              <a:rPr lang="fr-FR" sz="1600" dirty="0" err="1"/>
              <a:t>Cell</a:t>
            </a:r>
            <a:r>
              <a:rPr lang="fr-FR" sz="1600" dirty="0"/>
              <a:t> Culture  (</a:t>
            </a:r>
            <a:r>
              <a:rPr lang="fr-FR" sz="1600" dirty="0" err="1"/>
              <a:t>MSCs</a:t>
            </a:r>
            <a:r>
              <a:rPr lang="fr-FR" sz="1600" dirty="0"/>
              <a:t>)</a:t>
            </a:r>
          </a:p>
          <a:p>
            <a:endParaRPr lang="fr-FR" sz="1600" dirty="0"/>
          </a:p>
          <a:p>
            <a:r>
              <a:rPr lang="fr-FR" sz="1600" dirty="0" smtClean="0"/>
              <a:t>Suspension </a:t>
            </a:r>
            <a:r>
              <a:rPr lang="fr-FR" sz="1600" dirty="0" err="1"/>
              <a:t>Cell</a:t>
            </a:r>
            <a:r>
              <a:rPr lang="fr-FR" sz="1600" dirty="0"/>
              <a:t> Culture (</a:t>
            </a:r>
            <a:r>
              <a:rPr lang="fr-FR" sz="1600" dirty="0" err="1"/>
              <a:t>HSCs</a:t>
            </a:r>
            <a:r>
              <a:rPr lang="fr-FR" dirty="0"/>
              <a:t>)</a:t>
            </a:r>
            <a:endParaRPr lang="it-IT" dirty="0"/>
          </a:p>
        </p:txBody>
      </p:sp>
      <p:sp>
        <p:nvSpPr>
          <p:cNvPr id="9" name="Freccia a destra 8"/>
          <p:cNvSpPr/>
          <p:nvPr/>
        </p:nvSpPr>
        <p:spPr>
          <a:xfrm rot="21069296">
            <a:off x="2818472" y="4359662"/>
            <a:ext cx="1066507" cy="12278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575002">
            <a:off x="2818472" y="4610326"/>
            <a:ext cx="1066507" cy="9669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910131" y="4128934"/>
            <a:ext cx="1719072" cy="830997"/>
          </a:xfrm>
          <a:prstGeom prst="rect">
            <a:avLst/>
          </a:prstGeom>
          <a:noFill/>
        </p:spPr>
        <p:txBody>
          <a:bodyPr wrap="square" rtlCol="0">
            <a:spAutoFit/>
          </a:bodyPr>
          <a:lstStyle/>
          <a:p>
            <a:r>
              <a:rPr lang="en-US" sz="1600" dirty="0"/>
              <a:t>MSC </a:t>
            </a:r>
            <a:r>
              <a:rPr lang="en-US" sz="1600" dirty="0" smtClean="0">
                <a:solidFill>
                  <a:schemeClr val="accent2"/>
                </a:solidFill>
              </a:rPr>
              <a:t>CD146</a:t>
            </a:r>
            <a:r>
              <a:rPr lang="en-US" sz="1600" baseline="30000" dirty="0" smtClean="0">
                <a:solidFill>
                  <a:schemeClr val="accent2"/>
                </a:solidFill>
              </a:rPr>
              <a:t>+</a:t>
            </a:r>
          </a:p>
          <a:p>
            <a:endParaRPr lang="en-US" sz="1600" dirty="0"/>
          </a:p>
          <a:p>
            <a:r>
              <a:rPr lang="en-US" sz="1600" dirty="0" smtClean="0"/>
              <a:t>HSC </a:t>
            </a:r>
            <a:r>
              <a:rPr lang="en-US" sz="1600" dirty="0" smtClean="0">
                <a:solidFill>
                  <a:schemeClr val="accent2"/>
                </a:solidFill>
              </a:rPr>
              <a:t>CD34</a:t>
            </a:r>
            <a:r>
              <a:rPr lang="en-US" sz="1600" baseline="30000" dirty="0" smtClean="0">
                <a:solidFill>
                  <a:schemeClr val="accent2"/>
                </a:solidFill>
              </a:rPr>
              <a:t>+</a:t>
            </a:r>
            <a:endParaRPr lang="it-IT" sz="1600" baseline="30000" dirty="0">
              <a:solidFill>
                <a:schemeClr val="accent2"/>
              </a:solidFill>
            </a:endParaRPr>
          </a:p>
        </p:txBody>
      </p:sp>
      <p:sp>
        <p:nvSpPr>
          <p:cNvPr id="12" name="object 4"/>
          <p:cNvSpPr/>
          <p:nvPr/>
        </p:nvSpPr>
        <p:spPr>
          <a:xfrm>
            <a:off x="4339175" y="1389695"/>
            <a:ext cx="1041095" cy="809980"/>
          </a:xfrm>
          <a:prstGeom prst="rect">
            <a:avLst/>
          </a:prstGeom>
          <a:blipFill>
            <a:blip r:embed="rId3" cstate="print"/>
            <a:stretch>
              <a:fillRect/>
            </a:stretch>
          </a:blipFill>
        </p:spPr>
        <p:txBody>
          <a:bodyPr wrap="square" lIns="0" tIns="0" rIns="0" bIns="0" rtlCol="0"/>
          <a:lstStyle/>
          <a:p>
            <a:endParaRPr/>
          </a:p>
        </p:txBody>
      </p:sp>
      <p:pic>
        <p:nvPicPr>
          <p:cNvPr id="4" name="Immagine 3"/>
          <p:cNvPicPr>
            <a:picLocks noChangeAspect="1"/>
          </p:cNvPicPr>
          <p:nvPr/>
        </p:nvPicPr>
        <p:blipFill rotWithShape="1">
          <a:blip r:embed="rId4">
            <a:extLst>
              <a:ext uri="{28A0092B-C50C-407E-A947-70E740481C1C}">
                <a14:useLocalDpi xmlns:a14="http://schemas.microsoft.com/office/drawing/2010/main" val="0"/>
              </a:ext>
            </a:extLst>
          </a:blip>
          <a:srcRect l="18500" t="27000" r="66167" b="57000"/>
          <a:stretch/>
        </p:blipFill>
        <p:spPr>
          <a:xfrm>
            <a:off x="6967275" y="937853"/>
            <a:ext cx="1121664" cy="731520"/>
          </a:xfrm>
          <a:prstGeom prst="rect">
            <a:avLst/>
          </a:prstGeom>
        </p:spPr>
      </p:pic>
      <p:pic>
        <p:nvPicPr>
          <p:cNvPr id="15" name="Immagine 14"/>
          <p:cNvPicPr>
            <a:picLocks noChangeAspect="1"/>
          </p:cNvPicPr>
          <p:nvPr/>
        </p:nvPicPr>
        <p:blipFill rotWithShape="1">
          <a:blip r:embed="rId4">
            <a:extLst>
              <a:ext uri="{28A0092B-C50C-407E-A947-70E740481C1C}">
                <a14:useLocalDpi xmlns:a14="http://schemas.microsoft.com/office/drawing/2010/main" val="0"/>
              </a:ext>
            </a:extLst>
          </a:blip>
          <a:srcRect l="18500" t="27000" r="66167" b="57000"/>
          <a:stretch/>
        </p:blipFill>
        <p:spPr>
          <a:xfrm>
            <a:off x="6973824" y="2075797"/>
            <a:ext cx="1121664" cy="731520"/>
          </a:xfrm>
          <a:prstGeom prst="rect">
            <a:avLst/>
          </a:prstGeom>
        </p:spPr>
      </p:pic>
      <p:sp>
        <p:nvSpPr>
          <p:cNvPr id="16" name="object 11"/>
          <p:cNvSpPr/>
          <p:nvPr/>
        </p:nvSpPr>
        <p:spPr>
          <a:xfrm>
            <a:off x="9920086" y="825741"/>
            <a:ext cx="515248" cy="395646"/>
          </a:xfrm>
          <a:prstGeom prst="rect">
            <a:avLst/>
          </a:prstGeom>
          <a:blipFill>
            <a:blip r:embed="rId5" cstate="print"/>
            <a:stretch>
              <a:fillRect/>
            </a:stretch>
          </a:blipFill>
        </p:spPr>
        <p:txBody>
          <a:bodyPr wrap="square" lIns="0" tIns="0" rIns="0" bIns="0" rtlCol="0"/>
          <a:lstStyle/>
          <a:p>
            <a:endParaRPr sz="1600"/>
          </a:p>
        </p:txBody>
      </p:sp>
      <p:sp>
        <p:nvSpPr>
          <p:cNvPr id="17" name="object 12"/>
          <p:cNvSpPr/>
          <p:nvPr/>
        </p:nvSpPr>
        <p:spPr>
          <a:xfrm>
            <a:off x="9527187" y="1389695"/>
            <a:ext cx="263525" cy="120014"/>
          </a:xfrm>
          <a:custGeom>
            <a:avLst/>
            <a:gdLst/>
            <a:ahLst/>
            <a:cxnLst/>
            <a:rect l="l" t="t" r="r" b="b"/>
            <a:pathLst>
              <a:path w="263525" h="120014">
                <a:moveTo>
                  <a:pt x="224509" y="17532"/>
                </a:moveTo>
                <a:lnTo>
                  <a:pt x="253403" y="37329"/>
                </a:lnTo>
                <a:lnTo>
                  <a:pt x="263035" y="59849"/>
                </a:lnTo>
                <a:lnTo>
                  <a:pt x="253403" y="82370"/>
                </a:lnTo>
                <a:lnTo>
                  <a:pt x="224509" y="102167"/>
                </a:lnTo>
                <a:lnTo>
                  <a:pt x="181005" y="115316"/>
                </a:lnTo>
                <a:lnTo>
                  <a:pt x="131517" y="119699"/>
                </a:lnTo>
                <a:lnTo>
                  <a:pt x="82029" y="115316"/>
                </a:lnTo>
                <a:lnTo>
                  <a:pt x="38525" y="102167"/>
                </a:lnTo>
                <a:lnTo>
                  <a:pt x="9631" y="82370"/>
                </a:lnTo>
                <a:lnTo>
                  <a:pt x="0" y="59849"/>
                </a:lnTo>
                <a:lnTo>
                  <a:pt x="9631" y="37329"/>
                </a:lnTo>
                <a:lnTo>
                  <a:pt x="38525" y="17532"/>
                </a:lnTo>
                <a:lnTo>
                  <a:pt x="82029" y="4383"/>
                </a:lnTo>
                <a:lnTo>
                  <a:pt x="131517" y="0"/>
                </a:lnTo>
                <a:lnTo>
                  <a:pt x="181005" y="4383"/>
                </a:lnTo>
                <a:lnTo>
                  <a:pt x="224509" y="17532"/>
                </a:lnTo>
                <a:close/>
              </a:path>
            </a:pathLst>
          </a:custGeom>
          <a:ln w="19049">
            <a:solidFill>
              <a:srgbClr val="000000"/>
            </a:solidFill>
          </a:ln>
        </p:spPr>
        <p:txBody>
          <a:bodyPr wrap="square" lIns="0" tIns="0" rIns="0" bIns="0" rtlCol="0"/>
          <a:lstStyle/>
          <a:p>
            <a:endParaRPr/>
          </a:p>
        </p:txBody>
      </p:sp>
      <p:sp>
        <p:nvSpPr>
          <p:cNvPr id="18" name="object 13"/>
          <p:cNvSpPr/>
          <p:nvPr/>
        </p:nvSpPr>
        <p:spPr>
          <a:xfrm>
            <a:off x="9724456" y="1509406"/>
            <a:ext cx="263525" cy="120014"/>
          </a:xfrm>
          <a:custGeom>
            <a:avLst/>
            <a:gdLst/>
            <a:ahLst/>
            <a:cxnLst/>
            <a:rect l="l" t="t" r="r" b="b"/>
            <a:pathLst>
              <a:path w="263525" h="120014">
                <a:moveTo>
                  <a:pt x="224509" y="17532"/>
                </a:moveTo>
                <a:lnTo>
                  <a:pt x="253403" y="37329"/>
                </a:lnTo>
                <a:lnTo>
                  <a:pt x="263035" y="59849"/>
                </a:lnTo>
                <a:lnTo>
                  <a:pt x="253403" y="82370"/>
                </a:lnTo>
                <a:lnTo>
                  <a:pt x="224509" y="102167"/>
                </a:lnTo>
                <a:lnTo>
                  <a:pt x="181005" y="115316"/>
                </a:lnTo>
                <a:lnTo>
                  <a:pt x="131517" y="119699"/>
                </a:lnTo>
                <a:lnTo>
                  <a:pt x="82029" y="115316"/>
                </a:lnTo>
                <a:lnTo>
                  <a:pt x="38525" y="102167"/>
                </a:lnTo>
                <a:lnTo>
                  <a:pt x="9631" y="82370"/>
                </a:lnTo>
                <a:lnTo>
                  <a:pt x="0" y="59849"/>
                </a:lnTo>
                <a:lnTo>
                  <a:pt x="9631" y="37329"/>
                </a:lnTo>
                <a:lnTo>
                  <a:pt x="38525" y="17532"/>
                </a:lnTo>
                <a:lnTo>
                  <a:pt x="82029" y="4383"/>
                </a:lnTo>
                <a:lnTo>
                  <a:pt x="131517" y="0"/>
                </a:lnTo>
                <a:lnTo>
                  <a:pt x="181005" y="4383"/>
                </a:lnTo>
                <a:lnTo>
                  <a:pt x="224509" y="17532"/>
                </a:lnTo>
                <a:close/>
              </a:path>
            </a:pathLst>
          </a:custGeom>
          <a:ln w="19049">
            <a:solidFill>
              <a:srgbClr val="000000"/>
            </a:solidFill>
          </a:ln>
        </p:spPr>
        <p:txBody>
          <a:bodyPr wrap="square" lIns="0" tIns="0" rIns="0" bIns="0" rtlCol="0"/>
          <a:lstStyle/>
          <a:p>
            <a:endParaRPr/>
          </a:p>
        </p:txBody>
      </p:sp>
      <p:sp>
        <p:nvSpPr>
          <p:cNvPr id="19" name="object 14"/>
          <p:cNvSpPr/>
          <p:nvPr/>
        </p:nvSpPr>
        <p:spPr>
          <a:xfrm>
            <a:off x="9790216" y="1329841"/>
            <a:ext cx="263525" cy="120014"/>
          </a:xfrm>
          <a:custGeom>
            <a:avLst/>
            <a:gdLst/>
            <a:ahLst/>
            <a:cxnLst/>
            <a:rect l="l" t="t" r="r" b="b"/>
            <a:pathLst>
              <a:path w="263525" h="120014">
                <a:moveTo>
                  <a:pt x="224509" y="17532"/>
                </a:moveTo>
                <a:lnTo>
                  <a:pt x="253403" y="37329"/>
                </a:lnTo>
                <a:lnTo>
                  <a:pt x="263035" y="59849"/>
                </a:lnTo>
                <a:lnTo>
                  <a:pt x="253403" y="82370"/>
                </a:lnTo>
                <a:lnTo>
                  <a:pt x="224509" y="102167"/>
                </a:lnTo>
                <a:lnTo>
                  <a:pt x="181005" y="115316"/>
                </a:lnTo>
                <a:lnTo>
                  <a:pt x="131517" y="119699"/>
                </a:lnTo>
                <a:lnTo>
                  <a:pt x="82029" y="115316"/>
                </a:lnTo>
                <a:lnTo>
                  <a:pt x="38525" y="102167"/>
                </a:lnTo>
                <a:lnTo>
                  <a:pt x="9631" y="82370"/>
                </a:lnTo>
                <a:lnTo>
                  <a:pt x="0" y="59849"/>
                </a:lnTo>
                <a:lnTo>
                  <a:pt x="9631" y="37329"/>
                </a:lnTo>
                <a:lnTo>
                  <a:pt x="38525" y="17532"/>
                </a:lnTo>
                <a:lnTo>
                  <a:pt x="82029" y="4383"/>
                </a:lnTo>
                <a:lnTo>
                  <a:pt x="131517" y="0"/>
                </a:lnTo>
                <a:lnTo>
                  <a:pt x="181005" y="4383"/>
                </a:lnTo>
                <a:lnTo>
                  <a:pt x="224509" y="17532"/>
                </a:lnTo>
                <a:close/>
              </a:path>
            </a:pathLst>
          </a:custGeom>
          <a:ln w="19049">
            <a:solidFill>
              <a:srgbClr val="000000"/>
            </a:solidFill>
          </a:ln>
        </p:spPr>
        <p:txBody>
          <a:bodyPr wrap="square" lIns="0" tIns="0" rIns="0" bIns="0" rtlCol="0"/>
          <a:lstStyle/>
          <a:p>
            <a:endParaRPr/>
          </a:p>
        </p:txBody>
      </p:sp>
      <p:cxnSp>
        <p:nvCxnSpPr>
          <p:cNvPr id="20" name="Connettore 2 19"/>
          <p:cNvCxnSpPr/>
          <p:nvPr/>
        </p:nvCxnSpPr>
        <p:spPr>
          <a:xfrm flipV="1">
            <a:off x="5894379" y="1328695"/>
            <a:ext cx="799029" cy="32366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5894379" y="2068843"/>
            <a:ext cx="753301" cy="36922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object 11"/>
          <p:cNvSpPr/>
          <p:nvPr/>
        </p:nvSpPr>
        <p:spPr>
          <a:xfrm>
            <a:off x="9884672" y="1814110"/>
            <a:ext cx="515248" cy="395646"/>
          </a:xfrm>
          <a:prstGeom prst="rect">
            <a:avLst/>
          </a:prstGeom>
          <a:blipFill>
            <a:blip r:embed="rId5" cstate="print"/>
            <a:stretch>
              <a:fillRect/>
            </a:stretch>
          </a:blipFill>
        </p:spPr>
        <p:txBody>
          <a:bodyPr wrap="square" lIns="0" tIns="0" rIns="0" bIns="0" rtlCol="0"/>
          <a:lstStyle/>
          <a:p>
            <a:endParaRPr/>
          </a:p>
        </p:txBody>
      </p:sp>
      <p:sp>
        <p:nvSpPr>
          <p:cNvPr id="23" name="object 12"/>
          <p:cNvSpPr/>
          <p:nvPr/>
        </p:nvSpPr>
        <p:spPr>
          <a:xfrm>
            <a:off x="9491773" y="2378064"/>
            <a:ext cx="263525" cy="120014"/>
          </a:xfrm>
          <a:custGeom>
            <a:avLst/>
            <a:gdLst/>
            <a:ahLst/>
            <a:cxnLst/>
            <a:rect l="l" t="t" r="r" b="b"/>
            <a:pathLst>
              <a:path w="263525" h="120014">
                <a:moveTo>
                  <a:pt x="224509" y="17532"/>
                </a:moveTo>
                <a:lnTo>
                  <a:pt x="253403" y="37329"/>
                </a:lnTo>
                <a:lnTo>
                  <a:pt x="263035" y="59849"/>
                </a:lnTo>
                <a:lnTo>
                  <a:pt x="253403" y="82370"/>
                </a:lnTo>
                <a:lnTo>
                  <a:pt x="224509" y="102167"/>
                </a:lnTo>
                <a:lnTo>
                  <a:pt x="181005" y="115316"/>
                </a:lnTo>
                <a:lnTo>
                  <a:pt x="131517" y="119699"/>
                </a:lnTo>
                <a:lnTo>
                  <a:pt x="82029" y="115316"/>
                </a:lnTo>
                <a:lnTo>
                  <a:pt x="38525" y="102167"/>
                </a:lnTo>
                <a:lnTo>
                  <a:pt x="9631" y="82370"/>
                </a:lnTo>
                <a:lnTo>
                  <a:pt x="0" y="59849"/>
                </a:lnTo>
                <a:lnTo>
                  <a:pt x="9631" y="37329"/>
                </a:lnTo>
                <a:lnTo>
                  <a:pt x="38525" y="17532"/>
                </a:lnTo>
                <a:lnTo>
                  <a:pt x="82029" y="4383"/>
                </a:lnTo>
                <a:lnTo>
                  <a:pt x="131517" y="0"/>
                </a:lnTo>
                <a:lnTo>
                  <a:pt x="181005" y="4383"/>
                </a:lnTo>
                <a:lnTo>
                  <a:pt x="224509" y="17532"/>
                </a:lnTo>
                <a:close/>
              </a:path>
            </a:pathLst>
          </a:custGeom>
          <a:ln w="19049">
            <a:solidFill>
              <a:srgbClr val="000000"/>
            </a:solidFill>
          </a:ln>
        </p:spPr>
        <p:txBody>
          <a:bodyPr wrap="square" lIns="0" tIns="0" rIns="0" bIns="0" rtlCol="0"/>
          <a:lstStyle/>
          <a:p>
            <a:endParaRPr/>
          </a:p>
        </p:txBody>
      </p:sp>
      <p:sp>
        <p:nvSpPr>
          <p:cNvPr id="24" name="object 13"/>
          <p:cNvSpPr/>
          <p:nvPr/>
        </p:nvSpPr>
        <p:spPr>
          <a:xfrm>
            <a:off x="9689042" y="2497775"/>
            <a:ext cx="263525" cy="120014"/>
          </a:xfrm>
          <a:custGeom>
            <a:avLst/>
            <a:gdLst/>
            <a:ahLst/>
            <a:cxnLst/>
            <a:rect l="l" t="t" r="r" b="b"/>
            <a:pathLst>
              <a:path w="263525" h="120014">
                <a:moveTo>
                  <a:pt x="224509" y="17532"/>
                </a:moveTo>
                <a:lnTo>
                  <a:pt x="253403" y="37329"/>
                </a:lnTo>
                <a:lnTo>
                  <a:pt x="263035" y="59849"/>
                </a:lnTo>
                <a:lnTo>
                  <a:pt x="253403" y="82370"/>
                </a:lnTo>
                <a:lnTo>
                  <a:pt x="224509" y="102167"/>
                </a:lnTo>
                <a:lnTo>
                  <a:pt x="181005" y="115316"/>
                </a:lnTo>
                <a:lnTo>
                  <a:pt x="131517" y="119699"/>
                </a:lnTo>
                <a:lnTo>
                  <a:pt x="82029" y="115316"/>
                </a:lnTo>
                <a:lnTo>
                  <a:pt x="38525" y="102167"/>
                </a:lnTo>
                <a:lnTo>
                  <a:pt x="9631" y="82370"/>
                </a:lnTo>
                <a:lnTo>
                  <a:pt x="0" y="59849"/>
                </a:lnTo>
                <a:lnTo>
                  <a:pt x="9631" y="37329"/>
                </a:lnTo>
                <a:lnTo>
                  <a:pt x="38525" y="17532"/>
                </a:lnTo>
                <a:lnTo>
                  <a:pt x="82029" y="4383"/>
                </a:lnTo>
                <a:lnTo>
                  <a:pt x="131517" y="0"/>
                </a:lnTo>
                <a:lnTo>
                  <a:pt x="181005" y="4383"/>
                </a:lnTo>
                <a:lnTo>
                  <a:pt x="224509" y="17532"/>
                </a:lnTo>
                <a:close/>
              </a:path>
            </a:pathLst>
          </a:custGeom>
          <a:ln w="19049">
            <a:solidFill>
              <a:srgbClr val="000000"/>
            </a:solidFill>
          </a:ln>
        </p:spPr>
        <p:txBody>
          <a:bodyPr wrap="square" lIns="0" tIns="0" rIns="0" bIns="0" rtlCol="0"/>
          <a:lstStyle/>
          <a:p>
            <a:endParaRPr/>
          </a:p>
        </p:txBody>
      </p:sp>
      <p:sp>
        <p:nvSpPr>
          <p:cNvPr id="25" name="object 14"/>
          <p:cNvSpPr/>
          <p:nvPr/>
        </p:nvSpPr>
        <p:spPr>
          <a:xfrm>
            <a:off x="9754802" y="2318210"/>
            <a:ext cx="263525" cy="120014"/>
          </a:xfrm>
          <a:custGeom>
            <a:avLst/>
            <a:gdLst/>
            <a:ahLst/>
            <a:cxnLst/>
            <a:rect l="l" t="t" r="r" b="b"/>
            <a:pathLst>
              <a:path w="263525" h="120014">
                <a:moveTo>
                  <a:pt x="224509" y="17532"/>
                </a:moveTo>
                <a:lnTo>
                  <a:pt x="253403" y="37329"/>
                </a:lnTo>
                <a:lnTo>
                  <a:pt x="263035" y="59849"/>
                </a:lnTo>
                <a:lnTo>
                  <a:pt x="253403" y="82370"/>
                </a:lnTo>
                <a:lnTo>
                  <a:pt x="224509" y="102167"/>
                </a:lnTo>
                <a:lnTo>
                  <a:pt x="181005" y="115316"/>
                </a:lnTo>
                <a:lnTo>
                  <a:pt x="131517" y="119699"/>
                </a:lnTo>
                <a:lnTo>
                  <a:pt x="82029" y="115316"/>
                </a:lnTo>
                <a:lnTo>
                  <a:pt x="38525" y="102167"/>
                </a:lnTo>
                <a:lnTo>
                  <a:pt x="9631" y="82370"/>
                </a:lnTo>
                <a:lnTo>
                  <a:pt x="0" y="59849"/>
                </a:lnTo>
                <a:lnTo>
                  <a:pt x="9631" y="37329"/>
                </a:lnTo>
                <a:lnTo>
                  <a:pt x="38525" y="17532"/>
                </a:lnTo>
                <a:lnTo>
                  <a:pt x="82029" y="4383"/>
                </a:lnTo>
                <a:lnTo>
                  <a:pt x="131517" y="0"/>
                </a:lnTo>
                <a:lnTo>
                  <a:pt x="181005" y="4383"/>
                </a:lnTo>
                <a:lnTo>
                  <a:pt x="224509" y="17532"/>
                </a:lnTo>
                <a:close/>
              </a:path>
            </a:pathLst>
          </a:custGeom>
          <a:ln w="19049">
            <a:solidFill>
              <a:srgbClr val="000000"/>
            </a:solidFill>
          </a:ln>
        </p:spPr>
        <p:txBody>
          <a:bodyPr wrap="square" lIns="0" tIns="0" rIns="0" bIns="0" rtlCol="0"/>
          <a:lstStyle/>
          <a:p>
            <a:endParaRPr/>
          </a:p>
        </p:txBody>
      </p:sp>
      <p:sp>
        <p:nvSpPr>
          <p:cNvPr id="6" name="CasellaDiTesto 5"/>
          <p:cNvSpPr txBox="1"/>
          <p:nvPr/>
        </p:nvSpPr>
        <p:spPr>
          <a:xfrm>
            <a:off x="7059168" y="1617091"/>
            <a:ext cx="1315830" cy="307777"/>
          </a:xfrm>
          <a:prstGeom prst="rect">
            <a:avLst/>
          </a:prstGeom>
          <a:noFill/>
        </p:spPr>
        <p:txBody>
          <a:bodyPr wrap="square" rtlCol="0">
            <a:spAutoFit/>
          </a:bodyPr>
          <a:lstStyle/>
          <a:p>
            <a:r>
              <a:rPr lang="it-IT" sz="1400" dirty="0" smtClean="0">
                <a:solidFill>
                  <a:srgbClr val="FF0000"/>
                </a:solidFill>
              </a:rPr>
              <a:t>MSC CD146</a:t>
            </a:r>
            <a:endParaRPr lang="it-IT" sz="1400" dirty="0">
              <a:solidFill>
                <a:srgbClr val="FF0000"/>
              </a:solidFill>
            </a:endParaRPr>
          </a:p>
        </p:txBody>
      </p:sp>
      <p:sp>
        <p:nvSpPr>
          <p:cNvPr id="13" name="CasellaDiTesto 12"/>
          <p:cNvSpPr txBox="1"/>
          <p:nvPr/>
        </p:nvSpPr>
        <p:spPr>
          <a:xfrm>
            <a:off x="7059168" y="2726385"/>
            <a:ext cx="1306395" cy="307777"/>
          </a:xfrm>
          <a:prstGeom prst="rect">
            <a:avLst/>
          </a:prstGeom>
          <a:noFill/>
        </p:spPr>
        <p:txBody>
          <a:bodyPr wrap="square" rtlCol="0">
            <a:spAutoFit/>
          </a:bodyPr>
          <a:lstStyle/>
          <a:p>
            <a:r>
              <a:rPr lang="it-IT" sz="1400" dirty="0" smtClean="0">
                <a:solidFill>
                  <a:srgbClr val="FF0000"/>
                </a:solidFill>
              </a:rPr>
              <a:t>HSC CD34</a:t>
            </a:r>
            <a:endParaRPr lang="it-IT" sz="1400" dirty="0">
              <a:solidFill>
                <a:srgbClr val="FF0000"/>
              </a:solidFill>
            </a:endParaRPr>
          </a:p>
        </p:txBody>
      </p:sp>
      <p:cxnSp>
        <p:nvCxnSpPr>
          <p:cNvPr id="26" name="Connettore 2 25"/>
          <p:cNvCxnSpPr/>
          <p:nvPr/>
        </p:nvCxnSpPr>
        <p:spPr>
          <a:xfrm>
            <a:off x="8204310" y="1268732"/>
            <a:ext cx="1072896"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a:off x="8204310" y="2420547"/>
            <a:ext cx="1072896"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9121344" y="2724313"/>
            <a:ext cx="2683146" cy="307777"/>
          </a:xfrm>
          <a:prstGeom prst="rect">
            <a:avLst/>
          </a:prstGeom>
          <a:noFill/>
        </p:spPr>
        <p:txBody>
          <a:bodyPr wrap="square" rtlCol="0">
            <a:spAutoFit/>
          </a:bodyPr>
          <a:lstStyle/>
          <a:p>
            <a:r>
              <a:rPr lang="it-IT" sz="1400" dirty="0" smtClean="0">
                <a:solidFill>
                  <a:srgbClr val="FF0000"/>
                </a:solidFill>
              </a:rPr>
              <a:t>rAVV9-TERT treatment</a:t>
            </a:r>
            <a:endParaRPr lang="it-IT" sz="1400" dirty="0">
              <a:solidFill>
                <a:srgbClr val="FF0000"/>
              </a:solidFill>
            </a:endParaRPr>
          </a:p>
        </p:txBody>
      </p:sp>
      <p:sp>
        <p:nvSpPr>
          <p:cNvPr id="14" name="CasellaDiTesto 13"/>
          <p:cNvSpPr txBox="1"/>
          <p:nvPr/>
        </p:nvSpPr>
        <p:spPr>
          <a:xfrm>
            <a:off x="4636234" y="2193398"/>
            <a:ext cx="1188267" cy="338554"/>
          </a:xfrm>
          <a:prstGeom prst="rect">
            <a:avLst/>
          </a:prstGeom>
          <a:noFill/>
        </p:spPr>
        <p:txBody>
          <a:bodyPr wrap="square" rtlCol="0">
            <a:spAutoFit/>
          </a:bodyPr>
          <a:lstStyle/>
          <a:p>
            <a:r>
              <a:rPr lang="it-IT" sz="1600" dirty="0" smtClean="0"/>
              <a:t>Mouse A</a:t>
            </a:r>
            <a:endParaRPr lang="it-IT" sz="1600" dirty="0"/>
          </a:p>
        </p:txBody>
      </p:sp>
    </p:spTree>
    <p:extLst>
      <p:ext uri="{BB962C8B-B14F-4D97-AF65-F5344CB8AC3E}">
        <p14:creationId xmlns:p14="http://schemas.microsoft.com/office/powerpoint/2010/main" val="2463244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a:solidFill>
                  <a:schemeClr val="bg2">
                    <a:lumMod val="90000"/>
                  </a:schemeClr>
                </a:solidFill>
              </a:rPr>
              <a:t>Experimental </a:t>
            </a:r>
            <a:r>
              <a:rPr lang="it-IT" sz="4000" dirty="0" err="1">
                <a:solidFill>
                  <a:schemeClr val="bg2">
                    <a:lumMod val="90000"/>
                  </a:schemeClr>
                </a:solidFill>
              </a:rPr>
              <a:t>plan</a:t>
            </a:r>
            <a:endParaRPr lang="it-IT" sz="4000" dirty="0">
              <a:solidFill>
                <a:schemeClr val="bg2">
                  <a:lumMod val="90000"/>
                </a:schemeClr>
              </a:solidFill>
            </a:endParaRPr>
          </a:p>
        </p:txBody>
      </p:sp>
      <p:sp>
        <p:nvSpPr>
          <p:cNvPr id="6" name="CasellaDiTesto 5"/>
          <p:cNvSpPr txBox="1"/>
          <p:nvPr/>
        </p:nvSpPr>
        <p:spPr>
          <a:xfrm>
            <a:off x="975360" y="2741379"/>
            <a:ext cx="1524000" cy="369332"/>
          </a:xfrm>
          <a:prstGeom prst="rect">
            <a:avLst/>
          </a:prstGeom>
          <a:noFill/>
        </p:spPr>
        <p:txBody>
          <a:bodyPr wrap="square" rtlCol="0">
            <a:spAutoFit/>
          </a:bodyPr>
          <a:lstStyle/>
          <a:p>
            <a:r>
              <a:rPr lang="it-IT" dirty="0" smtClean="0"/>
              <a:t>Ex vivo:</a:t>
            </a:r>
            <a:endParaRPr lang="it-IT" dirty="0"/>
          </a:p>
        </p:txBody>
      </p:sp>
      <p:sp>
        <p:nvSpPr>
          <p:cNvPr id="7" name="CasellaDiTesto 6"/>
          <p:cNvSpPr txBox="1"/>
          <p:nvPr/>
        </p:nvSpPr>
        <p:spPr>
          <a:xfrm>
            <a:off x="3462020" y="899011"/>
            <a:ext cx="6132576" cy="369332"/>
          </a:xfrm>
          <a:prstGeom prst="rect">
            <a:avLst/>
          </a:prstGeom>
          <a:noFill/>
        </p:spPr>
        <p:txBody>
          <a:bodyPr wrap="square" rtlCol="0">
            <a:spAutoFit/>
          </a:bodyPr>
          <a:lstStyle/>
          <a:p>
            <a:r>
              <a:rPr lang="it-IT" i="1" u="sng" dirty="0"/>
              <a:t>Autologous BM </a:t>
            </a:r>
            <a:r>
              <a:rPr lang="it-IT" i="1" u="sng" dirty="0" err="1"/>
              <a:t>transplantation</a:t>
            </a:r>
            <a:r>
              <a:rPr lang="it-IT" i="1" u="sng" dirty="0"/>
              <a:t> </a:t>
            </a:r>
            <a:r>
              <a:rPr lang="it-IT" i="1" u="sng" dirty="0" err="1"/>
              <a:t>improvement</a:t>
            </a:r>
            <a:endParaRPr lang="it-IT" i="1" u="sng" dirty="0"/>
          </a:p>
        </p:txBody>
      </p:sp>
      <p:sp>
        <p:nvSpPr>
          <p:cNvPr id="8" name="CasellaDiTesto 7"/>
          <p:cNvSpPr txBox="1"/>
          <p:nvPr/>
        </p:nvSpPr>
        <p:spPr>
          <a:xfrm>
            <a:off x="975360" y="3532823"/>
            <a:ext cx="9997440" cy="384720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Irradiated (12 </a:t>
            </a:r>
            <a:r>
              <a:rPr lang="en-US" sz="1600" dirty="0" err="1" smtClean="0"/>
              <a:t>Gy</a:t>
            </a:r>
            <a:r>
              <a:rPr lang="en-US" sz="1600" dirty="0" smtClean="0"/>
              <a:t>) wild-type mice</a:t>
            </a:r>
          </a:p>
          <a:p>
            <a:endParaRPr lang="en-US" sz="1600" dirty="0" smtClean="0"/>
          </a:p>
          <a:p>
            <a:pPr marL="285750" indent="-285750">
              <a:buFont typeface="Wingdings" panose="05000000000000000000" pitchFamily="2" charset="2"/>
              <a:buChar char="Ø"/>
            </a:pPr>
            <a:r>
              <a:rPr lang="en-US" sz="1600" dirty="0"/>
              <a:t>T</a:t>
            </a:r>
            <a:r>
              <a:rPr lang="en-US" sz="1600" dirty="0" smtClean="0"/>
              <a:t>ransplantation of irradiated wild-type mice with G3 TERT Knockout bone morrow </a:t>
            </a:r>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One month after </a:t>
            </a:r>
            <a:r>
              <a:rPr lang="en-US" sz="1600" dirty="0" err="1" smtClean="0"/>
              <a:t>trasplation</a:t>
            </a:r>
            <a:r>
              <a:rPr lang="en-US" sz="1600" dirty="0" smtClean="0"/>
              <a:t> the mice are treated with                                              </a:t>
            </a:r>
            <a:r>
              <a:rPr lang="en-US" sz="1600" dirty="0" err="1" smtClean="0"/>
              <a:t>intrabone</a:t>
            </a:r>
            <a:r>
              <a:rPr lang="en-US" sz="1600" dirty="0" smtClean="0"/>
              <a:t> </a:t>
            </a:r>
            <a:r>
              <a:rPr lang="en-US" sz="1600" dirty="0" err="1" smtClean="0"/>
              <a:t>injecton</a:t>
            </a:r>
            <a:endParaRPr lang="en-US" sz="1600" dirty="0" smtClean="0"/>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After treatment ,we monitored mice during a follow-up period of 5 months  </a:t>
            </a:r>
          </a:p>
          <a:p>
            <a:pPr marL="285750" indent="-285750">
              <a:buFont typeface="Wingdings" panose="05000000000000000000" pitchFamily="2" charset="2"/>
              <a:buChar char="Ø"/>
            </a:pPr>
            <a:endParaRPr lang="en-US" sz="1600" dirty="0" smtClean="0"/>
          </a:p>
          <a:p>
            <a:endParaRPr lang="en-US" sz="1600" dirty="0"/>
          </a:p>
          <a:p>
            <a:pPr marL="285750" indent="-285750">
              <a:buFont typeface="Wingdings" panose="05000000000000000000" pitchFamily="2" charset="2"/>
              <a:buChar char="Ø"/>
            </a:pPr>
            <a:endParaRPr lang="en-US" dirty="0" smtClean="0"/>
          </a:p>
          <a:p>
            <a:endParaRPr lang="en-US" dirty="0"/>
          </a:p>
        </p:txBody>
      </p:sp>
      <p:sp>
        <p:nvSpPr>
          <p:cNvPr id="9" name="Parentesi graffa aperta 8"/>
          <p:cNvSpPr/>
          <p:nvPr/>
        </p:nvSpPr>
        <p:spPr>
          <a:xfrm>
            <a:off x="5940806" y="4461046"/>
            <a:ext cx="159004" cy="938784"/>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a:p>
        </p:txBody>
      </p:sp>
      <p:sp>
        <p:nvSpPr>
          <p:cNvPr id="10" name="CasellaDiTesto 9"/>
          <p:cNvSpPr txBox="1"/>
          <p:nvPr/>
        </p:nvSpPr>
        <p:spPr>
          <a:xfrm>
            <a:off x="6041517" y="4540587"/>
            <a:ext cx="1651636" cy="748923"/>
          </a:xfrm>
          <a:prstGeom prst="rect">
            <a:avLst/>
          </a:prstGeom>
          <a:noFill/>
        </p:spPr>
        <p:txBody>
          <a:bodyPr wrap="square" rtlCol="0">
            <a:spAutoFit/>
          </a:bodyPr>
          <a:lstStyle/>
          <a:p>
            <a:r>
              <a:rPr lang="it-IT" sz="1600" dirty="0" smtClean="0"/>
              <a:t>MSC (1X10</a:t>
            </a:r>
            <a:r>
              <a:rPr lang="it-IT" sz="1600" baseline="30000" dirty="0" smtClean="0"/>
              <a:t>6 </a:t>
            </a:r>
            <a:r>
              <a:rPr lang="it-IT" sz="1600" dirty="0" smtClean="0"/>
              <a:t> </a:t>
            </a:r>
            <a:r>
              <a:rPr lang="it-IT" sz="1600" dirty="0" err="1" smtClean="0"/>
              <a:t>cell</a:t>
            </a:r>
            <a:r>
              <a:rPr lang="it-IT" sz="1600" dirty="0"/>
              <a:t> </a:t>
            </a:r>
            <a:r>
              <a:rPr lang="it-IT" sz="1600" dirty="0" smtClean="0"/>
              <a:t>)</a:t>
            </a:r>
          </a:p>
          <a:p>
            <a:endParaRPr lang="it-IT" sz="1600" baseline="30000" dirty="0" smtClean="0"/>
          </a:p>
          <a:p>
            <a:r>
              <a:rPr lang="it-IT" sz="1600" dirty="0" smtClean="0"/>
              <a:t>HPS  (1X10</a:t>
            </a:r>
            <a:r>
              <a:rPr lang="it-IT" sz="1600" baseline="30000" dirty="0" smtClean="0"/>
              <a:t>2 </a:t>
            </a:r>
            <a:r>
              <a:rPr lang="it-IT" sz="1600" dirty="0" smtClean="0"/>
              <a:t> </a:t>
            </a:r>
            <a:r>
              <a:rPr lang="it-IT" sz="1600" dirty="0" err="1" smtClean="0"/>
              <a:t>cell</a:t>
            </a:r>
            <a:r>
              <a:rPr lang="it-IT" sz="1600" dirty="0" smtClean="0"/>
              <a:t> ) </a:t>
            </a:r>
            <a:endParaRPr lang="it-IT" baseline="30000" dirty="0"/>
          </a:p>
        </p:txBody>
      </p:sp>
      <p:sp>
        <p:nvSpPr>
          <p:cNvPr id="11" name="Parentesi graffa chiusa 10"/>
          <p:cNvSpPr/>
          <p:nvPr/>
        </p:nvSpPr>
        <p:spPr>
          <a:xfrm>
            <a:off x="7613905" y="4461046"/>
            <a:ext cx="158496" cy="93878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16833" t="26466" r="36500" b="42067"/>
          <a:stretch/>
        </p:blipFill>
        <p:spPr>
          <a:xfrm>
            <a:off x="5450332" y="1464916"/>
            <a:ext cx="5147230" cy="1876866"/>
          </a:xfrm>
          <a:prstGeom prst="rect">
            <a:avLst/>
          </a:prstGeom>
        </p:spPr>
      </p:pic>
      <p:sp>
        <p:nvSpPr>
          <p:cNvPr id="5" name="CasellaDiTesto 4"/>
          <p:cNvSpPr txBox="1"/>
          <p:nvPr/>
        </p:nvSpPr>
        <p:spPr>
          <a:xfrm>
            <a:off x="10204704" y="2101863"/>
            <a:ext cx="1353312" cy="338554"/>
          </a:xfrm>
          <a:prstGeom prst="rect">
            <a:avLst/>
          </a:prstGeom>
          <a:noFill/>
        </p:spPr>
        <p:txBody>
          <a:bodyPr wrap="square" rtlCol="0">
            <a:spAutoFit/>
          </a:bodyPr>
          <a:lstStyle/>
          <a:p>
            <a:r>
              <a:rPr lang="en-US" sz="1600" dirty="0"/>
              <a:t>monitored</a:t>
            </a:r>
            <a:endParaRPr lang="it-IT" sz="1600" dirty="0"/>
          </a:p>
        </p:txBody>
      </p:sp>
      <p:sp>
        <p:nvSpPr>
          <p:cNvPr id="13" name="CasellaDiTesto 12"/>
          <p:cNvSpPr txBox="1"/>
          <p:nvPr/>
        </p:nvSpPr>
        <p:spPr>
          <a:xfrm>
            <a:off x="4883658" y="2117251"/>
            <a:ext cx="865632" cy="307777"/>
          </a:xfrm>
          <a:prstGeom prst="rect">
            <a:avLst/>
          </a:prstGeom>
          <a:noFill/>
        </p:spPr>
        <p:txBody>
          <a:bodyPr wrap="square" rtlCol="0">
            <a:spAutoFit/>
          </a:bodyPr>
          <a:lstStyle/>
          <a:p>
            <a:r>
              <a:rPr lang="it-IT" sz="1400" dirty="0" smtClean="0"/>
              <a:t>Mouse B</a:t>
            </a:r>
            <a:endParaRPr lang="it-IT" sz="1400" dirty="0"/>
          </a:p>
        </p:txBody>
      </p:sp>
    </p:spTree>
    <p:extLst>
      <p:ext uri="{BB962C8B-B14F-4D97-AF65-F5344CB8AC3E}">
        <p14:creationId xmlns:p14="http://schemas.microsoft.com/office/powerpoint/2010/main" val="1793497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smtClean="0">
                <a:solidFill>
                  <a:schemeClr val="bg2">
                    <a:lumMod val="90000"/>
                  </a:schemeClr>
                </a:solidFill>
              </a:rPr>
              <a:t>Control </a:t>
            </a:r>
            <a:r>
              <a:rPr lang="it-IT" sz="4000" dirty="0">
                <a:solidFill>
                  <a:schemeClr val="bg2">
                    <a:lumMod val="90000"/>
                  </a:schemeClr>
                </a:solidFill>
              </a:rPr>
              <a:t>EXPERIMENTS</a:t>
            </a:r>
          </a:p>
        </p:txBody>
      </p:sp>
      <p:sp>
        <p:nvSpPr>
          <p:cNvPr id="3" name="CasellaDiTesto 2"/>
          <p:cNvSpPr txBox="1"/>
          <p:nvPr/>
        </p:nvSpPr>
        <p:spPr>
          <a:xfrm>
            <a:off x="2157984" y="1868537"/>
            <a:ext cx="9607296" cy="369332"/>
          </a:xfrm>
          <a:prstGeom prst="rect">
            <a:avLst/>
          </a:prstGeom>
          <a:noFill/>
        </p:spPr>
        <p:txBody>
          <a:bodyPr wrap="square" rtlCol="0">
            <a:spAutoFit/>
          </a:bodyPr>
          <a:lstStyle/>
          <a:p>
            <a:r>
              <a:rPr lang="it-IT" dirty="0" smtClean="0"/>
              <a:t>Mice :              </a:t>
            </a:r>
            <a:r>
              <a:rPr lang="it-IT" i="1" dirty="0" smtClean="0">
                <a:effectLst>
                  <a:outerShdw blurRad="38100" dist="38100" dir="2700000" algn="tl">
                    <a:srgbClr val="000000">
                      <a:alpha val="43137"/>
                    </a:srgbClr>
                  </a:outerShdw>
                </a:effectLst>
              </a:rPr>
              <a:t>with </a:t>
            </a:r>
            <a:r>
              <a:rPr lang="it-IT" i="1" dirty="0" err="1">
                <a:effectLst>
                  <a:outerShdw blurRad="38100" dist="38100" dir="2700000" algn="tl">
                    <a:srgbClr val="000000">
                      <a:alpha val="43137"/>
                    </a:srgbClr>
                  </a:outerShdw>
                </a:effectLst>
              </a:rPr>
              <a:t>HSCs-MSCs</a:t>
            </a:r>
            <a:r>
              <a:rPr lang="it-IT" i="1" dirty="0">
                <a:effectLst>
                  <a:outerShdw blurRad="38100" dist="38100" dir="2700000" algn="tl">
                    <a:srgbClr val="000000">
                      <a:alpha val="43137"/>
                    </a:srgbClr>
                  </a:outerShdw>
                </a:effectLst>
              </a:rPr>
              <a:t>                    with HSCs                      </a:t>
            </a:r>
            <a:r>
              <a:rPr lang="it-IT" i="1" dirty="0" smtClean="0">
                <a:effectLst>
                  <a:outerShdw blurRad="38100" dist="38100" dir="2700000" algn="tl">
                    <a:srgbClr val="000000">
                      <a:alpha val="43137"/>
                    </a:srgbClr>
                  </a:outerShdw>
                </a:effectLst>
              </a:rPr>
              <a:t>Untreated                  WT</a:t>
            </a:r>
            <a:endParaRPr lang="it-IT" i="1" dirty="0">
              <a:effectLst>
                <a:outerShdw blurRad="38100" dist="38100" dir="2700000" algn="tl">
                  <a:srgbClr val="000000">
                    <a:alpha val="43137"/>
                  </a:srgbClr>
                </a:outerShdw>
              </a:effectLst>
            </a:endParaRPr>
          </a:p>
        </p:txBody>
      </p:sp>
      <p:sp>
        <p:nvSpPr>
          <p:cNvPr id="5" name="CasellaDiTesto 4"/>
          <p:cNvSpPr txBox="1"/>
          <p:nvPr/>
        </p:nvSpPr>
        <p:spPr>
          <a:xfrm>
            <a:off x="523240" y="1051978"/>
            <a:ext cx="4577080" cy="369332"/>
          </a:xfrm>
          <a:prstGeom prst="rect">
            <a:avLst/>
          </a:prstGeom>
          <a:noFill/>
        </p:spPr>
        <p:txBody>
          <a:bodyPr wrap="square" rtlCol="0">
            <a:spAutoFit/>
          </a:bodyPr>
          <a:lstStyle/>
          <a:p>
            <a:pPr marL="285750" indent="-285750">
              <a:buFont typeface="Arial" panose="020B0604020202020204" pitchFamily="34" charset="0"/>
              <a:buChar char="•"/>
            </a:pPr>
            <a:r>
              <a:rPr lang="it-IT" b="1" smtClean="0"/>
              <a:t>Q-FISH</a:t>
            </a:r>
            <a:endParaRPr lang="it-IT" b="1" dirty="0" smtClean="0"/>
          </a:p>
        </p:txBody>
      </p:sp>
      <p:graphicFrame>
        <p:nvGraphicFramePr>
          <p:cNvPr id="6" name="Grafico 5"/>
          <p:cNvGraphicFramePr/>
          <p:nvPr>
            <p:extLst>
              <p:ext uri="{D42A27DB-BD31-4B8C-83A1-F6EECF244321}">
                <p14:modId xmlns:p14="http://schemas.microsoft.com/office/powerpoint/2010/main" val="2988946009"/>
              </p:ext>
            </p:extLst>
          </p:nvPr>
        </p:nvGraphicFramePr>
        <p:xfrm>
          <a:off x="797560" y="1546018"/>
          <a:ext cx="4627880" cy="5074920"/>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p:cNvSpPr txBox="1"/>
          <p:nvPr/>
        </p:nvSpPr>
        <p:spPr>
          <a:xfrm rot="16200000">
            <a:off x="-536072" y="4301107"/>
            <a:ext cx="2174505" cy="369332"/>
          </a:xfrm>
          <a:prstGeom prst="rect">
            <a:avLst/>
          </a:prstGeom>
          <a:noFill/>
        </p:spPr>
        <p:txBody>
          <a:bodyPr wrap="square" rtlCol="0">
            <a:spAutoFit/>
          </a:bodyPr>
          <a:lstStyle/>
          <a:p>
            <a:r>
              <a:rPr lang="it-IT" sz="1400" dirty="0"/>
              <a:t>t</a:t>
            </a:r>
            <a:r>
              <a:rPr lang="it-IT" sz="1400" dirty="0" smtClean="0"/>
              <a:t>elomere </a:t>
            </a:r>
            <a:r>
              <a:rPr lang="it-IT" sz="1400" dirty="0" err="1" smtClean="0"/>
              <a:t>length</a:t>
            </a:r>
            <a:r>
              <a:rPr lang="it-IT" sz="1400" dirty="0" smtClean="0"/>
              <a:t> (kb</a:t>
            </a:r>
            <a:r>
              <a:rPr lang="it-IT" dirty="0" smtClean="0"/>
              <a:t>)</a:t>
            </a:r>
            <a:endParaRPr lang="it-IT" dirty="0"/>
          </a:p>
        </p:txBody>
      </p:sp>
      <p:graphicFrame>
        <p:nvGraphicFramePr>
          <p:cNvPr id="10" name="Grafico 9"/>
          <p:cNvGraphicFramePr/>
          <p:nvPr>
            <p:extLst>
              <p:ext uri="{D42A27DB-BD31-4B8C-83A1-F6EECF244321}">
                <p14:modId xmlns:p14="http://schemas.microsoft.com/office/powerpoint/2010/main" val="89925068"/>
              </p:ext>
            </p:extLst>
          </p:nvPr>
        </p:nvGraphicFramePr>
        <p:xfrm>
          <a:off x="6333744" y="3124201"/>
          <a:ext cx="5279136" cy="3703318"/>
        </p:xfrm>
        <a:graphic>
          <a:graphicData uri="http://schemas.openxmlformats.org/drawingml/2006/chart">
            <c:chart xmlns:c="http://schemas.openxmlformats.org/drawingml/2006/chart" xmlns:r="http://schemas.openxmlformats.org/officeDocument/2006/relationships" r:id="rId4"/>
          </a:graphicData>
        </a:graphic>
      </p:graphicFrame>
      <p:sp>
        <p:nvSpPr>
          <p:cNvPr id="11" name="CasellaDiTesto 10"/>
          <p:cNvSpPr txBox="1"/>
          <p:nvPr/>
        </p:nvSpPr>
        <p:spPr>
          <a:xfrm rot="16200000">
            <a:off x="4487638" y="3412029"/>
            <a:ext cx="4014216" cy="307777"/>
          </a:xfrm>
          <a:prstGeom prst="rect">
            <a:avLst/>
          </a:prstGeom>
          <a:noFill/>
        </p:spPr>
        <p:txBody>
          <a:bodyPr wrap="square" rtlCol="0">
            <a:spAutoFit/>
          </a:bodyPr>
          <a:lstStyle/>
          <a:p>
            <a:r>
              <a:rPr lang="it-IT" sz="1400" dirty="0" smtClean="0"/>
              <a:t>∆ telomere </a:t>
            </a:r>
            <a:r>
              <a:rPr lang="it-IT" sz="1400" dirty="0" err="1" smtClean="0"/>
              <a:t>length</a:t>
            </a:r>
            <a:r>
              <a:rPr lang="it-IT" sz="1400" dirty="0" smtClean="0"/>
              <a:t> (kb)</a:t>
            </a:r>
            <a:endParaRPr lang="it-IT" sz="1400" dirty="0"/>
          </a:p>
        </p:txBody>
      </p:sp>
      <p:sp>
        <p:nvSpPr>
          <p:cNvPr id="4" name="CasellaDiTesto 3"/>
          <p:cNvSpPr txBox="1"/>
          <p:nvPr/>
        </p:nvSpPr>
        <p:spPr>
          <a:xfrm>
            <a:off x="2177796" y="2926764"/>
            <a:ext cx="2560320" cy="369332"/>
          </a:xfrm>
          <a:prstGeom prst="rect">
            <a:avLst/>
          </a:prstGeom>
          <a:noFill/>
        </p:spPr>
        <p:txBody>
          <a:bodyPr wrap="square" rtlCol="0">
            <a:spAutoFit/>
          </a:bodyPr>
          <a:lstStyle/>
          <a:p>
            <a:r>
              <a:rPr lang="it-IT" dirty="0" smtClean="0"/>
              <a:t>Blood HT-</a:t>
            </a:r>
            <a:r>
              <a:rPr lang="it-IT" dirty="0" err="1" smtClean="0"/>
              <a:t>qFISH</a:t>
            </a:r>
            <a:endParaRPr lang="it-IT" dirty="0"/>
          </a:p>
        </p:txBody>
      </p:sp>
    </p:spTree>
    <p:extLst>
      <p:ext uri="{BB962C8B-B14F-4D97-AF65-F5344CB8AC3E}">
        <p14:creationId xmlns:p14="http://schemas.microsoft.com/office/powerpoint/2010/main" val="2973231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a:solidFill>
                  <a:schemeClr val="bg2">
                    <a:lumMod val="90000"/>
                  </a:schemeClr>
                </a:solidFill>
              </a:rPr>
              <a:t>Control EXPERIMENTS</a:t>
            </a:r>
          </a:p>
        </p:txBody>
      </p:sp>
      <p:sp>
        <p:nvSpPr>
          <p:cNvPr id="31" name="CasellaDiTesto 30"/>
          <p:cNvSpPr txBox="1"/>
          <p:nvPr/>
        </p:nvSpPr>
        <p:spPr>
          <a:xfrm>
            <a:off x="276028" y="904071"/>
            <a:ext cx="8321040" cy="369332"/>
          </a:xfrm>
          <a:prstGeom prst="rect">
            <a:avLst/>
          </a:prstGeom>
          <a:noFill/>
        </p:spPr>
        <p:txBody>
          <a:bodyPr wrap="square" rtlCol="0">
            <a:spAutoFit/>
          </a:bodyPr>
          <a:lstStyle/>
          <a:p>
            <a:pPr marL="285750" indent="-285750">
              <a:buFont typeface="Arial" panose="020B0604020202020204" pitchFamily="34" charset="0"/>
              <a:buChar char="•"/>
            </a:pPr>
            <a:r>
              <a:rPr lang="it-IT" b="1" dirty="0"/>
              <a:t>Blood </a:t>
            </a:r>
            <a:r>
              <a:rPr lang="it-IT" b="1" dirty="0" err="1" smtClean="0"/>
              <a:t>counts</a:t>
            </a:r>
            <a:r>
              <a:rPr lang="it-IT" b="1" dirty="0" smtClean="0"/>
              <a:t> </a:t>
            </a:r>
            <a:endParaRPr lang="it-IT" dirty="0"/>
          </a:p>
        </p:txBody>
      </p:sp>
      <p:graphicFrame>
        <p:nvGraphicFramePr>
          <p:cNvPr id="14" name="Grafico 13"/>
          <p:cNvGraphicFramePr/>
          <p:nvPr>
            <p:extLst/>
          </p:nvPr>
        </p:nvGraphicFramePr>
        <p:xfrm>
          <a:off x="607565" y="1404055"/>
          <a:ext cx="2784027" cy="2814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afico 17"/>
          <p:cNvGraphicFramePr/>
          <p:nvPr>
            <p:extLst/>
          </p:nvPr>
        </p:nvGraphicFramePr>
        <p:xfrm>
          <a:off x="5751456" y="1274200"/>
          <a:ext cx="2856647" cy="28140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fico 18"/>
          <p:cNvGraphicFramePr/>
          <p:nvPr>
            <p:extLst/>
          </p:nvPr>
        </p:nvGraphicFramePr>
        <p:xfrm>
          <a:off x="3078500" y="3902067"/>
          <a:ext cx="2906663" cy="27742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afico 19"/>
          <p:cNvGraphicFramePr/>
          <p:nvPr>
            <p:extLst/>
          </p:nvPr>
        </p:nvGraphicFramePr>
        <p:xfrm>
          <a:off x="8896138" y="3902067"/>
          <a:ext cx="2968846" cy="2822545"/>
        </p:xfrm>
        <a:graphic>
          <a:graphicData uri="http://schemas.openxmlformats.org/drawingml/2006/chart">
            <c:chart xmlns:c="http://schemas.openxmlformats.org/drawingml/2006/chart" xmlns:r="http://schemas.openxmlformats.org/officeDocument/2006/relationships" r:id="rId6"/>
          </a:graphicData>
        </a:graphic>
      </p:graphicFrame>
      <p:sp>
        <p:nvSpPr>
          <p:cNvPr id="17" name="CasellaDiTesto 16"/>
          <p:cNvSpPr txBox="1"/>
          <p:nvPr/>
        </p:nvSpPr>
        <p:spPr>
          <a:xfrm rot="16200000">
            <a:off x="-327893" y="2326883"/>
            <a:ext cx="1593920" cy="276999"/>
          </a:xfrm>
          <a:prstGeom prst="rect">
            <a:avLst/>
          </a:prstGeom>
          <a:noFill/>
        </p:spPr>
        <p:txBody>
          <a:bodyPr wrap="square" rtlCol="0">
            <a:spAutoFit/>
          </a:bodyPr>
          <a:lstStyle/>
          <a:p>
            <a:r>
              <a:rPr lang="it-IT" sz="1200" dirty="0" err="1"/>
              <a:t>e</a:t>
            </a:r>
            <a:r>
              <a:rPr lang="it-IT" sz="1200" dirty="0" err="1" smtClean="0"/>
              <a:t>rythrocyte</a:t>
            </a:r>
            <a:r>
              <a:rPr lang="it-IT" sz="1200" dirty="0" smtClean="0"/>
              <a:t>  10</a:t>
            </a:r>
            <a:r>
              <a:rPr lang="it-IT" sz="1200" baseline="30000" dirty="0" smtClean="0"/>
              <a:t>12</a:t>
            </a:r>
            <a:r>
              <a:rPr lang="it-IT" sz="1200" dirty="0" smtClean="0"/>
              <a:t> l</a:t>
            </a:r>
            <a:r>
              <a:rPr lang="it-IT" sz="1200" baseline="30000" dirty="0" smtClean="0"/>
              <a:t>-1 </a:t>
            </a:r>
            <a:endParaRPr lang="it-IT" sz="1200" baseline="30000" dirty="0"/>
          </a:p>
        </p:txBody>
      </p:sp>
      <p:sp>
        <p:nvSpPr>
          <p:cNvPr id="21" name="CasellaDiTesto 20"/>
          <p:cNvSpPr txBox="1"/>
          <p:nvPr/>
        </p:nvSpPr>
        <p:spPr>
          <a:xfrm rot="16200000">
            <a:off x="4641455" y="2020918"/>
            <a:ext cx="2092960" cy="276999"/>
          </a:xfrm>
          <a:prstGeom prst="rect">
            <a:avLst/>
          </a:prstGeom>
          <a:noFill/>
        </p:spPr>
        <p:txBody>
          <a:bodyPr wrap="square" rtlCol="0">
            <a:spAutoFit/>
          </a:bodyPr>
          <a:lstStyle/>
          <a:p>
            <a:r>
              <a:rPr lang="it-IT" sz="1200" dirty="0" err="1" smtClean="0"/>
              <a:t>hemoglobin</a:t>
            </a:r>
            <a:r>
              <a:rPr lang="it-IT" sz="1200" dirty="0" smtClean="0"/>
              <a:t> g dL</a:t>
            </a:r>
            <a:r>
              <a:rPr lang="it-IT" sz="1200" baseline="30000" dirty="0" smtClean="0"/>
              <a:t>-1</a:t>
            </a:r>
            <a:r>
              <a:rPr lang="it-IT" sz="1200" dirty="0" smtClean="0"/>
              <a:t> </a:t>
            </a:r>
            <a:endParaRPr lang="it-IT" sz="1200" dirty="0"/>
          </a:p>
        </p:txBody>
      </p:sp>
      <p:sp>
        <p:nvSpPr>
          <p:cNvPr id="22" name="CasellaDiTesto 21"/>
          <p:cNvSpPr txBox="1"/>
          <p:nvPr/>
        </p:nvSpPr>
        <p:spPr>
          <a:xfrm rot="16200000">
            <a:off x="2028677" y="4888149"/>
            <a:ext cx="1876823" cy="276999"/>
          </a:xfrm>
          <a:prstGeom prst="rect">
            <a:avLst/>
          </a:prstGeom>
          <a:noFill/>
        </p:spPr>
        <p:txBody>
          <a:bodyPr wrap="square" rtlCol="0">
            <a:spAutoFit/>
          </a:bodyPr>
          <a:lstStyle/>
          <a:p>
            <a:r>
              <a:rPr lang="it-IT" sz="1200" dirty="0" err="1" smtClean="0"/>
              <a:t>platelet</a:t>
            </a:r>
            <a:r>
              <a:rPr lang="it-IT" sz="1200" dirty="0" smtClean="0"/>
              <a:t> 10</a:t>
            </a:r>
            <a:r>
              <a:rPr lang="it-IT" sz="1200" baseline="30000" dirty="0" smtClean="0"/>
              <a:t>9 </a:t>
            </a:r>
            <a:r>
              <a:rPr lang="it-IT" sz="1200" dirty="0"/>
              <a:t> </a:t>
            </a:r>
            <a:r>
              <a:rPr lang="it-IT" sz="1200" dirty="0" smtClean="0"/>
              <a:t>l</a:t>
            </a:r>
            <a:r>
              <a:rPr lang="it-IT" sz="1200" baseline="30000" dirty="0" smtClean="0"/>
              <a:t>-1</a:t>
            </a:r>
            <a:r>
              <a:rPr lang="it-IT" sz="1200" dirty="0" smtClean="0"/>
              <a:t> </a:t>
            </a:r>
            <a:endParaRPr lang="it-IT" sz="1200" dirty="0"/>
          </a:p>
        </p:txBody>
      </p:sp>
      <p:sp>
        <p:nvSpPr>
          <p:cNvPr id="23" name="CasellaDiTesto 22"/>
          <p:cNvSpPr txBox="1"/>
          <p:nvPr/>
        </p:nvSpPr>
        <p:spPr>
          <a:xfrm rot="16200000">
            <a:off x="7245463" y="4206253"/>
            <a:ext cx="3002280" cy="276999"/>
          </a:xfrm>
          <a:prstGeom prst="rect">
            <a:avLst/>
          </a:prstGeom>
          <a:noFill/>
        </p:spPr>
        <p:txBody>
          <a:bodyPr wrap="square" rtlCol="0">
            <a:spAutoFit/>
          </a:bodyPr>
          <a:lstStyle/>
          <a:p>
            <a:r>
              <a:rPr lang="it-IT" sz="1200" dirty="0" err="1"/>
              <a:t>l</a:t>
            </a:r>
            <a:r>
              <a:rPr lang="it-IT" sz="1200" dirty="0" err="1" smtClean="0"/>
              <a:t>eukocyte</a:t>
            </a:r>
            <a:r>
              <a:rPr lang="it-IT" sz="1200" dirty="0" smtClean="0"/>
              <a:t> 10</a:t>
            </a:r>
            <a:r>
              <a:rPr lang="it-IT" sz="1200" baseline="30000" dirty="0" smtClean="0"/>
              <a:t>9 </a:t>
            </a:r>
            <a:r>
              <a:rPr lang="it-IT" sz="1200" dirty="0" smtClean="0"/>
              <a:t> l</a:t>
            </a:r>
            <a:r>
              <a:rPr lang="it-IT" sz="1200" baseline="30000" dirty="0" smtClean="0"/>
              <a:t>-1</a:t>
            </a:r>
            <a:endParaRPr lang="it-IT" sz="1200" baseline="30000" dirty="0"/>
          </a:p>
        </p:txBody>
      </p:sp>
    </p:spTree>
    <p:extLst>
      <p:ext uri="{BB962C8B-B14F-4D97-AF65-F5344CB8AC3E}">
        <p14:creationId xmlns:p14="http://schemas.microsoft.com/office/powerpoint/2010/main" val="1926007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a:solidFill>
                  <a:schemeClr val="bg2">
                    <a:lumMod val="90000"/>
                  </a:schemeClr>
                </a:solidFill>
              </a:rPr>
              <a:t>CONCLUSIONS</a:t>
            </a:r>
          </a:p>
        </p:txBody>
      </p:sp>
      <p:sp>
        <p:nvSpPr>
          <p:cNvPr id="3" name="CasellaDiTesto 2"/>
          <p:cNvSpPr txBox="1"/>
          <p:nvPr/>
        </p:nvSpPr>
        <p:spPr>
          <a:xfrm>
            <a:off x="271711" y="869276"/>
            <a:ext cx="11089017"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Bone marrow autologous transplantation is improved injecting at the same </a:t>
            </a:r>
            <a:r>
              <a:rPr lang="en-US" sz="2000" dirty="0" smtClean="0"/>
              <a:t>time TERT-transduced </a:t>
            </a:r>
            <a:r>
              <a:rPr lang="en-US" sz="2000" dirty="0"/>
              <a:t>hematopoietic and mesenchymal stem </a:t>
            </a:r>
            <a:r>
              <a:rPr lang="en-US" sz="2000" dirty="0" smtClean="0"/>
              <a:t>cells</a:t>
            </a:r>
          </a:p>
          <a:p>
            <a:pPr marL="285750" indent="-285750">
              <a:buFont typeface="Arial" panose="020B0604020202020204" pitchFamily="34" charset="0"/>
              <a:buChar char="•"/>
            </a:pPr>
            <a:r>
              <a:rPr lang="en-US" sz="2000" dirty="0" smtClean="0"/>
              <a:t>MSC </a:t>
            </a:r>
            <a:r>
              <a:rPr lang="en-US" sz="2000" dirty="0"/>
              <a:t>can restore BM stromal function</a:t>
            </a:r>
            <a:endParaRPr lang="en-US" sz="2000" dirty="0" smtClean="0"/>
          </a:p>
        </p:txBody>
      </p:sp>
      <p:sp>
        <p:nvSpPr>
          <p:cNvPr id="4" name="CasellaDiTesto 3"/>
          <p:cNvSpPr txBox="1"/>
          <p:nvPr/>
        </p:nvSpPr>
        <p:spPr>
          <a:xfrm>
            <a:off x="2015835" y="1887291"/>
            <a:ext cx="8281916" cy="584775"/>
          </a:xfrm>
          <a:prstGeom prst="rect">
            <a:avLst/>
          </a:prstGeom>
          <a:noFill/>
        </p:spPr>
        <p:txBody>
          <a:bodyPr wrap="square" rtlCol="0">
            <a:spAutoFit/>
          </a:bodyPr>
          <a:lstStyle/>
          <a:p>
            <a:r>
              <a:rPr lang="it-IT" sz="3200" dirty="0" smtClean="0"/>
              <a:t>PITFALLS AND SOLUTION - FUTURE </a:t>
            </a:r>
            <a:r>
              <a:rPr lang="it-IT" sz="3200" dirty="0"/>
              <a:t>POSSIBILITIES</a:t>
            </a:r>
          </a:p>
        </p:txBody>
      </p:sp>
      <p:sp>
        <p:nvSpPr>
          <p:cNvPr id="6" name="CasellaDiTesto 5"/>
          <p:cNvSpPr txBox="1"/>
          <p:nvPr/>
        </p:nvSpPr>
        <p:spPr>
          <a:xfrm>
            <a:off x="-1" y="4970205"/>
            <a:ext cx="12041875" cy="1631216"/>
          </a:xfrm>
          <a:prstGeom prst="rect">
            <a:avLst/>
          </a:prstGeom>
          <a:noFill/>
        </p:spPr>
        <p:txBody>
          <a:bodyPr wrap="square" rtlCol="0">
            <a:spAutoFit/>
          </a:bodyPr>
          <a:lstStyle/>
          <a:p>
            <a:pPr algn="ctr"/>
            <a:r>
              <a:rPr lang="en-US" sz="2000" dirty="0"/>
              <a:t>To improve the experimental plan it would be useful to further test the effectiveness of transduction of our vector on MSCs</a:t>
            </a:r>
          </a:p>
          <a:p>
            <a:pPr algn="ctr"/>
            <a:r>
              <a:rPr lang="en-US" sz="2000" dirty="0" smtClean="0"/>
              <a:t>In </a:t>
            </a:r>
            <a:r>
              <a:rPr lang="en-US" sz="2000" dirty="0"/>
              <a:t>the future it would be interesting to use induced pluripotent stem cells (IPSs) as  platforms for identifying signaling pathways and functional mapping of </a:t>
            </a:r>
            <a:r>
              <a:rPr lang="en-US" sz="2000" dirty="0" err="1"/>
              <a:t>haplo</a:t>
            </a:r>
            <a:r>
              <a:rPr lang="en-US" sz="2000" dirty="0"/>
              <a:t>-insufficient genes involved in large-scale chromosomal deletions–associated disorders</a:t>
            </a:r>
            <a:r>
              <a:rPr lang="en-US" sz="2000" dirty="0" smtClean="0"/>
              <a:t>.</a:t>
            </a:r>
          </a:p>
        </p:txBody>
      </p:sp>
      <p:sp>
        <p:nvSpPr>
          <p:cNvPr id="8" name="CasellaDiTesto 7"/>
          <p:cNvSpPr txBox="1"/>
          <p:nvPr/>
        </p:nvSpPr>
        <p:spPr>
          <a:xfrm>
            <a:off x="271711" y="2459252"/>
            <a:ext cx="11770164"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High </a:t>
            </a:r>
            <a:r>
              <a:rPr lang="en-US" sz="2000" dirty="0"/>
              <a:t>execution times for the numerous steps required by the procedure</a:t>
            </a:r>
          </a:p>
          <a:p>
            <a:pPr marL="285750" indent="-285750">
              <a:buFont typeface="Arial" panose="020B0604020202020204" pitchFamily="34" charset="0"/>
              <a:buChar char="•"/>
            </a:pPr>
            <a:r>
              <a:rPr lang="en-US" sz="2000" dirty="0" smtClean="0"/>
              <a:t>Critical </a:t>
            </a:r>
            <a:r>
              <a:rPr lang="en-US" sz="2000" dirty="0"/>
              <a:t>feasibility for excessive stress to which mice are subjected for the expression of the disease-like </a:t>
            </a:r>
            <a:r>
              <a:rPr lang="en-US" sz="2000" dirty="0" smtClean="0"/>
              <a:t>Phenotype </a:t>
            </a:r>
            <a:r>
              <a:rPr lang="en-US" sz="2000" dirty="0"/>
              <a:t>(human DC</a:t>
            </a:r>
            <a:r>
              <a:rPr lang="en-US" sz="2000" dirty="0" smtClean="0"/>
              <a:t>)</a:t>
            </a:r>
          </a:p>
          <a:p>
            <a:pPr marL="285750" indent="-285750">
              <a:buFont typeface="Arial" panose="020B0604020202020204" pitchFamily="34" charset="0"/>
              <a:buChar char="•"/>
            </a:pPr>
            <a:r>
              <a:rPr lang="en-US" sz="2000" dirty="0" smtClean="0"/>
              <a:t>Effective </a:t>
            </a:r>
            <a:r>
              <a:rPr lang="en-US" sz="2000" dirty="0"/>
              <a:t>efficiency of the vector on the </a:t>
            </a:r>
            <a:r>
              <a:rPr lang="en-US" sz="2000" dirty="0" smtClean="0"/>
              <a:t>MSCs</a:t>
            </a:r>
          </a:p>
          <a:p>
            <a:pPr marL="285750" indent="-285750">
              <a:buFont typeface="Arial" panose="020B0604020202020204" pitchFamily="34" charset="0"/>
              <a:buChar char="•"/>
            </a:pPr>
            <a:r>
              <a:rPr lang="en-US" sz="2000" dirty="0" smtClean="0"/>
              <a:t>Inability </a:t>
            </a:r>
            <a:r>
              <a:rPr lang="en-US" sz="2000" dirty="0"/>
              <a:t>of the mouse model to completely reproduce </a:t>
            </a:r>
            <a:r>
              <a:rPr lang="en-US" sz="2000" dirty="0" smtClean="0"/>
              <a:t>disease </a:t>
            </a:r>
            <a:r>
              <a:rPr lang="en-US" sz="2000" dirty="0"/>
              <a:t>phenotypes </a:t>
            </a:r>
          </a:p>
        </p:txBody>
      </p:sp>
      <p:sp>
        <p:nvSpPr>
          <p:cNvPr id="9" name="Freccia in giù 8"/>
          <p:cNvSpPr/>
          <p:nvPr/>
        </p:nvSpPr>
        <p:spPr>
          <a:xfrm>
            <a:off x="5824361" y="4090468"/>
            <a:ext cx="393149" cy="74677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83697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smtClean="0">
                <a:solidFill>
                  <a:schemeClr val="bg2">
                    <a:lumMod val="90000"/>
                  </a:schemeClr>
                </a:solidFill>
              </a:rPr>
              <a:t>MATERIALS</a:t>
            </a:r>
            <a:r>
              <a:rPr lang="it-IT" sz="4000" dirty="0">
                <a:solidFill>
                  <a:schemeClr val="bg2">
                    <a:lumMod val="90000"/>
                  </a:schemeClr>
                </a:solidFill>
              </a:rPr>
              <a:t> </a:t>
            </a:r>
            <a:r>
              <a:rPr lang="it-IT" sz="4000" dirty="0" smtClean="0">
                <a:solidFill>
                  <a:schemeClr val="bg2">
                    <a:lumMod val="90000"/>
                  </a:schemeClr>
                </a:solidFill>
              </a:rPr>
              <a:t>and COSTS</a:t>
            </a:r>
            <a:endParaRPr lang="it-IT" sz="4000" dirty="0">
              <a:solidFill>
                <a:schemeClr val="bg2">
                  <a:lumMod val="90000"/>
                </a:schemeClr>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2920654009"/>
              </p:ext>
            </p:extLst>
          </p:nvPr>
        </p:nvGraphicFramePr>
        <p:xfrm>
          <a:off x="1547137" y="836404"/>
          <a:ext cx="8664111" cy="6021596"/>
        </p:xfrm>
        <a:graphic>
          <a:graphicData uri="http://schemas.openxmlformats.org/drawingml/2006/table">
            <a:tbl>
              <a:tblPr firstRow="1" bandRow="1">
                <a:tableStyleId>{21E4AEA4-8DFA-4A89-87EB-49C32662AFE0}</a:tableStyleId>
              </a:tblPr>
              <a:tblGrid>
                <a:gridCol w="2166028">
                  <a:extLst>
                    <a:ext uri="{9D8B030D-6E8A-4147-A177-3AD203B41FA5}">
                      <a16:colId xmlns="" xmlns:a16="http://schemas.microsoft.com/office/drawing/2014/main" val="20000"/>
                    </a:ext>
                  </a:extLst>
                </a:gridCol>
                <a:gridCol w="2683022">
                  <a:extLst>
                    <a:ext uri="{9D8B030D-6E8A-4147-A177-3AD203B41FA5}">
                      <a16:colId xmlns="" xmlns:a16="http://schemas.microsoft.com/office/drawing/2014/main" val="20001"/>
                    </a:ext>
                  </a:extLst>
                </a:gridCol>
                <a:gridCol w="1797079">
                  <a:extLst>
                    <a:ext uri="{9D8B030D-6E8A-4147-A177-3AD203B41FA5}">
                      <a16:colId xmlns="" xmlns:a16="http://schemas.microsoft.com/office/drawing/2014/main" val="20002"/>
                    </a:ext>
                  </a:extLst>
                </a:gridCol>
                <a:gridCol w="2017982">
                  <a:extLst>
                    <a:ext uri="{9D8B030D-6E8A-4147-A177-3AD203B41FA5}">
                      <a16:colId xmlns="" xmlns:a16="http://schemas.microsoft.com/office/drawing/2014/main" val="20003"/>
                    </a:ext>
                  </a:extLst>
                </a:gridCol>
              </a:tblGrid>
              <a:tr h="787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spc="-5" dirty="0" err="1" smtClean="0">
                          <a:solidFill>
                            <a:srgbClr val="FFFFFF"/>
                          </a:solidFill>
                          <a:latin typeface="+mn-lt"/>
                          <a:cs typeface="Calibri"/>
                        </a:rPr>
                        <a:t>Materials</a:t>
                      </a:r>
                      <a:r>
                        <a:rPr lang="it-IT" sz="1600" b="1" spc="-5" dirty="0" smtClean="0">
                          <a:solidFill>
                            <a:srgbClr val="FFFFFF"/>
                          </a:solidFill>
                          <a:latin typeface="+mn-lt"/>
                          <a:cs typeface="Calibri"/>
                        </a:rPr>
                        <a:t> and</a:t>
                      </a:r>
                      <a:r>
                        <a:rPr lang="it-IT" sz="1600" b="1" spc="-35" dirty="0" smtClean="0">
                          <a:solidFill>
                            <a:srgbClr val="FFFFFF"/>
                          </a:solidFill>
                          <a:latin typeface="+mn-lt"/>
                          <a:cs typeface="Calibri"/>
                        </a:rPr>
                        <a:t> </a:t>
                      </a:r>
                      <a:r>
                        <a:rPr lang="it-IT" sz="1600" b="1" spc="-5" dirty="0" err="1" smtClean="0">
                          <a:solidFill>
                            <a:srgbClr val="FFFFFF"/>
                          </a:solidFill>
                          <a:latin typeface="+mn-lt"/>
                          <a:cs typeface="Calibri"/>
                        </a:rPr>
                        <a:t>assays</a:t>
                      </a:r>
                      <a:endParaRPr lang="it-IT" sz="1600" dirty="0" smtClean="0">
                        <a:latin typeface="+mn-lt"/>
                        <a:cs typeface="Calibri"/>
                      </a:endParaRPr>
                    </a:p>
                    <a:p>
                      <a:endParaRPr lang="it-IT" dirty="0"/>
                    </a:p>
                  </a:txBody>
                  <a:tcPr/>
                </a:tc>
                <a:tc>
                  <a:txBody>
                    <a:bodyPr/>
                    <a:lstStyle/>
                    <a:p>
                      <a:r>
                        <a:rPr lang="it-IT" sz="1800" b="1" spc="-5" dirty="0" smtClean="0">
                          <a:solidFill>
                            <a:srgbClr val="FFFFFF"/>
                          </a:solidFill>
                          <a:latin typeface="+mn-lt"/>
                          <a:cs typeface="Calibri"/>
                        </a:rPr>
                        <a:t>Product</a:t>
                      </a:r>
                      <a:endParaRPr lang="it-IT" sz="1800" dirty="0"/>
                    </a:p>
                  </a:txBody>
                  <a:tcPr/>
                </a:tc>
                <a:tc>
                  <a:txBody>
                    <a:bodyPr/>
                    <a:lstStyle/>
                    <a:p>
                      <a:r>
                        <a:rPr lang="it-IT" sz="1800" b="1" spc="-5" dirty="0" err="1" smtClean="0">
                          <a:solidFill>
                            <a:srgbClr val="FFFFFF"/>
                          </a:solidFill>
                          <a:latin typeface="+mn-lt"/>
                          <a:cs typeface="Calibri"/>
                        </a:rPr>
                        <a:t>Cost</a:t>
                      </a:r>
                      <a:r>
                        <a:rPr lang="it-IT" sz="1800" b="1" spc="-5" dirty="0" smtClean="0">
                          <a:solidFill>
                            <a:srgbClr val="FFFFFF"/>
                          </a:solidFill>
                          <a:latin typeface="+mn-lt"/>
                          <a:cs typeface="Calibri"/>
                        </a:rPr>
                        <a:t> </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smtClean="0">
                          <a:solidFill>
                            <a:srgbClr val="FFFFFF"/>
                          </a:solidFill>
                          <a:latin typeface="+mn-lt"/>
                          <a:cs typeface="Calibri"/>
                        </a:rPr>
                        <a:t>Web</a:t>
                      </a:r>
                      <a:r>
                        <a:rPr lang="it-IT" sz="1800" b="1" spc="-10" dirty="0" smtClean="0">
                          <a:solidFill>
                            <a:srgbClr val="FFFFFF"/>
                          </a:solidFill>
                          <a:latin typeface="+mn-lt"/>
                          <a:cs typeface="Calibri"/>
                        </a:rPr>
                        <a:t> </a:t>
                      </a:r>
                      <a:r>
                        <a:rPr lang="it-IT" sz="1800" b="1" spc="-5" dirty="0" smtClean="0">
                          <a:solidFill>
                            <a:srgbClr val="FFFFFF"/>
                          </a:solidFill>
                          <a:latin typeface="+mn-lt"/>
                          <a:cs typeface="Calibri"/>
                        </a:rPr>
                        <a:t>page</a:t>
                      </a:r>
                      <a:endParaRPr lang="it-IT" sz="1800" dirty="0" smtClean="0">
                        <a:latin typeface="+mn-lt"/>
                        <a:cs typeface="Calibri"/>
                      </a:endParaRPr>
                    </a:p>
                  </a:txBody>
                  <a:tcPr/>
                </a:tc>
                <a:extLst>
                  <a:ext uri="{0D108BD9-81ED-4DB2-BD59-A6C34878D82A}">
                    <a16:rowId xmlns="" xmlns:a16="http://schemas.microsoft.com/office/drawing/2014/main" val="10000"/>
                  </a:ext>
                </a:extLst>
              </a:tr>
              <a:tr h="602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smtClean="0">
                          <a:latin typeface="+mn-lt"/>
                          <a:cs typeface="Calibri"/>
                        </a:rPr>
                        <a:t>r-AAV production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spc="-5" dirty="0" smtClean="0">
                          <a:latin typeface="+mn-lt"/>
                          <a:cs typeface="Calibri"/>
                        </a:rPr>
                        <a:t>HEK293 </a:t>
                      </a:r>
                      <a:r>
                        <a:rPr lang="it-IT" sz="1400" b="0" spc="-5" dirty="0" err="1" smtClean="0">
                          <a:latin typeface="+mn-lt"/>
                          <a:cs typeface="Calibri"/>
                        </a:rPr>
                        <a:t>cells</a:t>
                      </a:r>
                      <a:endParaRPr lang="it-IT" sz="1400" b="0" spc="-5" dirty="0" smtClean="0">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400" b="0" spc="-5" dirty="0" err="1" smtClean="0">
                          <a:latin typeface="+mn-lt"/>
                          <a:cs typeface="Calibri"/>
                        </a:rPr>
                        <a:t>Vector</a:t>
                      </a:r>
                      <a:r>
                        <a:rPr lang="it-IT" sz="1400" b="0" spc="-5" dirty="0" smtClean="0">
                          <a:latin typeface="+mn-lt"/>
                          <a:cs typeface="Calibri"/>
                        </a:rPr>
                        <a:t> kit</a:t>
                      </a:r>
                      <a:endParaRPr lang="it-IT" sz="1400" b="0" dirty="0"/>
                    </a:p>
                  </a:txBody>
                  <a:tcPr/>
                </a:tc>
                <a:tc>
                  <a:txBody>
                    <a:bodyPr/>
                    <a:lstStyle/>
                    <a:p>
                      <a:r>
                        <a:rPr lang="it-IT" sz="1400" dirty="0" smtClean="0"/>
                        <a:t>557.00 EUR</a:t>
                      </a:r>
                    </a:p>
                    <a:p>
                      <a:r>
                        <a:rPr lang="it-IT" sz="1400" dirty="0" smtClean="0"/>
                        <a:t>500.00 EUR</a:t>
                      </a:r>
                      <a:endParaRPr lang="it-IT" sz="1400" dirty="0"/>
                    </a:p>
                  </a:txBody>
                  <a:tcPr/>
                </a:tc>
                <a:tc>
                  <a:txBody>
                    <a:bodyPr/>
                    <a:lstStyle/>
                    <a:p>
                      <a:r>
                        <a:rPr lang="it-IT" sz="1400" dirty="0" smtClean="0"/>
                        <a:t>sigmaaldrich.com</a:t>
                      </a:r>
                    </a:p>
                    <a:p>
                      <a:r>
                        <a:rPr lang="it-IT" sz="1400" dirty="0" smtClean="0"/>
                        <a:t>cellbiolabsinc.com</a:t>
                      </a:r>
                      <a:endParaRPr lang="it-IT" sz="1400" dirty="0"/>
                    </a:p>
                  </a:txBody>
                  <a:tcPr/>
                </a:tc>
                <a:extLst>
                  <a:ext uri="{0D108BD9-81ED-4DB2-BD59-A6C34878D82A}">
                    <a16:rowId xmlns="" xmlns:a16="http://schemas.microsoft.com/office/drawing/2014/main" val="10001"/>
                  </a:ext>
                </a:extLst>
              </a:tr>
              <a:tr h="504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spc="-5" dirty="0" err="1" smtClean="0">
                          <a:latin typeface="+mn-lt"/>
                          <a:cs typeface="Calibri"/>
                        </a:rPr>
                        <a:t>Animal</a:t>
                      </a:r>
                      <a:r>
                        <a:rPr lang="it-IT" sz="1400" spc="-20" dirty="0" smtClean="0">
                          <a:latin typeface="+mn-lt"/>
                          <a:cs typeface="Calibri"/>
                        </a:rPr>
                        <a:t> </a:t>
                      </a:r>
                      <a:r>
                        <a:rPr lang="it-IT" sz="1400" spc="-5" dirty="0" smtClean="0">
                          <a:latin typeface="+mn-lt"/>
                          <a:cs typeface="Calibri"/>
                        </a:rPr>
                        <a:t>model</a:t>
                      </a:r>
                      <a:endParaRPr lang="it-IT" sz="1400" dirty="0" smtClean="0">
                        <a:latin typeface="+mn-lt"/>
                        <a:cs typeface="Calibri"/>
                      </a:endParaRPr>
                    </a:p>
                  </a:txBody>
                  <a:tcPr/>
                </a:tc>
                <a:tc>
                  <a:txBody>
                    <a:bodyPr/>
                    <a:lstStyle/>
                    <a:p>
                      <a:r>
                        <a:rPr lang="it-IT" sz="1400" dirty="0" smtClean="0"/>
                        <a:t> M.musculus  C57 / BL6</a:t>
                      </a:r>
                      <a:endParaRPr lang="it-IT" sz="1400" dirty="0"/>
                    </a:p>
                  </a:txBody>
                  <a:tcPr/>
                </a:tc>
                <a:tc>
                  <a:txBody>
                    <a:bodyPr/>
                    <a:lstStyle/>
                    <a:p>
                      <a:r>
                        <a:rPr lang="it-IT" sz="1400" dirty="0" smtClean="0"/>
                        <a:t>115.00 EUR/mouse  (x12)</a:t>
                      </a:r>
                      <a:endParaRPr lang="it-IT" sz="1400" dirty="0"/>
                    </a:p>
                  </a:txBody>
                  <a:tcPr/>
                </a:tc>
                <a:tc>
                  <a:txBody>
                    <a:bodyPr/>
                    <a:lstStyle/>
                    <a:p>
                      <a:r>
                        <a:rPr lang="it-IT" sz="1400" dirty="0" smtClean="0"/>
                        <a:t>Thejacksonlaboratory.org</a:t>
                      </a:r>
                      <a:endParaRPr lang="it-IT" sz="1400" dirty="0"/>
                    </a:p>
                  </a:txBody>
                  <a:tcPr/>
                </a:tc>
                <a:extLst>
                  <a:ext uri="{0D108BD9-81ED-4DB2-BD59-A6C34878D82A}">
                    <a16:rowId xmlns="" xmlns:a16="http://schemas.microsoft.com/office/drawing/2014/main" val="10003"/>
                  </a:ext>
                </a:extLst>
              </a:tr>
              <a:tr h="1906869">
                <a:tc>
                  <a:txBody>
                    <a:bodyPr/>
                    <a:lstStyle/>
                    <a:p>
                      <a:r>
                        <a:rPr lang="it-IT" sz="1400" dirty="0" smtClean="0"/>
                        <a:t>HT Q-FISH</a:t>
                      </a:r>
                      <a:endParaRPr lang="it-IT" sz="1400" dirty="0"/>
                    </a:p>
                  </a:txBody>
                  <a:tcPr/>
                </a:tc>
                <a:tc>
                  <a:txBody>
                    <a:bodyPr/>
                    <a:lstStyle/>
                    <a:p>
                      <a:r>
                        <a:rPr lang="it-IT" sz="1400" dirty="0" smtClean="0"/>
                        <a:t>PBS</a:t>
                      </a:r>
                    </a:p>
                    <a:p>
                      <a:r>
                        <a:rPr lang="it-IT" sz="1400" dirty="0" smtClean="0"/>
                        <a:t>Acido acetico</a:t>
                      </a:r>
                    </a:p>
                    <a:p>
                      <a:r>
                        <a:rPr lang="it-IT" sz="1400" dirty="0" smtClean="0"/>
                        <a:t>Metanolo</a:t>
                      </a:r>
                    </a:p>
                    <a:p>
                      <a:r>
                        <a:rPr lang="it-IT" sz="1400" dirty="0" err="1" smtClean="0"/>
                        <a:t>Alumaseal</a:t>
                      </a:r>
                      <a:r>
                        <a:rPr lang="it-IT" sz="1400" dirty="0" smtClean="0"/>
                        <a:t> 96</a:t>
                      </a:r>
                    </a:p>
                    <a:p>
                      <a:r>
                        <a:rPr lang="it-IT" sz="1400" dirty="0" smtClean="0"/>
                        <a:t>96-well </a:t>
                      </a:r>
                      <a:r>
                        <a:rPr lang="it-IT" sz="1400" dirty="0" err="1" smtClean="0"/>
                        <a:t>plates</a:t>
                      </a:r>
                      <a:endParaRPr lang="it-IT" sz="1400" dirty="0" smtClean="0"/>
                    </a:p>
                    <a:p>
                      <a:r>
                        <a:rPr lang="it-IT" sz="1400" dirty="0" smtClean="0"/>
                        <a:t>DAPI</a:t>
                      </a:r>
                    </a:p>
                    <a:p>
                      <a:r>
                        <a:rPr lang="it-IT" sz="1400" dirty="0" err="1" smtClean="0"/>
                        <a:t>Telomere</a:t>
                      </a:r>
                      <a:r>
                        <a:rPr lang="it-IT" sz="1400" dirty="0" smtClean="0"/>
                        <a:t> PNA FISH </a:t>
                      </a:r>
                      <a:r>
                        <a:rPr lang="it-IT" sz="1400" dirty="0" err="1" smtClean="0"/>
                        <a:t>Kits</a:t>
                      </a:r>
                      <a:r>
                        <a:rPr lang="it-IT" sz="1400" dirty="0" smtClean="0"/>
                        <a:t>, PNA FISH Kit/Cy3, 20 </a:t>
                      </a:r>
                      <a:r>
                        <a:rPr lang="it-IT" sz="1400" dirty="0" err="1" smtClean="0"/>
                        <a:t>tests</a:t>
                      </a:r>
                      <a:endParaRPr lang="it-IT" sz="1400" dirty="0" smtClean="0"/>
                    </a:p>
                  </a:txBody>
                  <a:tcPr/>
                </a:tc>
                <a:tc>
                  <a:txBody>
                    <a:bodyPr/>
                    <a:lstStyle/>
                    <a:p>
                      <a:r>
                        <a:rPr lang="it-IT" sz="1400" dirty="0" smtClean="0"/>
                        <a:t>82.00 EUR</a:t>
                      </a:r>
                    </a:p>
                    <a:p>
                      <a:r>
                        <a:rPr lang="it-IT" sz="1400" dirty="0" smtClean="0"/>
                        <a:t>66.50 EUR</a:t>
                      </a:r>
                    </a:p>
                    <a:p>
                      <a:r>
                        <a:rPr lang="it-IT" sz="1400" dirty="0" smtClean="0"/>
                        <a:t>42.25 EUR</a:t>
                      </a:r>
                    </a:p>
                    <a:p>
                      <a:r>
                        <a:rPr lang="it-IT" sz="1400" dirty="0" smtClean="0"/>
                        <a:t>516.00 EUR</a:t>
                      </a:r>
                    </a:p>
                    <a:p>
                      <a:r>
                        <a:rPr lang="it-IT" sz="1400" dirty="0" smtClean="0"/>
                        <a:t>895.20 EUR</a:t>
                      </a:r>
                    </a:p>
                    <a:p>
                      <a:r>
                        <a:rPr lang="it-IT" sz="1400" dirty="0" smtClean="0"/>
                        <a:t>46.25 EUR</a:t>
                      </a:r>
                    </a:p>
                    <a:p>
                      <a:r>
                        <a:rPr lang="it-IT" sz="1400" dirty="0" smtClean="0"/>
                        <a:t>1256.00 EUR</a:t>
                      </a:r>
                      <a:endParaRPr lang="it-IT" sz="1400" dirty="0"/>
                    </a:p>
                  </a:txBody>
                  <a:tcPr/>
                </a:tc>
                <a:tc>
                  <a:txBody>
                    <a:bodyPr/>
                    <a:lstStyle/>
                    <a:p>
                      <a:r>
                        <a:rPr lang="it-IT" sz="1400" dirty="0" smtClean="0"/>
                        <a:t>sigmaaldrich.com</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sigmaaldrich.com</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sigmaaldrich.com</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sigmaaldrich.com</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sigmaaldrich.com</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sigmaaldrich.com</a:t>
                      </a:r>
                    </a:p>
                    <a:p>
                      <a:r>
                        <a:rPr lang="it-IT" sz="1400" dirty="0" smtClean="0"/>
                        <a:t>agilent.com</a:t>
                      </a:r>
                      <a:endParaRPr lang="it-IT" sz="1400" dirty="0"/>
                    </a:p>
                  </a:txBody>
                  <a:tcPr/>
                </a:tc>
                <a:extLst>
                  <a:ext uri="{0D108BD9-81ED-4DB2-BD59-A6C34878D82A}">
                    <a16:rowId xmlns="" xmlns:a16="http://schemas.microsoft.com/office/drawing/2014/main" val="10004"/>
                  </a:ext>
                </a:extLst>
              </a:tr>
              <a:tr h="590721">
                <a:tc>
                  <a:txBody>
                    <a:bodyPr/>
                    <a:lstStyle/>
                    <a:p>
                      <a:r>
                        <a:rPr lang="it-IT" dirty="0" smtClean="0"/>
                        <a:t>FACS</a:t>
                      </a:r>
                    </a:p>
                  </a:txBody>
                  <a:tcPr/>
                </a:tc>
                <a:tc>
                  <a:txBody>
                    <a:bodyPr/>
                    <a:lstStyle/>
                    <a:p>
                      <a:r>
                        <a:rPr lang="it-IT" sz="1400" dirty="0" smtClean="0"/>
                        <a:t>GFP </a:t>
                      </a:r>
                      <a:r>
                        <a:rPr lang="it-IT" sz="1400" dirty="0" err="1" smtClean="0"/>
                        <a:t>quantitation</a:t>
                      </a:r>
                      <a:r>
                        <a:rPr lang="it-IT" sz="1400" baseline="0" dirty="0" smtClean="0"/>
                        <a:t> kit</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spc="-5" dirty="0" smtClean="0">
                          <a:latin typeface="+mn-lt"/>
                          <a:cs typeface="Calibri"/>
                        </a:rPr>
                        <a:t>365.00 EUR</a:t>
                      </a:r>
                      <a:endParaRPr lang="it-IT" sz="1400" dirty="0" smtClean="0">
                        <a:latin typeface="+mn-lt"/>
                        <a:cs typeface="Calibri"/>
                      </a:endParaRPr>
                    </a:p>
                  </a:txBody>
                  <a:tcPr/>
                </a:tc>
                <a:tc>
                  <a:txBody>
                    <a:bodyPr/>
                    <a:lstStyle/>
                    <a:p>
                      <a:r>
                        <a:rPr lang="it-IT" sz="1400" dirty="0" smtClean="0"/>
                        <a:t>Cellbiolabsinc.com</a:t>
                      </a:r>
                      <a:endParaRPr lang="it-IT" sz="1400" dirty="0"/>
                    </a:p>
                  </a:txBody>
                  <a:tcPr/>
                </a:tc>
                <a:extLst>
                  <a:ext uri="{0D108BD9-81ED-4DB2-BD59-A6C34878D82A}">
                    <a16:rowId xmlns="" xmlns:a16="http://schemas.microsoft.com/office/drawing/2014/main" val="10005"/>
                  </a:ext>
                </a:extLst>
              </a:tr>
              <a:tr h="356176">
                <a:tc>
                  <a:txBody>
                    <a:bodyPr/>
                    <a:lstStyle/>
                    <a:p>
                      <a:r>
                        <a:rPr lang="it-IT" dirty="0" smtClean="0"/>
                        <a:t>Blood </a:t>
                      </a:r>
                      <a:r>
                        <a:rPr lang="it-IT" dirty="0" err="1" smtClean="0"/>
                        <a:t>counts</a:t>
                      </a:r>
                      <a:r>
                        <a:rPr lang="it-IT" dirty="0" smtClean="0"/>
                        <a:t> </a:t>
                      </a:r>
                    </a:p>
                  </a:txBody>
                  <a:tcPr/>
                </a:tc>
                <a:tc>
                  <a:txBody>
                    <a:bodyPr/>
                    <a:lstStyle/>
                    <a:p>
                      <a:r>
                        <a:rPr lang="it-IT" sz="1400" dirty="0" err="1" smtClean="0"/>
                        <a:t>analysis</a:t>
                      </a:r>
                      <a:r>
                        <a:rPr lang="it-IT" sz="1400" dirty="0" smtClean="0"/>
                        <a:t> </a:t>
                      </a:r>
                      <a:r>
                        <a:rPr lang="it-IT" sz="1400" dirty="0" err="1" smtClean="0"/>
                        <a:t>laboratory</a:t>
                      </a:r>
                      <a:endParaRPr lang="it-IT" sz="1400" dirty="0"/>
                    </a:p>
                  </a:txBody>
                  <a:tcPr/>
                </a:tc>
                <a:tc>
                  <a:txBody>
                    <a:bodyPr/>
                    <a:lstStyle/>
                    <a:p>
                      <a:r>
                        <a:rPr lang="it-IT" sz="1400" dirty="0" smtClean="0"/>
                        <a:t>300.00</a:t>
                      </a:r>
                      <a:r>
                        <a:rPr lang="it-IT" sz="1400" baseline="0" dirty="0" smtClean="0"/>
                        <a:t> EUR</a:t>
                      </a:r>
                      <a:endParaRPr lang="it-IT" sz="1400" dirty="0"/>
                    </a:p>
                  </a:txBody>
                  <a:tcPr/>
                </a:tc>
                <a:tc>
                  <a:txBody>
                    <a:bodyPr/>
                    <a:lstStyle/>
                    <a:p>
                      <a:endParaRPr lang="it-IT" sz="1400" dirty="0"/>
                    </a:p>
                  </a:txBody>
                  <a:tcPr/>
                </a:tc>
                <a:extLst>
                  <a:ext uri="{0D108BD9-81ED-4DB2-BD59-A6C34878D82A}">
                    <a16:rowId xmlns="" xmlns:a16="http://schemas.microsoft.com/office/drawing/2014/main" val="10006"/>
                  </a:ext>
                </a:extLst>
              </a:tr>
              <a:tr h="504582">
                <a:tc>
                  <a:txBody>
                    <a:bodyPr/>
                    <a:lstStyle/>
                    <a:p>
                      <a:r>
                        <a:rPr lang="it-IT" dirty="0" err="1" smtClean="0"/>
                        <a:t>Colony</a:t>
                      </a:r>
                      <a:r>
                        <a:rPr lang="it-IT" baseline="0" dirty="0" smtClean="0"/>
                        <a:t> </a:t>
                      </a:r>
                      <a:r>
                        <a:rPr lang="it-IT" baseline="0" dirty="0" err="1" smtClean="0"/>
                        <a:t>forming</a:t>
                      </a:r>
                      <a:r>
                        <a:rPr lang="it-IT" baseline="0" dirty="0" smtClean="0"/>
                        <a:t> </a:t>
                      </a:r>
                      <a:r>
                        <a:rPr lang="it-IT" baseline="0" dirty="0" err="1" smtClean="0"/>
                        <a:t>assay</a:t>
                      </a:r>
                      <a:endParaRPr lang="it-IT" dirty="0" smtClean="0"/>
                    </a:p>
                  </a:txBody>
                  <a:tcPr/>
                </a:tc>
                <a:tc>
                  <a:txBody>
                    <a:bodyPr/>
                    <a:lstStyle/>
                    <a:p>
                      <a:r>
                        <a:rPr lang="it-IT" sz="1400" dirty="0" smtClean="0"/>
                        <a:t>35mm </a:t>
                      </a:r>
                      <a:r>
                        <a:rPr lang="it-IT" sz="1400" dirty="0" err="1" smtClean="0"/>
                        <a:t>dishes</a:t>
                      </a:r>
                      <a:endParaRPr lang="it-IT" sz="1400" dirty="0" smtClean="0"/>
                    </a:p>
                    <a:p>
                      <a:r>
                        <a:rPr lang="it-IT" sz="1400" dirty="0" err="1" smtClean="0"/>
                        <a:t>MethoCult</a:t>
                      </a:r>
                      <a:r>
                        <a:rPr lang="it-IT" sz="1400" dirty="0" smtClean="0"/>
                        <a:t>™ M3134</a:t>
                      </a:r>
                      <a:endParaRPr lang="it-IT" sz="1400" dirty="0"/>
                    </a:p>
                  </a:txBody>
                  <a:tcPr/>
                </a:tc>
                <a:tc>
                  <a:txBody>
                    <a:bodyPr/>
                    <a:lstStyle/>
                    <a:p>
                      <a:r>
                        <a:rPr lang="it-IT" sz="1400" dirty="0" smtClean="0"/>
                        <a:t>474.00</a:t>
                      </a:r>
                      <a:r>
                        <a:rPr lang="it-IT" sz="1400" baseline="0" dirty="0" smtClean="0"/>
                        <a:t> EUR</a:t>
                      </a:r>
                    </a:p>
                    <a:p>
                      <a:r>
                        <a:rPr lang="it-IT" sz="1400" baseline="0" dirty="0" err="1" smtClean="0"/>
                        <a:t>Contact</a:t>
                      </a:r>
                      <a:r>
                        <a:rPr lang="it-IT" sz="1400" baseline="0" dirty="0" smtClean="0"/>
                        <a:t> </a:t>
                      </a:r>
                      <a:r>
                        <a:rPr lang="it-IT" sz="1400" baseline="0" dirty="0" err="1" smtClean="0"/>
                        <a:t>vendor</a:t>
                      </a:r>
                      <a:endParaRPr lang="it-IT" sz="1400" dirty="0" smtClean="0"/>
                    </a:p>
                  </a:txBody>
                  <a:tcPr/>
                </a:tc>
                <a:tc>
                  <a:txBody>
                    <a:bodyPr/>
                    <a:lstStyle/>
                    <a:p>
                      <a:r>
                        <a:rPr lang="it-IT" sz="1400" dirty="0" smtClean="0"/>
                        <a:t>sigmaaldrich.com</a:t>
                      </a:r>
                    </a:p>
                    <a:p>
                      <a:r>
                        <a:rPr lang="it-IT" sz="1400" dirty="0" smtClean="0"/>
                        <a:t>stemcell.com</a:t>
                      </a:r>
                      <a:endParaRPr lang="it-IT" sz="1400" dirty="0"/>
                    </a:p>
                  </a:txBody>
                  <a:tcPr/>
                </a:tc>
                <a:extLst>
                  <a:ext uri="{0D108BD9-81ED-4DB2-BD59-A6C34878D82A}">
                    <a16:rowId xmlns="" xmlns:a16="http://schemas.microsoft.com/office/drawing/2014/main" val="10007"/>
                  </a:ext>
                </a:extLst>
              </a:tr>
              <a:tr h="356176">
                <a:tc>
                  <a:txBody>
                    <a:bodyPr/>
                    <a:lstStyle/>
                    <a:p>
                      <a:r>
                        <a:rPr lang="it-IT" dirty="0" err="1" smtClean="0"/>
                        <a:t>Stabulation</a:t>
                      </a:r>
                      <a:endParaRPr lang="it-IT" dirty="0" smtClean="0"/>
                    </a:p>
                  </a:txBody>
                  <a:tcPr/>
                </a:tc>
                <a:tc>
                  <a:txBody>
                    <a:bodyPr/>
                    <a:lstStyle/>
                    <a:p>
                      <a:endParaRPr lang="it-IT" sz="1400" dirty="0"/>
                    </a:p>
                  </a:txBody>
                  <a:tcPr/>
                </a:tc>
                <a:tc>
                  <a:txBody>
                    <a:bodyPr/>
                    <a:lstStyle/>
                    <a:p>
                      <a:r>
                        <a:rPr lang="it-IT" sz="1400" dirty="0" smtClean="0"/>
                        <a:t>300</a:t>
                      </a:r>
                      <a:r>
                        <a:rPr lang="it-IT" sz="1400" baseline="0" dirty="0" smtClean="0"/>
                        <a:t> EUR/</a:t>
                      </a:r>
                      <a:r>
                        <a:rPr lang="it-IT" sz="1400" baseline="0" dirty="0" err="1" smtClean="0"/>
                        <a:t>month</a:t>
                      </a:r>
                      <a:r>
                        <a:rPr lang="it-IT" sz="1400" baseline="0" dirty="0" smtClean="0"/>
                        <a:t> </a:t>
                      </a:r>
                      <a:endParaRPr lang="it-IT" sz="1400" dirty="0" smtClean="0"/>
                    </a:p>
                  </a:txBody>
                  <a:tcPr/>
                </a:tc>
                <a:tc>
                  <a:txBody>
                    <a:bodyPr/>
                    <a:lstStyle/>
                    <a:p>
                      <a:endParaRPr lang="it-IT" sz="1400" dirty="0"/>
                    </a:p>
                  </a:txBody>
                  <a:tcPr/>
                </a:tc>
                <a:extLst>
                  <a:ext uri="{0D108BD9-81ED-4DB2-BD59-A6C34878D82A}">
                    <a16:rowId xmlns="" xmlns:a16="http://schemas.microsoft.com/office/drawing/2014/main" val="1181398500"/>
                  </a:ext>
                </a:extLst>
              </a:tr>
              <a:tr h="356176">
                <a:tc>
                  <a:txBody>
                    <a:bodyPr/>
                    <a:lstStyle/>
                    <a:p>
                      <a:endParaRPr lang="it-IT" dirty="0" smtClean="0"/>
                    </a:p>
                  </a:txBody>
                  <a:tcPr/>
                </a:tc>
                <a:tc>
                  <a:txBody>
                    <a:bodyPr/>
                    <a:lstStyle/>
                    <a:p>
                      <a:endParaRPr lang="it-IT" sz="1400" dirty="0"/>
                    </a:p>
                  </a:txBody>
                  <a:tcPr/>
                </a:tc>
                <a:tc>
                  <a:txBody>
                    <a:bodyPr/>
                    <a:lstStyle/>
                    <a:p>
                      <a:r>
                        <a:rPr lang="it-IT" sz="1400" dirty="0" smtClean="0"/>
                        <a:t>Tot.</a:t>
                      </a:r>
                      <a:r>
                        <a:rPr lang="it-IT" sz="1400" dirty="0" smtClean="0">
                          <a:latin typeface="Calibri" panose="020F0502020204030204" pitchFamily="34" charset="0"/>
                          <a:cs typeface="Calibri" panose="020F0502020204030204" pitchFamily="34" charset="0"/>
                        </a:rPr>
                        <a:t>≈ 20.000 EUR</a:t>
                      </a:r>
                      <a:endParaRPr lang="it-IT" sz="1400" dirty="0" smtClean="0"/>
                    </a:p>
                  </a:txBody>
                  <a:tcPr/>
                </a:tc>
                <a:tc>
                  <a:txBody>
                    <a:bodyPr/>
                    <a:lstStyle/>
                    <a:p>
                      <a:endParaRPr lang="it-IT" sz="1400"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885050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8120" y="990600"/>
            <a:ext cx="11247120" cy="6694140"/>
          </a:xfrm>
          <a:prstGeom prst="rect">
            <a:avLst/>
          </a:prstGeom>
          <a:noFill/>
        </p:spPr>
        <p:txBody>
          <a:bodyPr wrap="square" rtlCol="0">
            <a:spAutoFit/>
          </a:bodyPr>
          <a:lstStyle/>
          <a:p>
            <a:endParaRPr lang="en-US" b="1" dirty="0" smtClean="0"/>
          </a:p>
          <a:p>
            <a:pPr marL="285750" indent="-285750">
              <a:buFont typeface="Wingdings" panose="05000000000000000000" pitchFamily="2" charset="2"/>
              <a:buChar char="v"/>
            </a:pPr>
            <a:r>
              <a:rPr lang="en-US" sz="1700" b="1" dirty="0" smtClean="0"/>
              <a:t>Inherited </a:t>
            </a:r>
            <a:r>
              <a:rPr lang="en-US" sz="1700" b="1" dirty="0"/>
              <a:t>bone marrow failure syndromes in adolescents and young </a:t>
            </a:r>
            <a:r>
              <a:rPr lang="en-US" sz="1700" b="1" dirty="0" smtClean="0"/>
              <a:t>adults.</a:t>
            </a:r>
            <a:r>
              <a:rPr lang="it-IT" sz="1700" dirty="0" smtClean="0"/>
              <a:t>David </a:t>
            </a:r>
            <a:r>
              <a:rPr lang="it-IT" sz="1700" dirty="0"/>
              <a:t>B. Wilson </a:t>
            </a:r>
            <a:r>
              <a:rPr lang="it-IT" sz="1700" dirty="0" smtClean="0"/>
              <a:t>, </a:t>
            </a:r>
            <a:r>
              <a:rPr lang="it-IT" sz="1700" dirty="0"/>
              <a:t>Daniel C. Link </a:t>
            </a:r>
            <a:r>
              <a:rPr lang="it-IT" sz="1700" dirty="0" smtClean="0"/>
              <a:t>, </a:t>
            </a:r>
            <a:r>
              <a:rPr lang="it-IT" sz="1700" dirty="0"/>
              <a:t>Philip J. Mason </a:t>
            </a:r>
            <a:r>
              <a:rPr lang="it-IT" sz="1700" dirty="0" smtClean="0"/>
              <a:t>&amp; Monica </a:t>
            </a:r>
            <a:r>
              <a:rPr lang="it-IT" sz="1700" dirty="0" err="1" smtClean="0"/>
              <a:t>Bessler</a:t>
            </a:r>
            <a:r>
              <a:rPr lang="it-IT" sz="1700" dirty="0" smtClean="0"/>
              <a:t>.(2014). </a:t>
            </a:r>
            <a:r>
              <a:rPr lang="it-IT" sz="1700" i="1" dirty="0" smtClean="0"/>
              <a:t>Annals </a:t>
            </a:r>
            <a:r>
              <a:rPr lang="it-IT" sz="1700" i="1" dirty="0"/>
              <a:t>of </a:t>
            </a:r>
            <a:r>
              <a:rPr lang="it-IT" sz="1700" i="1" dirty="0" smtClean="0"/>
              <a:t>Medicine.</a:t>
            </a:r>
            <a:r>
              <a:rPr lang="it-IT" sz="1700" i="1" dirty="0"/>
              <a:t> 46: </a:t>
            </a:r>
            <a:r>
              <a:rPr lang="it-IT" sz="1700" i="1" dirty="0" smtClean="0"/>
              <a:t>353–363</a:t>
            </a:r>
            <a:r>
              <a:rPr lang="en-US" sz="1700" b="1" dirty="0"/>
              <a:t>.</a:t>
            </a:r>
          </a:p>
          <a:p>
            <a:pPr marL="285750" indent="-285750">
              <a:buFont typeface="Wingdings" panose="05000000000000000000" pitchFamily="2" charset="2"/>
              <a:buChar char="v"/>
            </a:pPr>
            <a:r>
              <a:rPr lang="en-US" sz="1700" b="1" dirty="0"/>
              <a:t>Exogenous TERC alone can enhance proliferative potential, telomerase activity and telomere length in lymphocytes from </a:t>
            </a:r>
            <a:r>
              <a:rPr lang="it-IT" sz="1700" b="1" dirty="0" err="1"/>
              <a:t>dyskeratosis</a:t>
            </a:r>
            <a:r>
              <a:rPr lang="it-IT" sz="1700" b="1" dirty="0"/>
              <a:t> congenita </a:t>
            </a:r>
            <a:r>
              <a:rPr lang="it-IT" sz="1700" b="1" dirty="0" err="1"/>
              <a:t>patients</a:t>
            </a:r>
            <a:r>
              <a:rPr lang="it-IT" sz="1700" b="1" dirty="0"/>
              <a:t>. </a:t>
            </a:r>
            <a:r>
              <a:rPr lang="it-IT" sz="1700" dirty="0"/>
              <a:t>Michael </a:t>
            </a:r>
            <a:r>
              <a:rPr lang="it-IT" sz="1700" dirty="0" err="1"/>
              <a:t>Kirwan</a:t>
            </a:r>
            <a:r>
              <a:rPr lang="it-IT" sz="1700" dirty="0"/>
              <a:t>, Richard </a:t>
            </a:r>
            <a:r>
              <a:rPr lang="it-IT" sz="1700" dirty="0" err="1"/>
              <a:t>Beswick,Tom</a:t>
            </a:r>
            <a:r>
              <a:rPr lang="it-IT" sz="1700" dirty="0"/>
              <a:t> </a:t>
            </a:r>
            <a:r>
              <a:rPr lang="it-IT" sz="1700" dirty="0" err="1"/>
              <a:t>Vulliamy,Amit</a:t>
            </a:r>
            <a:r>
              <a:rPr lang="it-IT" sz="1700" dirty="0"/>
              <a:t> C. </a:t>
            </a:r>
            <a:r>
              <a:rPr lang="it-IT" sz="1700" dirty="0" err="1"/>
              <a:t>Nathwani</a:t>
            </a:r>
            <a:r>
              <a:rPr lang="it-IT" sz="1700" dirty="0"/>
              <a:t>, Amanda J. </a:t>
            </a:r>
            <a:r>
              <a:rPr lang="it-IT" sz="1700" dirty="0" err="1"/>
              <a:t>Walne,Colin</a:t>
            </a:r>
            <a:r>
              <a:rPr lang="it-IT" sz="1700" dirty="0"/>
              <a:t> Casimir and </a:t>
            </a:r>
            <a:r>
              <a:rPr lang="it-IT" sz="1700" dirty="0" err="1"/>
              <a:t>Inderjeet</a:t>
            </a:r>
            <a:r>
              <a:rPr lang="it-IT" sz="1700" dirty="0"/>
              <a:t> </a:t>
            </a:r>
            <a:r>
              <a:rPr lang="it-IT" sz="1700" dirty="0" err="1"/>
              <a:t>Dokal</a:t>
            </a:r>
            <a:r>
              <a:rPr lang="it-IT" sz="1700" dirty="0"/>
              <a:t>. (2008).</a:t>
            </a:r>
            <a:r>
              <a:rPr lang="en-US" sz="1700" dirty="0"/>
              <a:t> </a:t>
            </a:r>
            <a:r>
              <a:rPr lang="en-US" sz="1700" i="1" dirty="0"/>
              <a:t>British Journal of </a:t>
            </a:r>
            <a:r>
              <a:rPr lang="en-US" sz="1700" i="1" dirty="0" err="1"/>
              <a:t>Haematology</a:t>
            </a:r>
            <a:r>
              <a:rPr lang="en-US" sz="1700" dirty="0"/>
              <a:t>, 144, </a:t>
            </a:r>
            <a:r>
              <a:rPr lang="en-US" sz="1700" dirty="0" smtClean="0"/>
              <a:t>771–781</a:t>
            </a:r>
          </a:p>
          <a:p>
            <a:pPr marL="285750" indent="-285750">
              <a:buFont typeface="Wingdings" panose="05000000000000000000" pitchFamily="2" charset="2"/>
              <a:buChar char="v"/>
            </a:pPr>
            <a:r>
              <a:rPr lang="it-IT" sz="1700" b="1" dirty="0" smtClean="0"/>
              <a:t>A </a:t>
            </a:r>
            <a:r>
              <a:rPr lang="it-IT" sz="1700" b="1" dirty="0" err="1"/>
              <a:t>Quiescent</a:t>
            </a:r>
            <a:r>
              <a:rPr lang="it-IT" sz="1700" b="1" dirty="0"/>
              <a:t>, </a:t>
            </a:r>
            <a:r>
              <a:rPr lang="it-IT" sz="1700" b="1" dirty="0" err="1"/>
              <a:t>Regeneration</a:t>
            </a:r>
            <a:r>
              <a:rPr lang="it-IT" sz="1700" b="1" dirty="0"/>
              <a:t>-Responsive </a:t>
            </a:r>
            <a:r>
              <a:rPr lang="it-IT" sz="1700" b="1" dirty="0" err="1" smtClean="0"/>
              <a:t>Tissue</a:t>
            </a:r>
            <a:r>
              <a:rPr lang="it-IT" sz="1700" b="1" dirty="0"/>
              <a:t> </a:t>
            </a:r>
            <a:r>
              <a:rPr lang="en-US" sz="1700" b="1" dirty="0" smtClean="0"/>
              <a:t>Engineered </a:t>
            </a:r>
            <a:r>
              <a:rPr lang="en-US" sz="1700" b="1" dirty="0"/>
              <a:t>Mesenchymal Stem Cell </a:t>
            </a:r>
            <a:r>
              <a:rPr lang="en-US" sz="1700" b="1" dirty="0" smtClean="0"/>
              <a:t>Bone </a:t>
            </a:r>
            <a:r>
              <a:rPr lang="it-IT" sz="1700" b="1" dirty="0" err="1" smtClean="0"/>
              <a:t>Marrow</a:t>
            </a:r>
            <a:r>
              <a:rPr lang="it-IT" sz="1700" b="1" dirty="0" smtClean="0"/>
              <a:t> </a:t>
            </a:r>
            <a:r>
              <a:rPr lang="it-IT" sz="1700" b="1" dirty="0" err="1"/>
              <a:t>Niche</a:t>
            </a:r>
            <a:r>
              <a:rPr lang="it-IT" sz="1700" b="1" dirty="0"/>
              <a:t> Model via </a:t>
            </a:r>
            <a:r>
              <a:rPr lang="it-IT" sz="1700" b="1" dirty="0" err="1"/>
              <a:t>Magnetic</a:t>
            </a:r>
            <a:r>
              <a:rPr lang="it-IT" sz="1700" b="1" dirty="0"/>
              <a:t> </a:t>
            </a:r>
            <a:r>
              <a:rPr lang="it-IT" sz="1700" b="1" dirty="0" err="1" smtClean="0"/>
              <a:t>Levitation</a:t>
            </a:r>
            <a:r>
              <a:rPr lang="it-IT" sz="1700" b="1" dirty="0" smtClean="0"/>
              <a:t>.  </a:t>
            </a:r>
            <a:r>
              <a:rPr lang="it-IT" sz="1700" dirty="0" smtClean="0"/>
              <a:t>Emily </a:t>
            </a:r>
            <a:r>
              <a:rPr lang="it-IT" sz="1700" dirty="0" err="1"/>
              <a:t>Elizabeth</a:t>
            </a:r>
            <a:r>
              <a:rPr lang="it-IT" sz="1700" dirty="0"/>
              <a:t> Louise </a:t>
            </a:r>
            <a:r>
              <a:rPr lang="it-IT" sz="1700" dirty="0" smtClean="0"/>
              <a:t>Lewis, Helen </a:t>
            </a:r>
            <a:r>
              <a:rPr lang="it-IT" sz="1700" dirty="0" err="1" smtClean="0"/>
              <a:t>Wheadon</a:t>
            </a:r>
            <a:r>
              <a:rPr lang="it-IT" sz="1700" dirty="0" smtClean="0"/>
              <a:t>, Natasha </a:t>
            </a:r>
            <a:r>
              <a:rPr lang="it-IT" sz="1700" dirty="0"/>
              <a:t>Lewis</a:t>
            </a:r>
            <a:r>
              <a:rPr lang="it-IT" sz="1700" dirty="0" smtClean="0"/>
              <a:t>,  </a:t>
            </a:r>
            <a:r>
              <a:rPr lang="it-IT" sz="1700" dirty="0" err="1"/>
              <a:t>Jingli</a:t>
            </a:r>
            <a:r>
              <a:rPr lang="it-IT" sz="1700" dirty="0"/>
              <a:t> Yang,† Margaret </a:t>
            </a:r>
            <a:r>
              <a:rPr lang="it-IT" sz="1700" dirty="0" err="1" smtClean="0"/>
              <a:t>Mullin</a:t>
            </a:r>
            <a:r>
              <a:rPr lang="it-IT" sz="1700" dirty="0" smtClean="0"/>
              <a:t>, </a:t>
            </a:r>
            <a:r>
              <a:rPr lang="en-US" sz="1700" dirty="0" smtClean="0"/>
              <a:t>Andrew </a:t>
            </a:r>
            <a:r>
              <a:rPr lang="en-US" sz="1700" dirty="0" err="1" smtClean="0"/>
              <a:t>Hursthouse</a:t>
            </a:r>
            <a:r>
              <a:rPr lang="en-US" sz="1700" dirty="0" smtClean="0"/>
              <a:t>,</a:t>
            </a:r>
            <a:r>
              <a:rPr lang="en-US" sz="1700" dirty="0"/>
              <a:t> </a:t>
            </a:r>
            <a:r>
              <a:rPr lang="en-US" sz="1700" dirty="0" smtClean="0"/>
              <a:t>David </a:t>
            </a:r>
            <a:r>
              <a:rPr lang="en-US" sz="1700" dirty="0" err="1" smtClean="0"/>
              <a:t>Stirling</a:t>
            </a:r>
            <a:r>
              <a:rPr lang="en-US" sz="1700" dirty="0" smtClean="0"/>
              <a:t>,</a:t>
            </a:r>
            <a:r>
              <a:rPr lang="en-US" sz="1700" dirty="0"/>
              <a:t> </a:t>
            </a:r>
            <a:r>
              <a:rPr lang="en-US" sz="1700" dirty="0" smtClean="0"/>
              <a:t>Matthew </a:t>
            </a:r>
            <a:r>
              <a:rPr lang="en-US" sz="1700" dirty="0"/>
              <a:t>John </a:t>
            </a:r>
            <a:r>
              <a:rPr lang="en-US" sz="1700" dirty="0" smtClean="0"/>
              <a:t>Dalby and </a:t>
            </a:r>
            <a:r>
              <a:rPr lang="en-US" sz="1700" dirty="0"/>
              <a:t>Catherine Cecilia </a:t>
            </a:r>
            <a:r>
              <a:rPr lang="en-US" sz="1700" dirty="0" smtClean="0"/>
              <a:t>Berry.(2016)</a:t>
            </a:r>
            <a:r>
              <a:rPr lang="it-IT" sz="1700" dirty="0" smtClean="0"/>
              <a:t> </a:t>
            </a:r>
            <a:r>
              <a:rPr lang="it-IT" sz="1700" dirty="0"/>
              <a:t>ACS </a:t>
            </a:r>
            <a:r>
              <a:rPr lang="it-IT" sz="1700" dirty="0" smtClean="0"/>
              <a:t>Nano, </a:t>
            </a:r>
            <a:r>
              <a:rPr lang="it-IT" sz="1700" dirty="0"/>
              <a:t>10, 8346−</a:t>
            </a:r>
            <a:r>
              <a:rPr lang="it-IT" sz="1700" dirty="0" smtClean="0"/>
              <a:t>8354.</a:t>
            </a:r>
          </a:p>
          <a:p>
            <a:pPr marL="285750" indent="-285750">
              <a:buFont typeface="Wingdings" panose="05000000000000000000" pitchFamily="2" charset="2"/>
              <a:buChar char="v"/>
            </a:pPr>
            <a:r>
              <a:rPr lang="en-US" sz="1700" b="1" dirty="0" smtClean="0"/>
              <a:t>Bone </a:t>
            </a:r>
            <a:r>
              <a:rPr lang="en-US" sz="1700" b="1" dirty="0"/>
              <a:t>marrow failure and the </a:t>
            </a:r>
            <a:r>
              <a:rPr lang="en-US" sz="1700" b="1" dirty="0" err="1" smtClean="0"/>
              <a:t>telomeropathies</a:t>
            </a:r>
            <a:r>
              <a:rPr lang="en-US" sz="1700" b="1" dirty="0" smtClean="0"/>
              <a:t>.</a:t>
            </a:r>
            <a:r>
              <a:rPr lang="en-US" sz="1700" b="1" dirty="0"/>
              <a:t> </a:t>
            </a:r>
            <a:r>
              <a:rPr lang="en-US" sz="1700" dirty="0" smtClean="0"/>
              <a:t>Danielle </a:t>
            </a:r>
            <a:r>
              <a:rPr lang="en-US" sz="1700" dirty="0"/>
              <a:t>M. </a:t>
            </a:r>
            <a:r>
              <a:rPr lang="en-US" sz="1700" dirty="0" err="1"/>
              <a:t>Townsley</a:t>
            </a:r>
            <a:r>
              <a:rPr lang="en-US" sz="1700" dirty="0"/>
              <a:t>, Bogdan </a:t>
            </a:r>
            <a:r>
              <a:rPr lang="en-US" sz="1700" dirty="0" err="1"/>
              <a:t>Dumitriu</a:t>
            </a:r>
            <a:r>
              <a:rPr lang="en-US" sz="1700" dirty="0"/>
              <a:t>, and Neal S. </a:t>
            </a:r>
            <a:r>
              <a:rPr lang="en-US" sz="1700" dirty="0" smtClean="0"/>
              <a:t>Young.</a:t>
            </a:r>
            <a:r>
              <a:rPr lang="en-US" sz="1700" dirty="0"/>
              <a:t> </a:t>
            </a:r>
            <a:r>
              <a:rPr lang="en-US" sz="1700" dirty="0" smtClean="0"/>
              <a:t>(2014)</a:t>
            </a:r>
            <a:r>
              <a:rPr lang="en-US" sz="1700" i="1" dirty="0" smtClean="0"/>
              <a:t> BLOOD</a:t>
            </a:r>
            <a:r>
              <a:rPr lang="en-US" sz="1700" dirty="0"/>
              <a:t>, </a:t>
            </a:r>
            <a:r>
              <a:rPr lang="en-US" sz="1700" dirty="0" smtClean="0"/>
              <a:t>volume 124, number 18.</a:t>
            </a:r>
          </a:p>
          <a:p>
            <a:pPr marL="285750" indent="-285750">
              <a:buFont typeface="Wingdings" panose="05000000000000000000" pitchFamily="2" charset="2"/>
              <a:buChar char="v"/>
            </a:pPr>
            <a:r>
              <a:rPr lang="en-US" sz="1700" b="1" dirty="0" smtClean="0"/>
              <a:t>Bone </a:t>
            </a:r>
            <a:r>
              <a:rPr lang="en-US" sz="1700" b="1" dirty="0"/>
              <a:t>marrow skeletal stem/progenitor cell defects in </a:t>
            </a:r>
            <a:r>
              <a:rPr lang="en-US" sz="1700" b="1" dirty="0" err="1" smtClean="0"/>
              <a:t>dyskeratosis</a:t>
            </a:r>
            <a:r>
              <a:rPr lang="en-US" sz="1700" b="1" dirty="0"/>
              <a:t> </a:t>
            </a:r>
            <a:r>
              <a:rPr lang="en-US" sz="1700" b="1" dirty="0" err="1" smtClean="0"/>
              <a:t>congenita</a:t>
            </a:r>
            <a:r>
              <a:rPr lang="en-US" sz="1700" b="1" dirty="0" smtClean="0"/>
              <a:t> </a:t>
            </a:r>
            <a:r>
              <a:rPr lang="en-US" sz="1700" b="1" dirty="0"/>
              <a:t>and telomere biology </a:t>
            </a:r>
            <a:r>
              <a:rPr lang="en-US" sz="1700" b="1" dirty="0" smtClean="0"/>
              <a:t>disorders.</a:t>
            </a:r>
            <a:r>
              <a:rPr lang="it-IT" sz="1700" dirty="0" smtClean="0"/>
              <a:t>Arun </a:t>
            </a:r>
            <a:r>
              <a:rPr lang="it-IT" sz="1700" dirty="0" err="1" smtClean="0"/>
              <a:t>Balakumaran</a:t>
            </a:r>
            <a:r>
              <a:rPr lang="it-IT" sz="1700" dirty="0" smtClean="0"/>
              <a:t>, </a:t>
            </a:r>
            <a:r>
              <a:rPr lang="it-IT" sz="1700" dirty="0" err="1" smtClean="0"/>
              <a:t>Prasun</a:t>
            </a:r>
            <a:r>
              <a:rPr lang="it-IT" sz="1700" dirty="0" smtClean="0"/>
              <a:t> J. </a:t>
            </a:r>
            <a:r>
              <a:rPr lang="it-IT" sz="1700" dirty="0" err="1" smtClean="0"/>
              <a:t>Mishra</a:t>
            </a:r>
            <a:r>
              <a:rPr lang="it-IT" sz="1700" dirty="0" smtClean="0"/>
              <a:t>, </a:t>
            </a:r>
            <a:r>
              <a:rPr lang="it-IT" sz="1700" dirty="0" err="1" smtClean="0"/>
              <a:t>Edyta</a:t>
            </a:r>
            <a:r>
              <a:rPr lang="it-IT" sz="1700" dirty="0" smtClean="0"/>
              <a:t> Pawelczyk,3 </a:t>
            </a:r>
            <a:r>
              <a:rPr lang="it-IT" sz="1700" dirty="0" err="1" smtClean="0"/>
              <a:t>Sayuri</a:t>
            </a:r>
            <a:r>
              <a:rPr lang="it-IT" sz="1700" dirty="0" smtClean="0"/>
              <a:t> Yoshizawa,1 Brian J. Sworder,1 Natasha </a:t>
            </a:r>
            <a:r>
              <a:rPr lang="it-IT" sz="1700" dirty="0" err="1" smtClean="0"/>
              <a:t>Cherman,Sergei</a:t>
            </a:r>
            <a:r>
              <a:rPr lang="it-IT" sz="1700" dirty="0" smtClean="0"/>
              <a:t> A. Kuznetsov, Paolo Bianco, </a:t>
            </a:r>
            <a:r>
              <a:rPr lang="it-IT" sz="1700" dirty="0" err="1" smtClean="0"/>
              <a:t>Neelam</a:t>
            </a:r>
            <a:r>
              <a:rPr lang="it-IT" sz="1700" dirty="0" smtClean="0"/>
              <a:t> Giri, Sharon A. Savage, Glenn Merlino, </a:t>
            </a:r>
            <a:r>
              <a:rPr lang="it-IT" sz="1700" dirty="0" err="1" smtClean="0"/>
              <a:t>Bogdan</a:t>
            </a:r>
            <a:r>
              <a:rPr lang="it-IT" sz="1700" dirty="0" smtClean="0"/>
              <a:t> </a:t>
            </a:r>
            <a:r>
              <a:rPr lang="it-IT" sz="1700" dirty="0" err="1" smtClean="0"/>
              <a:t>Dumitriu</a:t>
            </a:r>
            <a:r>
              <a:rPr lang="it-IT" sz="1700" dirty="0" smtClean="0"/>
              <a:t>, </a:t>
            </a:r>
            <a:r>
              <a:rPr lang="en-US" sz="1700" dirty="0" smtClean="0"/>
              <a:t>Cynthia </a:t>
            </a:r>
            <a:r>
              <a:rPr lang="en-US" sz="1700" dirty="0"/>
              <a:t>E. Dunbar,6 Neal S. Young,6 Blanche P. Alter,5 and Pamela G. </a:t>
            </a:r>
            <a:r>
              <a:rPr lang="en-US" sz="1700" dirty="0" smtClean="0"/>
              <a:t>Robey.(2015) </a:t>
            </a:r>
            <a:r>
              <a:rPr lang="en-US" sz="1700" i="1" dirty="0" err="1" smtClean="0"/>
              <a:t>BLOOD</a:t>
            </a:r>
            <a:r>
              <a:rPr lang="en-US" sz="1700" dirty="0" err="1" smtClean="0"/>
              <a:t>,volume</a:t>
            </a:r>
            <a:r>
              <a:rPr lang="en-US" sz="1700" dirty="0" smtClean="0"/>
              <a:t> 125, number 5.</a:t>
            </a:r>
          </a:p>
          <a:p>
            <a:pPr marL="285750" indent="-285750">
              <a:buFont typeface="Wingdings" panose="05000000000000000000" pitchFamily="2" charset="2"/>
              <a:buChar char="v"/>
            </a:pPr>
            <a:r>
              <a:rPr lang="en-US" sz="1700" b="1" dirty="0" smtClean="0"/>
              <a:t>Current </a:t>
            </a:r>
            <a:r>
              <a:rPr lang="en-US" sz="1700" b="1" dirty="0"/>
              <a:t>Knowledge and Priorities for Future Research in </a:t>
            </a:r>
            <a:r>
              <a:rPr lang="en-US" sz="1700" b="1" dirty="0" smtClean="0"/>
              <a:t>Late Effects </a:t>
            </a:r>
            <a:r>
              <a:rPr lang="en-US" sz="1700" b="1" dirty="0"/>
              <a:t>after Hematopoietic Cell Transplantation for </a:t>
            </a:r>
            <a:r>
              <a:rPr lang="en-US" sz="1700" b="1" dirty="0" smtClean="0"/>
              <a:t>Inherited </a:t>
            </a:r>
            <a:r>
              <a:rPr lang="it-IT" sz="1700" b="1" dirty="0" smtClean="0"/>
              <a:t>Bone </a:t>
            </a:r>
            <a:r>
              <a:rPr lang="it-IT" sz="1700" b="1" dirty="0" err="1"/>
              <a:t>Marrow</a:t>
            </a:r>
            <a:r>
              <a:rPr lang="it-IT" sz="1700" b="1" dirty="0"/>
              <a:t> </a:t>
            </a:r>
            <a:r>
              <a:rPr lang="it-IT" sz="1700" b="1" dirty="0" err="1"/>
              <a:t>Failure</a:t>
            </a:r>
            <a:r>
              <a:rPr lang="it-IT" sz="1700" b="1" dirty="0"/>
              <a:t> </a:t>
            </a:r>
            <a:r>
              <a:rPr lang="it-IT" sz="1700" b="1" dirty="0" err="1"/>
              <a:t>Syndromes</a:t>
            </a:r>
            <a:r>
              <a:rPr lang="it-IT" sz="1700" b="1" dirty="0"/>
              <a:t>: </a:t>
            </a:r>
            <a:r>
              <a:rPr lang="it-IT" sz="1700" b="1" dirty="0" err="1"/>
              <a:t>Consensus</a:t>
            </a:r>
            <a:r>
              <a:rPr lang="it-IT" sz="1700" b="1" dirty="0"/>
              <a:t> Statement </a:t>
            </a:r>
            <a:r>
              <a:rPr lang="it-IT" sz="1700" b="1" dirty="0" smtClean="0"/>
              <a:t>from </a:t>
            </a:r>
            <a:r>
              <a:rPr lang="en-US" sz="1700" b="1" dirty="0" smtClean="0"/>
              <a:t>the </a:t>
            </a:r>
            <a:r>
              <a:rPr lang="en-US" sz="1700" b="1" dirty="0"/>
              <a:t>Second Pediatric Blood and Marrow Transplant </a:t>
            </a:r>
            <a:r>
              <a:rPr lang="en-US" sz="1700" b="1" dirty="0" smtClean="0"/>
              <a:t>Consortium International </a:t>
            </a:r>
            <a:r>
              <a:rPr lang="en-US" sz="1700" b="1" dirty="0"/>
              <a:t>Conference on Late Effects after </a:t>
            </a:r>
            <a:r>
              <a:rPr lang="en-US" sz="1700" b="1" dirty="0" smtClean="0"/>
              <a:t>Pediatric </a:t>
            </a:r>
            <a:r>
              <a:rPr lang="it-IT" sz="1700" b="1" dirty="0" err="1" smtClean="0"/>
              <a:t>Hematopoietic</a:t>
            </a:r>
            <a:r>
              <a:rPr lang="it-IT" sz="1700" b="1" dirty="0" smtClean="0"/>
              <a:t> </a:t>
            </a:r>
            <a:r>
              <a:rPr lang="it-IT" sz="1700" b="1" dirty="0"/>
              <a:t>Cell </a:t>
            </a:r>
            <a:r>
              <a:rPr lang="it-IT" sz="1700" b="1" dirty="0" err="1" smtClean="0"/>
              <a:t>Transplantation.</a:t>
            </a:r>
            <a:r>
              <a:rPr lang="it-IT" sz="1700" dirty="0" err="1" smtClean="0"/>
              <a:t>Andrew</a:t>
            </a:r>
            <a:r>
              <a:rPr lang="it-IT" sz="1700" dirty="0" smtClean="0"/>
              <a:t> </a:t>
            </a:r>
            <a:r>
              <a:rPr lang="it-IT" sz="1700" dirty="0"/>
              <a:t>C. </a:t>
            </a:r>
            <a:r>
              <a:rPr lang="it-IT" sz="1700" dirty="0" err="1"/>
              <a:t>Dietz</a:t>
            </a:r>
            <a:r>
              <a:rPr lang="it-IT" sz="1700" dirty="0"/>
              <a:t> </a:t>
            </a:r>
            <a:r>
              <a:rPr lang="it-IT" sz="1700" dirty="0" smtClean="0"/>
              <a:t>, </a:t>
            </a:r>
            <a:r>
              <a:rPr lang="it-IT" sz="1700" dirty="0" err="1"/>
              <a:t>Parinda</a:t>
            </a:r>
            <a:r>
              <a:rPr lang="it-IT" sz="1700" dirty="0"/>
              <a:t> A. </a:t>
            </a:r>
            <a:r>
              <a:rPr lang="it-IT" sz="1700" dirty="0" err="1"/>
              <a:t>Mehta</a:t>
            </a:r>
            <a:r>
              <a:rPr lang="it-IT" sz="1700" dirty="0"/>
              <a:t> </a:t>
            </a:r>
            <a:r>
              <a:rPr lang="it-IT" sz="1700" dirty="0" smtClean="0"/>
              <a:t>, </a:t>
            </a:r>
            <a:r>
              <a:rPr lang="it-IT" sz="1700" dirty="0" err="1"/>
              <a:t>Adrianna</a:t>
            </a:r>
            <a:r>
              <a:rPr lang="it-IT" sz="1700" dirty="0"/>
              <a:t> </a:t>
            </a:r>
            <a:r>
              <a:rPr lang="it-IT" sz="1700" dirty="0" err="1"/>
              <a:t>Vlachos</a:t>
            </a:r>
            <a:r>
              <a:rPr lang="it-IT" sz="1700" dirty="0"/>
              <a:t> </a:t>
            </a:r>
            <a:r>
              <a:rPr lang="it-IT" sz="1700" dirty="0" smtClean="0"/>
              <a:t>, </a:t>
            </a:r>
            <a:r>
              <a:rPr lang="it-IT" sz="1700" dirty="0"/>
              <a:t>Sharon A. Savage </a:t>
            </a:r>
            <a:r>
              <a:rPr lang="it-IT" sz="1700" dirty="0" smtClean="0"/>
              <a:t>, </a:t>
            </a:r>
            <a:r>
              <a:rPr lang="fr-FR" sz="1700" dirty="0" smtClean="0"/>
              <a:t>Dorine </a:t>
            </a:r>
            <a:r>
              <a:rPr lang="fr-FR" sz="1700" dirty="0" err="1"/>
              <a:t>Bresters</a:t>
            </a:r>
            <a:r>
              <a:rPr lang="fr-FR" sz="1700" dirty="0"/>
              <a:t> </a:t>
            </a:r>
            <a:r>
              <a:rPr lang="fr-FR" sz="1700" dirty="0" smtClean="0"/>
              <a:t>, </a:t>
            </a:r>
            <a:r>
              <a:rPr lang="fr-FR" sz="1700" dirty="0"/>
              <a:t>Jakub Tolar </a:t>
            </a:r>
            <a:r>
              <a:rPr lang="fr-FR" sz="1700" dirty="0" smtClean="0"/>
              <a:t>, </a:t>
            </a:r>
            <a:r>
              <a:rPr lang="fr-FR" sz="1700" dirty="0"/>
              <a:t>Farid </a:t>
            </a:r>
            <a:r>
              <a:rPr lang="fr-FR" sz="1700" dirty="0" err="1"/>
              <a:t>Boulad</a:t>
            </a:r>
            <a:r>
              <a:rPr lang="fr-FR" sz="1700" dirty="0"/>
              <a:t> </a:t>
            </a:r>
            <a:r>
              <a:rPr lang="fr-FR" sz="1700" dirty="0" smtClean="0"/>
              <a:t>, </a:t>
            </a:r>
            <a:r>
              <a:rPr lang="fr-FR" sz="1700" dirty="0"/>
              <a:t>Jean Hugues Dalle </a:t>
            </a:r>
            <a:r>
              <a:rPr lang="fr-FR" sz="1700" dirty="0" smtClean="0"/>
              <a:t>, </a:t>
            </a:r>
            <a:r>
              <a:rPr lang="fr-FR" sz="1700" dirty="0" err="1"/>
              <a:t>Carmem</a:t>
            </a:r>
            <a:r>
              <a:rPr lang="fr-FR" sz="1700" dirty="0"/>
              <a:t> </a:t>
            </a:r>
            <a:r>
              <a:rPr lang="fr-FR" sz="1700" dirty="0" err="1"/>
              <a:t>Bonfim</a:t>
            </a:r>
            <a:r>
              <a:rPr lang="fr-FR" sz="1700" dirty="0"/>
              <a:t> </a:t>
            </a:r>
            <a:r>
              <a:rPr lang="fr-FR" sz="1700" dirty="0" smtClean="0"/>
              <a:t>, </a:t>
            </a:r>
            <a:r>
              <a:rPr lang="it-IT" sz="1700" dirty="0" err="1" smtClean="0"/>
              <a:t>Josu</a:t>
            </a:r>
            <a:r>
              <a:rPr lang="it-IT" sz="1700" dirty="0" smtClean="0"/>
              <a:t> </a:t>
            </a:r>
            <a:r>
              <a:rPr lang="it-IT" sz="1700" dirty="0"/>
              <a:t>de la </a:t>
            </a:r>
            <a:r>
              <a:rPr lang="it-IT" sz="1700" dirty="0" err="1"/>
              <a:t>Fuente</a:t>
            </a:r>
            <a:r>
              <a:rPr lang="it-IT" sz="1700" dirty="0"/>
              <a:t> </a:t>
            </a:r>
            <a:r>
              <a:rPr lang="it-IT" sz="1700" dirty="0" smtClean="0"/>
              <a:t>, </a:t>
            </a:r>
            <a:r>
              <a:rPr lang="it-IT" sz="1700" dirty="0"/>
              <a:t>Christine N. Duncan </a:t>
            </a:r>
            <a:r>
              <a:rPr lang="it-IT" sz="1700" dirty="0" smtClean="0"/>
              <a:t>, </a:t>
            </a:r>
            <a:r>
              <a:rPr lang="it-IT" sz="1700" dirty="0"/>
              <a:t>K. Scott </a:t>
            </a:r>
            <a:r>
              <a:rPr lang="it-IT" sz="1700" dirty="0" smtClean="0"/>
              <a:t>Baker , </a:t>
            </a:r>
            <a:r>
              <a:rPr lang="it-IT" sz="1700" dirty="0"/>
              <a:t>Michael A. </a:t>
            </a:r>
            <a:r>
              <a:rPr lang="it-IT" sz="1700" dirty="0" err="1"/>
              <a:t>Pulsipher</a:t>
            </a:r>
            <a:r>
              <a:rPr lang="it-IT" sz="1700" dirty="0"/>
              <a:t> </a:t>
            </a:r>
            <a:r>
              <a:rPr lang="it-IT" sz="1700" dirty="0" smtClean="0"/>
              <a:t>, Jeffrey </a:t>
            </a:r>
            <a:r>
              <a:rPr lang="it-IT" sz="1700" dirty="0"/>
              <a:t>M. Lipton </a:t>
            </a:r>
            <a:r>
              <a:rPr lang="it-IT" sz="1700" dirty="0" smtClean="0"/>
              <a:t>, </a:t>
            </a:r>
            <a:r>
              <a:rPr lang="it-IT" sz="1700" dirty="0"/>
              <a:t>John </a:t>
            </a:r>
            <a:r>
              <a:rPr lang="it-IT" sz="1700" dirty="0" err="1"/>
              <a:t>E.Wagner</a:t>
            </a:r>
            <a:r>
              <a:rPr lang="it-IT" sz="1700" dirty="0"/>
              <a:t> </a:t>
            </a:r>
            <a:r>
              <a:rPr lang="it-IT" sz="1700" dirty="0" smtClean="0"/>
              <a:t>, </a:t>
            </a:r>
            <a:r>
              <a:rPr lang="it-IT" sz="1700" dirty="0" err="1"/>
              <a:t>Blanche</a:t>
            </a:r>
            <a:r>
              <a:rPr lang="it-IT" sz="1700" dirty="0"/>
              <a:t> P. Alter </a:t>
            </a:r>
            <a:r>
              <a:rPr lang="it-IT" sz="1700" dirty="0" smtClean="0"/>
              <a:t>.</a:t>
            </a:r>
            <a:r>
              <a:rPr lang="en-US" sz="1700" i="1" dirty="0"/>
              <a:t> </a:t>
            </a:r>
            <a:r>
              <a:rPr lang="en-US" sz="1700" dirty="0"/>
              <a:t>(2017)</a:t>
            </a:r>
            <a:r>
              <a:rPr lang="en-US" sz="1700" dirty="0" smtClean="0"/>
              <a:t> </a:t>
            </a:r>
            <a:r>
              <a:rPr lang="en-US" sz="1700" i="1" dirty="0"/>
              <a:t>A.C. Dietz et al. / </a:t>
            </a:r>
            <a:r>
              <a:rPr lang="en-US" sz="1700" i="1" dirty="0" err="1"/>
              <a:t>Biol</a:t>
            </a:r>
            <a:r>
              <a:rPr lang="en-US" sz="1700" i="1" dirty="0"/>
              <a:t> Blood Marrow Transplant </a:t>
            </a:r>
            <a:r>
              <a:rPr lang="en-US" sz="1700" i="1" dirty="0" smtClean="0"/>
              <a:t>23.726–735</a:t>
            </a:r>
          </a:p>
          <a:p>
            <a:endParaRPr lang="en-US" b="1" dirty="0" smtClean="0"/>
          </a:p>
          <a:p>
            <a:endParaRPr lang="en-US" b="1" dirty="0"/>
          </a:p>
          <a:p>
            <a:endParaRPr lang="en-US" b="1" dirty="0"/>
          </a:p>
        </p:txBody>
      </p:sp>
      <p:sp>
        <p:nvSpPr>
          <p:cNvPr id="5" name="CasellaDiTesto 4"/>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a:solidFill>
                  <a:schemeClr val="bg2">
                    <a:lumMod val="90000"/>
                  </a:schemeClr>
                </a:solidFill>
              </a:rPr>
              <a:t>Bibliography</a:t>
            </a:r>
          </a:p>
        </p:txBody>
      </p:sp>
    </p:spTree>
    <p:extLst>
      <p:ext uri="{BB962C8B-B14F-4D97-AF65-F5344CB8AC3E}">
        <p14:creationId xmlns:p14="http://schemas.microsoft.com/office/powerpoint/2010/main" val="324350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65760" y="1127760"/>
            <a:ext cx="11201400" cy="5755422"/>
          </a:xfrm>
          <a:prstGeom prst="rect">
            <a:avLst/>
          </a:prstGeom>
          <a:noFill/>
        </p:spPr>
        <p:txBody>
          <a:bodyPr wrap="square" rtlCol="0">
            <a:spAutoFit/>
          </a:bodyPr>
          <a:lstStyle/>
          <a:p>
            <a:pPr marL="285750" indent="-285750">
              <a:buFont typeface="Wingdings" panose="05000000000000000000" pitchFamily="2" charset="2"/>
              <a:buChar char="v"/>
            </a:pPr>
            <a:r>
              <a:rPr lang="pt-BR" sz="1600" b="1" dirty="0"/>
              <a:t>Mesenchymal stem cells (MSCs) as </a:t>
            </a:r>
            <a:r>
              <a:rPr lang="pt-BR" sz="1600" b="1" dirty="0" smtClean="0"/>
              <a:t>skeletal </a:t>
            </a:r>
            <a:r>
              <a:rPr lang="it-IT" sz="1600" b="1" dirty="0" err="1" smtClean="0"/>
              <a:t>therapeutics</a:t>
            </a:r>
            <a:r>
              <a:rPr lang="it-IT" sz="1600" b="1" dirty="0" smtClean="0"/>
              <a:t>–an update.</a:t>
            </a:r>
          </a:p>
          <a:p>
            <a:r>
              <a:rPr lang="it-IT" sz="1600" b="1" dirty="0"/>
              <a:t> </a:t>
            </a:r>
            <a:r>
              <a:rPr lang="it-IT" sz="1600" b="1" dirty="0" smtClean="0"/>
              <a:t>     </a:t>
            </a:r>
            <a:r>
              <a:rPr lang="it-IT" sz="1600" dirty="0" smtClean="0"/>
              <a:t>Hamid </a:t>
            </a:r>
            <a:r>
              <a:rPr lang="it-IT" sz="1600" dirty="0" err="1" smtClean="0"/>
              <a:t>Saeed</a:t>
            </a:r>
            <a:r>
              <a:rPr lang="it-IT" sz="1600" dirty="0" smtClean="0"/>
              <a:t>, </a:t>
            </a:r>
            <a:r>
              <a:rPr lang="it-IT" sz="1600" dirty="0"/>
              <a:t>Muhammad </a:t>
            </a:r>
            <a:r>
              <a:rPr lang="it-IT" sz="1600" dirty="0" err="1" smtClean="0"/>
              <a:t>Ahsan</a:t>
            </a:r>
            <a:r>
              <a:rPr lang="it-IT" sz="1600" dirty="0" smtClean="0"/>
              <a:t>, </a:t>
            </a:r>
            <a:r>
              <a:rPr lang="it-IT" sz="1600" dirty="0" err="1"/>
              <a:t>Zikria</a:t>
            </a:r>
            <a:r>
              <a:rPr lang="it-IT" sz="1600" dirty="0"/>
              <a:t> </a:t>
            </a:r>
            <a:r>
              <a:rPr lang="it-IT" sz="1600" dirty="0" err="1" smtClean="0"/>
              <a:t>Saleem</a:t>
            </a:r>
            <a:r>
              <a:rPr lang="it-IT" sz="1600" dirty="0" smtClean="0"/>
              <a:t>, </a:t>
            </a:r>
            <a:r>
              <a:rPr lang="it-IT" sz="1600" dirty="0" err="1"/>
              <a:t>Mehwish</a:t>
            </a:r>
            <a:r>
              <a:rPr lang="it-IT" sz="1600" dirty="0"/>
              <a:t> </a:t>
            </a:r>
            <a:r>
              <a:rPr lang="it-IT" sz="1600" dirty="0" err="1" smtClean="0"/>
              <a:t>Iqtedar</a:t>
            </a:r>
            <a:r>
              <a:rPr lang="it-IT" sz="1600" dirty="0" smtClean="0"/>
              <a:t>, </a:t>
            </a:r>
            <a:r>
              <a:rPr lang="it-IT" sz="1600" dirty="0"/>
              <a:t>Muhammad </a:t>
            </a:r>
            <a:r>
              <a:rPr lang="it-IT" sz="1600" dirty="0" smtClean="0"/>
              <a:t>Islam, </a:t>
            </a:r>
            <a:r>
              <a:rPr lang="it-IT" sz="1600" dirty="0" err="1"/>
              <a:t>Zeeshan</a:t>
            </a:r>
            <a:r>
              <a:rPr lang="it-IT" sz="1600" dirty="0"/>
              <a:t> </a:t>
            </a:r>
            <a:r>
              <a:rPr lang="it-IT" sz="1600" dirty="0" err="1" smtClean="0"/>
              <a:t>Danish</a:t>
            </a:r>
            <a:r>
              <a:rPr lang="it-IT" sz="1600" dirty="0"/>
              <a:t> </a:t>
            </a:r>
            <a:r>
              <a:rPr lang="it-IT" sz="1600" dirty="0" smtClean="0"/>
              <a:t>and </a:t>
            </a:r>
            <a:r>
              <a:rPr lang="it-IT" sz="1600" dirty="0" err="1" smtClean="0"/>
              <a:t>Asif</a:t>
            </a:r>
            <a:r>
              <a:rPr lang="it-IT" sz="1600" dirty="0"/>
              <a:t> </a:t>
            </a:r>
            <a:r>
              <a:rPr lang="it-IT" sz="1600" dirty="0" smtClean="0"/>
              <a:t>   </a:t>
            </a:r>
          </a:p>
          <a:p>
            <a:r>
              <a:rPr lang="it-IT" sz="1600" dirty="0"/>
              <a:t> </a:t>
            </a:r>
            <a:r>
              <a:rPr lang="it-IT" sz="1600" dirty="0" smtClean="0"/>
              <a:t>     </a:t>
            </a:r>
            <a:r>
              <a:rPr lang="it-IT" sz="1600" dirty="0" err="1" smtClean="0"/>
              <a:t>Manzoor</a:t>
            </a:r>
            <a:r>
              <a:rPr lang="it-IT" sz="1600" dirty="0" smtClean="0"/>
              <a:t> Khan.(2016)</a:t>
            </a:r>
            <a:r>
              <a:rPr lang="en-US" sz="1600" dirty="0" smtClean="0"/>
              <a:t> </a:t>
            </a:r>
            <a:r>
              <a:rPr lang="en-US" sz="1600" i="1" dirty="0"/>
              <a:t>Saeed et al. Journal of Biomedical Science </a:t>
            </a:r>
            <a:r>
              <a:rPr lang="en-US" sz="1600" i="1" dirty="0" smtClean="0"/>
              <a:t>23:41</a:t>
            </a:r>
          </a:p>
          <a:p>
            <a:pPr marL="285750" indent="-285750">
              <a:buFont typeface="Wingdings" panose="05000000000000000000" pitchFamily="2" charset="2"/>
              <a:buChar char="v"/>
            </a:pPr>
            <a:r>
              <a:rPr lang="it-IT" sz="1600" b="1" dirty="0" err="1" smtClean="0"/>
              <a:t>Mesenchymal</a:t>
            </a:r>
            <a:r>
              <a:rPr lang="it-IT" sz="1600" b="1" dirty="0" smtClean="0"/>
              <a:t> </a:t>
            </a:r>
            <a:r>
              <a:rPr lang="it-IT" sz="1600" b="1" dirty="0"/>
              <a:t>and </a:t>
            </a:r>
            <a:r>
              <a:rPr lang="it-IT" sz="1600" b="1" dirty="0" err="1"/>
              <a:t>haematopoietic</a:t>
            </a:r>
            <a:r>
              <a:rPr lang="it-IT" sz="1600" b="1" dirty="0"/>
              <a:t> </a:t>
            </a:r>
            <a:r>
              <a:rPr lang="it-IT" sz="1600" b="1" dirty="0" err="1" smtClean="0"/>
              <a:t>stem</a:t>
            </a:r>
            <a:r>
              <a:rPr lang="it-IT" sz="1600" b="1" dirty="0"/>
              <a:t> </a:t>
            </a:r>
            <a:r>
              <a:rPr lang="en-US" sz="1600" b="1" dirty="0" smtClean="0"/>
              <a:t>cells </a:t>
            </a:r>
            <a:r>
              <a:rPr lang="en-US" sz="1600" b="1" dirty="0"/>
              <a:t>form a unique bone marrow </a:t>
            </a:r>
            <a:r>
              <a:rPr lang="en-US" sz="1600" b="1" dirty="0" smtClean="0"/>
              <a:t>niche </a:t>
            </a:r>
          </a:p>
          <a:p>
            <a:r>
              <a:rPr lang="it-IT" sz="1600" dirty="0" smtClean="0"/>
              <a:t>      </a:t>
            </a:r>
            <a:r>
              <a:rPr lang="it-IT" sz="1600" dirty="0" err="1" smtClean="0"/>
              <a:t>Simo´n</a:t>
            </a:r>
            <a:r>
              <a:rPr lang="it-IT" sz="1600" dirty="0" smtClean="0"/>
              <a:t> </a:t>
            </a:r>
            <a:r>
              <a:rPr lang="it-IT" sz="1600" dirty="0" err="1" smtClean="0"/>
              <a:t>Me´ndez-Ferrer</a:t>
            </a:r>
            <a:r>
              <a:rPr lang="it-IT" sz="1600" dirty="0" smtClean="0"/>
              <a:t>, </a:t>
            </a:r>
            <a:r>
              <a:rPr lang="it-IT" sz="1600" dirty="0" err="1"/>
              <a:t>Tatyana</a:t>
            </a:r>
            <a:r>
              <a:rPr lang="it-IT" sz="1600" dirty="0"/>
              <a:t> V. </a:t>
            </a:r>
            <a:r>
              <a:rPr lang="it-IT" sz="1600" dirty="0" err="1" smtClean="0"/>
              <a:t>Michurina</a:t>
            </a:r>
            <a:r>
              <a:rPr lang="it-IT" sz="1600" dirty="0" smtClean="0"/>
              <a:t>, </a:t>
            </a:r>
            <a:r>
              <a:rPr lang="it-IT" sz="1600" dirty="0"/>
              <a:t>Francesca </a:t>
            </a:r>
            <a:r>
              <a:rPr lang="it-IT" sz="1600" dirty="0" smtClean="0"/>
              <a:t>Ferraro, </a:t>
            </a:r>
            <a:r>
              <a:rPr lang="it-IT" sz="1600" dirty="0" err="1"/>
              <a:t>Amin</a:t>
            </a:r>
            <a:r>
              <a:rPr lang="it-IT" sz="1600" dirty="0"/>
              <a:t> R. </a:t>
            </a:r>
            <a:r>
              <a:rPr lang="it-IT" sz="1600" dirty="0" err="1" smtClean="0"/>
              <a:t>Mazloom</a:t>
            </a:r>
            <a:r>
              <a:rPr lang="it-IT" sz="1600" dirty="0" smtClean="0"/>
              <a:t>, </a:t>
            </a:r>
            <a:r>
              <a:rPr lang="it-IT" sz="1600" dirty="0"/>
              <a:t>Ben D. </a:t>
            </a:r>
            <a:r>
              <a:rPr lang="it-IT" sz="1600" dirty="0" err="1" smtClean="0"/>
              <a:t>MacArthur</a:t>
            </a:r>
            <a:r>
              <a:rPr lang="it-IT" sz="1600" dirty="0" smtClean="0"/>
              <a:t>,</a:t>
            </a:r>
            <a:r>
              <a:rPr lang="it-IT" sz="1600" dirty="0"/>
              <a:t> </a:t>
            </a:r>
            <a:r>
              <a:rPr lang="it-IT" sz="1600" dirty="0" smtClean="0"/>
              <a:t>Sergio    </a:t>
            </a:r>
          </a:p>
          <a:p>
            <a:r>
              <a:rPr lang="it-IT" sz="1600" dirty="0" smtClean="0"/>
              <a:t>      </a:t>
            </a:r>
            <a:r>
              <a:rPr lang="it-IT" sz="1600" dirty="0" err="1" smtClean="0"/>
              <a:t>A.Lira</a:t>
            </a:r>
            <a:r>
              <a:rPr lang="it-IT" sz="1600" dirty="0" smtClean="0"/>
              <a:t>, </a:t>
            </a:r>
            <a:r>
              <a:rPr lang="it-IT" sz="1600" dirty="0"/>
              <a:t>David T. </a:t>
            </a:r>
            <a:r>
              <a:rPr lang="it-IT" sz="1600" dirty="0" err="1" smtClean="0"/>
              <a:t>Scadden</a:t>
            </a:r>
            <a:r>
              <a:rPr lang="it-IT" sz="1600" dirty="0" smtClean="0"/>
              <a:t>, </a:t>
            </a:r>
            <a:r>
              <a:rPr lang="it-IT" sz="1600" dirty="0"/>
              <a:t>Avi </a:t>
            </a:r>
            <a:r>
              <a:rPr lang="it-IT" sz="1600" dirty="0" err="1" smtClean="0"/>
              <a:t>Ma’ayan</a:t>
            </a:r>
            <a:r>
              <a:rPr lang="it-IT" sz="1600" dirty="0" smtClean="0"/>
              <a:t>, </a:t>
            </a:r>
            <a:r>
              <a:rPr lang="it-IT" sz="1600" dirty="0" err="1"/>
              <a:t>Grigori</a:t>
            </a:r>
            <a:r>
              <a:rPr lang="it-IT" sz="1600" dirty="0"/>
              <a:t> N. </a:t>
            </a:r>
            <a:r>
              <a:rPr lang="it-IT" sz="1600" dirty="0" err="1" smtClean="0"/>
              <a:t>Enikolopov</a:t>
            </a:r>
            <a:r>
              <a:rPr lang="it-IT" sz="1600" dirty="0" smtClean="0"/>
              <a:t> </a:t>
            </a:r>
            <a:r>
              <a:rPr lang="it-IT" sz="1600" dirty="0"/>
              <a:t>&amp; Paul S. </a:t>
            </a:r>
            <a:r>
              <a:rPr lang="it-IT" sz="1600" dirty="0" err="1" smtClean="0"/>
              <a:t>Frenette</a:t>
            </a:r>
            <a:r>
              <a:rPr lang="it-IT" sz="1600" dirty="0" smtClean="0"/>
              <a:t>.</a:t>
            </a:r>
            <a:r>
              <a:rPr lang="nl-NL" sz="1600" dirty="0"/>
              <a:t> </a:t>
            </a:r>
            <a:r>
              <a:rPr lang="nl-NL" sz="1600" dirty="0" smtClean="0"/>
              <a:t>(2010) </a:t>
            </a:r>
            <a:r>
              <a:rPr lang="nl-NL" sz="1600" i="1" dirty="0" smtClean="0"/>
              <a:t>NATURE Vol 466:12.</a:t>
            </a:r>
          </a:p>
          <a:p>
            <a:pPr marL="285750" indent="-285750">
              <a:buFont typeface="Wingdings" panose="05000000000000000000" pitchFamily="2" charset="2"/>
              <a:buChar char="v"/>
            </a:pPr>
            <a:r>
              <a:rPr lang="en-US" sz="1600" b="1" dirty="0" smtClean="0"/>
              <a:t>Survival </a:t>
            </a:r>
            <a:r>
              <a:rPr lang="en-US" sz="1600" b="1" dirty="0"/>
              <a:t>after Hematopoietic Stem Cell Transplant </a:t>
            </a:r>
            <a:r>
              <a:rPr lang="en-US" sz="1600" b="1" dirty="0" smtClean="0"/>
              <a:t>in Patients </a:t>
            </a:r>
            <a:r>
              <a:rPr lang="en-US" sz="1600" b="1" dirty="0"/>
              <a:t>with </a:t>
            </a:r>
            <a:r>
              <a:rPr lang="en-US" sz="1600" b="1" dirty="0" err="1"/>
              <a:t>Dyskeratosis</a:t>
            </a:r>
            <a:r>
              <a:rPr lang="en-US" sz="1600" b="1" dirty="0"/>
              <a:t> </a:t>
            </a:r>
            <a:r>
              <a:rPr lang="en-US" sz="1600" b="1" dirty="0" err="1"/>
              <a:t>Congenita</a:t>
            </a:r>
            <a:r>
              <a:rPr lang="en-US" sz="1600" b="1" dirty="0"/>
              <a:t>: Systematic Review</a:t>
            </a:r>
          </a:p>
          <a:p>
            <a:r>
              <a:rPr lang="it-IT" sz="1600" b="1" dirty="0" smtClean="0"/>
              <a:t>      of </a:t>
            </a:r>
            <a:r>
              <a:rPr lang="it-IT" sz="1600" b="1" dirty="0"/>
              <a:t>the </a:t>
            </a:r>
            <a:r>
              <a:rPr lang="it-IT" sz="1600" b="1" dirty="0" err="1" smtClean="0"/>
              <a:t>Literature.</a:t>
            </a:r>
            <a:r>
              <a:rPr lang="it-IT" sz="1600" dirty="0" err="1" smtClean="0"/>
              <a:t>Pasquale</a:t>
            </a:r>
            <a:r>
              <a:rPr lang="it-IT" sz="1600" dirty="0" smtClean="0"/>
              <a:t> </a:t>
            </a:r>
            <a:r>
              <a:rPr lang="it-IT" sz="1600" dirty="0"/>
              <a:t>Barbaro ,</a:t>
            </a:r>
            <a:r>
              <a:rPr lang="it-IT" sz="1600" dirty="0" smtClean="0"/>
              <a:t> </a:t>
            </a:r>
            <a:r>
              <a:rPr lang="it-IT" sz="1600" dirty="0"/>
              <a:t>Aditi </a:t>
            </a:r>
            <a:r>
              <a:rPr lang="it-IT" sz="1600" dirty="0" smtClean="0"/>
              <a:t>Vedi.</a:t>
            </a:r>
            <a:r>
              <a:rPr lang="en-US" sz="1600" dirty="0" smtClean="0"/>
              <a:t>(2016).</a:t>
            </a:r>
            <a:r>
              <a:rPr lang="it-IT" sz="1600" i="1" dirty="0" err="1" smtClean="0"/>
              <a:t>Biol</a:t>
            </a:r>
            <a:r>
              <a:rPr lang="it-IT" sz="1600" i="1" dirty="0" smtClean="0"/>
              <a:t> </a:t>
            </a:r>
            <a:r>
              <a:rPr lang="it-IT" sz="1600" i="1" dirty="0"/>
              <a:t>Blood </a:t>
            </a:r>
            <a:r>
              <a:rPr lang="it-IT" sz="1600" i="1" dirty="0" err="1"/>
              <a:t>Marrow</a:t>
            </a:r>
            <a:r>
              <a:rPr lang="it-IT" sz="1600" i="1" dirty="0"/>
              <a:t> </a:t>
            </a:r>
            <a:r>
              <a:rPr lang="it-IT" sz="1600" i="1" dirty="0" err="1"/>
              <a:t>Transplant</a:t>
            </a:r>
            <a:r>
              <a:rPr lang="it-IT" sz="1600" i="1" dirty="0"/>
              <a:t> 22 </a:t>
            </a:r>
            <a:r>
              <a:rPr lang="it-IT" sz="1600" i="1" dirty="0" smtClean="0"/>
              <a:t>,1152:1158</a:t>
            </a:r>
          </a:p>
          <a:p>
            <a:pPr marL="285750" indent="-285750">
              <a:buFont typeface="Wingdings" panose="05000000000000000000" pitchFamily="2" charset="2"/>
              <a:buChar char="v"/>
            </a:pPr>
            <a:r>
              <a:rPr lang="en-US" sz="1600" b="1" dirty="0" smtClean="0"/>
              <a:t>The </a:t>
            </a:r>
            <a:r>
              <a:rPr lang="en-US" sz="1600" b="1" dirty="0"/>
              <a:t>bone marrow niche: habitat to hematopoietic and mesenchymal stem cells, </a:t>
            </a:r>
            <a:r>
              <a:rPr lang="en-US" sz="1600" b="1" dirty="0" smtClean="0"/>
              <a:t>and unwitting </a:t>
            </a:r>
            <a:r>
              <a:rPr lang="en-US" sz="1600" b="1" dirty="0"/>
              <a:t>host to molecular </a:t>
            </a:r>
            <a:r>
              <a:rPr lang="en-US" sz="1600" b="1" dirty="0" smtClean="0"/>
              <a:t>parasites.</a:t>
            </a:r>
            <a:r>
              <a:rPr lang="en-US" sz="1600" b="1" dirty="0"/>
              <a:t> </a:t>
            </a:r>
            <a:r>
              <a:rPr lang="it-IT" sz="1600" dirty="0" smtClean="0"/>
              <a:t>Y </a:t>
            </a:r>
            <a:r>
              <a:rPr lang="it-IT" sz="1600" dirty="0" err="1" smtClean="0"/>
              <a:t>Shiozawa</a:t>
            </a:r>
            <a:r>
              <a:rPr lang="it-IT" sz="1600" dirty="0" smtClean="0"/>
              <a:t>, </a:t>
            </a:r>
            <a:r>
              <a:rPr lang="it-IT" sz="1600" dirty="0"/>
              <a:t>AM </a:t>
            </a:r>
            <a:r>
              <a:rPr lang="it-IT" sz="1600" dirty="0" err="1" smtClean="0"/>
              <a:t>Havens</a:t>
            </a:r>
            <a:r>
              <a:rPr lang="it-IT" sz="1600" dirty="0" smtClean="0"/>
              <a:t>, </a:t>
            </a:r>
            <a:r>
              <a:rPr lang="it-IT" sz="1600" dirty="0"/>
              <a:t>KJ </a:t>
            </a:r>
            <a:r>
              <a:rPr lang="it-IT" sz="1600" dirty="0" err="1" smtClean="0"/>
              <a:t>Pienta</a:t>
            </a:r>
            <a:r>
              <a:rPr lang="it-IT" sz="1600" dirty="0" smtClean="0"/>
              <a:t> </a:t>
            </a:r>
            <a:r>
              <a:rPr lang="it-IT" sz="1600" dirty="0"/>
              <a:t>and RS </a:t>
            </a:r>
            <a:r>
              <a:rPr lang="it-IT" sz="1600" dirty="0" err="1" smtClean="0"/>
              <a:t>Taichman</a:t>
            </a:r>
            <a:r>
              <a:rPr lang="it-IT" sz="1600" dirty="0" smtClean="0"/>
              <a:t>.</a:t>
            </a:r>
            <a:r>
              <a:rPr lang="it-IT" sz="1600" dirty="0"/>
              <a:t> (2008</a:t>
            </a:r>
            <a:r>
              <a:rPr lang="it-IT" sz="1600" dirty="0" smtClean="0"/>
              <a:t>). </a:t>
            </a:r>
            <a:r>
              <a:rPr lang="it-IT" sz="1600" i="1" dirty="0" err="1"/>
              <a:t>Leukemia</a:t>
            </a:r>
            <a:r>
              <a:rPr lang="it-IT" sz="1600" i="1" dirty="0"/>
              <a:t> </a:t>
            </a:r>
            <a:r>
              <a:rPr lang="it-IT" sz="1600" i="1" dirty="0" smtClean="0"/>
              <a:t>22</a:t>
            </a:r>
            <a:r>
              <a:rPr lang="it-IT" sz="1600" i="1" dirty="0"/>
              <a:t>, </a:t>
            </a:r>
            <a:r>
              <a:rPr lang="it-IT" sz="1600" i="1" dirty="0" smtClean="0"/>
              <a:t>941–950.</a:t>
            </a:r>
          </a:p>
          <a:p>
            <a:pPr marL="285750" indent="-285750">
              <a:buFont typeface="Wingdings" panose="05000000000000000000" pitchFamily="2" charset="2"/>
              <a:buChar char="v"/>
            </a:pPr>
            <a:r>
              <a:rPr lang="en-US" sz="1600" b="1" dirty="0" smtClean="0"/>
              <a:t>The </a:t>
            </a:r>
            <a:r>
              <a:rPr lang="en-US" sz="1600" b="1" dirty="0"/>
              <a:t>diagnosis and treatment of </a:t>
            </a:r>
            <a:r>
              <a:rPr lang="en-US" sz="1600" b="1" dirty="0" err="1"/>
              <a:t>dyskeratosis</a:t>
            </a:r>
            <a:r>
              <a:rPr lang="en-US" sz="1600" b="1" dirty="0"/>
              <a:t> </a:t>
            </a:r>
            <a:r>
              <a:rPr lang="en-US" sz="1600" b="1" dirty="0" err="1"/>
              <a:t>congenita</a:t>
            </a:r>
            <a:r>
              <a:rPr lang="en-US" sz="1600" b="1" dirty="0"/>
              <a:t>: a </a:t>
            </a:r>
            <a:r>
              <a:rPr lang="en-US" sz="1600" b="1" dirty="0" smtClean="0"/>
              <a:t>review.</a:t>
            </a:r>
            <a:r>
              <a:rPr lang="it-IT" sz="1600" dirty="0" smtClean="0"/>
              <a:t>M </a:t>
            </a:r>
            <a:r>
              <a:rPr lang="it-IT" sz="1600" dirty="0" err="1"/>
              <a:t>Soledad</a:t>
            </a:r>
            <a:r>
              <a:rPr lang="it-IT" sz="1600" dirty="0"/>
              <a:t> Fernández </a:t>
            </a:r>
            <a:r>
              <a:rPr lang="it-IT" sz="1600" dirty="0" smtClean="0"/>
              <a:t>García, Julie </a:t>
            </a:r>
            <a:r>
              <a:rPr lang="it-IT" sz="1600" dirty="0" err="1" smtClean="0"/>
              <a:t>Teruya-Feldstein</a:t>
            </a:r>
            <a:r>
              <a:rPr lang="it-IT" sz="1600" dirty="0" smtClean="0"/>
              <a:t>.</a:t>
            </a:r>
            <a:r>
              <a:rPr lang="en-US" sz="1600" dirty="0"/>
              <a:t> </a:t>
            </a:r>
            <a:r>
              <a:rPr lang="en-US" sz="1600" dirty="0" smtClean="0"/>
              <a:t>(2014) </a:t>
            </a:r>
            <a:r>
              <a:rPr lang="en-US" sz="1600" i="1" dirty="0" smtClean="0"/>
              <a:t>Journal </a:t>
            </a:r>
            <a:r>
              <a:rPr lang="en-US" sz="1600" i="1" dirty="0"/>
              <a:t>of Blood </a:t>
            </a:r>
            <a:r>
              <a:rPr lang="en-US" sz="1600" i="1" dirty="0" smtClean="0"/>
              <a:t>Medicine 5.</a:t>
            </a:r>
          </a:p>
          <a:p>
            <a:pPr marL="285750" indent="-285750">
              <a:buFont typeface="Wingdings" panose="05000000000000000000" pitchFamily="2" charset="2"/>
              <a:buChar char="v"/>
            </a:pPr>
            <a:r>
              <a:rPr lang="en-US" sz="1600" b="1" dirty="0" smtClean="0"/>
              <a:t>Telomeres </a:t>
            </a:r>
            <a:r>
              <a:rPr lang="en-US" sz="1600" b="1" dirty="0"/>
              <a:t>in health and </a:t>
            </a:r>
            <a:r>
              <a:rPr lang="en-US" sz="1600" b="1" dirty="0" smtClean="0"/>
              <a:t>disease. </a:t>
            </a:r>
            <a:r>
              <a:rPr lang="en-US" sz="1600" dirty="0" err="1" smtClean="0"/>
              <a:t>Shailja</a:t>
            </a:r>
            <a:r>
              <a:rPr lang="en-US" sz="1600" dirty="0" smtClean="0"/>
              <a:t> Chatterjee.(2017)</a:t>
            </a:r>
            <a:r>
              <a:rPr lang="en-US" sz="1600" i="1" dirty="0" smtClean="0"/>
              <a:t> J Oral </a:t>
            </a:r>
            <a:r>
              <a:rPr lang="en-US" sz="1600" i="1" dirty="0" err="1" smtClean="0"/>
              <a:t>Maxillofac</a:t>
            </a:r>
            <a:r>
              <a:rPr lang="en-US" sz="1600" i="1" dirty="0" smtClean="0"/>
              <a:t> </a:t>
            </a:r>
            <a:r>
              <a:rPr lang="en-US" sz="1600" i="1" dirty="0" err="1" smtClean="0"/>
              <a:t>Pathol</a:t>
            </a:r>
            <a:r>
              <a:rPr lang="en-US" sz="1600" i="1" dirty="0" smtClean="0"/>
              <a:t> </a:t>
            </a:r>
            <a:r>
              <a:rPr lang="it-IT" sz="1600" i="1" dirty="0" smtClean="0"/>
              <a:t>21(1</a:t>
            </a:r>
            <a:r>
              <a:rPr lang="it-IT" sz="1600" i="1" dirty="0"/>
              <a:t>): </a:t>
            </a:r>
            <a:r>
              <a:rPr lang="it-IT" sz="1600" i="1" dirty="0" smtClean="0"/>
              <a:t>87–91.</a:t>
            </a:r>
          </a:p>
          <a:p>
            <a:pPr marL="285750" indent="-285750">
              <a:buFont typeface="Wingdings" panose="05000000000000000000" pitchFamily="2" charset="2"/>
              <a:buChar char="v"/>
            </a:pPr>
            <a:r>
              <a:rPr lang="it-IT" sz="1600" b="1" dirty="0" err="1" smtClean="0"/>
              <a:t>Telomere-driven</a:t>
            </a:r>
            <a:r>
              <a:rPr lang="it-IT" sz="1600" b="1" dirty="0" smtClean="0"/>
              <a:t> </a:t>
            </a:r>
            <a:r>
              <a:rPr lang="it-IT" sz="1600" b="1" dirty="0" err="1"/>
              <a:t>diseases</a:t>
            </a:r>
            <a:r>
              <a:rPr lang="it-IT" sz="1600" b="1" dirty="0"/>
              <a:t> and </a:t>
            </a:r>
            <a:r>
              <a:rPr lang="it-IT" sz="1600" b="1" dirty="0" err="1"/>
              <a:t>telomere-targeting</a:t>
            </a:r>
            <a:r>
              <a:rPr lang="it-IT" sz="1600" b="1" dirty="0"/>
              <a:t> </a:t>
            </a:r>
            <a:r>
              <a:rPr lang="it-IT" sz="1600" b="1" dirty="0" err="1" smtClean="0"/>
              <a:t>therapies</a:t>
            </a:r>
            <a:r>
              <a:rPr lang="it-IT" sz="1600" b="1" dirty="0" smtClean="0"/>
              <a:t>. </a:t>
            </a:r>
            <a:r>
              <a:rPr lang="it-IT" sz="1600" dirty="0" smtClean="0"/>
              <a:t>Paula </a:t>
            </a:r>
            <a:r>
              <a:rPr lang="it-IT" sz="1600" dirty="0" err="1"/>
              <a:t>Martínez</a:t>
            </a:r>
            <a:r>
              <a:rPr lang="it-IT" sz="1600" dirty="0"/>
              <a:t>, </a:t>
            </a:r>
            <a:r>
              <a:rPr lang="it-IT" sz="1600" dirty="0" smtClean="0"/>
              <a:t>Maria </a:t>
            </a:r>
            <a:r>
              <a:rPr lang="it-IT" sz="1600" dirty="0"/>
              <a:t>A. Blasco.(2017) </a:t>
            </a:r>
            <a:r>
              <a:rPr lang="it-IT" sz="1600" i="1" dirty="0"/>
              <a:t>Journal of Cell </a:t>
            </a:r>
            <a:r>
              <a:rPr lang="it-IT" sz="1600" i="1" dirty="0" err="1" smtClean="0"/>
              <a:t>Biology</a:t>
            </a:r>
            <a:r>
              <a:rPr lang="it-IT" sz="1600" i="1" dirty="0" smtClean="0"/>
              <a:t>.</a:t>
            </a:r>
          </a:p>
          <a:p>
            <a:pPr marL="285750" indent="-285750">
              <a:buFont typeface="Wingdings" panose="05000000000000000000" pitchFamily="2" charset="2"/>
              <a:buChar char="v"/>
            </a:pPr>
            <a:r>
              <a:rPr lang="it-IT" sz="1600" b="1" dirty="0" smtClean="0"/>
              <a:t>Telomerase </a:t>
            </a:r>
            <a:r>
              <a:rPr lang="it-IT" sz="1600" b="1" dirty="0"/>
              <a:t>gene </a:t>
            </a:r>
            <a:r>
              <a:rPr lang="it-IT" sz="1600" b="1" dirty="0" err="1"/>
              <a:t>therapy</a:t>
            </a:r>
            <a:r>
              <a:rPr lang="it-IT" sz="1600" b="1" dirty="0"/>
              <a:t> </a:t>
            </a:r>
            <a:r>
              <a:rPr lang="it-IT" sz="1600" b="1" dirty="0" err="1"/>
              <a:t>rescues</a:t>
            </a:r>
            <a:r>
              <a:rPr lang="it-IT" sz="1600" b="1" dirty="0"/>
              <a:t> telomere </a:t>
            </a:r>
            <a:r>
              <a:rPr lang="it-IT" sz="1600" b="1" dirty="0" err="1"/>
              <a:t>length</a:t>
            </a:r>
            <a:r>
              <a:rPr lang="it-IT" sz="1600" b="1" dirty="0"/>
              <a:t>, bone </a:t>
            </a:r>
            <a:r>
              <a:rPr lang="it-IT" sz="1600" b="1" dirty="0" err="1"/>
              <a:t>marrow</a:t>
            </a:r>
            <a:r>
              <a:rPr lang="it-IT" sz="1600" b="1" dirty="0"/>
              <a:t> </a:t>
            </a:r>
            <a:r>
              <a:rPr lang="it-IT" sz="1600" b="1" dirty="0" smtClean="0"/>
              <a:t>aplasia, </a:t>
            </a:r>
            <a:r>
              <a:rPr lang="en-US" sz="1600" b="1" dirty="0" smtClean="0"/>
              <a:t>and </a:t>
            </a:r>
            <a:r>
              <a:rPr lang="en-US" sz="1600" b="1" dirty="0"/>
              <a:t>survival in mice with aplastic </a:t>
            </a:r>
            <a:r>
              <a:rPr lang="en-US" sz="1600" b="1" dirty="0" smtClean="0"/>
              <a:t>anemia</a:t>
            </a:r>
            <a:r>
              <a:rPr lang="en-US" sz="1600" dirty="0" smtClean="0"/>
              <a:t>.</a:t>
            </a:r>
            <a:r>
              <a:rPr lang="it-IT" sz="1600" dirty="0" smtClean="0"/>
              <a:t>Christian B.,  </a:t>
            </a:r>
            <a:r>
              <a:rPr lang="it-IT" sz="1600" dirty="0"/>
              <a:t>Juan Manuel </a:t>
            </a:r>
            <a:r>
              <a:rPr lang="it-IT" sz="1600" dirty="0" err="1"/>
              <a:t>Povedano</a:t>
            </a:r>
            <a:r>
              <a:rPr lang="it-IT" sz="1600" dirty="0" smtClean="0"/>
              <a:t>, </a:t>
            </a:r>
            <a:r>
              <a:rPr lang="it-IT" sz="1600" dirty="0"/>
              <a:t>Rosa Serrano</a:t>
            </a:r>
            <a:r>
              <a:rPr lang="it-IT" sz="1600" dirty="0" smtClean="0"/>
              <a:t>, </a:t>
            </a:r>
            <a:r>
              <a:rPr lang="it-IT" sz="1600" dirty="0"/>
              <a:t>Carlos </a:t>
            </a:r>
            <a:r>
              <a:rPr lang="it-IT" sz="1600" dirty="0" err="1"/>
              <a:t>Benitez-Buelga</a:t>
            </a:r>
            <a:r>
              <a:rPr lang="it-IT" sz="1600" dirty="0" smtClean="0"/>
              <a:t>, </a:t>
            </a:r>
            <a:r>
              <a:rPr lang="it-IT" sz="1600" dirty="0"/>
              <a:t>Miriam </a:t>
            </a:r>
            <a:r>
              <a:rPr lang="it-IT" sz="1600" dirty="0" err="1"/>
              <a:t>Popkes</a:t>
            </a:r>
            <a:r>
              <a:rPr lang="it-IT" sz="1600" dirty="0" smtClean="0"/>
              <a:t>, </a:t>
            </a:r>
            <a:r>
              <a:rPr lang="it-IT" sz="1600" dirty="0"/>
              <a:t>Ivan </a:t>
            </a:r>
            <a:r>
              <a:rPr lang="it-IT" sz="1600" dirty="0" smtClean="0"/>
              <a:t>Formentini,</a:t>
            </a:r>
            <a:r>
              <a:rPr lang="it-IT" sz="1600" dirty="0"/>
              <a:t> </a:t>
            </a:r>
            <a:r>
              <a:rPr lang="it-IT" sz="1600" dirty="0" smtClean="0"/>
              <a:t>Maria </a:t>
            </a:r>
            <a:r>
              <a:rPr lang="it-IT" sz="1600" dirty="0" err="1" smtClean="0"/>
              <a:t>Bobadilla</a:t>
            </a:r>
            <a:r>
              <a:rPr lang="it-IT" sz="1600" dirty="0" smtClean="0"/>
              <a:t>, Fatima </a:t>
            </a:r>
            <a:r>
              <a:rPr lang="it-IT" sz="1600" dirty="0"/>
              <a:t>Bosch</a:t>
            </a:r>
            <a:r>
              <a:rPr lang="it-IT" sz="1600" dirty="0" smtClean="0"/>
              <a:t>, </a:t>
            </a:r>
            <a:r>
              <a:rPr lang="it-IT" sz="1600" dirty="0"/>
              <a:t>and Maria A. </a:t>
            </a:r>
            <a:r>
              <a:rPr lang="it-IT" sz="1600" dirty="0" smtClean="0"/>
              <a:t>Blasco.(2016) </a:t>
            </a:r>
            <a:r>
              <a:rPr lang="en-US" sz="1600" i="1" dirty="0" err="1" smtClean="0"/>
              <a:t>BLOOD,volume</a:t>
            </a:r>
            <a:r>
              <a:rPr lang="en-US" sz="1600" i="1" dirty="0" smtClean="0"/>
              <a:t> 127, number 14.</a:t>
            </a:r>
          </a:p>
          <a:p>
            <a:pPr marL="285750" indent="-285750">
              <a:buFont typeface="Wingdings" panose="05000000000000000000" pitchFamily="2" charset="2"/>
              <a:buChar char="v"/>
            </a:pPr>
            <a:r>
              <a:rPr lang="en-US" sz="1600" b="1" dirty="0"/>
              <a:t>Molecular Diagnosis and Precision Therapeutic Approaches for Telomere Biology Disorders </a:t>
            </a:r>
            <a:r>
              <a:rPr lang="it-IT" sz="1600" dirty="0"/>
              <a:t>Rosario </a:t>
            </a:r>
            <a:r>
              <a:rPr lang="it-IT" sz="1600" dirty="0" err="1"/>
              <a:t>Perona</a:t>
            </a:r>
            <a:r>
              <a:rPr lang="it-IT" sz="1600" dirty="0"/>
              <a:t>, Laura </a:t>
            </a:r>
            <a:r>
              <a:rPr lang="it-IT" sz="1600" dirty="0" err="1"/>
              <a:t>Iarriccio</a:t>
            </a:r>
            <a:r>
              <a:rPr lang="it-IT" sz="1600" dirty="0"/>
              <a:t>, Laura </a:t>
            </a:r>
            <a:r>
              <a:rPr lang="it-IT" sz="1600" dirty="0" err="1"/>
              <a:t>Pintado-Berninches</a:t>
            </a:r>
            <a:r>
              <a:rPr lang="it-IT" sz="1600" dirty="0"/>
              <a:t>, Javier </a:t>
            </a:r>
            <a:r>
              <a:rPr lang="it-IT" sz="1600" dirty="0" err="1"/>
              <a:t>Rodriguez-Centeno</a:t>
            </a:r>
            <a:r>
              <a:rPr lang="it-IT" sz="1600" dirty="0"/>
              <a:t>, Cristina </a:t>
            </a:r>
            <a:r>
              <a:rPr lang="it-IT" sz="1600" dirty="0" err="1"/>
              <a:t>Manguan</a:t>
            </a:r>
            <a:r>
              <a:rPr lang="it-IT" sz="1600" dirty="0"/>
              <a:t>-Garcia, Elena Garcia, Blanca Lopez-</a:t>
            </a:r>
            <a:r>
              <a:rPr lang="it-IT" sz="1600" dirty="0" err="1"/>
              <a:t>Ayllón</a:t>
            </a:r>
            <a:r>
              <a:rPr lang="it-IT" sz="1600" dirty="0"/>
              <a:t> and Leandro Sastre. (2016) </a:t>
            </a:r>
            <a:r>
              <a:rPr lang="en-US" sz="1600" i="1" dirty="0"/>
              <a:t>Molecular Diagnosis and Precision Therapeutic Approaches for Telomere Biology </a:t>
            </a:r>
            <a:r>
              <a:rPr lang="en-US" sz="1600" i="1" dirty="0" smtClean="0"/>
              <a:t>Disorders.</a:t>
            </a:r>
          </a:p>
          <a:p>
            <a:pPr marL="285750" indent="-285750">
              <a:buFont typeface="Wingdings" panose="05000000000000000000" pitchFamily="2" charset="2"/>
              <a:buChar char="v"/>
            </a:pPr>
            <a:r>
              <a:rPr lang="en-US" sz="1600" b="1" dirty="0" smtClean="0"/>
              <a:t>Concise </a:t>
            </a:r>
            <a:r>
              <a:rPr lang="en-US" sz="1600" b="1" dirty="0"/>
              <a:t>Review: Getting to the Core of </a:t>
            </a:r>
            <a:r>
              <a:rPr lang="en-US" sz="1600" b="1" dirty="0" smtClean="0"/>
              <a:t>Inherited </a:t>
            </a:r>
            <a:r>
              <a:rPr lang="it-IT" sz="1600" b="1" dirty="0" smtClean="0"/>
              <a:t>Bone </a:t>
            </a:r>
            <a:r>
              <a:rPr lang="it-IT" sz="1600" b="1" dirty="0" err="1"/>
              <a:t>Marrow</a:t>
            </a:r>
            <a:r>
              <a:rPr lang="it-IT" sz="1600" b="1" dirty="0"/>
              <a:t> </a:t>
            </a:r>
            <a:r>
              <a:rPr lang="it-IT" sz="1600" b="1" dirty="0" err="1" smtClean="0"/>
              <a:t>Failures</a:t>
            </a:r>
            <a:r>
              <a:rPr lang="it-IT" sz="1600" b="1" dirty="0" err="1"/>
              <a:t>.</a:t>
            </a:r>
            <a:r>
              <a:rPr lang="it-IT" sz="1600" dirty="0" err="1" smtClean="0"/>
              <a:t>SOHEIR</a:t>
            </a:r>
            <a:r>
              <a:rPr lang="it-IT" sz="1600" dirty="0" smtClean="0"/>
              <a:t> </a:t>
            </a:r>
            <a:r>
              <a:rPr lang="it-IT" sz="1600" dirty="0" err="1" smtClean="0"/>
              <a:t>adam,DARIO</a:t>
            </a:r>
            <a:r>
              <a:rPr lang="it-IT" sz="1600" dirty="0" smtClean="0"/>
              <a:t> MELGUIZO </a:t>
            </a:r>
            <a:r>
              <a:rPr lang="it-IT" sz="1600" dirty="0" err="1" smtClean="0"/>
              <a:t>sanchis</a:t>
            </a:r>
            <a:r>
              <a:rPr lang="it-IT" sz="1600" dirty="0" smtClean="0"/>
              <a:t>, GHADA </a:t>
            </a:r>
            <a:r>
              <a:rPr lang="it-IT" sz="1600" dirty="0" err="1" smtClean="0"/>
              <a:t>el-kamah</a:t>
            </a:r>
            <a:r>
              <a:rPr lang="it-IT" sz="1600" dirty="0" smtClean="0"/>
              <a:t>, SUJITH </a:t>
            </a:r>
            <a:r>
              <a:rPr lang="it-IT" sz="1600" dirty="0" err="1" smtClean="0"/>
              <a:t>samarasinghe,SAMEER</a:t>
            </a:r>
            <a:r>
              <a:rPr lang="it-IT" sz="1600" dirty="0" smtClean="0"/>
              <a:t> </a:t>
            </a:r>
            <a:r>
              <a:rPr lang="it-IT" sz="1600" dirty="0" err="1" smtClean="0"/>
              <a:t>alharthi,f</a:t>
            </a:r>
            <a:r>
              <a:rPr lang="it-IT" sz="1600" dirty="0" smtClean="0"/>
              <a:t> LYLE </a:t>
            </a:r>
            <a:r>
              <a:rPr lang="it-IT" sz="1600" dirty="0" err="1" smtClean="0"/>
              <a:t>armstrong</a:t>
            </a:r>
            <a:r>
              <a:rPr lang="it-IT" sz="1600" dirty="0" smtClean="0"/>
              <a:t>, MAJLINDA LAKO. (2016) </a:t>
            </a:r>
            <a:r>
              <a:rPr lang="it-IT" sz="1600" i="1" dirty="0"/>
              <a:t>STEM CELLS </a:t>
            </a:r>
            <a:r>
              <a:rPr lang="it-IT" sz="1600" i="1" dirty="0" smtClean="0"/>
              <a:t>;35:284–298.</a:t>
            </a:r>
          </a:p>
          <a:p>
            <a:endParaRPr lang="en-US" sz="1600" b="1" i="1" dirty="0"/>
          </a:p>
        </p:txBody>
      </p:sp>
      <p:sp>
        <p:nvSpPr>
          <p:cNvPr id="5" name="CasellaDiTesto 4"/>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a:solidFill>
                  <a:schemeClr val="bg2">
                    <a:lumMod val="90000"/>
                  </a:schemeClr>
                </a:solidFill>
              </a:rPr>
              <a:t>Bibliography</a:t>
            </a:r>
          </a:p>
        </p:txBody>
      </p:sp>
    </p:spTree>
    <p:extLst>
      <p:ext uri="{BB962C8B-B14F-4D97-AF65-F5344CB8AC3E}">
        <p14:creationId xmlns:p14="http://schemas.microsoft.com/office/powerpoint/2010/main" val="282134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a:solidFill>
                  <a:schemeClr val="bg2">
                    <a:lumMod val="90000"/>
                  </a:schemeClr>
                </a:solidFill>
              </a:rPr>
              <a:t>Bibliography</a:t>
            </a:r>
          </a:p>
        </p:txBody>
      </p:sp>
      <p:sp>
        <p:nvSpPr>
          <p:cNvPr id="6" name="CasellaDiTesto 5"/>
          <p:cNvSpPr txBox="1"/>
          <p:nvPr/>
        </p:nvSpPr>
        <p:spPr>
          <a:xfrm>
            <a:off x="298174" y="1311965"/>
            <a:ext cx="11489635" cy="2400657"/>
          </a:xfrm>
          <a:prstGeom prst="rect">
            <a:avLst/>
          </a:prstGeom>
          <a:noFill/>
        </p:spPr>
        <p:txBody>
          <a:bodyPr wrap="square" rtlCol="0">
            <a:spAutoFit/>
          </a:bodyPr>
          <a:lstStyle/>
          <a:p>
            <a:pPr marL="285750" indent="-285750">
              <a:buFont typeface="Wingdings" panose="05000000000000000000" pitchFamily="2" charset="2"/>
              <a:buChar char="v"/>
            </a:pPr>
            <a:r>
              <a:rPr lang="en-US" sz="1600" b="1" dirty="0"/>
              <a:t>High-throughput telomere length quantification by FISH and its application to human population </a:t>
            </a:r>
            <a:r>
              <a:rPr lang="en-US" sz="1600" b="1" dirty="0" smtClean="0"/>
              <a:t>studies.</a:t>
            </a:r>
          </a:p>
          <a:p>
            <a:r>
              <a:rPr lang="en-US" sz="1600" dirty="0"/>
              <a:t> </a:t>
            </a:r>
            <a:r>
              <a:rPr lang="en-US" sz="1600" dirty="0" smtClean="0"/>
              <a:t>    Andres </a:t>
            </a:r>
            <a:r>
              <a:rPr lang="en-US" sz="1600" dirty="0" err="1" smtClean="0"/>
              <a:t>Canela,Elsa</a:t>
            </a:r>
            <a:r>
              <a:rPr lang="en-US" sz="1600" dirty="0" smtClean="0"/>
              <a:t> Vera, Peter </a:t>
            </a:r>
            <a:r>
              <a:rPr lang="en-US" sz="1600" dirty="0" err="1" smtClean="0"/>
              <a:t>Klatt</a:t>
            </a:r>
            <a:r>
              <a:rPr lang="en-US" sz="1600" dirty="0" smtClean="0"/>
              <a:t> and Maria </a:t>
            </a:r>
            <a:r>
              <a:rPr lang="en-US" sz="1600" dirty="0" err="1" smtClean="0"/>
              <a:t>A.Blasco</a:t>
            </a:r>
            <a:r>
              <a:rPr lang="en-US" sz="1600" dirty="0" smtClean="0"/>
              <a:t>;(2007) </a:t>
            </a:r>
            <a:r>
              <a:rPr lang="en-US" sz="1600" dirty="0"/>
              <a:t>Editorial Board </a:t>
            </a:r>
            <a:r>
              <a:rPr lang="en-US" sz="1600" dirty="0" smtClean="0"/>
              <a:t>January,</a:t>
            </a:r>
            <a:r>
              <a:rPr lang="it-IT" sz="1600" dirty="0"/>
              <a:t> 5300 –</a:t>
            </a:r>
            <a:r>
              <a:rPr lang="it-IT" sz="1600" dirty="0" smtClean="0"/>
              <a:t>5305,vol.104.</a:t>
            </a:r>
            <a:endParaRPr lang="en-US" sz="1600" dirty="0" smtClean="0"/>
          </a:p>
          <a:p>
            <a:pPr marL="285750" indent="-285750">
              <a:buFont typeface="Wingdings" panose="05000000000000000000" pitchFamily="2" charset="2"/>
              <a:buChar char="v"/>
            </a:pPr>
            <a:r>
              <a:rPr lang="it-IT" sz="1600" b="1" dirty="0"/>
              <a:t>Bone </a:t>
            </a:r>
            <a:r>
              <a:rPr lang="it-IT" sz="1600" b="1" dirty="0" err="1"/>
              <a:t>marrow</a:t>
            </a:r>
            <a:r>
              <a:rPr lang="it-IT" sz="1600" b="1" dirty="0"/>
              <a:t> </a:t>
            </a:r>
            <a:r>
              <a:rPr lang="it-IT" sz="1600" b="1" dirty="0" err="1"/>
              <a:t>skeletal</a:t>
            </a:r>
            <a:r>
              <a:rPr lang="it-IT" sz="1600" b="1" dirty="0"/>
              <a:t> </a:t>
            </a:r>
            <a:r>
              <a:rPr lang="it-IT" sz="1600" b="1" dirty="0" err="1"/>
              <a:t>stem</a:t>
            </a:r>
            <a:r>
              <a:rPr lang="it-IT" sz="1600" b="1" dirty="0"/>
              <a:t>/progenitor </a:t>
            </a:r>
            <a:r>
              <a:rPr lang="it-IT" sz="1600" b="1" dirty="0" err="1"/>
              <a:t>cell</a:t>
            </a:r>
            <a:r>
              <a:rPr lang="it-IT" sz="1600" b="1" dirty="0"/>
              <a:t> </a:t>
            </a:r>
            <a:r>
              <a:rPr lang="it-IT" sz="1600" b="1" dirty="0" err="1"/>
              <a:t>defects</a:t>
            </a:r>
            <a:r>
              <a:rPr lang="it-IT" sz="1600" b="1" dirty="0"/>
              <a:t> in </a:t>
            </a:r>
            <a:r>
              <a:rPr lang="it-IT" sz="1600" b="1" dirty="0" err="1"/>
              <a:t>dyskeratosis</a:t>
            </a:r>
            <a:r>
              <a:rPr lang="it-IT" sz="1600" b="1" dirty="0"/>
              <a:t> congenita and </a:t>
            </a:r>
            <a:r>
              <a:rPr lang="it-IT" sz="1600" b="1" dirty="0" err="1"/>
              <a:t>telomere</a:t>
            </a:r>
            <a:r>
              <a:rPr lang="it-IT" sz="1600" b="1" dirty="0"/>
              <a:t> </a:t>
            </a:r>
            <a:r>
              <a:rPr lang="it-IT" sz="1600" b="1" dirty="0" err="1"/>
              <a:t>biology</a:t>
            </a:r>
            <a:r>
              <a:rPr lang="it-IT" sz="1600" b="1" dirty="0"/>
              <a:t> </a:t>
            </a:r>
            <a:r>
              <a:rPr lang="it-IT" sz="1600" b="1" dirty="0" err="1" smtClean="0"/>
              <a:t>disorders</a:t>
            </a:r>
            <a:r>
              <a:rPr lang="it-IT" sz="1600" b="1" dirty="0" smtClean="0"/>
              <a:t>.                                </a:t>
            </a:r>
            <a:r>
              <a:rPr lang="it-IT" sz="1600" dirty="0" smtClean="0"/>
              <a:t>Arun </a:t>
            </a:r>
            <a:r>
              <a:rPr lang="it-IT" sz="1600" dirty="0" err="1"/>
              <a:t>Balakumaran</a:t>
            </a:r>
            <a:r>
              <a:rPr lang="it-IT" sz="1600" dirty="0"/>
              <a:t>, </a:t>
            </a:r>
            <a:r>
              <a:rPr lang="it-IT" sz="1600" dirty="0" err="1"/>
              <a:t>Prasun</a:t>
            </a:r>
            <a:r>
              <a:rPr lang="it-IT" sz="1600" dirty="0"/>
              <a:t> J. </a:t>
            </a:r>
            <a:r>
              <a:rPr lang="it-IT" sz="1600" dirty="0" err="1"/>
              <a:t>Mishra</a:t>
            </a:r>
            <a:r>
              <a:rPr lang="it-IT" sz="1600" dirty="0"/>
              <a:t>, </a:t>
            </a:r>
            <a:r>
              <a:rPr lang="it-IT" sz="1600" dirty="0" err="1"/>
              <a:t>Edyta</a:t>
            </a:r>
            <a:r>
              <a:rPr lang="it-IT" sz="1600" dirty="0"/>
              <a:t> </a:t>
            </a:r>
            <a:r>
              <a:rPr lang="it-IT" sz="1600" dirty="0" err="1"/>
              <a:t>Pawelczyk</a:t>
            </a:r>
            <a:r>
              <a:rPr lang="it-IT" sz="1600" dirty="0"/>
              <a:t>, </a:t>
            </a:r>
            <a:r>
              <a:rPr lang="it-IT" sz="1600" dirty="0" err="1"/>
              <a:t>Sayuri</a:t>
            </a:r>
            <a:r>
              <a:rPr lang="it-IT" sz="1600" dirty="0"/>
              <a:t> </a:t>
            </a:r>
            <a:r>
              <a:rPr lang="it-IT" sz="1600" dirty="0" err="1"/>
              <a:t>Yoshizawa</a:t>
            </a:r>
            <a:r>
              <a:rPr lang="it-IT" sz="1600" dirty="0"/>
              <a:t>, Brian J. </a:t>
            </a:r>
            <a:r>
              <a:rPr lang="it-IT" sz="1600" dirty="0" err="1"/>
              <a:t>Sworder</a:t>
            </a:r>
            <a:r>
              <a:rPr lang="it-IT" sz="1600" dirty="0"/>
              <a:t>, Natasha </a:t>
            </a:r>
            <a:r>
              <a:rPr lang="it-IT" sz="1600" dirty="0" err="1"/>
              <a:t>Cherman</a:t>
            </a:r>
            <a:r>
              <a:rPr lang="it-IT" sz="1600" dirty="0"/>
              <a:t>, </a:t>
            </a:r>
            <a:r>
              <a:rPr lang="it-IT" sz="1600" dirty="0" err="1"/>
              <a:t>Sergei</a:t>
            </a:r>
            <a:r>
              <a:rPr lang="it-IT" sz="1600" dirty="0"/>
              <a:t> A. Kuznetsov, Paolo Bianco, </a:t>
            </a:r>
            <a:r>
              <a:rPr lang="it-IT" sz="1600" dirty="0" err="1"/>
              <a:t>Neelam</a:t>
            </a:r>
            <a:r>
              <a:rPr lang="it-IT" sz="1600" dirty="0"/>
              <a:t> Giri, Sharon A. Savage, Glenn Merlino, </a:t>
            </a:r>
            <a:r>
              <a:rPr lang="it-IT" sz="1600" dirty="0" err="1"/>
              <a:t>Bogdan</a:t>
            </a:r>
            <a:r>
              <a:rPr lang="it-IT" sz="1600" dirty="0"/>
              <a:t> </a:t>
            </a:r>
            <a:r>
              <a:rPr lang="it-IT" sz="1600" dirty="0" err="1"/>
              <a:t>Dumitriu</a:t>
            </a:r>
            <a:r>
              <a:rPr lang="it-IT" sz="1600" dirty="0"/>
              <a:t>, </a:t>
            </a:r>
            <a:r>
              <a:rPr lang="it-IT" sz="1600" dirty="0" err="1"/>
              <a:t>Cynthia</a:t>
            </a:r>
            <a:r>
              <a:rPr lang="it-IT" sz="1600" dirty="0"/>
              <a:t> E. </a:t>
            </a:r>
            <a:r>
              <a:rPr lang="it-IT" sz="1600" dirty="0" err="1"/>
              <a:t>Dunbar</a:t>
            </a:r>
            <a:r>
              <a:rPr lang="it-IT" sz="1600" dirty="0"/>
              <a:t>, Neal S. Young, </a:t>
            </a:r>
            <a:r>
              <a:rPr lang="it-IT" sz="1600" dirty="0" err="1"/>
              <a:t>Blanche</a:t>
            </a:r>
            <a:r>
              <a:rPr lang="it-IT" sz="1600" dirty="0"/>
              <a:t> P. Alter and Pamela G. </a:t>
            </a:r>
            <a:r>
              <a:rPr lang="it-IT" sz="1600" dirty="0" err="1" smtClean="0"/>
              <a:t>Robey</a:t>
            </a:r>
            <a:r>
              <a:rPr lang="it-IT" sz="1600" dirty="0" smtClean="0"/>
              <a:t>; (2015) </a:t>
            </a:r>
            <a:r>
              <a:rPr lang="en-US" sz="1600" dirty="0"/>
              <a:t>BLOOD, </a:t>
            </a:r>
            <a:r>
              <a:rPr lang="en-US" sz="1600" dirty="0" smtClean="0"/>
              <a:t>vol. 125</a:t>
            </a:r>
            <a:r>
              <a:rPr lang="en-US" sz="1600" dirty="0"/>
              <a:t> </a:t>
            </a:r>
            <a:r>
              <a:rPr lang="en-US" sz="1600" dirty="0" smtClean="0"/>
              <a:t>number 5.</a:t>
            </a:r>
            <a:endParaRPr lang="en-US" sz="1600" dirty="0"/>
          </a:p>
          <a:p>
            <a:pPr marL="285750" indent="-285750">
              <a:buFont typeface="Wingdings" panose="05000000000000000000" pitchFamily="2" charset="2"/>
              <a:buChar char="v"/>
            </a:pPr>
            <a:endParaRPr lang="it-IT" dirty="0"/>
          </a:p>
          <a:p>
            <a:pPr marL="285750" indent="-285750">
              <a:buFont typeface="Wingdings" panose="05000000000000000000" pitchFamily="2" charset="2"/>
              <a:buChar char="v"/>
            </a:pPr>
            <a:endParaRPr lang="it-IT" b="1" dirty="0"/>
          </a:p>
          <a:p>
            <a:pPr marL="285750" indent="-285750">
              <a:buFont typeface="Wingdings" panose="05000000000000000000" pitchFamily="2" charset="2"/>
              <a:buChar char="v"/>
            </a:pPr>
            <a:endParaRPr lang="en-US" b="1" dirty="0"/>
          </a:p>
        </p:txBody>
      </p:sp>
    </p:spTree>
    <p:extLst>
      <p:ext uri="{BB962C8B-B14F-4D97-AF65-F5344CB8AC3E}">
        <p14:creationId xmlns:p14="http://schemas.microsoft.com/office/powerpoint/2010/main" val="92681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err="1" smtClean="0">
                <a:solidFill>
                  <a:schemeClr val="bg2">
                    <a:lumMod val="90000"/>
                  </a:schemeClr>
                </a:solidFill>
              </a:rPr>
              <a:t>Clinical</a:t>
            </a:r>
            <a:r>
              <a:rPr lang="it-IT" sz="4000" dirty="0" smtClean="0">
                <a:solidFill>
                  <a:schemeClr val="bg2">
                    <a:lumMod val="90000"/>
                  </a:schemeClr>
                </a:solidFill>
              </a:rPr>
              <a:t> </a:t>
            </a:r>
            <a:r>
              <a:rPr lang="it-IT" sz="4000" dirty="0" err="1" smtClean="0">
                <a:solidFill>
                  <a:schemeClr val="bg2">
                    <a:lumMod val="90000"/>
                  </a:schemeClr>
                </a:solidFill>
              </a:rPr>
              <a:t>features</a:t>
            </a:r>
            <a:endParaRPr lang="it-IT" sz="4000" dirty="0">
              <a:solidFill>
                <a:schemeClr val="bg2">
                  <a:lumMod val="90000"/>
                </a:schemeClr>
              </a:solidFill>
            </a:endParaRPr>
          </a:p>
        </p:txBody>
      </p:sp>
      <p:pic>
        <p:nvPicPr>
          <p:cNvPr id="3" name="Immagine 2"/>
          <p:cNvPicPr>
            <a:picLocks noChangeAspect="1"/>
          </p:cNvPicPr>
          <p:nvPr/>
        </p:nvPicPr>
        <p:blipFill>
          <a:blip r:embed="rId3"/>
          <a:stretch>
            <a:fillRect/>
          </a:stretch>
        </p:blipFill>
        <p:spPr>
          <a:xfrm>
            <a:off x="480752" y="909966"/>
            <a:ext cx="3858774" cy="3317192"/>
          </a:xfrm>
          <a:prstGeom prst="rect">
            <a:avLst/>
          </a:prstGeom>
        </p:spPr>
      </p:pic>
      <p:sp>
        <p:nvSpPr>
          <p:cNvPr id="5" name="CasellaDiTesto 4"/>
          <p:cNvSpPr txBox="1"/>
          <p:nvPr/>
        </p:nvSpPr>
        <p:spPr>
          <a:xfrm>
            <a:off x="4606086" y="1114002"/>
            <a:ext cx="5544457" cy="1846659"/>
          </a:xfrm>
          <a:prstGeom prst="rect">
            <a:avLst/>
          </a:prstGeom>
          <a:noFill/>
        </p:spPr>
        <p:txBody>
          <a:bodyPr wrap="square" rtlCol="0">
            <a:spAutoFit/>
          </a:bodyPr>
          <a:lstStyle/>
          <a:p>
            <a:r>
              <a:rPr lang="en-US" sz="1600" b="1" dirty="0" smtClean="0"/>
              <a:t>Phenotypic features of </a:t>
            </a:r>
            <a:r>
              <a:rPr lang="en-US" sz="1600" b="1" dirty="0" err="1" smtClean="0"/>
              <a:t>dyskeratosis</a:t>
            </a:r>
            <a:r>
              <a:rPr lang="en-US" sz="1600" b="1" dirty="0" smtClean="0"/>
              <a:t> </a:t>
            </a:r>
            <a:r>
              <a:rPr lang="en-US" sz="1600" b="1" dirty="0" err="1" smtClean="0"/>
              <a:t>congenita</a:t>
            </a:r>
            <a:r>
              <a:rPr lang="en-US" sz="1600" b="1" dirty="0" smtClean="0"/>
              <a:t> (DC</a:t>
            </a:r>
            <a:r>
              <a:rPr lang="en-US" sz="1600" dirty="0" smtClean="0"/>
              <a:t>).</a:t>
            </a:r>
          </a:p>
          <a:p>
            <a:r>
              <a:rPr lang="en-US" sz="1600" dirty="0" smtClean="0"/>
              <a:t>(A) Nail dystrophy (arrow) in an adolescent. (B) Oral leukoplakia in an adult. (C) Skin changes in an adult. </a:t>
            </a:r>
            <a:r>
              <a:rPr lang="en-US" sz="1600" dirty="0" err="1" smtClean="0"/>
              <a:t>Hypopigmented</a:t>
            </a:r>
            <a:r>
              <a:rPr lang="en-US" sz="1600" dirty="0" smtClean="0"/>
              <a:t> lesions and the typical reticular rash of DC are evident on the upper chest (black arrow). Hypopigmentation is more pronounced in the sun-damaged skin of the neck (white arrow). (D) and (E) Pulmonary fi </a:t>
            </a:r>
            <a:r>
              <a:rPr lang="en-US" sz="1600" dirty="0" err="1" smtClean="0"/>
              <a:t>brosis</a:t>
            </a:r>
            <a:r>
              <a:rPr lang="en-US" sz="1600" dirty="0" smtClean="0"/>
              <a:t> on chest radiograph and CT scan of an adult</a:t>
            </a:r>
            <a:r>
              <a:rPr lang="en-US" dirty="0" smtClean="0"/>
              <a:t>. </a:t>
            </a:r>
            <a:endParaRPr lang="it-IT" dirty="0"/>
          </a:p>
        </p:txBody>
      </p:sp>
      <p:sp>
        <p:nvSpPr>
          <p:cNvPr id="10" name="CasellaDiTesto 9"/>
          <p:cNvSpPr txBox="1"/>
          <p:nvPr/>
        </p:nvSpPr>
        <p:spPr>
          <a:xfrm>
            <a:off x="1422708" y="4213767"/>
            <a:ext cx="3035808" cy="307777"/>
          </a:xfrm>
          <a:prstGeom prst="rect">
            <a:avLst/>
          </a:prstGeom>
          <a:noFill/>
        </p:spPr>
        <p:txBody>
          <a:bodyPr wrap="square" rtlCol="0">
            <a:spAutoFit/>
          </a:bodyPr>
          <a:lstStyle/>
          <a:p>
            <a:r>
              <a:rPr lang="it-IT" sz="1400" i="1" dirty="0" smtClean="0"/>
              <a:t>Annals of Medicine, 2014; 46: 353–363</a:t>
            </a:r>
          </a:p>
        </p:txBody>
      </p:sp>
      <p:pic>
        <p:nvPicPr>
          <p:cNvPr id="7" name="Immagine 6" descr="BM.png"/>
          <p:cNvPicPr>
            <a:picLocks noChangeAspect="1"/>
          </p:cNvPicPr>
          <p:nvPr/>
        </p:nvPicPr>
        <p:blipFill>
          <a:blip r:embed="rId4" cstate="print"/>
          <a:stretch>
            <a:fillRect/>
          </a:stretch>
        </p:blipFill>
        <p:spPr>
          <a:xfrm>
            <a:off x="4913934" y="4130086"/>
            <a:ext cx="7001996" cy="2336456"/>
          </a:xfrm>
          <a:prstGeom prst="rect">
            <a:avLst/>
          </a:prstGeom>
        </p:spPr>
      </p:pic>
      <p:sp>
        <p:nvSpPr>
          <p:cNvPr id="6" name="Rettangolo 5"/>
          <p:cNvSpPr/>
          <p:nvPr/>
        </p:nvSpPr>
        <p:spPr>
          <a:xfrm>
            <a:off x="480752" y="5035381"/>
            <a:ext cx="4496358" cy="1077218"/>
          </a:xfrm>
          <a:prstGeom prst="rect">
            <a:avLst/>
          </a:prstGeom>
        </p:spPr>
        <p:txBody>
          <a:bodyPr wrap="square">
            <a:spAutoFit/>
          </a:bodyPr>
          <a:lstStyle/>
          <a:p>
            <a:r>
              <a:rPr lang="en-US" sz="1600" b="1" dirty="0"/>
              <a:t>Histopathological features of </a:t>
            </a:r>
            <a:r>
              <a:rPr lang="en-US" sz="1600" b="1" dirty="0" err="1"/>
              <a:t>dyskeratosis</a:t>
            </a:r>
            <a:r>
              <a:rPr lang="en-US" sz="1600" b="1" dirty="0"/>
              <a:t> </a:t>
            </a:r>
            <a:r>
              <a:rPr lang="en-US" sz="1600" b="1" dirty="0" err="1"/>
              <a:t>congenita</a:t>
            </a:r>
            <a:r>
              <a:rPr lang="en-US" sz="1600" b="1" dirty="0"/>
              <a:t> (DC): </a:t>
            </a:r>
            <a:r>
              <a:rPr lang="en-US" sz="1600" dirty="0"/>
              <a:t>(A) bone marrow slides show the loss of cells in an aplastic marrow, typical of </a:t>
            </a:r>
            <a:r>
              <a:rPr lang="en-US" sz="1600" dirty="0" err="1"/>
              <a:t>dyskeratosis</a:t>
            </a:r>
            <a:r>
              <a:rPr lang="en-US" sz="1600" dirty="0"/>
              <a:t> </a:t>
            </a:r>
            <a:r>
              <a:rPr lang="en-US" sz="1600" dirty="0" err="1"/>
              <a:t>congenita</a:t>
            </a:r>
            <a:r>
              <a:rPr lang="en-US" sz="1600" dirty="0"/>
              <a:t>.</a:t>
            </a:r>
            <a:endParaRPr lang="it-IT" sz="1600" dirty="0"/>
          </a:p>
        </p:txBody>
      </p:sp>
      <p:sp>
        <p:nvSpPr>
          <p:cNvPr id="8" name="Rettangolo 7"/>
          <p:cNvSpPr/>
          <p:nvPr/>
        </p:nvSpPr>
        <p:spPr>
          <a:xfrm>
            <a:off x="8268962" y="6466542"/>
            <a:ext cx="3321487" cy="369332"/>
          </a:xfrm>
          <a:prstGeom prst="rect">
            <a:avLst/>
          </a:prstGeom>
        </p:spPr>
        <p:txBody>
          <a:bodyPr wrap="none">
            <a:spAutoFit/>
          </a:bodyPr>
          <a:lstStyle/>
          <a:p>
            <a:r>
              <a:rPr lang="it-IT" sz="1400" i="1" dirty="0"/>
              <a:t>Michael </a:t>
            </a:r>
            <a:r>
              <a:rPr lang="it-IT" sz="1400" i="1" dirty="0" err="1"/>
              <a:t>Kirwan</a:t>
            </a:r>
            <a:r>
              <a:rPr lang="it-IT" sz="1400" i="1" dirty="0"/>
              <a:t> and </a:t>
            </a:r>
            <a:r>
              <a:rPr lang="it-IT" sz="1400" i="1" dirty="0" err="1"/>
              <a:t>Inderjeet</a:t>
            </a:r>
            <a:r>
              <a:rPr lang="it-IT" sz="1400" i="1" dirty="0"/>
              <a:t> </a:t>
            </a:r>
            <a:r>
              <a:rPr lang="it-IT" sz="1400" i="1" dirty="0" err="1"/>
              <a:t>Dokal</a:t>
            </a:r>
            <a:r>
              <a:rPr lang="it-IT" sz="1400" i="1" dirty="0"/>
              <a:t> (2009</a:t>
            </a:r>
            <a:r>
              <a:rPr lang="it-IT" dirty="0"/>
              <a:t>)</a:t>
            </a:r>
          </a:p>
        </p:txBody>
      </p:sp>
      <p:sp>
        <p:nvSpPr>
          <p:cNvPr id="11" name="CasellaDiTesto 3"/>
          <p:cNvSpPr txBox="1"/>
          <p:nvPr/>
        </p:nvSpPr>
        <p:spPr>
          <a:xfrm>
            <a:off x="4913934" y="3145581"/>
            <a:ext cx="5760162" cy="646331"/>
          </a:xfrm>
          <a:prstGeom prst="rect">
            <a:avLst/>
          </a:prstGeom>
          <a:noFill/>
          <a:ln>
            <a:solidFill>
              <a:schemeClr val="accent2"/>
            </a:solid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B</a:t>
            </a:r>
            <a:r>
              <a:rPr lang="en-US" dirty="0" smtClean="0"/>
              <a:t>one </a:t>
            </a:r>
            <a:r>
              <a:rPr lang="en-US" dirty="0"/>
              <a:t>marrow failure that is the </a:t>
            </a:r>
            <a:r>
              <a:rPr lang="en-US" dirty="0" smtClean="0"/>
              <a:t>most significant </a:t>
            </a:r>
            <a:r>
              <a:rPr lang="en-US" dirty="0"/>
              <a:t>cause of mortality in DC patients, up to 60-70%</a:t>
            </a:r>
            <a:endParaRPr lang="it-IT" dirty="0"/>
          </a:p>
        </p:txBody>
      </p:sp>
    </p:spTree>
    <p:extLst>
      <p:ext uri="{BB962C8B-B14F-4D97-AF65-F5344CB8AC3E}">
        <p14:creationId xmlns:p14="http://schemas.microsoft.com/office/powerpoint/2010/main" val="220927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a:solidFill>
                  <a:schemeClr val="bg2"/>
                </a:solidFill>
              </a:rPr>
              <a:t>Genetics of </a:t>
            </a:r>
            <a:r>
              <a:rPr lang="it-IT" sz="4000" dirty="0" err="1">
                <a:solidFill>
                  <a:schemeClr val="bg2"/>
                </a:solidFill>
              </a:rPr>
              <a:t>Dyskeratosis</a:t>
            </a:r>
            <a:r>
              <a:rPr lang="it-IT" sz="4000" dirty="0">
                <a:solidFill>
                  <a:schemeClr val="bg2"/>
                </a:solidFill>
              </a:rPr>
              <a:t> Congenita</a:t>
            </a:r>
          </a:p>
        </p:txBody>
      </p:sp>
      <p:pic>
        <p:nvPicPr>
          <p:cNvPr id="7" name="Picture 2" descr="Risultati immagini per dyskeratosis congenita GENETIC BASIS OF THE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3385"/>
            <a:ext cx="6096000" cy="402907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a:stretch>
            <a:fillRect/>
          </a:stretch>
        </p:blipFill>
        <p:spPr>
          <a:xfrm>
            <a:off x="6342624" y="3837442"/>
            <a:ext cx="5643580" cy="2524980"/>
          </a:xfrm>
          <a:prstGeom prst="rect">
            <a:avLst/>
          </a:prstGeom>
        </p:spPr>
      </p:pic>
      <p:sp>
        <p:nvSpPr>
          <p:cNvPr id="3" name="CasellaDiTesto 2"/>
          <p:cNvSpPr txBox="1"/>
          <p:nvPr/>
        </p:nvSpPr>
        <p:spPr>
          <a:xfrm>
            <a:off x="6782877" y="1220736"/>
            <a:ext cx="4763069" cy="1508105"/>
          </a:xfrm>
          <a:prstGeom prst="rect">
            <a:avLst/>
          </a:prstGeom>
          <a:noFill/>
        </p:spPr>
        <p:txBody>
          <a:bodyPr wrap="square" rtlCol="0">
            <a:spAutoFit/>
          </a:bodyPr>
          <a:lstStyle/>
          <a:p>
            <a:endParaRPr lang="it-IT" dirty="0"/>
          </a:p>
          <a:p>
            <a:pPr algn="ctr"/>
            <a:r>
              <a:rPr lang="en-US" dirty="0"/>
              <a:t> </a:t>
            </a:r>
            <a:r>
              <a:rPr lang="en-US" sz="2000" b="1" dirty="0"/>
              <a:t>DC is heterogeneous at the genetic </a:t>
            </a:r>
            <a:r>
              <a:rPr lang="en-US" sz="2000" b="1" dirty="0" smtClean="0"/>
              <a:t>level</a:t>
            </a:r>
          </a:p>
          <a:p>
            <a:pPr algn="ctr"/>
            <a:r>
              <a:rPr lang="en-US" dirty="0" smtClean="0"/>
              <a:t>patients </a:t>
            </a:r>
            <a:r>
              <a:rPr lang="en-US" dirty="0"/>
              <a:t>have mutations in genes that encode components of the telomerase complex and telomere </a:t>
            </a:r>
            <a:r>
              <a:rPr lang="en-US" dirty="0" err="1"/>
              <a:t>shelterin</a:t>
            </a:r>
            <a:r>
              <a:rPr lang="en-US" dirty="0"/>
              <a:t> complex</a:t>
            </a:r>
            <a:endParaRPr lang="it-IT" dirty="0"/>
          </a:p>
        </p:txBody>
      </p:sp>
      <p:sp>
        <p:nvSpPr>
          <p:cNvPr id="4" name="CasellaDiTesto 3"/>
          <p:cNvSpPr txBox="1"/>
          <p:nvPr/>
        </p:nvSpPr>
        <p:spPr>
          <a:xfrm>
            <a:off x="121447" y="5451236"/>
            <a:ext cx="5974553" cy="1200329"/>
          </a:xfrm>
          <a:prstGeom prst="rect">
            <a:avLst/>
          </a:prstGeom>
          <a:noFill/>
        </p:spPr>
        <p:txBody>
          <a:bodyPr wrap="square" rtlCol="0">
            <a:spAutoFit/>
          </a:bodyPr>
          <a:lstStyle/>
          <a:p>
            <a:r>
              <a:rPr lang="en-US" dirty="0" smtClean="0"/>
              <a:t>Telomerase </a:t>
            </a:r>
            <a:r>
              <a:rPr lang="en-US" dirty="0"/>
              <a:t>ribonucleoprotein enzyme </a:t>
            </a:r>
            <a:r>
              <a:rPr lang="en-US" dirty="0" smtClean="0"/>
              <a:t>complex:</a:t>
            </a:r>
          </a:p>
          <a:p>
            <a:pPr marL="285750" indent="-285750">
              <a:buFont typeface="Arial" panose="020B0604020202020204" pitchFamily="34" charset="0"/>
              <a:buChar char="•"/>
            </a:pPr>
            <a:r>
              <a:rPr lang="en-US" b="1" u="sng" dirty="0" smtClean="0"/>
              <a:t>reverse transcriptase (</a:t>
            </a:r>
            <a:r>
              <a:rPr lang="en-US" b="1" u="sng" dirty="0"/>
              <a:t>encoded by the gene TERT</a:t>
            </a:r>
            <a:r>
              <a:rPr lang="en-US" b="1" u="sng" dirty="0" smtClean="0"/>
              <a:t>)</a:t>
            </a:r>
            <a:r>
              <a:rPr lang="en-US" b="1" dirty="0" smtClean="0"/>
              <a:t>,</a:t>
            </a:r>
          </a:p>
          <a:p>
            <a:pPr marL="285750" indent="-285750">
              <a:buFont typeface="Arial" panose="020B0604020202020204" pitchFamily="34" charset="0"/>
              <a:buChar char="•"/>
            </a:pPr>
            <a:r>
              <a:rPr lang="en-US" dirty="0" smtClean="0"/>
              <a:t>RNA template </a:t>
            </a:r>
            <a:r>
              <a:rPr lang="en-US" dirty="0"/>
              <a:t>(encoded by TERC</a:t>
            </a:r>
            <a:r>
              <a:rPr lang="en-US" dirty="0" smtClean="0"/>
              <a:t>),</a:t>
            </a:r>
          </a:p>
          <a:p>
            <a:pPr marL="285750" indent="-285750">
              <a:buFont typeface="Arial" panose="020B0604020202020204" pitchFamily="34" charset="0"/>
              <a:buChar char="•"/>
            </a:pPr>
            <a:r>
              <a:rPr lang="en-US" dirty="0" smtClean="0"/>
              <a:t>associated </a:t>
            </a:r>
            <a:r>
              <a:rPr lang="en-US" dirty="0"/>
              <a:t>proteins </a:t>
            </a:r>
            <a:r>
              <a:rPr lang="en-US" dirty="0" smtClean="0"/>
              <a:t>such </a:t>
            </a:r>
            <a:r>
              <a:rPr lang="en-US" dirty="0"/>
              <a:t>as </a:t>
            </a:r>
            <a:r>
              <a:rPr lang="en-US" dirty="0" err="1"/>
              <a:t>dyskerin</a:t>
            </a:r>
            <a:endParaRPr lang="it-IT" dirty="0"/>
          </a:p>
        </p:txBody>
      </p:sp>
      <p:sp>
        <p:nvSpPr>
          <p:cNvPr id="5" name="CasellaDiTesto 4"/>
          <p:cNvSpPr txBox="1"/>
          <p:nvPr/>
        </p:nvSpPr>
        <p:spPr>
          <a:xfrm>
            <a:off x="3446585" y="4946044"/>
            <a:ext cx="3545058" cy="307777"/>
          </a:xfrm>
          <a:prstGeom prst="rect">
            <a:avLst/>
          </a:prstGeom>
          <a:noFill/>
        </p:spPr>
        <p:txBody>
          <a:bodyPr wrap="square" rtlCol="0">
            <a:spAutoFit/>
          </a:bodyPr>
          <a:lstStyle/>
          <a:p>
            <a:r>
              <a:rPr lang="it-IT" sz="1400" dirty="0" err="1" smtClean="0"/>
              <a:t>Adapted</a:t>
            </a:r>
            <a:r>
              <a:rPr lang="it-IT" sz="1400" dirty="0" smtClean="0"/>
              <a:t> from </a:t>
            </a:r>
            <a:r>
              <a:rPr lang="it-IT" sz="1400" dirty="0" err="1" smtClean="0"/>
              <a:t>Townsley</a:t>
            </a:r>
            <a:r>
              <a:rPr lang="it-IT" sz="1400" dirty="0" smtClean="0"/>
              <a:t> </a:t>
            </a:r>
            <a:r>
              <a:rPr lang="it-IT" sz="1400" dirty="0"/>
              <a:t>et </a:t>
            </a:r>
            <a:r>
              <a:rPr lang="it-IT" sz="1400" dirty="0" smtClean="0"/>
              <a:t>al., 2014</a:t>
            </a:r>
            <a:endParaRPr lang="it-IT" sz="1400" dirty="0"/>
          </a:p>
        </p:txBody>
      </p:sp>
      <p:sp>
        <p:nvSpPr>
          <p:cNvPr id="8" name="Freccia in giù 7"/>
          <p:cNvSpPr/>
          <p:nvPr/>
        </p:nvSpPr>
        <p:spPr>
          <a:xfrm flipH="1">
            <a:off x="9039218" y="2870416"/>
            <a:ext cx="250389" cy="74255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9188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smtClean="0">
                <a:solidFill>
                  <a:schemeClr val="bg2">
                    <a:lumMod val="90000"/>
                  </a:schemeClr>
                </a:solidFill>
              </a:rPr>
              <a:t>Background</a:t>
            </a:r>
            <a:endParaRPr lang="it-IT" sz="4000" dirty="0">
              <a:solidFill>
                <a:schemeClr val="bg2">
                  <a:lumMod val="90000"/>
                </a:schemeClr>
              </a:solidFill>
            </a:endParaRPr>
          </a:p>
        </p:txBody>
      </p:sp>
      <p:sp>
        <p:nvSpPr>
          <p:cNvPr id="4" name="CasellaDiTesto 3"/>
          <p:cNvSpPr txBox="1"/>
          <p:nvPr/>
        </p:nvSpPr>
        <p:spPr>
          <a:xfrm>
            <a:off x="0" y="987552"/>
            <a:ext cx="12192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Hematopoietic stem cells transplantation (HSCT) is the only treatment than can cure </a:t>
            </a:r>
            <a:r>
              <a:rPr lang="en-US" dirty="0" smtClean="0"/>
              <a:t>bone marrow </a:t>
            </a:r>
            <a:r>
              <a:rPr lang="en-US" dirty="0"/>
              <a:t>failure in </a:t>
            </a:r>
            <a:r>
              <a:rPr lang="en-US" dirty="0" smtClean="0"/>
              <a:t>DC patients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Inducible </a:t>
            </a:r>
            <a:r>
              <a:rPr lang="en-US" dirty="0"/>
              <a:t>reactivation of telomerase activity could reverse </a:t>
            </a:r>
            <a:r>
              <a:rPr lang="en-US" dirty="0" smtClean="0"/>
              <a:t>defective hematopoiesis </a:t>
            </a:r>
            <a:r>
              <a:rPr lang="en-US" dirty="0"/>
              <a:t>caused by telomere shortening in TERT-deleted mice </a:t>
            </a:r>
            <a:r>
              <a:rPr lang="en-US" dirty="0" smtClean="0"/>
              <a:t>opening new perspectives </a:t>
            </a:r>
            <a:r>
              <a:rPr lang="en-US" dirty="0"/>
              <a:t>to gene therapy approaches.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Recent reports indicate that TERT plays roles beyond telomeres </a:t>
            </a:r>
            <a:r>
              <a:rPr lang="en-US" dirty="0" smtClean="0"/>
              <a:t>and contributes </a:t>
            </a:r>
            <a:r>
              <a:rPr lang="en-US" dirty="0"/>
              <a:t>to stem cells maintenance and cell reprogramming which might offer </a:t>
            </a:r>
            <a:r>
              <a:rPr lang="en-US" dirty="0" smtClean="0"/>
              <a:t>new </a:t>
            </a:r>
            <a:r>
              <a:rPr lang="it-IT" dirty="0" err="1" smtClean="0"/>
              <a:t>therapeutics</a:t>
            </a:r>
            <a:r>
              <a:rPr lang="it-IT" dirty="0" smtClean="0"/>
              <a:t> </a:t>
            </a:r>
            <a:r>
              <a:rPr lang="it-IT" dirty="0"/>
              <a:t>targets for telomere </a:t>
            </a:r>
            <a:r>
              <a:rPr lang="it-IT" dirty="0" err="1"/>
              <a:t>biology</a:t>
            </a:r>
            <a:r>
              <a:rPr lang="it-IT" dirty="0"/>
              <a:t> </a:t>
            </a:r>
            <a:r>
              <a:rPr lang="it-IT" dirty="0" err="1" smtClean="0"/>
              <a:t>disorders</a:t>
            </a:r>
            <a:endParaRPr lang="it-IT" dirty="0" smtClean="0"/>
          </a:p>
          <a:p>
            <a:endParaRPr lang="it-IT" dirty="0" smtClean="0"/>
          </a:p>
          <a:p>
            <a:r>
              <a:rPr lang="en-US" b="1" i="1" dirty="0"/>
              <a:t>Molecular </a:t>
            </a:r>
            <a:r>
              <a:rPr lang="en-US" b="1" i="1" dirty="0" smtClean="0"/>
              <a:t>diagnosis </a:t>
            </a:r>
            <a:r>
              <a:rPr lang="en-US" b="1" i="1" dirty="0"/>
              <a:t>and </a:t>
            </a:r>
            <a:r>
              <a:rPr lang="en-US" b="1" i="1" dirty="0" smtClean="0"/>
              <a:t>precision </a:t>
            </a:r>
            <a:r>
              <a:rPr lang="en-US" b="1" i="1" dirty="0"/>
              <a:t>t</a:t>
            </a:r>
            <a:r>
              <a:rPr lang="en-US" b="1" i="1" dirty="0" smtClean="0"/>
              <a:t>herapeutic </a:t>
            </a:r>
            <a:r>
              <a:rPr lang="en-US" b="1" i="1" dirty="0"/>
              <a:t>a</a:t>
            </a:r>
            <a:r>
              <a:rPr lang="en-US" b="1" i="1" dirty="0" smtClean="0"/>
              <a:t>pproaches </a:t>
            </a:r>
            <a:r>
              <a:rPr lang="en-US" b="1" i="1" dirty="0"/>
              <a:t>for </a:t>
            </a:r>
            <a:r>
              <a:rPr lang="en-US" b="1" i="1" dirty="0" smtClean="0"/>
              <a:t>telomere </a:t>
            </a:r>
            <a:r>
              <a:rPr lang="en-US" b="1" i="1" dirty="0"/>
              <a:t>b</a:t>
            </a:r>
            <a:r>
              <a:rPr lang="en-US" b="1" i="1" dirty="0" smtClean="0"/>
              <a:t>iology disorders. </a:t>
            </a:r>
            <a:r>
              <a:rPr lang="en-US" b="1" i="1" dirty="0" err="1" smtClean="0"/>
              <a:t>Perona</a:t>
            </a:r>
            <a:r>
              <a:rPr lang="en-US" b="1" i="1" dirty="0" smtClean="0"/>
              <a:t> et al, 2016</a:t>
            </a:r>
            <a:endParaRPr lang="it-IT" i="1" dirty="0"/>
          </a:p>
        </p:txBody>
      </p:sp>
      <p:sp>
        <p:nvSpPr>
          <p:cNvPr id="5" name="CasellaDiTesto 4"/>
          <p:cNvSpPr txBox="1"/>
          <p:nvPr/>
        </p:nvSpPr>
        <p:spPr>
          <a:xfrm>
            <a:off x="0" y="4041648"/>
            <a:ext cx="12192000" cy="2308324"/>
          </a:xfrm>
          <a:prstGeom prst="rect">
            <a:avLst/>
          </a:prstGeom>
          <a:noFill/>
        </p:spPr>
        <p:txBody>
          <a:bodyPr wrap="square" rtlCol="0">
            <a:spAutoFit/>
          </a:bodyPr>
          <a:lstStyle/>
          <a:p>
            <a:pPr marL="285750" lvl="0" indent="-285750">
              <a:buFont typeface="Arial" panose="020B0604020202020204" pitchFamily="34" charset="0"/>
              <a:buChar char="•"/>
            </a:pPr>
            <a:r>
              <a:rPr lang="it-IT" dirty="0">
                <a:solidFill>
                  <a:prstClr val="black"/>
                </a:solidFill>
              </a:rPr>
              <a:t>The </a:t>
            </a:r>
            <a:r>
              <a:rPr lang="en-US" dirty="0">
                <a:solidFill>
                  <a:prstClr val="black"/>
                </a:solidFill>
              </a:rPr>
              <a:t>ability of HSCs to maintain a normal balance between quiescence and proliferation, self-renewal and differentiation, is based not solely on their intrinsic properties, but also on the microenvironment in which they reside, the HSC niche</a:t>
            </a:r>
          </a:p>
          <a:p>
            <a:pPr lvl="0"/>
            <a:endParaRPr lang="en-US" dirty="0">
              <a:solidFill>
                <a:prstClr val="black"/>
              </a:solidFill>
            </a:endParaRPr>
          </a:p>
          <a:p>
            <a:pPr marL="285750" lvl="0" indent="-285750">
              <a:buFont typeface="Arial" panose="020B0604020202020204" pitchFamily="34" charset="0"/>
              <a:buChar char="•"/>
            </a:pPr>
            <a:r>
              <a:rPr lang="it-IT" dirty="0" err="1">
                <a:solidFill>
                  <a:prstClr val="black"/>
                </a:solidFill>
              </a:rPr>
              <a:t>Adherent</a:t>
            </a:r>
            <a:r>
              <a:rPr lang="it-IT" dirty="0">
                <a:solidFill>
                  <a:prstClr val="black"/>
                </a:solidFill>
              </a:rPr>
              <a:t>, </a:t>
            </a:r>
            <a:r>
              <a:rPr lang="it-IT" dirty="0" err="1" smtClean="0">
                <a:solidFill>
                  <a:prstClr val="black"/>
                </a:solidFill>
              </a:rPr>
              <a:t>nonhematopoietic</a:t>
            </a:r>
            <a:r>
              <a:rPr lang="it-IT" dirty="0" smtClean="0">
                <a:solidFill>
                  <a:prstClr val="black"/>
                </a:solidFill>
              </a:rPr>
              <a:t> </a:t>
            </a:r>
            <a:r>
              <a:rPr lang="it-IT" dirty="0" err="1">
                <a:solidFill>
                  <a:prstClr val="black"/>
                </a:solidFill>
              </a:rPr>
              <a:t>cells</a:t>
            </a:r>
            <a:r>
              <a:rPr lang="it-IT" dirty="0">
                <a:solidFill>
                  <a:prstClr val="black"/>
                </a:solidFill>
              </a:rPr>
              <a:t> of BM stroma, BM </a:t>
            </a:r>
            <a:r>
              <a:rPr lang="it-IT" dirty="0" err="1">
                <a:solidFill>
                  <a:prstClr val="black"/>
                </a:solidFill>
              </a:rPr>
              <a:t>stromal</a:t>
            </a:r>
            <a:r>
              <a:rPr lang="it-IT" dirty="0">
                <a:solidFill>
                  <a:prstClr val="black"/>
                </a:solidFill>
              </a:rPr>
              <a:t> </a:t>
            </a:r>
            <a:r>
              <a:rPr lang="it-IT" dirty="0" err="1">
                <a:solidFill>
                  <a:prstClr val="black"/>
                </a:solidFill>
              </a:rPr>
              <a:t>cells</a:t>
            </a:r>
            <a:r>
              <a:rPr lang="it-IT" dirty="0">
                <a:solidFill>
                  <a:prstClr val="black"/>
                </a:solidFill>
              </a:rPr>
              <a:t> (</a:t>
            </a:r>
            <a:r>
              <a:rPr lang="it-IT" dirty="0" err="1">
                <a:solidFill>
                  <a:prstClr val="black"/>
                </a:solidFill>
              </a:rPr>
              <a:t>BMSCs</a:t>
            </a:r>
            <a:r>
              <a:rPr lang="it-IT" dirty="0">
                <a:solidFill>
                  <a:prstClr val="black"/>
                </a:solidFill>
              </a:rPr>
              <a:t>, </a:t>
            </a:r>
            <a:r>
              <a:rPr lang="it-IT" dirty="0" err="1">
                <a:solidFill>
                  <a:prstClr val="black"/>
                </a:solidFill>
              </a:rPr>
              <a:t>also</a:t>
            </a:r>
            <a:r>
              <a:rPr lang="it-IT" dirty="0">
                <a:solidFill>
                  <a:prstClr val="black"/>
                </a:solidFill>
              </a:rPr>
              <a:t> </a:t>
            </a:r>
            <a:r>
              <a:rPr lang="it-IT" dirty="0" err="1">
                <a:solidFill>
                  <a:prstClr val="black"/>
                </a:solidFill>
              </a:rPr>
              <a:t>known</a:t>
            </a:r>
            <a:r>
              <a:rPr lang="it-IT" dirty="0">
                <a:solidFill>
                  <a:prstClr val="black"/>
                </a:solidFill>
              </a:rPr>
              <a:t> </a:t>
            </a:r>
            <a:r>
              <a:rPr lang="it-IT" dirty="0" err="1">
                <a:solidFill>
                  <a:prstClr val="black"/>
                </a:solidFill>
              </a:rPr>
              <a:t>as</a:t>
            </a:r>
            <a:r>
              <a:rPr lang="it-IT" dirty="0">
                <a:solidFill>
                  <a:prstClr val="black"/>
                </a:solidFill>
              </a:rPr>
              <a:t> </a:t>
            </a:r>
            <a:r>
              <a:rPr lang="it-IT" dirty="0" err="1">
                <a:solidFill>
                  <a:prstClr val="black"/>
                </a:solidFill>
              </a:rPr>
              <a:t>Bmderived</a:t>
            </a:r>
            <a:r>
              <a:rPr lang="it-IT" dirty="0">
                <a:solidFill>
                  <a:prstClr val="black"/>
                </a:solidFill>
              </a:rPr>
              <a:t> “</a:t>
            </a:r>
            <a:r>
              <a:rPr lang="it-IT" dirty="0" err="1">
                <a:solidFill>
                  <a:prstClr val="black"/>
                </a:solidFill>
              </a:rPr>
              <a:t>mesenchymal</a:t>
            </a:r>
            <a:r>
              <a:rPr lang="it-IT" dirty="0">
                <a:solidFill>
                  <a:prstClr val="black"/>
                </a:solidFill>
              </a:rPr>
              <a:t> </a:t>
            </a:r>
            <a:r>
              <a:rPr lang="it-IT" dirty="0" err="1">
                <a:solidFill>
                  <a:prstClr val="black"/>
                </a:solidFill>
              </a:rPr>
              <a:t>stem</a:t>
            </a:r>
            <a:r>
              <a:rPr lang="it-IT" dirty="0">
                <a:solidFill>
                  <a:prstClr val="black"/>
                </a:solidFill>
              </a:rPr>
              <a:t> </a:t>
            </a:r>
            <a:r>
              <a:rPr lang="it-IT" dirty="0" err="1">
                <a:solidFill>
                  <a:prstClr val="black"/>
                </a:solidFill>
              </a:rPr>
              <a:t>cells</a:t>
            </a:r>
            <a:r>
              <a:rPr lang="it-IT" dirty="0">
                <a:solidFill>
                  <a:prstClr val="black"/>
                </a:solidFill>
              </a:rPr>
              <a:t>”) are </a:t>
            </a:r>
            <a:r>
              <a:rPr lang="it-IT" dirty="0" err="1">
                <a:solidFill>
                  <a:prstClr val="black"/>
                </a:solidFill>
              </a:rPr>
              <a:t>able</a:t>
            </a:r>
            <a:r>
              <a:rPr lang="it-IT" dirty="0">
                <a:solidFill>
                  <a:prstClr val="black"/>
                </a:solidFill>
              </a:rPr>
              <a:t> to re-create the </a:t>
            </a:r>
            <a:r>
              <a:rPr lang="it-IT" dirty="0" err="1">
                <a:solidFill>
                  <a:prstClr val="black"/>
                </a:solidFill>
              </a:rPr>
              <a:t>hematopoietic</a:t>
            </a:r>
            <a:r>
              <a:rPr lang="it-IT" dirty="0">
                <a:solidFill>
                  <a:prstClr val="black"/>
                </a:solidFill>
              </a:rPr>
              <a:t> </a:t>
            </a:r>
            <a:r>
              <a:rPr lang="it-IT" dirty="0" err="1">
                <a:solidFill>
                  <a:prstClr val="black"/>
                </a:solidFill>
              </a:rPr>
              <a:t>microenvironment</a:t>
            </a:r>
            <a:r>
              <a:rPr lang="it-IT" dirty="0">
                <a:solidFill>
                  <a:prstClr val="black"/>
                </a:solidFill>
              </a:rPr>
              <a:t> (HME) </a:t>
            </a:r>
            <a:r>
              <a:rPr lang="it-IT" dirty="0" err="1">
                <a:solidFill>
                  <a:prstClr val="black"/>
                </a:solidFill>
              </a:rPr>
              <a:t>upon</a:t>
            </a:r>
            <a:r>
              <a:rPr lang="it-IT" dirty="0">
                <a:solidFill>
                  <a:prstClr val="black"/>
                </a:solidFill>
              </a:rPr>
              <a:t> in vivo </a:t>
            </a:r>
            <a:r>
              <a:rPr lang="it-IT" dirty="0" err="1">
                <a:solidFill>
                  <a:prstClr val="black"/>
                </a:solidFill>
              </a:rPr>
              <a:t>transplantation</a:t>
            </a:r>
            <a:r>
              <a:rPr lang="it-IT" dirty="0">
                <a:solidFill>
                  <a:prstClr val="black"/>
                </a:solidFill>
              </a:rPr>
              <a:t> </a:t>
            </a:r>
            <a:r>
              <a:rPr lang="it-IT" dirty="0" err="1">
                <a:solidFill>
                  <a:prstClr val="black"/>
                </a:solidFill>
              </a:rPr>
              <a:t>into</a:t>
            </a:r>
            <a:r>
              <a:rPr lang="it-IT" dirty="0">
                <a:solidFill>
                  <a:prstClr val="black"/>
                </a:solidFill>
              </a:rPr>
              <a:t> </a:t>
            </a:r>
            <a:r>
              <a:rPr lang="it-IT" dirty="0" smtClean="0">
                <a:solidFill>
                  <a:prstClr val="black"/>
                </a:solidFill>
              </a:rPr>
              <a:t>mice</a:t>
            </a:r>
          </a:p>
          <a:p>
            <a:pPr marL="285750" lvl="0" indent="-285750">
              <a:buFont typeface="Arial" panose="020B0604020202020204" pitchFamily="34" charset="0"/>
              <a:buChar char="•"/>
            </a:pPr>
            <a:endParaRPr lang="it-IT" dirty="0">
              <a:solidFill>
                <a:prstClr val="black"/>
              </a:solidFill>
            </a:endParaRPr>
          </a:p>
          <a:p>
            <a:pPr lvl="0"/>
            <a:r>
              <a:rPr lang="en-US" b="1" i="1" dirty="0">
                <a:solidFill>
                  <a:prstClr val="black"/>
                </a:solidFill>
              </a:rPr>
              <a:t>Bone marrow skeletal stem/progenitor cell defects in </a:t>
            </a:r>
            <a:r>
              <a:rPr lang="en-US" b="1" i="1" dirty="0" err="1">
                <a:solidFill>
                  <a:prstClr val="black"/>
                </a:solidFill>
              </a:rPr>
              <a:t>dyskeratosis</a:t>
            </a:r>
            <a:r>
              <a:rPr lang="en-US" b="1" i="1" dirty="0">
                <a:solidFill>
                  <a:prstClr val="black"/>
                </a:solidFill>
              </a:rPr>
              <a:t> </a:t>
            </a:r>
            <a:r>
              <a:rPr lang="en-US" b="1" i="1" dirty="0" err="1">
                <a:solidFill>
                  <a:prstClr val="black"/>
                </a:solidFill>
              </a:rPr>
              <a:t>congenita</a:t>
            </a:r>
            <a:r>
              <a:rPr lang="en-US" b="1" i="1" dirty="0">
                <a:solidFill>
                  <a:prstClr val="black"/>
                </a:solidFill>
              </a:rPr>
              <a:t> and telomere biology disorders. </a:t>
            </a:r>
          </a:p>
          <a:p>
            <a:pPr lvl="0"/>
            <a:r>
              <a:rPr lang="it-IT" i="1" dirty="0" err="1">
                <a:solidFill>
                  <a:prstClr val="black"/>
                </a:solidFill>
              </a:rPr>
              <a:t>Balakumaran</a:t>
            </a:r>
            <a:r>
              <a:rPr lang="it-IT" i="1" dirty="0">
                <a:solidFill>
                  <a:prstClr val="black"/>
                </a:solidFill>
              </a:rPr>
              <a:t> et al., 2015</a:t>
            </a:r>
            <a:endParaRPr lang="it-IT" dirty="0">
              <a:solidFill>
                <a:prstClr val="black"/>
              </a:solidFill>
            </a:endParaRPr>
          </a:p>
        </p:txBody>
      </p:sp>
    </p:spTree>
    <p:extLst>
      <p:ext uri="{BB962C8B-B14F-4D97-AF65-F5344CB8AC3E}">
        <p14:creationId xmlns:p14="http://schemas.microsoft.com/office/powerpoint/2010/main" val="1923409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smtClean="0">
                <a:solidFill>
                  <a:schemeClr val="bg2">
                    <a:lumMod val="90000"/>
                  </a:schemeClr>
                </a:solidFill>
              </a:rPr>
              <a:t>Background</a:t>
            </a:r>
            <a:endParaRPr lang="it-IT" sz="4000" dirty="0">
              <a:solidFill>
                <a:schemeClr val="bg2">
                  <a:lumMod val="90000"/>
                </a:schemeClr>
              </a:solidFill>
            </a:endParaRPr>
          </a:p>
        </p:txBody>
      </p:sp>
      <p:sp>
        <p:nvSpPr>
          <p:cNvPr id="3" name="CasellaDiTesto 2"/>
          <p:cNvSpPr txBox="1"/>
          <p:nvPr/>
        </p:nvSpPr>
        <p:spPr>
          <a:xfrm>
            <a:off x="0" y="872197"/>
            <a:ext cx="12192000" cy="5355312"/>
          </a:xfrm>
          <a:prstGeom prst="rect">
            <a:avLst/>
          </a:prstGeom>
          <a:noFill/>
        </p:spPr>
        <p:txBody>
          <a:bodyPr wrap="square" rtlCol="0">
            <a:spAutoFit/>
          </a:bodyPr>
          <a:lstStyle/>
          <a:p>
            <a:endParaRPr lang="it-IT" dirty="0" smtClean="0"/>
          </a:p>
          <a:p>
            <a:pPr marL="285750" indent="-285750">
              <a:buFont typeface="Arial" panose="020B0604020202020204" pitchFamily="34" charset="0"/>
              <a:buChar char="•"/>
            </a:pPr>
            <a:r>
              <a:rPr lang="it-IT" dirty="0" smtClean="0"/>
              <a:t>DC-</a:t>
            </a:r>
            <a:r>
              <a:rPr lang="it-IT" dirty="0" err="1" smtClean="0"/>
              <a:t>BMSCs</a:t>
            </a:r>
            <a:r>
              <a:rPr lang="it-IT" dirty="0" smtClean="0"/>
              <a:t> </a:t>
            </a:r>
            <a:r>
              <a:rPr lang="it-IT" dirty="0" err="1" smtClean="0"/>
              <a:t>exhibited</a:t>
            </a:r>
            <a:r>
              <a:rPr lang="it-IT" dirty="0"/>
              <a:t> </a:t>
            </a:r>
            <a:r>
              <a:rPr lang="en-US" dirty="0" smtClean="0"/>
              <a:t>reduced </a:t>
            </a:r>
            <a:r>
              <a:rPr lang="en-US" dirty="0" err="1"/>
              <a:t>clonogenicity</a:t>
            </a:r>
            <a:r>
              <a:rPr lang="en-US" dirty="0"/>
              <a:t>, spontaneous differentiation into adipocytes and fibrotic </a:t>
            </a:r>
            <a:r>
              <a:rPr lang="en-US" dirty="0" smtClean="0"/>
              <a:t>cells, and </a:t>
            </a:r>
            <a:r>
              <a:rPr lang="en-US" dirty="0"/>
              <a:t>increased senescence in </a:t>
            </a:r>
            <a:r>
              <a:rPr lang="en-US" dirty="0" smtClean="0"/>
              <a:t>vitro</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Upon </a:t>
            </a:r>
            <a:r>
              <a:rPr lang="en-US" dirty="0"/>
              <a:t>in vivo transplantation into mice, </a:t>
            </a:r>
            <a:r>
              <a:rPr lang="en-US" dirty="0" smtClean="0"/>
              <a:t>DC-BMSCs failed </a:t>
            </a:r>
            <a:r>
              <a:rPr lang="en-US" dirty="0"/>
              <a:t>to form bone or support hematopoiesis, unlike normal </a:t>
            </a:r>
            <a:r>
              <a:rPr lang="en-US" dirty="0" smtClean="0"/>
              <a:t>BMSCs</a:t>
            </a:r>
          </a:p>
          <a:p>
            <a:endParaRPr lang="it-IT" sz="900" dirty="0" smtClean="0"/>
          </a:p>
          <a:p>
            <a:r>
              <a:rPr lang="en-US" b="1" i="1" dirty="0"/>
              <a:t>Bone marrow skeletal stem/progenitor cell defects in </a:t>
            </a:r>
            <a:r>
              <a:rPr lang="en-US" b="1" i="1" dirty="0" err="1" smtClean="0"/>
              <a:t>dyskeratosis</a:t>
            </a:r>
            <a:r>
              <a:rPr lang="en-US" b="1" i="1" dirty="0"/>
              <a:t> </a:t>
            </a:r>
            <a:r>
              <a:rPr lang="en-US" b="1" i="1" dirty="0" err="1" smtClean="0"/>
              <a:t>congenita</a:t>
            </a:r>
            <a:r>
              <a:rPr lang="en-US" b="1" i="1" dirty="0" smtClean="0"/>
              <a:t> </a:t>
            </a:r>
            <a:r>
              <a:rPr lang="en-US" b="1" i="1" dirty="0"/>
              <a:t>and telomere biology </a:t>
            </a:r>
            <a:r>
              <a:rPr lang="en-US" b="1" i="1" dirty="0" smtClean="0"/>
              <a:t>disorders. </a:t>
            </a:r>
          </a:p>
          <a:p>
            <a:r>
              <a:rPr lang="it-IT" i="1" dirty="0" err="1" smtClean="0"/>
              <a:t>Balakumaran</a:t>
            </a:r>
            <a:r>
              <a:rPr lang="it-IT" i="1" dirty="0" smtClean="0"/>
              <a:t> </a:t>
            </a:r>
            <a:r>
              <a:rPr lang="it-IT" i="1" dirty="0"/>
              <a:t>et </a:t>
            </a:r>
            <a:r>
              <a:rPr lang="it-IT" i="1" dirty="0" smtClean="0"/>
              <a:t>al., 2015</a:t>
            </a:r>
            <a:r>
              <a:rPr lang="it-IT" dirty="0" smtClean="0"/>
              <a:t>.</a:t>
            </a:r>
            <a:endParaRPr lang="it-IT" b="1" i="1" dirty="0" smtClean="0"/>
          </a:p>
          <a:p>
            <a:endParaRPr lang="it-IT" dirty="0" smtClean="0"/>
          </a:p>
          <a:p>
            <a:pPr marL="285750" indent="-285750">
              <a:buFont typeface="Arial" panose="020B0604020202020204" pitchFamily="34" charset="0"/>
              <a:buChar char="•"/>
            </a:pPr>
            <a:r>
              <a:rPr lang="en-US" dirty="0" smtClean="0"/>
              <a:t>Telomerase </a:t>
            </a:r>
            <a:r>
              <a:rPr lang="en-US" dirty="0"/>
              <a:t>gene therapy </a:t>
            </a:r>
            <a:r>
              <a:rPr lang="en-US" dirty="0" smtClean="0"/>
              <a:t>in a </a:t>
            </a:r>
            <a:r>
              <a:rPr lang="en-US" dirty="0"/>
              <a:t>mouse model of </a:t>
            </a:r>
            <a:r>
              <a:rPr lang="en-US" dirty="0" smtClean="0"/>
              <a:t>aplastic anemia </a:t>
            </a:r>
            <a:r>
              <a:rPr lang="en-US" dirty="0"/>
              <a:t>targets the </a:t>
            </a:r>
            <a:r>
              <a:rPr lang="en-US" dirty="0" smtClean="0"/>
              <a:t>bone marrow </a:t>
            </a:r>
            <a:r>
              <a:rPr lang="en-US" dirty="0"/>
              <a:t>and </a:t>
            </a:r>
            <a:r>
              <a:rPr lang="en-US" dirty="0" smtClean="0"/>
              <a:t>provides increased </a:t>
            </a:r>
            <a:r>
              <a:rPr lang="en-US" dirty="0"/>
              <a:t>and </a:t>
            </a:r>
            <a:r>
              <a:rPr lang="en-US" dirty="0" smtClean="0"/>
              <a:t>stable telomerase expression</a:t>
            </a:r>
          </a:p>
          <a:p>
            <a:endParaRPr lang="en-US" dirty="0" smtClean="0"/>
          </a:p>
          <a:p>
            <a:pPr marL="285750" indent="-285750">
              <a:buFont typeface="Arial" panose="020B0604020202020204" pitchFamily="34" charset="0"/>
              <a:buChar char="•"/>
            </a:pPr>
            <a:r>
              <a:rPr lang="en-US" dirty="0"/>
              <a:t>Telomerase expression </a:t>
            </a:r>
            <a:r>
              <a:rPr lang="en-US" dirty="0" smtClean="0"/>
              <a:t>leads to </a:t>
            </a:r>
            <a:r>
              <a:rPr lang="en-US" dirty="0"/>
              <a:t>telomere elongation </a:t>
            </a:r>
            <a:r>
              <a:rPr lang="en-US" dirty="0" smtClean="0"/>
              <a:t>and subsequently </a:t>
            </a:r>
            <a:r>
              <a:rPr lang="en-US" dirty="0"/>
              <a:t>to the </a:t>
            </a:r>
            <a:r>
              <a:rPr lang="en-US" dirty="0" smtClean="0"/>
              <a:t>reversal of </a:t>
            </a:r>
            <a:r>
              <a:rPr lang="en-US" dirty="0"/>
              <a:t>aplastic </a:t>
            </a:r>
            <a:r>
              <a:rPr lang="en-US" dirty="0" smtClean="0"/>
              <a:t>anemia phenotypes</a:t>
            </a:r>
          </a:p>
          <a:p>
            <a:endParaRPr lang="en-US" dirty="0"/>
          </a:p>
          <a:p>
            <a:pPr marL="285750" indent="-285750">
              <a:buFont typeface="Arial" panose="020B0604020202020204" pitchFamily="34" charset="0"/>
              <a:buChar char="•"/>
            </a:pPr>
            <a:r>
              <a:rPr lang="en-US" dirty="0" smtClean="0"/>
              <a:t>Despite </a:t>
            </a:r>
            <a:r>
              <a:rPr lang="en-US" dirty="0"/>
              <a:t>the fact that AAV9 vectors carrying the </a:t>
            </a:r>
            <a:r>
              <a:rPr lang="en-US" dirty="0" err="1"/>
              <a:t>Tert</a:t>
            </a:r>
            <a:r>
              <a:rPr lang="en-US" dirty="0"/>
              <a:t> gene </a:t>
            </a:r>
            <a:r>
              <a:rPr lang="en-US" dirty="0" smtClean="0"/>
              <a:t>are </a:t>
            </a:r>
            <a:r>
              <a:rPr lang="en-US" dirty="0" err="1" smtClean="0"/>
              <a:t>nonintegrative</a:t>
            </a:r>
            <a:r>
              <a:rPr lang="en-US" dirty="0" smtClean="0"/>
              <a:t> </a:t>
            </a:r>
            <a:r>
              <a:rPr lang="en-US" dirty="0"/>
              <a:t>and therefore unlikely to aid in the division of </a:t>
            </a:r>
            <a:r>
              <a:rPr lang="en-US" dirty="0" smtClean="0"/>
              <a:t>cancer cells</a:t>
            </a:r>
            <a:r>
              <a:rPr lang="en-US" dirty="0"/>
              <a:t>, the association of many cancers with telomerase </a:t>
            </a:r>
            <a:r>
              <a:rPr lang="en-US" dirty="0" smtClean="0"/>
              <a:t>expression imposes </a:t>
            </a:r>
            <a:r>
              <a:rPr lang="en-US" dirty="0"/>
              <a:t>specific safety concerns. In this regard, </a:t>
            </a:r>
            <a:r>
              <a:rPr lang="en-US" dirty="0" smtClean="0"/>
              <a:t>in a </a:t>
            </a:r>
            <a:r>
              <a:rPr lang="en-US" dirty="0"/>
              <a:t>previous study, a longer than 1-year follow-up </a:t>
            </a:r>
            <a:r>
              <a:rPr lang="en-US" dirty="0" smtClean="0"/>
              <a:t>of wild-type mice </a:t>
            </a:r>
            <a:r>
              <a:rPr lang="en-US" dirty="0"/>
              <a:t>treated with AAV9-Tert did not show increased </a:t>
            </a:r>
            <a:r>
              <a:rPr lang="en-US" dirty="0" smtClean="0"/>
              <a:t>cancer</a:t>
            </a:r>
          </a:p>
          <a:p>
            <a:pPr marL="285750" indent="-285750">
              <a:buFont typeface="Arial" panose="020B0604020202020204" pitchFamily="34" charset="0"/>
              <a:buChar char="•"/>
            </a:pPr>
            <a:endParaRPr lang="en-US" sz="900" dirty="0" smtClean="0"/>
          </a:p>
          <a:p>
            <a:r>
              <a:rPr lang="it-IT" b="1" i="1" dirty="0"/>
              <a:t>Telomerase gene </a:t>
            </a:r>
            <a:r>
              <a:rPr lang="it-IT" b="1" i="1" dirty="0" err="1"/>
              <a:t>therapy</a:t>
            </a:r>
            <a:r>
              <a:rPr lang="it-IT" b="1" i="1" dirty="0"/>
              <a:t> </a:t>
            </a:r>
            <a:r>
              <a:rPr lang="it-IT" b="1" i="1" dirty="0" err="1"/>
              <a:t>rescues</a:t>
            </a:r>
            <a:r>
              <a:rPr lang="it-IT" b="1" i="1" dirty="0"/>
              <a:t> telomere </a:t>
            </a:r>
            <a:r>
              <a:rPr lang="it-IT" b="1" i="1" dirty="0" err="1"/>
              <a:t>length</a:t>
            </a:r>
            <a:r>
              <a:rPr lang="it-IT" b="1" i="1" dirty="0"/>
              <a:t>, bone </a:t>
            </a:r>
            <a:r>
              <a:rPr lang="it-IT" b="1" i="1" dirty="0" err="1"/>
              <a:t>marrow</a:t>
            </a:r>
            <a:r>
              <a:rPr lang="it-IT" b="1" i="1" dirty="0"/>
              <a:t> </a:t>
            </a:r>
            <a:r>
              <a:rPr lang="it-IT" b="1" i="1" dirty="0" smtClean="0"/>
              <a:t>aplasia, </a:t>
            </a:r>
            <a:r>
              <a:rPr lang="en-US" b="1" i="1" dirty="0" smtClean="0"/>
              <a:t>and </a:t>
            </a:r>
            <a:r>
              <a:rPr lang="en-US" b="1" i="1" dirty="0"/>
              <a:t>survival in mice with aplastic </a:t>
            </a:r>
            <a:r>
              <a:rPr lang="en-US" b="1" i="1" dirty="0" smtClean="0"/>
              <a:t>anemia</a:t>
            </a:r>
            <a:r>
              <a:rPr lang="en-US" i="1" dirty="0" smtClean="0"/>
              <a:t>.</a:t>
            </a:r>
          </a:p>
          <a:p>
            <a:r>
              <a:rPr lang="it-IT" i="1" dirty="0" err="1" smtClean="0"/>
              <a:t>B</a:t>
            </a:r>
            <a:r>
              <a:rPr lang="it-IT" i="1" dirty="0" err="1" smtClean="0">
                <a:latin typeface="Calibri" panose="020F0502020204030204" pitchFamily="34" charset="0"/>
                <a:cs typeface="Calibri" panose="020F0502020204030204" pitchFamily="34" charset="0"/>
              </a:rPr>
              <a:t>är</a:t>
            </a:r>
            <a:r>
              <a:rPr lang="it-IT" i="1" dirty="0" smtClean="0"/>
              <a:t> et al.,2016</a:t>
            </a:r>
            <a:endParaRPr lang="it-IT" i="1" dirty="0"/>
          </a:p>
        </p:txBody>
      </p:sp>
    </p:spTree>
    <p:extLst>
      <p:ext uri="{BB962C8B-B14F-4D97-AF65-F5344CB8AC3E}">
        <p14:creationId xmlns:p14="http://schemas.microsoft.com/office/powerpoint/2010/main" val="1677768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6429830"/>
            <a:ext cx="12192000" cy="42817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smtClean="0">
                <a:solidFill>
                  <a:schemeClr val="bg2">
                    <a:lumMod val="90000"/>
                  </a:schemeClr>
                </a:solidFill>
              </a:rPr>
              <a:t>Preliminary data in </a:t>
            </a:r>
            <a:r>
              <a:rPr lang="it-IT" sz="4000" dirty="0" err="1" smtClean="0">
                <a:solidFill>
                  <a:schemeClr val="bg2">
                    <a:lumMod val="90000"/>
                  </a:schemeClr>
                </a:solidFill>
              </a:rPr>
              <a:t>literature</a:t>
            </a:r>
            <a:endParaRPr lang="it-IT" sz="4000" dirty="0">
              <a:solidFill>
                <a:schemeClr val="bg2">
                  <a:lumMod val="90000"/>
                </a:schemeClr>
              </a:solidFill>
            </a:endParaRPr>
          </a:p>
        </p:txBody>
      </p:sp>
      <p:sp>
        <p:nvSpPr>
          <p:cNvPr id="6" name="CasellaDiTesto 5"/>
          <p:cNvSpPr txBox="1"/>
          <p:nvPr/>
        </p:nvSpPr>
        <p:spPr>
          <a:xfrm>
            <a:off x="146304" y="847778"/>
            <a:ext cx="6766560" cy="369332"/>
          </a:xfrm>
          <a:prstGeom prst="rect">
            <a:avLst/>
          </a:prstGeom>
          <a:noFill/>
        </p:spPr>
        <p:txBody>
          <a:bodyPr wrap="square" rtlCol="0">
            <a:spAutoFit/>
          </a:bodyPr>
          <a:lstStyle/>
          <a:p>
            <a:pPr marL="285750" indent="-285750">
              <a:buFont typeface="Arial" panose="020B0604020202020204" pitchFamily="34" charset="0"/>
              <a:buChar char="•"/>
            </a:pPr>
            <a:r>
              <a:rPr lang="en-US" dirty="0"/>
              <a:t>AAV9-Tert targets bone marrow and hematopoietic stem </a:t>
            </a:r>
            <a:r>
              <a:rPr lang="en-US" dirty="0" smtClean="0"/>
              <a:t>cells (A)</a:t>
            </a:r>
            <a:endParaRPr lang="it-IT" dirty="0"/>
          </a:p>
        </p:txBody>
      </p:sp>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t="1274" b="65028"/>
          <a:stretch/>
        </p:blipFill>
        <p:spPr>
          <a:xfrm>
            <a:off x="146304" y="2569931"/>
            <a:ext cx="7088836" cy="3114201"/>
          </a:xfrm>
          <a:prstGeom prst="rect">
            <a:avLst/>
          </a:prstGeom>
        </p:spPr>
      </p:pic>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l="3309" t="35556" r="41192" b="38133"/>
          <a:stretch/>
        </p:blipFill>
        <p:spPr>
          <a:xfrm>
            <a:off x="7656068" y="2683648"/>
            <a:ext cx="3994038" cy="2971831"/>
          </a:xfrm>
          <a:prstGeom prst="rect">
            <a:avLst/>
          </a:prstGeom>
        </p:spPr>
      </p:pic>
      <p:sp>
        <p:nvSpPr>
          <p:cNvPr id="7" name="CasellaDiTesto 6"/>
          <p:cNvSpPr txBox="1"/>
          <p:nvPr/>
        </p:nvSpPr>
        <p:spPr>
          <a:xfrm>
            <a:off x="146304" y="1266793"/>
            <a:ext cx="10082784"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Tert</a:t>
            </a:r>
            <a:r>
              <a:rPr lang="en-US" dirty="0" smtClean="0"/>
              <a:t> </a:t>
            </a:r>
            <a:r>
              <a:rPr lang="en-US" dirty="0"/>
              <a:t>mRNA expression </a:t>
            </a:r>
            <a:r>
              <a:rPr lang="en-US" dirty="0" smtClean="0"/>
              <a:t>is determined  by quantitative </a:t>
            </a:r>
            <a:r>
              <a:rPr lang="en-US" dirty="0"/>
              <a:t>real-time PCR in whole bone marrow isolates </a:t>
            </a:r>
            <a:endParaRPr lang="en-US" dirty="0" smtClean="0"/>
          </a:p>
          <a:p>
            <a:r>
              <a:rPr lang="en-US" dirty="0"/>
              <a:t> </a:t>
            </a:r>
            <a:r>
              <a:rPr lang="en-US" dirty="0" smtClean="0"/>
              <a:t>     at </a:t>
            </a:r>
            <a:r>
              <a:rPr lang="en-US" dirty="0"/>
              <a:t>2 </a:t>
            </a:r>
            <a:r>
              <a:rPr lang="en-US" dirty="0" smtClean="0"/>
              <a:t>weeks and </a:t>
            </a:r>
            <a:r>
              <a:rPr lang="en-US" dirty="0"/>
              <a:t>8 months after virus </a:t>
            </a:r>
            <a:r>
              <a:rPr lang="en-US" dirty="0" smtClean="0"/>
              <a:t>injection (B)</a:t>
            </a:r>
            <a:endParaRPr lang="it-IT" dirty="0"/>
          </a:p>
        </p:txBody>
      </p:sp>
      <p:sp>
        <p:nvSpPr>
          <p:cNvPr id="8" name="Rettangolo 7"/>
          <p:cNvSpPr/>
          <p:nvPr/>
        </p:nvSpPr>
        <p:spPr>
          <a:xfrm>
            <a:off x="3154680" y="5795371"/>
            <a:ext cx="8739266" cy="523220"/>
          </a:xfrm>
          <a:prstGeom prst="rect">
            <a:avLst/>
          </a:prstGeom>
        </p:spPr>
        <p:txBody>
          <a:bodyPr wrap="square">
            <a:spAutoFit/>
          </a:bodyPr>
          <a:lstStyle/>
          <a:p>
            <a:pPr algn="r"/>
            <a:r>
              <a:rPr lang="it-IT" sz="1400" b="1" i="1" dirty="0"/>
              <a:t>Telomerase gene </a:t>
            </a:r>
            <a:r>
              <a:rPr lang="it-IT" sz="1400" b="1" i="1" dirty="0" err="1"/>
              <a:t>therapy</a:t>
            </a:r>
            <a:r>
              <a:rPr lang="it-IT" sz="1400" b="1" i="1" dirty="0"/>
              <a:t> </a:t>
            </a:r>
            <a:r>
              <a:rPr lang="it-IT" sz="1400" b="1" i="1" dirty="0" err="1"/>
              <a:t>rescues</a:t>
            </a:r>
            <a:r>
              <a:rPr lang="it-IT" sz="1400" b="1" i="1" dirty="0"/>
              <a:t> telomere </a:t>
            </a:r>
            <a:r>
              <a:rPr lang="it-IT" sz="1400" b="1" i="1" dirty="0" err="1"/>
              <a:t>length</a:t>
            </a:r>
            <a:r>
              <a:rPr lang="it-IT" sz="1400" b="1" i="1" dirty="0"/>
              <a:t>, bone </a:t>
            </a:r>
            <a:r>
              <a:rPr lang="it-IT" sz="1400" b="1" i="1" dirty="0" err="1"/>
              <a:t>marrow</a:t>
            </a:r>
            <a:r>
              <a:rPr lang="it-IT" sz="1400" b="1" i="1" dirty="0"/>
              <a:t> aplasia, </a:t>
            </a:r>
            <a:r>
              <a:rPr lang="en-US" sz="1400" b="1" i="1" dirty="0"/>
              <a:t>and survival in mice with aplastic anemia</a:t>
            </a:r>
            <a:r>
              <a:rPr lang="en-US" sz="1400" i="1" dirty="0"/>
              <a:t>. </a:t>
            </a:r>
            <a:r>
              <a:rPr lang="it-IT" sz="1400" i="1" dirty="0" err="1"/>
              <a:t>B</a:t>
            </a:r>
            <a:r>
              <a:rPr lang="it-IT" sz="1400" i="1" dirty="0" err="1">
                <a:latin typeface="Calibri" panose="020F0502020204030204" pitchFamily="34" charset="0"/>
                <a:cs typeface="Calibri" panose="020F0502020204030204" pitchFamily="34" charset="0"/>
              </a:rPr>
              <a:t>är</a:t>
            </a:r>
            <a:r>
              <a:rPr lang="it-IT" sz="1400" i="1" dirty="0"/>
              <a:t> et al.,2016</a:t>
            </a:r>
          </a:p>
        </p:txBody>
      </p:sp>
      <p:sp>
        <p:nvSpPr>
          <p:cNvPr id="9" name="CasellaDiTesto 8"/>
          <p:cNvSpPr txBox="1"/>
          <p:nvPr/>
        </p:nvSpPr>
        <p:spPr>
          <a:xfrm>
            <a:off x="146304" y="1913124"/>
            <a:ext cx="11052698"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Higher </a:t>
            </a:r>
            <a:r>
              <a:rPr lang="en-US" dirty="0" err="1" smtClean="0"/>
              <a:t>Tert</a:t>
            </a:r>
            <a:r>
              <a:rPr lang="en-US" dirty="0" smtClean="0"/>
              <a:t> </a:t>
            </a:r>
            <a:r>
              <a:rPr lang="en-US" dirty="0"/>
              <a:t>mRNA expression in whole bone marrow compared </a:t>
            </a:r>
            <a:r>
              <a:rPr lang="en-US" dirty="0" smtClean="0"/>
              <a:t>with isolated </a:t>
            </a:r>
            <a:r>
              <a:rPr lang="en-US" dirty="0"/>
              <a:t>hematopoietic cells (HPSCs and lin1 cells) could </a:t>
            </a:r>
            <a:r>
              <a:rPr lang="en-US" dirty="0" smtClean="0"/>
              <a:t>suggest that </a:t>
            </a:r>
            <a:r>
              <a:rPr lang="en-US" dirty="0"/>
              <a:t>additional bone marrow cells corresponding to the stroma </a:t>
            </a:r>
            <a:r>
              <a:rPr lang="en-US" dirty="0" smtClean="0"/>
              <a:t>may </a:t>
            </a:r>
            <a:r>
              <a:rPr lang="en-US" dirty="0"/>
              <a:t>also be </a:t>
            </a:r>
            <a:r>
              <a:rPr lang="en-US" dirty="0" smtClean="0"/>
              <a:t>infected (C)</a:t>
            </a:r>
            <a:endParaRPr lang="it-IT" dirty="0"/>
          </a:p>
        </p:txBody>
      </p:sp>
      <p:sp>
        <p:nvSpPr>
          <p:cNvPr id="10" name="CasellaDiTesto 9"/>
          <p:cNvSpPr txBox="1"/>
          <p:nvPr/>
        </p:nvSpPr>
        <p:spPr>
          <a:xfrm>
            <a:off x="146304" y="5499463"/>
            <a:ext cx="873457" cy="369332"/>
          </a:xfrm>
          <a:prstGeom prst="rect">
            <a:avLst/>
          </a:prstGeom>
          <a:noFill/>
        </p:spPr>
        <p:txBody>
          <a:bodyPr wrap="square" rtlCol="0">
            <a:spAutoFit/>
          </a:bodyPr>
          <a:lstStyle/>
          <a:p>
            <a:r>
              <a:rPr lang="it-IT" dirty="0" smtClean="0"/>
              <a:t>(A)</a:t>
            </a:r>
            <a:endParaRPr lang="it-IT" dirty="0"/>
          </a:p>
        </p:txBody>
      </p:sp>
      <p:sp>
        <p:nvSpPr>
          <p:cNvPr id="11" name="CasellaDiTesto 10"/>
          <p:cNvSpPr txBox="1"/>
          <p:nvPr/>
        </p:nvSpPr>
        <p:spPr>
          <a:xfrm>
            <a:off x="7348993" y="5370420"/>
            <a:ext cx="614150" cy="369332"/>
          </a:xfrm>
          <a:prstGeom prst="rect">
            <a:avLst/>
          </a:prstGeom>
          <a:noFill/>
        </p:spPr>
        <p:txBody>
          <a:bodyPr wrap="square" rtlCol="0">
            <a:spAutoFit/>
          </a:bodyPr>
          <a:lstStyle/>
          <a:p>
            <a:r>
              <a:rPr lang="it-IT" dirty="0" smtClean="0"/>
              <a:t>(B)</a:t>
            </a:r>
            <a:endParaRPr lang="it-IT" dirty="0"/>
          </a:p>
        </p:txBody>
      </p:sp>
    </p:spTree>
    <p:extLst>
      <p:ext uri="{BB962C8B-B14F-4D97-AF65-F5344CB8AC3E}">
        <p14:creationId xmlns:p14="http://schemas.microsoft.com/office/powerpoint/2010/main" val="325274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6429829"/>
            <a:ext cx="12192000" cy="42817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err="1" smtClean="0">
                <a:solidFill>
                  <a:schemeClr val="bg2">
                    <a:lumMod val="90000"/>
                  </a:schemeClr>
                </a:solidFill>
              </a:rPr>
              <a:t>Experimental</a:t>
            </a:r>
            <a:r>
              <a:rPr lang="it-IT" sz="4000" dirty="0" smtClean="0">
                <a:solidFill>
                  <a:schemeClr val="bg2">
                    <a:lumMod val="90000"/>
                  </a:schemeClr>
                </a:solidFill>
              </a:rPr>
              <a:t> </a:t>
            </a:r>
            <a:r>
              <a:rPr lang="it-IT" sz="4000" dirty="0" err="1" smtClean="0">
                <a:solidFill>
                  <a:schemeClr val="bg2">
                    <a:lumMod val="90000"/>
                  </a:schemeClr>
                </a:solidFill>
              </a:rPr>
              <a:t>plan</a:t>
            </a:r>
            <a:endParaRPr lang="it-IT" sz="4000" dirty="0">
              <a:solidFill>
                <a:schemeClr val="bg2">
                  <a:lumMod val="90000"/>
                </a:schemeClr>
              </a:solidFill>
            </a:endParaRPr>
          </a:p>
        </p:txBody>
      </p:sp>
      <p:sp>
        <p:nvSpPr>
          <p:cNvPr id="5" name="CasellaDiTesto 4"/>
          <p:cNvSpPr txBox="1"/>
          <p:nvPr/>
        </p:nvSpPr>
        <p:spPr>
          <a:xfrm>
            <a:off x="0" y="2263612"/>
            <a:ext cx="12192000" cy="1091388"/>
          </a:xfrm>
          <a:prstGeom prst="rect">
            <a:avLst/>
          </a:prstGeom>
          <a:noFill/>
        </p:spPr>
        <p:txBody>
          <a:bodyPr wrap="square" rtlCol="0">
            <a:spAutoFit/>
          </a:bodyPr>
          <a:lstStyle/>
          <a:p>
            <a:pPr algn="ctr"/>
            <a:r>
              <a:rPr lang="it-IT" sz="4000" dirty="0" err="1" smtClean="0">
                <a:solidFill>
                  <a:schemeClr val="accent2"/>
                </a:solidFill>
              </a:rPr>
              <a:t>Strategy</a:t>
            </a:r>
            <a:endParaRPr lang="it-IT" sz="4000" dirty="0" smtClean="0">
              <a:solidFill>
                <a:schemeClr val="accent2"/>
              </a:solidFill>
            </a:endParaRPr>
          </a:p>
          <a:p>
            <a:pPr algn="ctr"/>
            <a:endParaRPr lang="it-IT" sz="2400" dirty="0"/>
          </a:p>
        </p:txBody>
      </p:sp>
      <p:sp>
        <p:nvSpPr>
          <p:cNvPr id="6" name="CasellaDiTesto 5"/>
          <p:cNvSpPr txBox="1"/>
          <p:nvPr/>
        </p:nvSpPr>
        <p:spPr>
          <a:xfrm>
            <a:off x="271975" y="1619747"/>
            <a:ext cx="11648049" cy="369332"/>
          </a:xfrm>
          <a:prstGeom prst="rect">
            <a:avLst/>
          </a:prstGeom>
          <a:noFill/>
          <a:ln>
            <a:solidFill>
              <a:schemeClr val="accent2"/>
            </a:solidFill>
          </a:ln>
        </p:spPr>
        <p:txBody>
          <a:bodyPr wrap="square" rtlCol="0">
            <a:spAutoFit/>
          </a:bodyPr>
          <a:lstStyle/>
          <a:p>
            <a:pPr algn="ctr"/>
            <a:r>
              <a:rPr lang="en-US" b="1" dirty="0"/>
              <a:t>W</a:t>
            </a:r>
            <a:r>
              <a:rPr lang="en-US" b="1" dirty="0" smtClean="0"/>
              <a:t>e </a:t>
            </a:r>
            <a:r>
              <a:rPr lang="en-US" b="1" dirty="0"/>
              <a:t>want to work on the possible correction of niche problems to improve autologous bone marrow transplantation</a:t>
            </a:r>
            <a:endParaRPr lang="it-IT" b="1" dirty="0"/>
          </a:p>
        </p:txBody>
      </p:sp>
      <p:sp>
        <p:nvSpPr>
          <p:cNvPr id="7" name="CasellaDiTesto 6"/>
          <p:cNvSpPr txBox="1"/>
          <p:nvPr/>
        </p:nvSpPr>
        <p:spPr>
          <a:xfrm>
            <a:off x="0" y="875117"/>
            <a:ext cx="12192000" cy="646331"/>
          </a:xfrm>
          <a:prstGeom prst="rect">
            <a:avLst/>
          </a:prstGeom>
          <a:noFill/>
        </p:spPr>
        <p:txBody>
          <a:bodyPr wrap="square" rtlCol="0">
            <a:spAutoFit/>
          </a:bodyPr>
          <a:lstStyle/>
          <a:p>
            <a:pPr algn="ctr"/>
            <a:r>
              <a:rPr lang="it-IT" sz="3600" dirty="0" err="1" smtClean="0">
                <a:solidFill>
                  <a:schemeClr val="accent2"/>
                </a:solidFill>
              </a:rPr>
              <a:t>Objective</a:t>
            </a:r>
            <a:endParaRPr lang="it-IT" sz="3600" dirty="0">
              <a:solidFill>
                <a:schemeClr val="accent2"/>
              </a:solidFill>
            </a:endParaRPr>
          </a:p>
        </p:txBody>
      </p:sp>
      <p:sp>
        <p:nvSpPr>
          <p:cNvPr id="3" name="CasellaDiTesto 2"/>
          <p:cNvSpPr txBox="1"/>
          <p:nvPr/>
        </p:nvSpPr>
        <p:spPr>
          <a:xfrm>
            <a:off x="271975" y="3261751"/>
            <a:ext cx="11648049" cy="2954655"/>
          </a:xfrm>
          <a:prstGeom prst="rect">
            <a:avLst/>
          </a:prstGeom>
          <a:noFill/>
          <a:ln>
            <a:solidFill>
              <a:schemeClr val="accent2"/>
            </a:solidFill>
          </a:ln>
        </p:spPr>
        <p:txBody>
          <a:bodyPr wrap="square" rtlCol="0">
            <a:spAutoFit/>
          </a:bodyPr>
          <a:lstStyle/>
          <a:p>
            <a:r>
              <a:rPr lang="it-IT" dirty="0"/>
              <a:t>T</a:t>
            </a:r>
            <a:r>
              <a:rPr lang="it-IT" dirty="0" smtClean="0"/>
              <a:t>est </a:t>
            </a:r>
            <a:r>
              <a:rPr lang="it-IT" dirty="0"/>
              <a:t>the </a:t>
            </a:r>
            <a:r>
              <a:rPr lang="it-IT" dirty="0" err="1"/>
              <a:t>therapeutic</a:t>
            </a:r>
            <a:r>
              <a:rPr lang="it-IT" dirty="0"/>
              <a:t> </a:t>
            </a:r>
            <a:r>
              <a:rPr lang="it-IT" dirty="0" err="1" smtClean="0"/>
              <a:t>efficacy</a:t>
            </a:r>
            <a:r>
              <a:rPr lang="it-IT" dirty="0" smtClean="0"/>
              <a:t> of </a:t>
            </a:r>
            <a:r>
              <a:rPr lang="it-IT" dirty="0" err="1"/>
              <a:t>telomerase</a:t>
            </a:r>
            <a:r>
              <a:rPr lang="it-IT" dirty="0"/>
              <a:t> </a:t>
            </a:r>
            <a:r>
              <a:rPr lang="it-IT" dirty="0" err="1"/>
              <a:t>activation</a:t>
            </a:r>
            <a:r>
              <a:rPr lang="it-IT" dirty="0"/>
              <a:t> by </a:t>
            </a:r>
            <a:r>
              <a:rPr lang="it-IT" dirty="0" err="1"/>
              <a:t>using</a:t>
            </a:r>
            <a:r>
              <a:rPr lang="it-IT" dirty="0"/>
              <a:t> </a:t>
            </a:r>
            <a:r>
              <a:rPr lang="it-IT" dirty="0" err="1"/>
              <a:t>adeno-associated</a:t>
            </a:r>
            <a:r>
              <a:rPr lang="it-IT" dirty="0"/>
              <a:t> virus (AAV)9 gene </a:t>
            </a:r>
            <a:r>
              <a:rPr lang="it-IT" dirty="0" err="1"/>
              <a:t>therapy</a:t>
            </a:r>
            <a:r>
              <a:rPr lang="it-IT" dirty="0"/>
              <a:t> </a:t>
            </a:r>
            <a:r>
              <a:rPr lang="it-IT" dirty="0" err="1" smtClean="0"/>
              <a:t>vectors</a:t>
            </a:r>
            <a:r>
              <a:rPr lang="it-IT" dirty="0" smtClean="0"/>
              <a:t> </a:t>
            </a:r>
            <a:r>
              <a:rPr lang="it-IT" dirty="0" err="1" smtClean="0"/>
              <a:t>carrying</a:t>
            </a:r>
            <a:r>
              <a:rPr lang="it-IT" dirty="0" smtClean="0"/>
              <a:t> </a:t>
            </a:r>
            <a:r>
              <a:rPr lang="it-IT" dirty="0"/>
              <a:t>the </a:t>
            </a:r>
            <a:r>
              <a:rPr lang="it-IT" dirty="0" err="1"/>
              <a:t>telomerase</a:t>
            </a:r>
            <a:r>
              <a:rPr lang="it-IT" dirty="0"/>
              <a:t> </a:t>
            </a:r>
            <a:r>
              <a:rPr lang="it-IT" dirty="0" err="1"/>
              <a:t>Tert</a:t>
            </a:r>
            <a:r>
              <a:rPr lang="it-IT" dirty="0"/>
              <a:t> gene in </a:t>
            </a:r>
            <a:r>
              <a:rPr lang="it-IT" dirty="0" smtClean="0"/>
              <a:t>mouse </a:t>
            </a:r>
            <a:r>
              <a:rPr lang="it-IT" dirty="0" err="1"/>
              <a:t>models</a:t>
            </a:r>
            <a:r>
              <a:rPr lang="it-IT" dirty="0"/>
              <a:t> of </a:t>
            </a:r>
            <a:r>
              <a:rPr lang="it-IT" dirty="0" err="1"/>
              <a:t>aplastic</a:t>
            </a:r>
            <a:r>
              <a:rPr lang="it-IT" dirty="0"/>
              <a:t> anemia </a:t>
            </a:r>
            <a:r>
              <a:rPr lang="it-IT" dirty="0" smtClean="0"/>
              <a:t>due to </a:t>
            </a:r>
            <a:r>
              <a:rPr lang="it-IT" dirty="0"/>
              <a:t>short </a:t>
            </a:r>
            <a:r>
              <a:rPr lang="it-IT" dirty="0" err="1"/>
              <a:t>telomeres</a:t>
            </a:r>
            <a:r>
              <a:rPr lang="it-IT" dirty="0"/>
              <a:t> </a:t>
            </a:r>
            <a:r>
              <a:rPr lang="it-IT" dirty="0" smtClean="0"/>
              <a:t>(</a:t>
            </a:r>
            <a:r>
              <a:rPr lang="it-IT" dirty="0" err="1" smtClean="0"/>
              <a:t>Tert-deficient</a:t>
            </a:r>
            <a:r>
              <a:rPr lang="it-IT" dirty="0" smtClean="0"/>
              <a:t> </a:t>
            </a:r>
            <a:r>
              <a:rPr lang="it-IT" dirty="0"/>
              <a:t>mice</a:t>
            </a:r>
            <a:r>
              <a:rPr lang="it-IT" dirty="0" smtClean="0"/>
              <a:t>)</a:t>
            </a:r>
          </a:p>
          <a:p>
            <a:endParaRPr lang="it-IT" dirty="0"/>
          </a:p>
          <a:p>
            <a:endParaRPr lang="it-IT" dirty="0" smtClean="0"/>
          </a:p>
          <a:p>
            <a:endParaRPr lang="it-IT" dirty="0" smtClean="0"/>
          </a:p>
          <a:p>
            <a:pPr algn="ctr"/>
            <a:endParaRPr lang="it-IT" dirty="0"/>
          </a:p>
          <a:p>
            <a:pPr algn="ctr"/>
            <a:r>
              <a:rPr lang="it-IT" b="1" dirty="0" err="1" smtClean="0"/>
              <a:t>HSCs</a:t>
            </a:r>
            <a:r>
              <a:rPr lang="it-IT" b="1" dirty="0" smtClean="0"/>
              <a:t> and </a:t>
            </a:r>
            <a:r>
              <a:rPr lang="it-IT" b="1" dirty="0" err="1" smtClean="0"/>
              <a:t>MSCs</a:t>
            </a:r>
            <a:r>
              <a:rPr lang="it-IT" b="1" dirty="0" smtClean="0"/>
              <a:t> isolation and </a:t>
            </a:r>
            <a:r>
              <a:rPr lang="it-IT" b="1" dirty="0" err="1" smtClean="0"/>
              <a:t>transduction</a:t>
            </a:r>
            <a:r>
              <a:rPr lang="it-IT" b="1" dirty="0" smtClean="0"/>
              <a:t> with rAAV9-Tert </a:t>
            </a:r>
            <a:endParaRPr lang="it-IT" sz="800" b="1" dirty="0"/>
          </a:p>
          <a:p>
            <a:pPr algn="ctr"/>
            <a:endParaRPr lang="it-IT" sz="600" b="1" dirty="0" smtClean="0"/>
          </a:p>
          <a:p>
            <a:pPr algn="ctr"/>
            <a:r>
              <a:rPr lang="en-US" b="1" dirty="0" smtClean="0"/>
              <a:t>Co-infusion </a:t>
            </a:r>
            <a:r>
              <a:rPr lang="en-US" b="1" dirty="0"/>
              <a:t>of MSCs with HSCs </a:t>
            </a:r>
            <a:r>
              <a:rPr lang="en-US" b="1" dirty="0" smtClean="0"/>
              <a:t>to improve hematopoietic </a:t>
            </a:r>
            <a:r>
              <a:rPr lang="en-US" b="1" dirty="0"/>
              <a:t>reconstitution of recipients </a:t>
            </a:r>
            <a:r>
              <a:rPr lang="en-US" b="1" dirty="0" smtClean="0"/>
              <a:t>mice and to test MSCs </a:t>
            </a:r>
            <a:r>
              <a:rPr lang="en-US" b="1" dirty="0"/>
              <a:t>effect in hematopoietic niche maintenance</a:t>
            </a:r>
          </a:p>
          <a:p>
            <a:pPr algn="ctr"/>
            <a:endParaRPr lang="en-US" b="1" dirty="0"/>
          </a:p>
        </p:txBody>
      </p:sp>
      <p:sp>
        <p:nvSpPr>
          <p:cNvPr id="8" name="Freccia in giù 7"/>
          <p:cNvSpPr/>
          <p:nvPr/>
        </p:nvSpPr>
        <p:spPr>
          <a:xfrm>
            <a:off x="5836691" y="4097164"/>
            <a:ext cx="259308" cy="58685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66278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smtClean="0">
                <a:solidFill>
                  <a:schemeClr val="bg2">
                    <a:lumMod val="90000"/>
                  </a:schemeClr>
                </a:solidFill>
              </a:rPr>
              <a:t>RECOMBINANT </a:t>
            </a:r>
            <a:r>
              <a:rPr lang="it-IT" sz="4000" dirty="0">
                <a:solidFill>
                  <a:schemeClr val="bg2">
                    <a:lumMod val="90000"/>
                  </a:schemeClr>
                </a:solidFill>
              </a:rPr>
              <a:t>AAV VECTOR (</a:t>
            </a:r>
            <a:r>
              <a:rPr lang="it-IT" sz="4000" dirty="0" err="1">
                <a:solidFill>
                  <a:schemeClr val="bg2">
                    <a:lumMod val="90000"/>
                  </a:schemeClr>
                </a:solidFill>
              </a:rPr>
              <a:t>rAAV</a:t>
            </a:r>
            <a:r>
              <a:rPr lang="it-IT" sz="4000" dirty="0">
                <a:solidFill>
                  <a:schemeClr val="bg2">
                    <a:lumMod val="90000"/>
                  </a:schemeClr>
                </a:solidFill>
              </a:rPr>
              <a:t>)</a:t>
            </a:r>
          </a:p>
        </p:txBody>
      </p:sp>
      <p:sp>
        <p:nvSpPr>
          <p:cNvPr id="8" name="CasellaDiTesto 7"/>
          <p:cNvSpPr txBox="1"/>
          <p:nvPr/>
        </p:nvSpPr>
        <p:spPr>
          <a:xfrm>
            <a:off x="7096077" y="5698025"/>
            <a:ext cx="4852213" cy="461665"/>
          </a:xfrm>
          <a:prstGeom prst="rect">
            <a:avLst/>
          </a:prstGeom>
          <a:noFill/>
        </p:spPr>
        <p:txBody>
          <a:bodyPr wrap="square" rtlCol="0">
            <a:spAutoFit/>
          </a:bodyPr>
          <a:lstStyle/>
          <a:p>
            <a:r>
              <a:rPr lang="it-IT" sz="2400" u="sng" dirty="0" err="1" smtClean="0"/>
              <a:t>Our</a:t>
            </a:r>
            <a:r>
              <a:rPr lang="it-IT" sz="2400" u="sng" dirty="0" smtClean="0"/>
              <a:t> </a:t>
            </a:r>
            <a:r>
              <a:rPr lang="it-IT" sz="2400" u="sng" dirty="0" err="1" smtClean="0"/>
              <a:t>rAAV</a:t>
            </a:r>
            <a:r>
              <a:rPr lang="it-IT" sz="2400" u="sng" dirty="0" smtClean="0"/>
              <a:t> </a:t>
            </a:r>
            <a:r>
              <a:rPr lang="it-IT" sz="2400" u="sng" dirty="0" err="1" smtClean="0"/>
              <a:t>vector</a:t>
            </a:r>
            <a:r>
              <a:rPr lang="it-IT" sz="2400" u="sng" dirty="0" smtClean="0"/>
              <a:t> for </a:t>
            </a:r>
            <a:r>
              <a:rPr lang="it-IT" sz="2400" u="sng" dirty="0" err="1" smtClean="0"/>
              <a:t>HSCs</a:t>
            </a:r>
            <a:r>
              <a:rPr lang="it-IT" sz="2400" u="sng" dirty="0" smtClean="0"/>
              <a:t> and </a:t>
            </a:r>
            <a:r>
              <a:rPr lang="it-IT" sz="2400" u="sng" dirty="0" err="1" smtClean="0"/>
              <a:t>MSCs</a:t>
            </a:r>
            <a:endParaRPr lang="it-IT" sz="2400" u="sng" dirty="0"/>
          </a:p>
        </p:txBody>
      </p:sp>
      <p:sp>
        <p:nvSpPr>
          <p:cNvPr id="9" name="Freccia in giù 8"/>
          <p:cNvSpPr/>
          <p:nvPr/>
        </p:nvSpPr>
        <p:spPr>
          <a:xfrm>
            <a:off x="9300778" y="4766861"/>
            <a:ext cx="194738" cy="78191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bject 9"/>
          <p:cNvSpPr txBox="1"/>
          <p:nvPr/>
        </p:nvSpPr>
        <p:spPr>
          <a:xfrm>
            <a:off x="193964" y="4008848"/>
            <a:ext cx="5860472" cy="870175"/>
          </a:xfrm>
          <a:prstGeom prst="rect">
            <a:avLst/>
          </a:prstGeom>
        </p:spPr>
        <p:txBody>
          <a:bodyPr vert="horz" wrap="square" lIns="0" tIns="6350" rIns="0" bIns="0" rtlCol="0">
            <a:spAutoFit/>
          </a:bodyPr>
          <a:lstStyle/>
          <a:p>
            <a:pPr marL="12700" marR="5080" algn="just">
              <a:lnSpc>
                <a:spcPct val="149300"/>
              </a:lnSpc>
              <a:spcBef>
                <a:spcPts val="50"/>
              </a:spcBef>
            </a:pPr>
            <a:r>
              <a:rPr sz="1300" dirty="0">
                <a:latin typeface="Calibri"/>
                <a:cs typeface="Calibri"/>
              </a:rPr>
              <a:t>The </a:t>
            </a:r>
            <a:r>
              <a:rPr sz="1300" spc="-70" dirty="0">
                <a:latin typeface="Calibri"/>
                <a:cs typeface="Calibri"/>
              </a:rPr>
              <a:t>Ad-­‐helper </a:t>
            </a:r>
            <a:r>
              <a:rPr sz="1300" spc="-5" dirty="0">
                <a:latin typeface="Calibri"/>
                <a:cs typeface="Calibri"/>
              </a:rPr>
              <a:t>plasmid assembling E2A, </a:t>
            </a:r>
            <a:r>
              <a:rPr sz="1300" dirty="0">
                <a:latin typeface="Calibri"/>
                <a:cs typeface="Calibri"/>
              </a:rPr>
              <a:t>E4 and VA </a:t>
            </a:r>
            <a:r>
              <a:rPr sz="1300" spc="-5" dirty="0">
                <a:latin typeface="Calibri"/>
                <a:cs typeface="Calibri"/>
              </a:rPr>
              <a:t>regions </a:t>
            </a:r>
            <a:r>
              <a:rPr sz="1300" spc="-65" dirty="0">
                <a:latin typeface="Calibri"/>
                <a:cs typeface="Calibri"/>
              </a:rPr>
              <a:t>(A</a:t>
            </a:r>
            <a:r>
              <a:rPr sz="1300" b="1" spc="-65" dirty="0">
                <a:latin typeface="Calibri"/>
                <a:cs typeface="Calibri"/>
              </a:rPr>
              <a:t>d-­‐helper  </a:t>
            </a:r>
            <a:r>
              <a:rPr sz="1300" b="1" spc="-5" dirty="0">
                <a:latin typeface="Calibri"/>
                <a:cs typeface="Calibri"/>
              </a:rPr>
              <a:t>plasmid</a:t>
            </a:r>
            <a:r>
              <a:rPr sz="1300" spc="-5" dirty="0">
                <a:latin typeface="Calibri"/>
                <a:cs typeface="Calibri"/>
              </a:rPr>
              <a:t>) </a:t>
            </a:r>
            <a:r>
              <a:rPr sz="1300" dirty="0">
                <a:latin typeface="Calibri"/>
                <a:cs typeface="Calibri"/>
              </a:rPr>
              <a:t>is </a:t>
            </a:r>
            <a:r>
              <a:rPr sz="1300" spc="-5" dirty="0">
                <a:latin typeface="Calibri"/>
                <a:cs typeface="Calibri"/>
              </a:rPr>
              <a:t>cotrasfected </a:t>
            </a:r>
            <a:r>
              <a:rPr sz="1300" dirty="0">
                <a:latin typeface="Calibri"/>
                <a:cs typeface="Calibri"/>
              </a:rPr>
              <a:t>into the </a:t>
            </a:r>
            <a:r>
              <a:rPr sz="1300" spc="-5" dirty="0">
                <a:latin typeface="Calibri"/>
                <a:cs typeface="Calibri"/>
              </a:rPr>
              <a:t>293 cells, along with plasmids encoding </a:t>
            </a:r>
            <a:r>
              <a:rPr sz="1300" dirty="0">
                <a:latin typeface="Calibri"/>
                <a:cs typeface="Calibri"/>
              </a:rPr>
              <a:t>the  </a:t>
            </a:r>
            <a:r>
              <a:rPr sz="1300" spc="-5" dirty="0">
                <a:latin typeface="Calibri"/>
                <a:cs typeface="Calibri"/>
              </a:rPr>
              <a:t>AAV</a:t>
            </a:r>
            <a:r>
              <a:rPr sz="1300" spc="160" dirty="0">
                <a:latin typeface="Calibri"/>
                <a:cs typeface="Calibri"/>
              </a:rPr>
              <a:t> </a:t>
            </a:r>
            <a:r>
              <a:rPr sz="1300" dirty="0">
                <a:latin typeface="Calibri"/>
                <a:cs typeface="Calibri"/>
              </a:rPr>
              <a:t>vector</a:t>
            </a:r>
            <a:r>
              <a:rPr sz="1300" spc="160" dirty="0">
                <a:latin typeface="Calibri"/>
                <a:cs typeface="Calibri"/>
              </a:rPr>
              <a:t> </a:t>
            </a:r>
            <a:r>
              <a:rPr sz="1300" spc="-5" dirty="0">
                <a:latin typeface="Calibri"/>
                <a:cs typeface="Calibri"/>
              </a:rPr>
              <a:t>genome</a:t>
            </a:r>
            <a:r>
              <a:rPr sz="1300" spc="160" dirty="0">
                <a:latin typeface="Calibri"/>
                <a:cs typeface="Calibri"/>
              </a:rPr>
              <a:t> </a:t>
            </a:r>
            <a:r>
              <a:rPr sz="1300" spc="-5" dirty="0">
                <a:latin typeface="Calibri"/>
                <a:cs typeface="Calibri"/>
              </a:rPr>
              <a:t>(</a:t>
            </a:r>
            <a:r>
              <a:rPr sz="1300" b="1" spc="-5" dirty="0">
                <a:latin typeface="Calibri"/>
                <a:cs typeface="Calibri"/>
              </a:rPr>
              <a:t>vector</a:t>
            </a:r>
            <a:r>
              <a:rPr sz="1300" b="1" spc="160" dirty="0">
                <a:latin typeface="Calibri"/>
                <a:cs typeface="Calibri"/>
              </a:rPr>
              <a:t> </a:t>
            </a:r>
            <a:r>
              <a:rPr sz="1300" b="1" spc="-5" dirty="0">
                <a:latin typeface="Calibri"/>
                <a:cs typeface="Calibri"/>
              </a:rPr>
              <a:t>plasmid</a:t>
            </a:r>
            <a:r>
              <a:rPr sz="1300" spc="-5" dirty="0">
                <a:latin typeface="Calibri"/>
                <a:cs typeface="Calibri"/>
              </a:rPr>
              <a:t>)</a:t>
            </a:r>
            <a:r>
              <a:rPr sz="1300" spc="160" dirty="0">
                <a:latin typeface="Calibri"/>
                <a:cs typeface="Calibri"/>
              </a:rPr>
              <a:t> </a:t>
            </a:r>
            <a:r>
              <a:rPr sz="1300" dirty="0">
                <a:latin typeface="Calibri"/>
                <a:cs typeface="Calibri"/>
              </a:rPr>
              <a:t>as</a:t>
            </a:r>
            <a:r>
              <a:rPr sz="1300" spc="160" dirty="0">
                <a:latin typeface="Calibri"/>
                <a:cs typeface="Calibri"/>
              </a:rPr>
              <a:t> </a:t>
            </a:r>
            <a:r>
              <a:rPr sz="1300" spc="-5" dirty="0">
                <a:latin typeface="Calibri"/>
                <a:cs typeface="Calibri"/>
              </a:rPr>
              <a:t>well</a:t>
            </a:r>
            <a:r>
              <a:rPr sz="1300" spc="160" dirty="0">
                <a:latin typeface="Calibri"/>
                <a:cs typeface="Calibri"/>
              </a:rPr>
              <a:t> </a:t>
            </a:r>
            <a:r>
              <a:rPr sz="1300" dirty="0">
                <a:latin typeface="Calibri"/>
                <a:cs typeface="Calibri"/>
              </a:rPr>
              <a:t>as</a:t>
            </a:r>
            <a:r>
              <a:rPr sz="1300" spc="160" dirty="0">
                <a:latin typeface="Calibri"/>
                <a:cs typeface="Calibri"/>
              </a:rPr>
              <a:t> </a:t>
            </a:r>
            <a:r>
              <a:rPr sz="1300" spc="-5" dirty="0">
                <a:latin typeface="Calibri"/>
                <a:cs typeface="Calibri"/>
              </a:rPr>
              <a:t>rep</a:t>
            </a:r>
            <a:r>
              <a:rPr sz="1300" spc="160" dirty="0">
                <a:latin typeface="Calibri"/>
                <a:cs typeface="Calibri"/>
              </a:rPr>
              <a:t> </a:t>
            </a:r>
            <a:r>
              <a:rPr sz="1300" dirty="0">
                <a:latin typeface="Calibri"/>
                <a:cs typeface="Calibri"/>
              </a:rPr>
              <a:t>and</a:t>
            </a:r>
            <a:r>
              <a:rPr sz="1300" spc="160" dirty="0">
                <a:latin typeface="Calibri"/>
                <a:cs typeface="Calibri"/>
              </a:rPr>
              <a:t> </a:t>
            </a:r>
            <a:r>
              <a:rPr sz="1300" dirty="0">
                <a:latin typeface="Calibri"/>
                <a:cs typeface="Calibri"/>
              </a:rPr>
              <a:t>cap</a:t>
            </a:r>
            <a:r>
              <a:rPr sz="1300" spc="165" dirty="0">
                <a:latin typeface="Calibri"/>
                <a:cs typeface="Calibri"/>
              </a:rPr>
              <a:t> </a:t>
            </a:r>
            <a:r>
              <a:rPr sz="1300" dirty="0">
                <a:latin typeface="Calibri"/>
                <a:cs typeface="Calibri"/>
              </a:rPr>
              <a:t>genes</a:t>
            </a:r>
            <a:r>
              <a:rPr sz="1300" spc="160" dirty="0">
                <a:latin typeface="Calibri"/>
                <a:cs typeface="Calibri"/>
              </a:rPr>
              <a:t> </a:t>
            </a:r>
            <a:r>
              <a:rPr sz="1300" spc="-110" dirty="0">
                <a:latin typeface="Calibri"/>
                <a:cs typeface="Calibri"/>
              </a:rPr>
              <a:t>(</a:t>
            </a:r>
            <a:r>
              <a:rPr sz="1300" b="1" spc="-110" dirty="0">
                <a:latin typeface="Calibri"/>
                <a:cs typeface="Calibri"/>
              </a:rPr>
              <a:t>AAV-</a:t>
            </a:r>
            <a:r>
              <a:rPr sz="1300" b="1" spc="-110" dirty="0" smtClean="0">
                <a:latin typeface="Calibri"/>
                <a:cs typeface="Calibri"/>
              </a:rPr>
              <a:t>­‐</a:t>
            </a:r>
            <a:r>
              <a:rPr lang="it-IT" sz="1300" b="1" spc="-110" dirty="0" err="1" smtClean="0">
                <a:latin typeface="Calibri"/>
                <a:cs typeface="Calibri"/>
              </a:rPr>
              <a:t>helper</a:t>
            </a:r>
            <a:r>
              <a:rPr lang="it-IT" sz="1300" b="1" spc="-110" dirty="0" smtClean="0">
                <a:latin typeface="Calibri"/>
                <a:cs typeface="Calibri"/>
              </a:rPr>
              <a:t>  </a:t>
            </a:r>
            <a:r>
              <a:rPr lang="it-IT" sz="1300" b="1" spc="-110" dirty="0" err="1" smtClean="0">
                <a:latin typeface="Calibri"/>
                <a:cs typeface="Calibri"/>
              </a:rPr>
              <a:t>plasmid</a:t>
            </a:r>
            <a:r>
              <a:rPr lang="it-IT" sz="1300" b="1" spc="-110" dirty="0" smtClean="0">
                <a:latin typeface="Calibri"/>
                <a:cs typeface="Calibri"/>
              </a:rPr>
              <a:t>)</a:t>
            </a:r>
            <a:endParaRPr sz="1300" dirty="0">
              <a:latin typeface="Calibri"/>
              <a:cs typeface="Calibri"/>
            </a:endParaRPr>
          </a:p>
        </p:txBody>
      </p:sp>
      <p:pic>
        <p:nvPicPr>
          <p:cNvPr id="12" name="Immagine 11"/>
          <p:cNvPicPr>
            <a:picLocks noChangeAspect="1"/>
          </p:cNvPicPr>
          <p:nvPr/>
        </p:nvPicPr>
        <p:blipFill rotWithShape="1">
          <a:blip r:embed="rId3"/>
          <a:srcRect t="10188"/>
          <a:stretch/>
        </p:blipFill>
        <p:spPr>
          <a:xfrm>
            <a:off x="367654" y="1413164"/>
            <a:ext cx="3713969" cy="2368422"/>
          </a:xfrm>
          <a:prstGeom prst="rect">
            <a:avLst/>
          </a:prstGeom>
        </p:spPr>
      </p:pic>
      <p:pic>
        <p:nvPicPr>
          <p:cNvPr id="13" name="Immagine 12"/>
          <p:cNvPicPr>
            <a:picLocks noChangeAspect="1"/>
          </p:cNvPicPr>
          <p:nvPr/>
        </p:nvPicPr>
        <p:blipFill>
          <a:blip r:embed="rId4"/>
          <a:stretch>
            <a:fillRect/>
          </a:stretch>
        </p:blipFill>
        <p:spPr>
          <a:xfrm>
            <a:off x="3171781" y="1701047"/>
            <a:ext cx="1511939" cy="1554615"/>
          </a:xfrm>
          <a:prstGeom prst="rect">
            <a:avLst/>
          </a:prstGeom>
        </p:spPr>
      </p:pic>
      <p:sp>
        <p:nvSpPr>
          <p:cNvPr id="15" name="CasellaDiTesto 14"/>
          <p:cNvSpPr txBox="1"/>
          <p:nvPr/>
        </p:nvSpPr>
        <p:spPr>
          <a:xfrm>
            <a:off x="193964" y="1073608"/>
            <a:ext cx="3463636" cy="369332"/>
          </a:xfrm>
          <a:prstGeom prst="rect">
            <a:avLst/>
          </a:prstGeom>
          <a:noFill/>
        </p:spPr>
        <p:txBody>
          <a:bodyPr wrap="square" rtlCol="0">
            <a:spAutoFit/>
          </a:bodyPr>
          <a:lstStyle/>
          <a:p>
            <a:r>
              <a:rPr lang="it-IT" b="1" dirty="0" smtClean="0">
                <a:solidFill>
                  <a:schemeClr val="accent2"/>
                </a:solidFill>
              </a:rPr>
              <a:t>rAAV9 </a:t>
            </a:r>
            <a:r>
              <a:rPr lang="it-IT" b="1" dirty="0" err="1" smtClean="0">
                <a:solidFill>
                  <a:schemeClr val="accent2"/>
                </a:solidFill>
              </a:rPr>
              <a:t>vector</a:t>
            </a:r>
            <a:r>
              <a:rPr lang="it-IT" b="1" dirty="0" smtClean="0">
                <a:solidFill>
                  <a:schemeClr val="accent2"/>
                </a:solidFill>
              </a:rPr>
              <a:t> production</a:t>
            </a:r>
            <a:endParaRPr lang="it-IT" b="1" dirty="0">
              <a:solidFill>
                <a:schemeClr val="accent2"/>
              </a:solidFill>
            </a:endParaRPr>
          </a:p>
        </p:txBody>
      </p:sp>
      <p:sp>
        <p:nvSpPr>
          <p:cNvPr id="16" name="CasellaDiTesto 15"/>
          <p:cNvSpPr txBox="1"/>
          <p:nvPr/>
        </p:nvSpPr>
        <p:spPr>
          <a:xfrm>
            <a:off x="7232592" y="1167605"/>
            <a:ext cx="4668982" cy="646331"/>
          </a:xfrm>
          <a:prstGeom prst="rect">
            <a:avLst/>
          </a:prstGeom>
          <a:noFill/>
        </p:spPr>
        <p:txBody>
          <a:bodyPr wrap="square" rtlCol="0">
            <a:spAutoFit/>
          </a:bodyPr>
          <a:lstStyle/>
          <a:p>
            <a:r>
              <a:rPr lang="it-IT" b="1" dirty="0" err="1" smtClean="0">
                <a:solidFill>
                  <a:schemeClr val="accent2"/>
                </a:solidFill>
              </a:rPr>
              <a:t>Why</a:t>
            </a:r>
            <a:r>
              <a:rPr lang="it-IT" b="1" dirty="0" smtClean="0">
                <a:solidFill>
                  <a:schemeClr val="accent2"/>
                </a:solidFill>
              </a:rPr>
              <a:t> </a:t>
            </a:r>
            <a:r>
              <a:rPr lang="it-IT" b="1" dirty="0" err="1" smtClean="0">
                <a:solidFill>
                  <a:schemeClr val="accent2"/>
                </a:solidFill>
              </a:rPr>
              <a:t>rAAV</a:t>
            </a:r>
            <a:r>
              <a:rPr lang="it-IT" b="1" dirty="0" smtClean="0">
                <a:solidFill>
                  <a:schemeClr val="accent2"/>
                </a:solidFill>
              </a:rPr>
              <a:t>?</a:t>
            </a:r>
          </a:p>
          <a:p>
            <a:endParaRPr lang="it-IT" b="1" dirty="0">
              <a:solidFill>
                <a:schemeClr val="accent2"/>
              </a:solidFill>
            </a:endParaRPr>
          </a:p>
        </p:txBody>
      </p:sp>
      <p:sp>
        <p:nvSpPr>
          <p:cNvPr id="17" name="CasellaDiTesto 16"/>
          <p:cNvSpPr txBox="1"/>
          <p:nvPr/>
        </p:nvSpPr>
        <p:spPr>
          <a:xfrm>
            <a:off x="6885750" y="1745000"/>
            <a:ext cx="3726832" cy="643766"/>
          </a:xfrm>
          <a:prstGeom prst="rect">
            <a:avLst/>
          </a:prstGeom>
          <a:noFill/>
          <a:ln>
            <a:solidFill>
              <a:schemeClr val="accent2"/>
            </a:solidFill>
          </a:ln>
        </p:spPr>
        <p:txBody>
          <a:bodyPr wrap="square" rtlCol="0">
            <a:spAutoFit/>
          </a:bodyPr>
          <a:lstStyle/>
          <a:p>
            <a:pPr marL="360680" marR="60960" indent="-285750">
              <a:lnSpc>
                <a:spcPts val="2100"/>
              </a:lnSpc>
              <a:spcBef>
                <a:spcPts val="120"/>
              </a:spcBef>
              <a:buFont typeface="Arial" panose="020B0604020202020204" pitchFamily="34" charset="0"/>
              <a:buChar char="•"/>
              <a:tabLst>
                <a:tab pos="259715" algn="l"/>
              </a:tabLst>
            </a:pPr>
            <a:r>
              <a:rPr lang="en-US" spc="-5" dirty="0" smtClean="0">
                <a:cs typeface="Calibri"/>
              </a:rPr>
              <a:t>No immunogenicity</a:t>
            </a:r>
          </a:p>
          <a:p>
            <a:pPr marL="360680" marR="60960" indent="-285750">
              <a:lnSpc>
                <a:spcPts val="2100"/>
              </a:lnSpc>
              <a:spcBef>
                <a:spcPts val="120"/>
              </a:spcBef>
              <a:buFont typeface="Arial" panose="020B0604020202020204" pitchFamily="34" charset="0"/>
              <a:buChar char="•"/>
              <a:tabLst>
                <a:tab pos="259715" algn="l"/>
              </a:tabLst>
            </a:pPr>
            <a:r>
              <a:rPr lang="en-US" spc="-5" dirty="0" smtClean="0">
                <a:cs typeface="Calibri"/>
              </a:rPr>
              <a:t>High </a:t>
            </a:r>
            <a:r>
              <a:rPr lang="en-US" spc="-5" dirty="0">
                <a:cs typeface="Calibri"/>
              </a:rPr>
              <a:t>titers (</a:t>
            </a:r>
            <a:r>
              <a:rPr lang="en-US" spc="-5" dirty="0" smtClean="0">
                <a:cs typeface="Calibri"/>
              </a:rPr>
              <a:t>10e</a:t>
            </a:r>
            <a:r>
              <a:rPr lang="en-US" spc="-7" baseline="25462" dirty="0" smtClean="0">
                <a:cs typeface="Calibri"/>
              </a:rPr>
              <a:t>10</a:t>
            </a:r>
            <a:r>
              <a:rPr lang="en-US" spc="-5" dirty="0" smtClean="0">
                <a:cs typeface="Calibri"/>
              </a:rPr>
              <a:t>)</a:t>
            </a:r>
            <a:endParaRPr lang="en-US" dirty="0">
              <a:cs typeface="Calibri"/>
            </a:endParaRPr>
          </a:p>
        </p:txBody>
      </p:sp>
      <p:pic>
        <p:nvPicPr>
          <p:cNvPr id="21" name="Immagine 20"/>
          <p:cNvPicPr>
            <a:picLocks noChangeAspect="1"/>
          </p:cNvPicPr>
          <p:nvPr/>
        </p:nvPicPr>
        <p:blipFill>
          <a:blip r:embed="rId5"/>
          <a:stretch>
            <a:fillRect/>
          </a:stretch>
        </p:blipFill>
        <p:spPr>
          <a:xfrm>
            <a:off x="6807058" y="3474845"/>
            <a:ext cx="4983063" cy="1142770"/>
          </a:xfrm>
          <a:prstGeom prst="rect">
            <a:avLst/>
          </a:prstGeom>
        </p:spPr>
      </p:pic>
      <p:sp>
        <p:nvSpPr>
          <p:cNvPr id="23" name="Rettangolo 22"/>
          <p:cNvSpPr/>
          <p:nvPr/>
        </p:nvSpPr>
        <p:spPr>
          <a:xfrm>
            <a:off x="7309291" y="3562016"/>
            <a:ext cx="540286" cy="193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293626" y="5891008"/>
            <a:ext cx="2396836" cy="369332"/>
          </a:xfrm>
          <a:prstGeom prst="rect">
            <a:avLst/>
          </a:prstGeom>
          <a:noFill/>
        </p:spPr>
        <p:txBody>
          <a:bodyPr wrap="square" rtlCol="0">
            <a:spAutoFit/>
          </a:bodyPr>
          <a:lstStyle/>
          <a:p>
            <a:r>
              <a:rPr lang="it-IT" dirty="0"/>
              <a:t>AAV genome   </a:t>
            </a:r>
            <a:r>
              <a:rPr lang="it-IT" dirty="0">
                <a:cs typeface="Calibri"/>
              </a:rPr>
              <a:t>̴ 4,7Kb</a:t>
            </a:r>
            <a:endParaRPr lang="it-IT" dirty="0"/>
          </a:p>
        </p:txBody>
      </p:sp>
      <p:sp>
        <p:nvSpPr>
          <p:cNvPr id="25" name="Freccia a destra 24"/>
          <p:cNvSpPr/>
          <p:nvPr/>
        </p:nvSpPr>
        <p:spPr>
          <a:xfrm>
            <a:off x="2436516" y="5968506"/>
            <a:ext cx="1022570" cy="21564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Parentesi graffa aperta 26"/>
          <p:cNvSpPr/>
          <p:nvPr/>
        </p:nvSpPr>
        <p:spPr>
          <a:xfrm>
            <a:off x="3609095" y="5548999"/>
            <a:ext cx="318655" cy="105335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a:p>
        </p:txBody>
      </p:sp>
      <p:sp>
        <p:nvSpPr>
          <p:cNvPr id="28" name="CasellaDiTesto 27"/>
          <p:cNvSpPr txBox="1"/>
          <p:nvPr/>
        </p:nvSpPr>
        <p:spPr>
          <a:xfrm>
            <a:off x="3900041" y="5614009"/>
            <a:ext cx="1663065" cy="923330"/>
          </a:xfrm>
          <a:prstGeom prst="rect">
            <a:avLst/>
          </a:prstGeom>
          <a:noFill/>
        </p:spPr>
        <p:txBody>
          <a:bodyPr wrap="square" rtlCol="0">
            <a:spAutoFit/>
          </a:bodyPr>
          <a:lstStyle/>
          <a:p>
            <a:r>
              <a:rPr lang="it-IT" dirty="0" smtClean="0"/>
              <a:t>TERT 3,369 </a:t>
            </a:r>
            <a:r>
              <a:rPr lang="it-IT" dirty="0" err="1" smtClean="0"/>
              <a:t>kbp</a:t>
            </a:r>
            <a:endParaRPr lang="it-IT" dirty="0" smtClean="0"/>
          </a:p>
          <a:p>
            <a:r>
              <a:rPr lang="it-IT" dirty="0" err="1" smtClean="0"/>
              <a:t>eGFP</a:t>
            </a:r>
            <a:r>
              <a:rPr lang="it-IT" dirty="0" smtClean="0"/>
              <a:t>  717 </a:t>
            </a:r>
            <a:r>
              <a:rPr lang="it-IT" dirty="0" err="1" smtClean="0"/>
              <a:t>bp</a:t>
            </a:r>
            <a:endParaRPr lang="it-IT" dirty="0" smtClean="0"/>
          </a:p>
          <a:p>
            <a:r>
              <a:rPr lang="it-IT" dirty="0" err="1" smtClean="0"/>
              <a:t>pCMV</a:t>
            </a:r>
            <a:r>
              <a:rPr lang="it-IT" dirty="0" smtClean="0"/>
              <a:t> 669 </a:t>
            </a:r>
            <a:r>
              <a:rPr lang="it-IT" dirty="0" err="1" smtClean="0"/>
              <a:t>bp</a:t>
            </a:r>
            <a:endParaRPr lang="it-IT" dirty="0"/>
          </a:p>
        </p:txBody>
      </p:sp>
      <p:sp>
        <p:nvSpPr>
          <p:cNvPr id="29" name="CasellaDiTesto 28"/>
          <p:cNvSpPr txBox="1"/>
          <p:nvPr/>
        </p:nvSpPr>
        <p:spPr>
          <a:xfrm>
            <a:off x="7849577" y="6206274"/>
            <a:ext cx="3075709" cy="400110"/>
          </a:xfrm>
          <a:prstGeom prst="rect">
            <a:avLst/>
          </a:prstGeom>
          <a:noFill/>
        </p:spPr>
        <p:txBody>
          <a:bodyPr wrap="square" rtlCol="0">
            <a:spAutoFit/>
          </a:bodyPr>
          <a:lstStyle/>
          <a:p>
            <a:pPr algn="ctr"/>
            <a:r>
              <a:rPr lang="it-IT" sz="2000" dirty="0" smtClean="0">
                <a:solidFill>
                  <a:schemeClr val="accent2"/>
                </a:solidFill>
              </a:rPr>
              <a:t>   </a:t>
            </a:r>
            <a:r>
              <a:rPr lang="it-IT" sz="2000" dirty="0">
                <a:solidFill>
                  <a:schemeClr val="accent2"/>
                </a:solidFill>
                <a:cs typeface="Calibri"/>
              </a:rPr>
              <a:t>̴ 4,7Kb</a:t>
            </a:r>
            <a:endParaRPr lang="it-IT" sz="2000" dirty="0">
              <a:solidFill>
                <a:schemeClr val="accent2"/>
              </a:solidFill>
            </a:endParaRPr>
          </a:p>
        </p:txBody>
      </p:sp>
    </p:spTree>
    <p:extLst>
      <p:ext uri="{BB962C8B-B14F-4D97-AF65-F5344CB8AC3E}">
        <p14:creationId xmlns:p14="http://schemas.microsoft.com/office/powerpoint/2010/main" val="2412596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solidFill>
            <a:schemeClr val="accent3">
              <a:lumMod val="50000"/>
            </a:schemeClr>
          </a:solidFill>
        </p:spPr>
        <p:txBody>
          <a:bodyPr wrap="square" rtlCol="0">
            <a:spAutoFit/>
          </a:bodyPr>
          <a:lstStyle/>
          <a:p>
            <a:r>
              <a:rPr lang="it-IT" sz="4000" dirty="0" smtClean="0">
                <a:solidFill>
                  <a:schemeClr val="bg2">
                    <a:lumMod val="90000"/>
                  </a:schemeClr>
                </a:solidFill>
              </a:rPr>
              <a:t>Mouse model «Mus </a:t>
            </a:r>
            <a:r>
              <a:rPr lang="it-IT" sz="4000" dirty="0" err="1" smtClean="0">
                <a:solidFill>
                  <a:schemeClr val="bg2">
                    <a:lumMod val="90000"/>
                  </a:schemeClr>
                </a:solidFill>
              </a:rPr>
              <a:t>musculus</a:t>
            </a:r>
            <a:r>
              <a:rPr lang="it-IT" sz="4000" dirty="0" smtClean="0">
                <a:solidFill>
                  <a:schemeClr val="bg2">
                    <a:lumMod val="90000"/>
                  </a:schemeClr>
                </a:solidFill>
              </a:rPr>
              <a:t> </a:t>
            </a:r>
            <a:r>
              <a:rPr lang="it-IT" sz="4000" dirty="0">
                <a:solidFill>
                  <a:schemeClr val="bg2">
                    <a:lumMod val="90000"/>
                  </a:schemeClr>
                </a:solidFill>
              </a:rPr>
              <a:t>» C57 / BL6         </a:t>
            </a:r>
            <a:endParaRPr lang="it-IT" sz="4000" dirty="0" smtClean="0">
              <a:solidFill>
                <a:schemeClr val="bg2">
                  <a:lumMod val="90000"/>
                </a:schemeClr>
              </a:solidFill>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774" y="1077165"/>
            <a:ext cx="3301890" cy="2801604"/>
          </a:xfrm>
          <a:prstGeom prst="rect">
            <a:avLst/>
          </a:prstGeom>
        </p:spPr>
      </p:pic>
      <p:sp>
        <p:nvSpPr>
          <p:cNvPr id="9" name="Freccia a destra 8"/>
          <p:cNvSpPr/>
          <p:nvPr/>
        </p:nvSpPr>
        <p:spPr>
          <a:xfrm>
            <a:off x="6635866" y="2497925"/>
            <a:ext cx="1670304" cy="22098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8339950" y="3186102"/>
            <a:ext cx="2633472" cy="461665"/>
          </a:xfrm>
          <a:prstGeom prst="rect">
            <a:avLst/>
          </a:prstGeom>
          <a:noFill/>
        </p:spPr>
        <p:txBody>
          <a:bodyPr wrap="square" rtlCol="0">
            <a:spAutoFit/>
          </a:bodyPr>
          <a:lstStyle/>
          <a:p>
            <a:r>
              <a:rPr lang="it-IT" sz="1200" dirty="0" smtClean="0"/>
              <a:t>Wild </a:t>
            </a:r>
            <a:r>
              <a:rPr lang="it-IT" sz="1200" dirty="0" err="1" smtClean="0"/>
              <a:t>Type</a:t>
            </a:r>
            <a:r>
              <a:rPr lang="it-IT" sz="1200" dirty="0" smtClean="0"/>
              <a:t> mouse </a:t>
            </a:r>
          </a:p>
          <a:p>
            <a:r>
              <a:rPr lang="it-IT" sz="1200" dirty="0" err="1"/>
              <a:t>lethally</a:t>
            </a:r>
            <a:r>
              <a:rPr lang="it-IT" sz="1200" dirty="0"/>
              <a:t> </a:t>
            </a:r>
            <a:r>
              <a:rPr lang="it-IT" sz="1200" dirty="0" err="1"/>
              <a:t>irradiated</a:t>
            </a:r>
            <a:r>
              <a:rPr lang="it-IT" sz="1200" dirty="0"/>
              <a:t> (12 </a:t>
            </a:r>
            <a:r>
              <a:rPr lang="it-IT" sz="1200" dirty="0" err="1"/>
              <a:t>Gy</a:t>
            </a:r>
            <a:r>
              <a:rPr lang="it-IT" sz="1200" dirty="0"/>
              <a:t>)</a:t>
            </a:r>
          </a:p>
        </p:txBody>
      </p:sp>
      <p:sp>
        <p:nvSpPr>
          <p:cNvPr id="13" name="Ovale 12"/>
          <p:cNvSpPr/>
          <p:nvPr/>
        </p:nvSpPr>
        <p:spPr>
          <a:xfrm>
            <a:off x="4125142" y="3356067"/>
            <a:ext cx="1207008" cy="569891"/>
          </a:xfrm>
          <a:prstGeom prst="ellipse">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rotWithShape="1">
          <a:blip r:embed="rId4" cstate="print">
            <a:extLst>
              <a:ext uri="{28A0092B-C50C-407E-A947-70E740481C1C}">
                <a14:useLocalDpi xmlns:a14="http://schemas.microsoft.com/office/drawing/2010/main" val="0"/>
              </a:ext>
            </a:extLst>
          </a:blip>
          <a:srcRect r="10199"/>
          <a:stretch/>
        </p:blipFill>
        <p:spPr>
          <a:xfrm>
            <a:off x="8376104" y="1063493"/>
            <a:ext cx="3072959" cy="2166582"/>
          </a:xfrm>
          <a:prstGeom prst="rect">
            <a:avLst/>
          </a:prstGeom>
        </p:spPr>
      </p:pic>
      <p:sp>
        <p:nvSpPr>
          <p:cNvPr id="5" name="CasellaDiTesto 4"/>
          <p:cNvSpPr txBox="1"/>
          <p:nvPr/>
        </p:nvSpPr>
        <p:spPr>
          <a:xfrm>
            <a:off x="7800008" y="5303133"/>
            <a:ext cx="4221922" cy="1046440"/>
          </a:xfrm>
          <a:prstGeom prst="rect">
            <a:avLst/>
          </a:prstGeom>
          <a:noFill/>
        </p:spPr>
        <p:txBody>
          <a:bodyPr wrap="square" rtlCol="0">
            <a:spAutoFit/>
          </a:bodyPr>
          <a:lstStyle/>
          <a:p>
            <a:pPr marL="285750" indent="-285750">
              <a:buFontTx/>
              <a:buChar char="-"/>
            </a:pPr>
            <a:r>
              <a:rPr lang="en-US" sz="1500" dirty="0" smtClean="0"/>
              <a:t>mice </a:t>
            </a:r>
            <a:r>
              <a:rPr lang="en-US" sz="1500" dirty="0"/>
              <a:t>having an average telomere length of </a:t>
            </a:r>
            <a:r>
              <a:rPr lang="en-US" sz="1500" dirty="0" smtClean="0"/>
              <a:t>25 kb</a:t>
            </a:r>
          </a:p>
          <a:p>
            <a:r>
              <a:rPr lang="en-US" sz="1500" dirty="0"/>
              <a:t> </a:t>
            </a:r>
            <a:r>
              <a:rPr lang="en-US" sz="1500" dirty="0" smtClean="0"/>
              <a:t>      compared with 40 </a:t>
            </a:r>
            <a:r>
              <a:rPr lang="en-US" sz="1500" dirty="0"/>
              <a:t>kb in the wild-type </a:t>
            </a:r>
            <a:r>
              <a:rPr lang="en-US" sz="1500" dirty="0" smtClean="0"/>
              <a:t>controls.</a:t>
            </a:r>
          </a:p>
          <a:p>
            <a:pPr algn="r"/>
            <a:r>
              <a:rPr lang="it-IT" sz="1400" i="1" dirty="0"/>
              <a:t>(</a:t>
            </a:r>
            <a:r>
              <a:rPr lang="it-IT" sz="1400" i="1" dirty="0" err="1"/>
              <a:t>B</a:t>
            </a:r>
            <a:r>
              <a:rPr lang="it-IT" sz="1400" i="1" dirty="0" err="1">
                <a:latin typeface="Calibri" panose="020F0502020204030204" pitchFamily="34" charset="0"/>
                <a:cs typeface="Calibri" panose="020F0502020204030204" pitchFamily="34" charset="0"/>
              </a:rPr>
              <a:t>är</a:t>
            </a:r>
            <a:r>
              <a:rPr lang="it-IT" sz="1400" i="1" dirty="0"/>
              <a:t> et al.,2016)</a:t>
            </a:r>
          </a:p>
          <a:p>
            <a:endParaRPr lang="it-IT" dirty="0"/>
          </a:p>
        </p:txBody>
      </p:sp>
      <p:pic>
        <p:nvPicPr>
          <p:cNvPr id="6" name="Immagine 5"/>
          <p:cNvPicPr>
            <a:picLocks noChangeAspect="1"/>
          </p:cNvPicPr>
          <p:nvPr/>
        </p:nvPicPr>
        <p:blipFill rotWithShape="1">
          <a:blip r:embed="rId5" cstate="print">
            <a:extLst>
              <a:ext uri="{28A0092B-C50C-407E-A947-70E740481C1C}">
                <a14:useLocalDpi xmlns:a14="http://schemas.microsoft.com/office/drawing/2010/main" val="0"/>
              </a:ext>
            </a:extLst>
          </a:blip>
          <a:srcRect l="6178" r="1" b="8684"/>
          <a:stretch/>
        </p:blipFill>
        <p:spPr>
          <a:xfrm>
            <a:off x="271321" y="3537006"/>
            <a:ext cx="3149599" cy="2890157"/>
          </a:xfrm>
          <a:prstGeom prst="rect">
            <a:avLst/>
          </a:prstGeom>
        </p:spPr>
      </p:pic>
      <p:sp>
        <p:nvSpPr>
          <p:cNvPr id="7" name="CasellaDiTesto 6"/>
          <p:cNvSpPr txBox="1"/>
          <p:nvPr/>
        </p:nvSpPr>
        <p:spPr>
          <a:xfrm>
            <a:off x="3799798" y="707886"/>
            <a:ext cx="2764049" cy="646331"/>
          </a:xfrm>
          <a:prstGeom prst="rect">
            <a:avLst/>
          </a:prstGeom>
          <a:noFill/>
        </p:spPr>
        <p:txBody>
          <a:bodyPr wrap="square" rtlCol="0">
            <a:spAutoFit/>
          </a:bodyPr>
          <a:lstStyle/>
          <a:p>
            <a:pPr marL="285750" indent="-285750">
              <a:buFont typeface="Arial" panose="020B0604020202020204" pitchFamily="34" charset="0"/>
              <a:buChar char="•"/>
            </a:pPr>
            <a:r>
              <a:rPr lang="it-IT" dirty="0" smtClean="0"/>
              <a:t>Mouse A</a:t>
            </a:r>
          </a:p>
          <a:p>
            <a:pPr marL="285750" indent="-285750">
              <a:buFont typeface="Arial" panose="020B0604020202020204" pitchFamily="34" charset="0"/>
              <a:buChar char="•"/>
            </a:pPr>
            <a:endParaRPr lang="it-IT" dirty="0"/>
          </a:p>
        </p:txBody>
      </p:sp>
      <p:sp>
        <p:nvSpPr>
          <p:cNvPr id="10" name="CasellaDiTesto 9"/>
          <p:cNvSpPr txBox="1"/>
          <p:nvPr/>
        </p:nvSpPr>
        <p:spPr>
          <a:xfrm>
            <a:off x="8491639" y="736282"/>
            <a:ext cx="1532368" cy="369332"/>
          </a:xfrm>
          <a:prstGeom prst="rect">
            <a:avLst/>
          </a:prstGeom>
          <a:noFill/>
        </p:spPr>
        <p:txBody>
          <a:bodyPr wrap="square" rtlCol="0">
            <a:spAutoFit/>
          </a:bodyPr>
          <a:lstStyle/>
          <a:p>
            <a:pPr marL="285750" indent="-285750">
              <a:buFont typeface="Arial" panose="020B0604020202020204" pitchFamily="34" charset="0"/>
              <a:buChar char="•"/>
            </a:pPr>
            <a:r>
              <a:rPr lang="it-IT" dirty="0" smtClean="0"/>
              <a:t>Mouse B</a:t>
            </a:r>
            <a:endParaRPr lang="it-IT" dirty="0"/>
          </a:p>
        </p:txBody>
      </p:sp>
      <p:sp>
        <p:nvSpPr>
          <p:cNvPr id="14" name="CasellaDiTesto 13"/>
          <p:cNvSpPr txBox="1"/>
          <p:nvPr/>
        </p:nvSpPr>
        <p:spPr>
          <a:xfrm>
            <a:off x="3881483" y="4017215"/>
            <a:ext cx="2214517" cy="461665"/>
          </a:xfrm>
          <a:prstGeom prst="rect">
            <a:avLst/>
          </a:prstGeom>
          <a:noFill/>
        </p:spPr>
        <p:txBody>
          <a:bodyPr wrap="square" rtlCol="0">
            <a:spAutoFit/>
          </a:bodyPr>
          <a:lstStyle/>
          <a:p>
            <a:r>
              <a:rPr lang="it-IT" sz="1200" dirty="0"/>
              <a:t>m</a:t>
            </a:r>
            <a:r>
              <a:rPr lang="it-IT" sz="1200" dirty="0" smtClean="0"/>
              <a:t>ouse model of </a:t>
            </a:r>
            <a:r>
              <a:rPr lang="it-IT" sz="1200" dirty="0" err="1" smtClean="0"/>
              <a:t>aplastic</a:t>
            </a:r>
            <a:r>
              <a:rPr lang="it-IT" sz="1200" dirty="0" smtClean="0"/>
              <a:t> anemia due to short </a:t>
            </a:r>
            <a:r>
              <a:rPr lang="it-IT" sz="1200" dirty="0" err="1" smtClean="0"/>
              <a:t>telomeres</a:t>
            </a:r>
            <a:endParaRPr lang="it-IT" sz="1200" dirty="0"/>
          </a:p>
        </p:txBody>
      </p:sp>
      <p:sp>
        <p:nvSpPr>
          <p:cNvPr id="16" name="CasellaDiTesto 15"/>
          <p:cNvSpPr txBox="1"/>
          <p:nvPr/>
        </p:nvSpPr>
        <p:spPr>
          <a:xfrm>
            <a:off x="3408016" y="5276225"/>
            <a:ext cx="4391992" cy="1015663"/>
          </a:xfrm>
          <a:prstGeom prst="rect">
            <a:avLst/>
          </a:prstGeom>
          <a:noFill/>
        </p:spPr>
        <p:txBody>
          <a:bodyPr wrap="square" rtlCol="0">
            <a:spAutoFit/>
          </a:bodyPr>
          <a:lstStyle/>
          <a:p>
            <a:pPr marL="285750" indent="-285750">
              <a:buFontTx/>
              <a:buChar char="-"/>
            </a:pPr>
            <a:r>
              <a:rPr lang="en-US" sz="1500" dirty="0" smtClean="0"/>
              <a:t>The </a:t>
            </a:r>
            <a:r>
              <a:rPr lang="en-US" sz="1500" dirty="0"/>
              <a:t>progressive shortening of telomeres </a:t>
            </a:r>
            <a:r>
              <a:rPr lang="en-US" sz="1500" dirty="0" smtClean="0"/>
              <a:t>decreases survival </a:t>
            </a:r>
            <a:r>
              <a:rPr lang="en-US" sz="1500" dirty="0"/>
              <a:t>for each generation in these </a:t>
            </a:r>
            <a:r>
              <a:rPr lang="en-US" sz="1500" dirty="0" smtClean="0"/>
              <a:t>mice.</a:t>
            </a:r>
            <a:r>
              <a:rPr lang="it-IT" sz="1600" dirty="0"/>
              <a:t> </a:t>
            </a:r>
            <a:endParaRPr lang="it-IT" sz="1600" dirty="0" smtClean="0"/>
          </a:p>
          <a:p>
            <a:pPr algn="r"/>
            <a:r>
              <a:rPr lang="it-IT" sz="1400" i="1" dirty="0" smtClean="0"/>
              <a:t>(Margaret </a:t>
            </a:r>
            <a:r>
              <a:rPr lang="it-IT" sz="1400" i="1" dirty="0"/>
              <a:t>A. </a:t>
            </a:r>
            <a:r>
              <a:rPr lang="it-IT" sz="1400" i="1" dirty="0" smtClean="0"/>
              <a:t>Strong et al.,2011)</a:t>
            </a:r>
            <a:endParaRPr lang="it-IT" sz="1400" i="1" dirty="0"/>
          </a:p>
        </p:txBody>
      </p:sp>
    </p:spTree>
    <p:extLst>
      <p:ext uri="{BB962C8B-B14F-4D97-AF65-F5344CB8AC3E}">
        <p14:creationId xmlns:p14="http://schemas.microsoft.com/office/powerpoint/2010/main" val="68193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4261</TotalTime>
  <Words>3885</Words>
  <Application>Microsoft Office PowerPoint</Application>
  <PresentationFormat>Widescreen</PresentationFormat>
  <Paragraphs>322</Paragraphs>
  <Slides>18</Slides>
  <Notes>13</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18</vt:i4>
      </vt:variant>
    </vt:vector>
  </HeadingPairs>
  <TitlesOfParts>
    <vt:vector size="30" baseType="lpstr">
      <vt:lpstr>AdvOT3c2d9f11</vt:lpstr>
      <vt:lpstr>AdvOT3c2d9f11+20</vt:lpstr>
      <vt:lpstr>AdvPS586B</vt:lpstr>
      <vt:lpstr>AdvPS6EC0</vt:lpstr>
      <vt:lpstr>AdvPSHEL-B</vt:lpstr>
      <vt:lpstr>AdvPSHEL-BO</vt: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MARCO</cp:lastModifiedBy>
  <cp:revision>194</cp:revision>
  <dcterms:created xsi:type="dcterms:W3CDTF">2017-11-28T17:14:27Z</dcterms:created>
  <dcterms:modified xsi:type="dcterms:W3CDTF">2018-01-18T16:28:47Z</dcterms:modified>
</cp:coreProperties>
</file>