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29260800" cy="429768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4300" b="1" i="0" u="none" strike="noStrike" cap="none" spc="0" normalizeH="0" baseline="0">
        <a:ln>
          <a:noFill/>
        </a:ln>
        <a:solidFill>
          <a:srgbClr val="000000"/>
        </a:solidFill>
        <a:effectLst/>
        <a:uFillTx/>
        <a:latin typeface="+mj-lt"/>
        <a:ea typeface="+mj-ea"/>
        <a:cs typeface="+mj-cs"/>
        <a:sym typeface="Arial"/>
      </a:defRPr>
    </a:lvl1pPr>
    <a:lvl2pPr marL="0" marR="0" indent="457200" algn="ctr" defTabSz="914400" rtl="0" fontAlgn="auto" latinLnBrk="0" hangingPunct="0">
      <a:lnSpc>
        <a:spcPct val="100000"/>
      </a:lnSpc>
      <a:spcBef>
        <a:spcPts val="0"/>
      </a:spcBef>
      <a:spcAft>
        <a:spcPts val="0"/>
      </a:spcAft>
      <a:buClrTx/>
      <a:buSzTx/>
      <a:buFontTx/>
      <a:buNone/>
      <a:tabLst/>
      <a:defRPr kumimoji="0" sz="4300" b="1" i="0" u="none" strike="noStrike" cap="none" spc="0" normalizeH="0" baseline="0">
        <a:ln>
          <a:noFill/>
        </a:ln>
        <a:solidFill>
          <a:srgbClr val="000000"/>
        </a:solidFill>
        <a:effectLst/>
        <a:uFillTx/>
        <a:latin typeface="+mj-lt"/>
        <a:ea typeface="+mj-ea"/>
        <a:cs typeface="+mj-cs"/>
        <a:sym typeface="Arial"/>
      </a:defRPr>
    </a:lvl2pPr>
    <a:lvl3pPr marL="0" marR="0" indent="914400" algn="ctr" defTabSz="914400" rtl="0" fontAlgn="auto" latinLnBrk="0" hangingPunct="0">
      <a:lnSpc>
        <a:spcPct val="100000"/>
      </a:lnSpc>
      <a:spcBef>
        <a:spcPts val="0"/>
      </a:spcBef>
      <a:spcAft>
        <a:spcPts val="0"/>
      </a:spcAft>
      <a:buClrTx/>
      <a:buSzTx/>
      <a:buFontTx/>
      <a:buNone/>
      <a:tabLst/>
      <a:defRPr kumimoji="0" sz="4300" b="1" i="0" u="none" strike="noStrike" cap="none" spc="0" normalizeH="0" baseline="0">
        <a:ln>
          <a:noFill/>
        </a:ln>
        <a:solidFill>
          <a:srgbClr val="000000"/>
        </a:solidFill>
        <a:effectLst/>
        <a:uFillTx/>
        <a:latin typeface="+mj-lt"/>
        <a:ea typeface="+mj-ea"/>
        <a:cs typeface="+mj-cs"/>
        <a:sym typeface="Arial"/>
      </a:defRPr>
    </a:lvl3pPr>
    <a:lvl4pPr marL="0" marR="0" indent="1371600" algn="ctr" defTabSz="914400" rtl="0" fontAlgn="auto" latinLnBrk="0" hangingPunct="0">
      <a:lnSpc>
        <a:spcPct val="100000"/>
      </a:lnSpc>
      <a:spcBef>
        <a:spcPts val="0"/>
      </a:spcBef>
      <a:spcAft>
        <a:spcPts val="0"/>
      </a:spcAft>
      <a:buClrTx/>
      <a:buSzTx/>
      <a:buFontTx/>
      <a:buNone/>
      <a:tabLst/>
      <a:defRPr kumimoji="0" sz="4300" b="1" i="0" u="none" strike="noStrike" cap="none" spc="0" normalizeH="0" baseline="0">
        <a:ln>
          <a:noFill/>
        </a:ln>
        <a:solidFill>
          <a:srgbClr val="000000"/>
        </a:solidFill>
        <a:effectLst/>
        <a:uFillTx/>
        <a:latin typeface="+mj-lt"/>
        <a:ea typeface="+mj-ea"/>
        <a:cs typeface="+mj-cs"/>
        <a:sym typeface="Arial"/>
      </a:defRPr>
    </a:lvl4pPr>
    <a:lvl5pPr marL="0" marR="0" indent="1828800" algn="ctr" defTabSz="914400" rtl="0" fontAlgn="auto" latinLnBrk="0" hangingPunct="0">
      <a:lnSpc>
        <a:spcPct val="100000"/>
      </a:lnSpc>
      <a:spcBef>
        <a:spcPts val="0"/>
      </a:spcBef>
      <a:spcAft>
        <a:spcPts val="0"/>
      </a:spcAft>
      <a:buClrTx/>
      <a:buSzTx/>
      <a:buFontTx/>
      <a:buNone/>
      <a:tabLst/>
      <a:defRPr kumimoji="0" sz="4300" b="1" i="0" u="none" strike="noStrike" cap="none" spc="0" normalizeH="0" baseline="0">
        <a:ln>
          <a:noFill/>
        </a:ln>
        <a:solidFill>
          <a:srgbClr val="000000"/>
        </a:solidFill>
        <a:effectLst/>
        <a:uFillTx/>
        <a:latin typeface="+mj-lt"/>
        <a:ea typeface="+mj-ea"/>
        <a:cs typeface="+mj-cs"/>
        <a:sym typeface="Arial"/>
      </a:defRPr>
    </a:lvl5pPr>
    <a:lvl6pPr marL="0" marR="0" indent="2286000" algn="ctr" defTabSz="914400" rtl="0" fontAlgn="auto" latinLnBrk="0" hangingPunct="0">
      <a:lnSpc>
        <a:spcPct val="100000"/>
      </a:lnSpc>
      <a:spcBef>
        <a:spcPts val="0"/>
      </a:spcBef>
      <a:spcAft>
        <a:spcPts val="0"/>
      </a:spcAft>
      <a:buClrTx/>
      <a:buSzTx/>
      <a:buFontTx/>
      <a:buNone/>
      <a:tabLst/>
      <a:defRPr kumimoji="0" sz="4300" b="1" i="0" u="none" strike="noStrike" cap="none" spc="0" normalizeH="0" baseline="0">
        <a:ln>
          <a:noFill/>
        </a:ln>
        <a:solidFill>
          <a:srgbClr val="000000"/>
        </a:solidFill>
        <a:effectLst/>
        <a:uFillTx/>
        <a:latin typeface="+mj-lt"/>
        <a:ea typeface="+mj-ea"/>
        <a:cs typeface="+mj-cs"/>
        <a:sym typeface="Arial"/>
      </a:defRPr>
    </a:lvl6pPr>
    <a:lvl7pPr marL="0" marR="0" indent="2743200" algn="ctr" defTabSz="914400" rtl="0" fontAlgn="auto" latinLnBrk="0" hangingPunct="0">
      <a:lnSpc>
        <a:spcPct val="100000"/>
      </a:lnSpc>
      <a:spcBef>
        <a:spcPts val="0"/>
      </a:spcBef>
      <a:spcAft>
        <a:spcPts val="0"/>
      </a:spcAft>
      <a:buClrTx/>
      <a:buSzTx/>
      <a:buFontTx/>
      <a:buNone/>
      <a:tabLst/>
      <a:defRPr kumimoji="0" sz="4300" b="1" i="0" u="none" strike="noStrike" cap="none" spc="0" normalizeH="0" baseline="0">
        <a:ln>
          <a:noFill/>
        </a:ln>
        <a:solidFill>
          <a:srgbClr val="000000"/>
        </a:solidFill>
        <a:effectLst/>
        <a:uFillTx/>
        <a:latin typeface="+mj-lt"/>
        <a:ea typeface="+mj-ea"/>
        <a:cs typeface="+mj-cs"/>
        <a:sym typeface="Arial"/>
      </a:defRPr>
    </a:lvl7pPr>
    <a:lvl8pPr marL="0" marR="0" indent="3200400" algn="ctr" defTabSz="914400" rtl="0" fontAlgn="auto" latinLnBrk="0" hangingPunct="0">
      <a:lnSpc>
        <a:spcPct val="100000"/>
      </a:lnSpc>
      <a:spcBef>
        <a:spcPts val="0"/>
      </a:spcBef>
      <a:spcAft>
        <a:spcPts val="0"/>
      </a:spcAft>
      <a:buClrTx/>
      <a:buSzTx/>
      <a:buFontTx/>
      <a:buNone/>
      <a:tabLst/>
      <a:defRPr kumimoji="0" sz="4300" b="1" i="0" u="none" strike="noStrike" cap="none" spc="0" normalizeH="0" baseline="0">
        <a:ln>
          <a:noFill/>
        </a:ln>
        <a:solidFill>
          <a:srgbClr val="000000"/>
        </a:solidFill>
        <a:effectLst/>
        <a:uFillTx/>
        <a:latin typeface="+mj-lt"/>
        <a:ea typeface="+mj-ea"/>
        <a:cs typeface="+mj-cs"/>
        <a:sym typeface="Arial"/>
      </a:defRPr>
    </a:lvl8pPr>
    <a:lvl9pPr marL="0" marR="0" indent="3657600" algn="ctr" defTabSz="914400" rtl="0" fontAlgn="auto" latinLnBrk="0" hangingPunct="0">
      <a:lnSpc>
        <a:spcPct val="100000"/>
      </a:lnSpc>
      <a:spcBef>
        <a:spcPts val="0"/>
      </a:spcBef>
      <a:spcAft>
        <a:spcPts val="0"/>
      </a:spcAft>
      <a:buClrTx/>
      <a:buSzTx/>
      <a:buFontTx/>
      <a:buNone/>
      <a:tabLst/>
      <a:defRPr kumimoji="0" sz="4300" b="1" i="0" u="none" strike="noStrike" cap="none" spc="0" normalizeH="0" baseline="0">
        <a:ln>
          <a:noFill/>
        </a:ln>
        <a:solidFill>
          <a:srgbClr val="000000"/>
        </a:solidFill>
        <a:effectLst/>
        <a:uFillTx/>
        <a:latin typeface="+mj-lt"/>
        <a:ea typeface="+mj-ea"/>
        <a:cs typeface="+mj-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EDFCB"/>
          </a:solidFill>
        </a:fill>
      </a:tcStyle>
    </a:wholeTbl>
    <a:band2H>
      <a:tcTxStyle/>
      <a:tcStyle>
        <a:tcBdr/>
        <a:fill>
          <a:solidFill>
            <a:srgbClr val="FF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2D1"/>
          </a:solidFill>
        </a:fill>
      </a:tcStyle>
    </a:wholeTbl>
    <a:band2H>
      <a:tcTxStyle/>
      <a:tcStyle>
        <a:tcBdr/>
        <a:fill>
          <a:solidFill>
            <a:srgbClr val="EBEA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6ECCB"/>
          </a:solidFill>
        </a:fill>
      </a:tcStyle>
    </a:wholeTbl>
    <a:band2H>
      <a:tcTxStyle/>
      <a:tcStyle>
        <a:tcBdr/>
        <a:fill>
          <a:solidFill>
            <a:srgbClr val="F3F5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p:scale>
          <a:sx n="60" d="100"/>
          <a:sy n="60" d="100"/>
        </p:scale>
        <p:origin x="-120" y="-11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image" Target="../media/image12.bmp"/></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GB"/>
  <c:roundedCorners val="0"/>
  <c:style val="2"/>
  <c:chart>
    <c:autoTitleDeleted val="1"/>
    <c:plotArea>
      <c:layout>
        <c:manualLayout>
          <c:layoutTarget val="inner"/>
          <c:xMode val="edge"/>
          <c:yMode val="edge"/>
          <c:x val="0.110836"/>
          <c:y val="3.9030799999999997E-2"/>
          <c:w val="0.88416399999999995"/>
          <c:h val="0.86965899999999996"/>
        </c:manualLayout>
      </c:layout>
      <c:barChart>
        <c:barDir val="col"/>
        <c:grouping val="clustered"/>
        <c:varyColors val="0"/>
        <c:ser>
          <c:idx val="0"/>
          <c:order val="0"/>
          <c:tx>
            <c:v/>
          </c:tx>
          <c:spPr>
            <a:gradFill flip="none" rotWithShape="1">
              <a:gsLst>
                <a:gs pos="0">
                  <a:srgbClr val="5F82CB"/>
                </a:gs>
                <a:gs pos="50000">
                  <a:srgbClr val="3E70CA"/>
                </a:gs>
                <a:gs pos="100000">
                  <a:srgbClr val="2F61BA"/>
                </a:gs>
              </a:gsLst>
              <a:lin ang="5400000" scaled="0"/>
            </a:gradFill>
            <a:ln w="12700" cap="flat">
              <a:noFill/>
              <a:miter lim="400000"/>
            </a:ln>
            <a:effectLst/>
          </c:spPr>
          <c:invertIfNegative val="0"/>
          <c:dPt>
            <c:idx val="0"/>
            <c:invertIfNegative val="1"/>
            <c:bubble3D val="0"/>
            <c:spPr>
              <a:gradFill flip="none" rotWithShape="1">
                <a:gsLst>
                  <a:gs pos="0">
                    <a:srgbClr val="5F82CB"/>
                  </a:gs>
                  <a:gs pos="50000">
                    <a:srgbClr val="3E70CA"/>
                  </a:gs>
                  <a:gs pos="100000">
                    <a:srgbClr val="2F61BA"/>
                  </a:gs>
                </a:gsLst>
                <a:lin ang="5400000" scaled="0"/>
              </a:gradFill>
              <a:ln w="12700" cap="flat">
                <a:noFill/>
                <a:miter lim="400000"/>
              </a:ln>
              <a:effectLst/>
            </c:spPr>
            <c:extLst>
              <c:ext xmlns:c16="http://schemas.microsoft.com/office/drawing/2014/chart" uri="{C3380CC4-5D6E-409C-BE32-E72D297353CC}">
                <c16:uniqueId val="{00000001-0737-BF48-B5D0-4391DF1E4155}"/>
              </c:ext>
            </c:extLst>
          </c:dPt>
          <c:dPt>
            <c:idx val="1"/>
            <c:invertIfNegative val="1"/>
            <c:bubble3D val="0"/>
            <c:spPr>
              <a:solidFill>
                <a:srgbClr val="000000"/>
              </a:solidFill>
              <a:ln w="9525" cap="flat">
                <a:solidFill>
                  <a:srgbClr val="000000"/>
                </a:solidFill>
                <a:prstDash val="solid"/>
                <a:round/>
              </a:ln>
              <a:effectLst/>
            </c:spPr>
            <c:extLst>
              <c:ext xmlns:c16="http://schemas.microsoft.com/office/drawing/2014/chart" uri="{C3380CC4-5D6E-409C-BE32-E72D297353CC}">
                <c16:uniqueId val="{00000003-0737-BF48-B5D0-4391DF1E4155}"/>
              </c:ext>
            </c:extLst>
          </c:dPt>
          <c:dPt>
            <c:idx val="2"/>
            <c:invertIfNegative val="1"/>
            <c:bubble3D val="0"/>
            <c:spPr>
              <a:gradFill flip="none" rotWithShape="1">
                <a:gsLst>
                  <a:gs pos="0">
                    <a:srgbClr val="5F82CB"/>
                  </a:gs>
                  <a:gs pos="50000">
                    <a:srgbClr val="3E70CA"/>
                  </a:gs>
                  <a:gs pos="100000">
                    <a:srgbClr val="2F61BA"/>
                  </a:gs>
                </a:gsLst>
                <a:lin ang="5400000" scaled="0"/>
              </a:gradFill>
              <a:ln w="12700" cap="flat">
                <a:noFill/>
                <a:miter lim="400000"/>
              </a:ln>
              <a:effectLst/>
            </c:spPr>
            <c:extLst>
              <c:ext xmlns:c16="http://schemas.microsoft.com/office/drawing/2014/chart" uri="{C3380CC4-5D6E-409C-BE32-E72D297353CC}">
                <c16:uniqueId val="{00000005-0737-BF48-B5D0-4391DF1E4155}"/>
              </c:ext>
            </c:extLst>
          </c:dPt>
          <c:dPt>
            <c:idx val="3"/>
            <c:invertIfNegative val="1"/>
            <c:bubble3D val="0"/>
            <c:spPr>
              <a:blipFill rotWithShape="1">
                <a:blip xmlns:r="http://schemas.openxmlformats.org/officeDocument/2006/relationships" r:embed="rId1"/>
                <a:srcRect/>
                <a:tile tx="0" ty="0" sx="100000" sy="100000" flip="none" algn="tl"/>
              </a:blipFill>
              <a:ln w="9525" cap="flat">
                <a:solidFill>
                  <a:srgbClr val="000000"/>
                </a:solidFill>
                <a:prstDash val="solid"/>
                <a:round/>
              </a:ln>
              <a:effectLst/>
            </c:spPr>
            <c:extLst>
              <c:ext xmlns:c16="http://schemas.microsoft.com/office/drawing/2014/chart" uri="{C3380CC4-5D6E-409C-BE32-E72D297353CC}">
                <c16:uniqueId val="{00000007-0737-BF48-B5D0-4391DF1E4155}"/>
              </c:ext>
            </c:extLst>
          </c:dPt>
          <c:cat>
            <c:strLit>
              <c:ptCount val="4"/>
              <c:pt idx="0">
                <c:v>NI</c:v>
              </c:pt>
              <c:pt idx="1">
                <c:v>I</c:v>
              </c:pt>
              <c:pt idx="2">
                <c:v>Chip NI</c:v>
              </c:pt>
              <c:pt idx="3">
                <c:v>Chip I</c:v>
              </c:pt>
            </c:strLit>
          </c:cat>
          <c:val>
            <c:numLit>
              <c:formatCode>General</c:formatCode>
              <c:ptCount val="4"/>
              <c:pt idx="0">
                <c:v>0.15</c:v>
              </c:pt>
              <c:pt idx="1">
                <c:v>23</c:v>
              </c:pt>
              <c:pt idx="2">
                <c:v>0.48</c:v>
              </c:pt>
              <c:pt idx="3">
                <c:v>68.7</c:v>
              </c:pt>
            </c:numLit>
          </c:val>
          <c:extLst>
            <c:ext xmlns:c16="http://schemas.microsoft.com/office/drawing/2014/chart" uri="{C3380CC4-5D6E-409C-BE32-E72D297353CC}">
              <c16:uniqueId val="{00000008-0737-BF48-B5D0-4391DF1E4155}"/>
            </c:ext>
          </c:extLst>
        </c:ser>
        <c:dLbls>
          <c:showLegendKey val="0"/>
          <c:showVal val="0"/>
          <c:showCatName val="0"/>
          <c:showSerName val="0"/>
          <c:showPercent val="0"/>
          <c:showBubbleSize val="0"/>
        </c:dLbls>
        <c:gapWidth val="10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888888"/>
            </a:solidFill>
            <a:prstDash val="solid"/>
            <a:miter lim="800000"/>
          </a:ln>
        </c:spPr>
        <c:txPr>
          <a:bodyPr rot="0"/>
          <a:lstStyle/>
          <a:p>
            <a:pPr>
              <a:defRPr sz="1000" b="0" i="0" u="none" strike="noStrike">
                <a:solidFill>
                  <a:srgbClr val="000000"/>
                </a:solidFill>
                <a:latin typeface="Calibri"/>
              </a:defRPr>
            </a:pPr>
            <a:endParaRPr lang="en-FR"/>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888888"/>
              </a:solidFill>
              <a:prstDash val="solid"/>
              <a:miter lim="800000"/>
            </a:ln>
          </c:spPr>
        </c:majorGridlines>
        <c:numFmt formatCode="0.##" sourceLinked="0"/>
        <c:majorTickMark val="out"/>
        <c:minorTickMark val="none"/>
        <c:tickLblPos val="nextTo"/>
        <c:spPr>
          <a:ln w="12700" cap="flat">
            <a:solidFill>
              <a:srgbClr val="888888"/>
            </a:solidFill>
            <a:prstDash val="solid"/>
            <a:miter lim="800000"/>
          </a:ln>
        </c:spPr>
        <c:txPr>
          <a:bodyPr rot="0"/>
          <a:lstStyle/>
          <a:p>
            <a:pPr>
              <a:defRPr sz="1000" b="0" i="0" u="none" strike="noStrike">
                <a:solidFill>
                  <a:srgbClr val="000000"/>
                </a:solidFill>
                <a:latin typeface="Calibri"/>
              </a:defRPr>
            </a:pPr>
            <a:endParaRPr lang="en-FR"/>
          </a:p>
        </c:txPr>
        <c:crossAx val="2094734552"/>
        <c:crosses val="autoZero"/>
        <c:crossBetween val="between"/>
        <c:majorUnit val="17.5"/>
        <c:minorUnit val="8.75"/>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algn="ctr" latinLnBrk="0">
      <a:defRPr sz="1200" b="1">
        <a:solidFill>
          <a:srgbClr val="FF9900"/>
        </a:solidFill>
        <a:latin typeface="+mj-lt"/>
        <a:ea typeface="+mj-ea"/>
        <a:cs typeface="+mj-cs"/>
        <a:sym typeface="Arial"/>
      </a:defRPr>
    </a:lvl1pPr>
    <a:lvl2pPr indent="228600" algn="ctr" latinLnBrk="0">
      <a:defRPr sz="1200" b="1">
        <a:solidFill>
          <a:srgbClr val="FF9900"/>
        </a:solidFill>
        <a:latin typeface="+mj-lt"/>
        <a:ea typeface="+mj-ea"/>
        <a:cs typeface="+mj-cs"/>
        <a:sym typeface="Arial"/>
      </a:defRPr>
    </a:lvl2pPr>
    <a:lvl3pPr indent="457200" algn="ctr" latinLnBrk="0">
      <a:defRPr sz="1200" b="1">
        <a:solidFill>
          <a:srgbClr val="FF9900"/>
        </a:solidFill>
        <a:latin typeface="+mj-lt"/>
        <a:ea typeface="+mj-ea"/>
        <a:cs typeface="+mj-cs"/>
        <a:sym typeface="Arial"/>
      </a:defRPr>
    </a:lvl3pPr>
    <a:lvl4pPr indent="685800" algn="ctr" latinLnBrk="0">
      <a:defRPr sz="1200" b="1">
        <a:solidFill>
          <a:srgbClr val="FF9900"/>
        </a:solidFill>
        <a:latin typeface="+mj-lt"/>
        <a:ea typeface="+mj-ea"/>
        <a:cs typeface="+mj-cs"/>
        <a:sym typeface="Arial"/>
      </a:defRPr>
    </a:lvl4pPr>
    <a:lvl5pPr indent="914400" algn="ctr" latinLnBrk="0">
      <a:defRPr sz="1200" b="1">
        <a:solidFill>
          <a:srgbClr val="FF9900"/>
        </a:solidFill>
        <a:latin typeface="+mj-lt"/>
        <a:ea typeface="+mj-ea"/>
        <a:cs typeface="+mj-cs"/>
        <a:sym typeface="Arial"/>
      </a:defRPr>
    </a:lvl5pPr>
    <a:lvl6pPr indent="1143000" algn="ctr" latinLnBrk="0">
      <a:defRPr sz="1200" b="1">
        <a:solidFill>
          <a:srgbClr val="FF9900"/>
        </a:solidFill>
        <a:latin typeface="+mj-lt"/>
        <a:ea typeface="+mj-ea"/>
        <a:cs typeface="+mj-cs"/>
        <a:sym typeface="Arial"/>
      </a:defRPr>
    </a:lvl6pPr>
    <a:lvl7pPr indent="1371600" algn="ctr" latinLnBrk="0">
      <a:defRPr sz="1200" b="1">
        <a:solidFill>
          <a:srgbClr val="FF9900"/>
        </a:solidFill>
        <a:latin typeface="+mj-lt"/>
        <a:ea typeface="+mj-ea"/>
        <a:cs typeface="+mj-cs"/>
        <a:sym typeface="Arial"/>
      </a:defRPr>
    </a:lvl7pPr>
    <a:lvl8pPr indent="1600200" algn="ctr" latinLnBrk="0">
      <a:defRPr sz="1200" b="1">
        <a:solidFill>
          <a:srgbClr val="FF9900"/>
        </a:solidFill>
        <a:latin typeface="+mj-lt"/>
        <a:ea typeface="+mj-ea"/>
        <a:cs typeface="+mj-cs"/>
        <a:sym typeface="Arial"/>
      </a:defRPr>
    </a:lvl8pPr>
    <a:lvl9pPr indent="1828800" algn="ctr" latinLnBrk="0">
      <a:defRPr sz="1200" b="1">
        <a:solidFill>
          <a:srgbClr val="FF9900"/>
        </a:solidFill>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5" name="Titolo Testo"/>
          <p:cNvSpPr txBox="1">
            <a:spLocks noGrp="1"/>
          </p:cNvSpPr>
          <p:nvPr>
            <p:ph type="title"/>
          </p:nvPr>
        </p:nvSpPr>
        <p:spPr>
          <a:xfrm>
            <a:off x="2194985" y="13351493"/>
            <a:ext cx="24870834" cy="9210500"/>
          </a:xfrm>
          <a:prstGeom prst="rect">
            <a:avLst/>
          </a:prstGeom>
        </p:spPr>
        <p:txBody>
          <a:bodyPr/>
          <a:lstStyle/>
          <a:p>
            <a:r>
              <a:t>Titolo Testo</a:t>
            </a:r>
          </a:p>
        </p:txBody>
      </p:sp>
      <p:sp>
        <p:nvSpPr>
          <p:cNvPr id="16" name="Corpo livello uno…"/>
          <p:cNvSpPr txBox="1">
            <a:spLocks noGrp="1"/>
          </p:cNvSpPr>
          <p:nvPr>
            <p:ph type="body" sz="quarter" idx="1"/>
          </p:nvPr>
        </p:nvSpPr>
        <p:spPr>
          <a:xfrm>
            <a:off x="4388908" y="24352691"/>
            <a:ext cx="20482984" cy="10984619"/>
          </a:xfrm>
          <a:prstGeom prst="rect">
            <a:avLst/>
          </a:prstGeom>
        </p:spPr>
        <p:txBody>
          <a:bodyPr/>
          <a:lstStyle>
            <a:lvl1pPr marL="0" indent="0" algn="ctr">
              <a:buSzTx/>
              <a:buNone/>
            </a:lvl1pPr>
            <a:lvl2pPr marL="0" indent="304803" algn="ctr">
              <a:buSzTx/>
              <a:buNone/>
            </a:lvl2pPr>
            <a:lvl3pPr marL="0" indent="609607" algn="ctr">
              <a:buSzTx/>
              <a:buNone/>
            </a:lvl3pPr>
            <a:lvl4pPr marL="0" indent="914411" algn="ctr">
              <a:buSzTx/>
              <a:buNone/>
            </a:lvl4pPr>
            <a:lvl5pPr marL="0" indent="1219215" algn="ctr">
              <a:buSz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17" name="Numero diapositiva"/>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4 Content">
    <p:spTree>
      <p:nvGrpSpPr>
        <p:cNvPr id="1" name=""/>
        <p:cNvGrpSpPr/>
        <p:nvPr/>
      </p:nvGrpSpPr>
      <p:grpSpPr>
        <a:xfrm>
          <a:off x="0" y="0"/>
          <a:ext cx="0" cy="0"/>
          <a:chOff x="0" y="0"/>
          <a:chExt cx="0" cy="0"/>
        </a:xfrm>
      </p:grpSpPr>
      <p:pic>
        <p:nvPicPr>
          <p:cNvPr id="96" name="New picture" descr="New picture"/>
          <p:cNvPicPr>
            <a:picLocks noChangeAspect="1"/>
          </p:cNvPicPr>
          <p:nvPr/>
        </p:nvPicPr>
        <p:blipFill>
          <a:blip r:embed="rId2"/>
          <a:stretch>
            <a:fillRect/>
          </a:stretch>
        </p:blipFill>
        <p:spPr>
          <a:xfrm rot="16200000">
            <a:off x="-10872083" y="21685603"/>
            <a:ext cx="13977409" cy="3883379"/>
          </a:xfrm>
          <a:prstGeom prst="rect">
            <a:avLst/>
          </a:prstGeom>
          <a:ln w="12700">
            <a:miter lim="400000"/>
          </a:ln>
        </p:spPr>
      </p:pic>
      <p:pic>
        <p:nvPicPr>
          <p:cNvPr id="97" name="New picture" descr="New picture"/>
          <p:cNvPicPr>
            <a:picLocks noChangeAspect="1"/>
          </p:cNvPicPr>
          <p:nvPr/>
        </p:nvPicPr>
        <p:blipFill>
          <a:blip r:embed="rId2"/>
          <a:stretch>
            <a:fillRect/>
          </a:stretch>
        </p:blipFill>
        <p:spPr>
          <a:xfrm rot="5400000">
            <a:off x="26155473" y="21685603"/>
            <a:ext cx="13977408" cy="3883379"/>
          </a:xfrm>
          <a:prstGeom prst="rect">
            <a:avLst/>
          </a:prstGeom>
          <a:ln w="12700">
            <a:miter lim="400000"/>
          </a:ln>
        </p:spPr>
      </p:pic>
      <p:pic>
        <p:nvPicPr>
          <p:cNvPr id="98" name="New picture" descr="New picture"/>
          <p:cNvPicPr>
            <a:picLocks noChangeAspect="1"/>
          </p:cNvPicPr>
          <p:nvPr/>
        </p:nvPicPr>
        <p:blipFill>
          <a:blip r:embed="rId3"/>
          <a:stretch>
            <a:fillRect/>
          </a:stretch>
        </p:blipFill>
        <p:spPr>
          <a:xfrm>
            <a:off x="1309510" y="43474217"/>
            <a:ext cx="26641780" cy="1517122"/>
          </a:xfrm>
          <a:prstGeom prst="rect">
            <a:avLst/>
          </a:prstGeom>
          <a:ln w="12700">
            <a:miter lim="400000"/>
          </a:ln>
        </p:spPr>
      </p:pic>
      <p:sp>
        <p:nvSpPr>
          <p:cNvPr id="99" name="New shape"/>
          <p:cNvSpPr txBox="1"/>
          <p:nvPr/>
        </p:nvSpPr>
        <p:spPr>
          <a:xfrm>
            <a:off x="1355230" y="44278555"/>
            <a:ext cx="14538962" cy="7540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l">
              <a:defRPr>
                <a:solidFill>
                  <a:srgbClr val="808080"/>
                </a:solidFill>
              </a:defRPr>
            </a:lvl1pPr>
          </a:lstStyle>
          <a:p>
            <a:r>
              <a:rPr dirty="0"/>
              <a:t>Template ID: perceptualpewter  Size: 36x48</a:t>
            </a:r>
          </a:p>
        </p:txBody>
      </p:sp>
      <p:sp>
        <p:nvSpPr>
          <p:cNvPr id="100" name="Titolo Testo"/>
          <p:cNvSpPr txBox="1">
            <a:spLocks noGrp="1"/>
          </p:cNvSpPr>
          <p:nvPr>
            <p:ph type="title"/>
          </p:nvPr>
        </p:nvSpPr>
        <p:spPr>
          <a:xfrm>
            <a:off x="1462617" y="1720232"/>
            <a:ext cx="26335566" cy="7162801"/>
          </a:xfrm>
          <a:prstGeom prst="rect">
            <a:avLst/>
          </a:prstGeom>
        </p:spPr>
        <p:txBody>
          <a:bodyPr/>
          <a:lstStyle/>
          <a:p>
            <a:r>
              <a:t>Titolo Testo</a:t>
            </a:r>
          </a:p>
        </p:txBody>
      </p:sp>
      <p:sp>
        <p:nvSpPr>
          <p:cNvPr id="101" name="Corpo livello uno…"/>
          <p:cNvSpPr txBox="1">
            <a:spLocks noGrp="1"/>
          </p:cNvSpPr>
          <p:nvPr>
            <p:ph type="body" sz="quarter" idx="1"/>
          </p:nvPr>
        </p:nvSpPr>
        <p:spPr>
          <a:xfrm>
            <a:off x="1462618" y="10027093"/>
            <a:ext cx="13116984" cy="14083112"/>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02" name="Numero diapositiva"/>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4" name="Titolo Testo"/>
          <p:cNvSpPr txBox="1">
            <a:spLocks noGrp="1"/>
          </p:cNvSpPr>
          <p:nvPr>
            <p:ph type="title"/>
          </p:nvPr>
        </p:nvSpPr>
        <p:spPr>
          <a:prstGeom prst="rect">
            <a:avLst/>
          </a:prstGeom>
        </p:spPr>
        <p:txBody>
          <a:bodyPr/>
          <a:lstStyle/>
          <a:p>
            <a:r>
              <a:t>Titolo Testo</a:t>
            </a:r>
          </a:p>
        </p:txBody>
      </p:sp>
      <p:sp>
        <p:nvSpPr>
          <p:cNvPr id="25"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6" name="Numero diapositiva"/>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3" name="Titolo Testo"/>
          <p:cNvSpPr txBox="1">
            <a:spLocks noGrp="1"/>
          </p:cNvSpPr>
          <p:nvPr>
            <p:ph type="title"/>
          </p:nvPr>
        </p:nvSpPr>
        <p:spPr>
          <a:xfrm>
            <a:off x="2311400" y="27616993"/>
            <a:ext cx="24871893" cy="8534842"/>
          </a:xfrm>
          <a:prstGeom prst="rect">
            <a:avLst/>
          </a:prstGeom>
        </p:spPr>
        <p:txBody>
          <a:bodyPr anchor="t"/>
          <a:lstStyle>
            <a:lvl1pPr algn="l">
              <a:defRPr sz="2600" b="1" cap="all"/>
            </a:lvl1pPr>
          </a:lstStyle>
          <a:p>
            <a:r>
              <a:t>Titolo Testo</a:t>
            </a:r>
          </a:p>
        </p:txBody>
      </p:sp>
      <p:sp>
        <p:nvSpPr>
          <p:cNvPr id="34" name="Corpo livello uno…"/>
          <p:cNvSpPr txBox="1">
            <a:spLocks noGrp="1"/>
          </p:cNvSpPr>
          <p:nvPr>
            <p:ph type="body" sz="quarter" idx="1"/>
          </p:nvPr>
        </p:nvSpPr>
        <p:spPr>
          <a:xfrm>
            <a:off x="2311400" y="18215813"/>
            <a:ext cx="24871893" cy="9401176"/>
          </a:xfrm>
          <a:prstGeom prst="rect">
            <a:avLst/>
          </a:prstGeom>
        </p:spPr>
        <p:txBody>
          <a:bodyPr anchor="b"/>
          <a:lstStyle>
            <a:lvl1pPr marL="0" indent="0">
              <a:spcBef>
                <a:spcPts val="300"/>
              </a:spcBef>
              <a:buSzTx/>
              <a:buNone/>
              <a:defRPr sz="1300"/>
            </a:lvl1pPr>
            <a:lvl2pPr marL="0" indent="304803">
              <a:spcBef>
                <a:spcPts val="300"/>
              </a:spcBef>
              <a:buSzTx/>
              <a:buNone/>
              <a:defRPr sz="1300"/>
            </a:lvl2pPr>
            <a:lvl3pPr marL="0" indent="609607">
              <a:spcBef>
                <a:spcPts val="300"/>
              </a:spcBef>
              <a:buSzTx/>
              <a:buNone/>
              <a:defRPr sz="1300"/>
            </a:lvl3pPr>
            <a:lvl4pPr marL="0" indent="914411">
              <a:spcBef>
                <a:spcPts val="300"/>
              </a:spcBef>
              <a:buSzTx/>
              <a:buNone/>
              <a:defRPr sz="1300"/>
            </a:lvl4pPr>
            <a:lvl5pPr marL="0" indent="1219215">
              <a:spcBef>
                <a:spcPts val="300"/>
              </a:spcBef>
              <a:buSzTx/>
              <a:buNone/>
              <a:defRPr sz="1300"/>
            </a:lvl5pPr>
          </a:lstStyle>
          <a:p>
            <a:r>
              <a:t>Corpo livello uno</a:t>
            </a:r>
          </a:p>
          <a:p>
            <a:pPr lvl="1"/>
            <a:r>
              <a:t>Corpo livello due</a:t>
            </a:r>
          </a:p>
          <a:p>
            <a:pPr lvl="2"/>
            <a:r>
              <a:t>Corpo livello tre</a:t>
            </a:r>
          </a:p>
          <a:p>
            <a:pPr lvl="3"/>
            <a:r>
              <a:t>Corpo livello quattro</a:t>
            </a:r>
          </a:p>
          <a:p>
            <a:pPr lvl="4"/>
            <a:r>
              <a:t>Corpo livello cinque</a:t>
            </a:r>
          </a:p>
        </p:txBody>
      </p:sp>
      <p:sp>
        <p:nvSpPr>
          <p:cNvPr id="35" name="Numero diapositiva"/>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2" name="Titolo Testo"/>
          <p:cNvSpPr txBox="1">
            <a:spLocks noGrp="1"/>
          </p:cNvSpPr>
          <p:nvPr>
            <p:ph type="title"/>
          </p:nvPr>
        </p:nvSpPr>
        <p:spPr>
          <a:prstGeom prst="rect">
            <a:avLst/>
          </a:prstGeom>
        </p:spPr>
        <p:txBody>
          <a:bodyPr/>
          <a:lstStyle/>
          <a:p>
            <a:r>
              <a:t>Titolo Testo</a:t>
            </a:r>
          </a:p>
        </p:txBody>
      </p:sp>
      <p:sp>
        <p:nvSpPr>
          <p:cNvPr id="43" name="Corpo livello uno…"/>
          <p:cNvSpPr txBox="1">
            <a:spLocks noGrp="1"/>
          </p:cNvSpPr>
          <p:nvPr>
            <p:ph type="body" sz="half" idx="1"/>
          </p:nvPr>
        </p:nvSpPr>
        <p:spPr>
          <a:xfrm>
            <a:off x="1462618" y="10027091"/>
            <a:ext cx="13116984" cy="28365188"/>
          </a:xfrm>
          <a:prstGeom prst="rect">
            <a:avLst/>
          </a:prstGeom>
        </p:spPr>
        <p:txBody>
          <a:bodyPr/>
          <a:lstStyle>
            <a:lvl1pPr>
              <a:spcBef>
                <a:spcPts val="400"/>
              </a:spcBef>
              <a:defRPr sz="1800"/>
            </a:lvl1pPr>
            <a:lvl2pPr marL="2403425" indent="-992535">
              <a:spcBef>
                <a:spcPts val="400"/>
              </a:spcBef>
              <a:defRPr sz="1800"/>
            </a:lvl2pPr>
            <a:lvl3pPr marL="3797727" indent="-975946">
              <a:spcBef>
                <a:spcPts val="400"/>
              </a:spcBef>
              <a:defRPr sz="1800"/>
            </a:lvl3pPr>
            <a:lvl4pPr marL="5289946" indent="-1057275">
              <a:spcBef>
                <a:spcPts val="400"/>
              </a:spcBef>
              <a:defRPr sz="1800"/>
            </a:lvl4pPr>
            <a:lvl5pPr marL="6702624" indent="-1059061">
              <a:spcBef>
                <a:spcPts val="400"/>
              </a:spcBef>
              <a:defRPr sz="1800"/>
            </a:lvl5pPr>
          </a:lstStyle>
          <a:p>
            <a:r>
              <a:t>Corpo livello uno</a:t>
            </a:r>
          </a:p>
          <a:p>
            <a:pPr lvl="1"/>
            <a:r>
              <a:t>Corpo livello due</a:t>
            </a:r>
          </a:p>
          <a:p>
            <a:pPr lvl="2"/>
            <a:r>
              <a:t>Corpo livello tre</a:t>
            </a:r>
          </a:p>
          <a:p>
            <a:pPr lvl="3"/>
            <a:r>
              <a:t>Corpo livello quattro</a:t>
            </a:r>
          </a:p>
          <a:p>
            <a:pPr lvl="4"/>
            <a:r>
              <a:t>Corpo livello cinque</a:t>
            </a:r>
          </a:p>
        </p:txBody>
      </p:sp>
      <p:sp>
        <p:nvSpPr>
          <p:cNvPr id="44" name="Numero diapositiva"/>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1" name="Titolo Testo"/>
          <p:cNvSpPr txBox="1">
            <a:spLocks noGrp="1"/>
          </p:cNvSpPr>
          <p:nvPr>
            <p:ph type="title"/>
          </p:nvPr>
        </p:nvSpPr>
        <p:spPr>
          <a:prstGeom prst="rect">
            <a:avLst/>
          </a:prstGeom>
        </p:spPr>
        <p:txBody>
          <a:bodyPr/>
          <a:lstStyle/>
          <a:p>
            <a:r>
              <a:t>Titolo Testo</a:t>
            </a:r>
          </a:p>
        </p:txBody>
      </p:sp>
      <p:sp>
        <p:nvSpPr>
          <p:cNvPr id="52" name="Corpo livello uno…"/>
          <p:cNvSpPr txBox="1">
            <a:spLocks noGrp="1"/>
          </p:cNvSpPr>
          <p:nvPr>
            <p:ph type="body" sz="quarter" idx="1"/>
          </p:nvPr>
        </p:nvSpPr>
        <p:spPr>
          <a:xfrm>
            <a:off x="1462617" y="9620871"/>
            <a:ext cx="12928601" cy="4008350"/>
          </a:xfrm>
          <a:prstGeom prst="rect">
            <a:avLst/>
          </a:prstGeom>
        </p:spPr>
        <p:txBody>
          <a:bodyPr anchor="b"/>
          <a:lstStyle>
            <a:lvl1pPr marL="0" indent="0">
              <a:spcBef>
                <a:spcPts val="300"/>
              </a:spcBef>
              <a:buSzTx/>
              <a:buNone/>
              <a:defRPr sz="1600" b="1"/>
            </a:lvl1pPr>
            <a:lvl2pPr marL="0" indent="304803">
              <a:spcBef>
                <a:spcPts val="300"/>
              </a:spcBef>
              <a:buSzTx/>
              <a:buNone/>
              <a:defRPr sz="1600" b="1"/>
            </a:lvl2pPr>
            <a:lvl3pPr marL="0" indent="609607">
              <a:spcBef>
                <a:spcPts val="300"/>
              </a:spcBef>
              <a:buSzTx/>
              <a:buNone/>
              <a:defRPr sz="1600" b="1"/>
            </a:lvl3pPr>
            <a:lvl4pPr marL="0" indent="914411">
              <a:spcBef>
                <a:spcPts val="300"/>
              </a:spcBef>
              <a:buSzTx/>
              <a:buNone/>
              <a:defRPr sz="1600" b="1"/>
            </a:lvl4pPr>
            <a:lvl5pPr marL="0" indent="1219215">
              <a:spcBef>
                <a:spcPts val="300"/>
              </a:spcBef>
              <a:buSzTx/>
              <a:buNone/>
              <a:defRPr sz="1600" b="1"/>
            </a:lvl5pPr>
          </a:lstStyle>
          <a:p>
            <a:r>
              <a:t>Corpo livello uno</a:t>
            </a:r>
          </a:p>
          <a:p>
            <a:pPr lvl="1"/>
            <a:r>
              <a:t>Corpo livello due</a:t>
            </a:r>
          </a:p>
          <a:p>
            <a:pPr lvl="2"/>
            <a:r>
              <a:t>Corpo livello tre</a:t>
            </a:r>
          </a:p>
          <a:p>
            <a:pPr lvl="3"/>
            <a:r>
              <a:t>Corpo livello quattro</a:t>
            </a:r>
          </a:p>
          <a:p>
            <a:pPr lvl="4"/>
            <a:r>
              <a:t>Corpo livello cinque</a:t>
            </a:r>
          </a:p>
        </p:txBody>
      </p:sp>
      <p:sp>
        <p:nvSpPr>
          <p:cNvPr id="53" name="Text Placeholder 4"/>
          <p:cNvSpPr>
            <a:spLocks noGrp="1"/>
          </p:cNvSpPr>
          <p:nvPr>
            <p:ph type="body" sz="quarter" idx="21"/>
          </p:nvPr>
        </p:nvSpPr>
        <p:spPr>
          <a:xfrm>
            <a:off x="14864292" y="9620871"/>
            <a:ext cx="12933895" cy="4008350"/>
          </a:xfrm>
          <a:prstGeom prst="rect">
            <a:avLst/>
          </a:prstGeom>
        </p:spPr>
        <p:txBody>
          <a:bodyPr anchor="b"/>
          <a:lstStyle/>
          <a:p>
            <a:pPr marL="0" indent="0">
              <a:spcBef>
                <a:spcPts val="300"/>
              </a:spcBef>
              <a:buSzTx/>
              <a:buNone/>
              <a:defRPr sz="1600" b="1"/>
            </a:pPr>
            <a:endParaRPr/>
          </a:p>
        </p:txBody>
      </p:sp>
      <p:sp>
        <p:nvSpPr>
          <p:cNvPr id="54" name="Numero diapositiva"/>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1" name="Titolo Testo"/>
          <p:cNvSpPr txBox="1">
            <a:spLocks noGrp="1"/>
          </p:cNvSpPr>
          <p:nvPr>
            <p:ph type="title"/>
          </p:nvPr>
        </p:nvSpPr>
        <p:spPr>
          <a:prstGeom prst="rect">
            <a:avLst/>
          </a:prstGeom>
        </p:spPr>
        <p:txBody>
          <a:bodyPr/>
          <a:lstStyle/>
          <a:p>
            <a:r>
              <a:t>Titolo Testo</a:t>
            </a:r>
          </a:p>
        </p:txBody>
      </p:sp>
      <p:sp>
        <p:nvSpPr>
          <p:cNvPr id="62" name="Numero diapositiva"/>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9" name="Numero diapositiva"/>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6" name="Titolo Testo"/>
          <p:cNvSpPr txBox="1">
            <a:spLocks noGrp="1"/>
          </p:cNvSpPr>
          <p:nvPr>
            <p:ph type="title"/>
          </p:nvPr>
        </p:nvSpPr>
        <p:spPr>
          <a:xfrm>
            <a:off x="1462617" y="1711942"/>
            <a:ext cx="9626601" cy="7280938"/>
          </a:xfrm>
          <a:prstGeom prst="rect">
            <a:avLst/>
          </a:prstGeom>
        </p:spPr>
        <p:txBody>
          <a:bodyPr anchor="b"/>
          <a:lstStyle>
            <a:lvl1pPr algn="l">
              <a:defRPr sz="1300" b="1"/>
            </a:lvl1pPr>
          </a:lstStyle>
          <a:p>
            <a:r>
              <a:t>Titolo Testo</a:t>
            </a:r>
          </a:p>
        </p:txBody>
      </p:sp>
      <p:sp>
        <p:nvSpPr>
          <p:cNvPr id="77" name="Corpo livello uno…"/>
          <p:cNvSpPr txBox="1">
            <a:spLocks noGrp="1"/>
          </p:cNvSpPr>
          <p:nvPr>
            <p:ph type="body" idx="1"/>
          </p:nvPr>
        </p:nvSpPr>
        <p:spPr>
          <a:xfrm>
            <a:off x="11440583" y="1711942"/>
            <a:ext cx="16357601" cy="36678262"/>
          </a:xfrm>
          <a:prstGeom prst="rect">
            <a:avLst/>
          </a:prstGeom>
        </p:spPr>
        <p:txBody>
          <a:bodyPr/>
          <a:lstStyle>
            <a:lvl1pPr>
              <a:spcBef>
                <a:spcPts val="500"/>
              </a:spcBef>
              <a:defRPr sz="2100"/>
            </a:lvl1pPr>
            <a:lvl2pPr marL="2440186" indent="-1029296">
              <a:spcBef>
                <a:spcPts val="500"/>
              </a:spcBef>
              <a:defRPr sz="2100"/>
            </a:lvl2pPr>
            <a:lvl3pPr marL="3746896" indent="-925115">
              <a:spcBef>
                <a:spcPts val="500"/>
              </a:spcBef>
              <a:defRPr sz="2100"/>
            </a:lvl3pPr>
            <a:lvl4pPr marL="5371275" indent="-1138603">
              <a:spcBef>
                <a:spcPts val="500"/>
              </a:spcBef>
              <a:defRPr sz="2100"/>
            </a:lvl4pPr>
            <a:lvl5pPr marL="6784090" indent="-1140527">
              <a:spcBef>
                <a:spcPts val="500"/>
              </a:spcBef>
              <a:defRPr sz="2100"/>
            </a:lvl5pPr>
          </a:lstStyle>
          <a:p>
            <a:r>
              <a:t>Corpo livello uno</a:t>
            </a:r>
          </a:p>
          <a:p>
            <a:pPr lvl="1"/>
            <a:r>
              <a:t>Corpo livello due</a:t>
            </a:r>
          </a:p>
          <a:p>
            <a:pPr lvl="2"/>
            <a:r>
              <a:t>Corpo livello tre</a:t>
            </a:r>
          </a:p>
          <a:p>
            <a:pPr lvl="3"/>
            <a:r>
              <a:t>Corpo livello quattro</a:t>
            </a:r>
          </a:p>
          <a:p>
            <a:pPr lvl="4"/>
            <a:r>
              <a:t>Corpo livello cinque</a:t>
            </a:r>
          </a:p>
        </p:txBody>
      </p:sp>
      <p:sp>
        <p:nvSpPr>
          <p:cNvPr id="78" name="Text Placeholder 3"/>
          <p:cNvSpPr>
            <a:spLocks noGrp="1"/>
          </p:cNvSpPr>
          <p:nvPr>
            <p:ph type="body" sz="half" idx="21"/>
          </p:nvPr>
        </p:nvSpPr>
        <p:spPr>
          <a:xfrm>
            <a:off x="1462617" y="8992878"/>
            <a:ext cx="9626601" cy="29397326"/>
          </a:xfrm>
          <a:prstGeom prst="rect">
            <a:avLst/>
          </a:prstGeom>
        </p:spPr>
        <p:txBody>
          <a:bodyPr/>
          <a:lstStyle/>
          <a:p>
            <a:pPr marL="0" indent="0">
              <a:spcBef>
                <a:spcPts val="200"/>
              </a:spcBef>
              <a:buSzTx/>
              <a:buNone/>
              <a:defRPr sz="900"/>
            </a:pPr>
            <a:endParaRPr/>
          </a:p>
        </p:txBody>
      </p:sp>
      <p:sp>
        <p:nvSpPr>
          <p:cNvPr id="79" name="Numero diapositiva"/>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6" name="Titolo Testo"/>
          <p:cNvSpPr txBox="1">
            <a:spLocks noGrp="1"/>
          </p:cNvSpPr>
          <p:nvPr>
            <p:ph type="title"/>
          </p:nvPr>
        </p:nvSpPr>
        <p:spPr>
          <a:xfrm>
            <a:off x="5735110" y="30083354"/>
            <a:ext cx="17556693" cy="3552385"/>
          </a:xfrm>
          <a:prstGeom prst="rect">
            <a:avLst/>
          </a:prstGeom>
        </p:spPr>
        <p:txBody>
          <a:bodyPr anchor="b"/>
          <a:lstStyle>
            <a:lvl1pPr algn="l">
              <a:defRPr sz="1300" b="1"/>
            </a:lvl1pPr>
          </a:lstStyle>
          <a:p>
            <a:r>
              <a:t>Titolo Testo</a:t>
            </a:r>
          </a:p>
        </p:txBody>
      </p:sp>
      <p:sp>
        <p:nvSpPr>
          <p:cNvPr id="87" name="Picture Placeholder 2"/>
          <p:cNvSpPr>
            <a:spLocks noGrp="1"/>
          </p:cNvSpPr>
          <p:nvPr>
            <p:ph type="pic" sz="half" idx="21"/>
          </p:nvPr>
        </p:nvSpPr>
        <p:spPr>
          <a:xfrm>
            <a:off x="5735110" y="3840472"/>
            <a:ext cx="17556693" cy="25784836"/>
          </a:xfrm>
          <a:prstGeom prst="rect">
            <a:avLst/>
          </a:prstGeom>
        </p:spPr>
        <p:txBody>
          <a:bodyPr lIns="91439" tIns="45719" rIns="91439" bIns="45719">
            <a:noAutofit/>
          </a:bodyPr>
          <a:lstStyle/>
          <a:p>
            <a:endParaRPr dirty="0"/>
          </a:p>
        </p:txBody>
      </p:sp>
      <p:sp>
        <p:nvSpPr>
          <p:cNvPr id="88" name="Corpo livello uno…"/>
          <p:cNvSpPr txBox="1">
            <a:spLocks noGrp="1"/>
          </p:cNvSpPr>
          <p:nvPr>
            <p:ph type="body" sz="quarter" idx="1"/>
          </p:nvPr>
        </p:nvSpPr>
        <p:spPr>
          <a:xfrm>
            <a:off x="5735110" y="33635736"/>
            <a:ext cx="17556693" cy="5042561"/>
          </a:xfrm>
          <a:prstGeom prst="rect">
            <a:avLst/>
          </a:prstGeom>
        </p:spPr>
        <p:txBody>
          <a:bodyPr/>
          <a:lstStyle>
            <a:lvl1pPr marL="0" indent="0">
              <a:spcBef>
                <a:spcPts val="200"/>
              </a:spcBef>
              <a:buSzTx/>
              <a:buNone/>
              <a:defRPr sz="900"/>
            </a:lvl1pPr>
            <a:lvl2pPr marL="0" indent="304803">
              <a:spcBef>
                <a:spcPts val="200"/>
              </a:spcBef>
              <a:buSzTx/>
              <a:buNone/>
              <a:defRPr sz="900"/>
            </a:lvl2pPr>
            <a:lvl3pPr marL="0" indent="609607">
              <a:spcBef>
                <a:spcPts val="200"/>
              </a:spcBef>
              <a:buSzTx/>
              <a:buNone/>
              <a:defRPr sz="900"/>
            </a:lvl3pPr>
            <a:lvl4pPr marL="0" indent="914411">
              <a:spcBef>
                <a:spcPts val="200"/>
              </a:spcBef>
              <a:buSzTx/>
              <a:buNone/>
              <a:defRPr sz="900"/>
            </a:lvl4pPr>
            <a:lvl5pPr marL="0" indent="1219215">
              <a:spcBef>
                <a:spcPts val="200"/>
              </a:spcBef>
              <a:buSzTx/>
              <a:buNone/>
              <a:defRPr sz="900"/>
            </a:lvl5pPr>
          </a:lstStyle>
          <a:p>
            <a:r>
              <a:t>Corpo livello uno</a:t>
            </a:r>
          </a:p>
          <a:p>
            <a:pPr lvl="1"/>
            <a:r>
              <a:t>Corpo livello due</a:t>
            </a:r>
          </a:p>
          <a:p>
            <a:pPr lvl="2"/>
            <a:r>
              <a:t>Corpo livello tre</a:t>
            </a:r>
          </a:p>
          <a:p>
            <a:pPr lvl="3"/>
            <a:r>
              <a:t>Corpo livello quattro</a:t>
            </a:r>
          </a:p>
          <a:p>
            <a:pPr lvl="4"/>
            <a:r>
              <a:t>Corpo livello cinque</a:t>
            </a:r>
          </a:p>
        </p:txBody>
      </p:sp>
      <p:sp>
        <p:nvSpPr>
          <p:cNvPr id="89" name="Numero diapositiva"/>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A9A9"/>
            </a:gs>
            <a:gs pos="50000">
              <a:srgbClr val="990000"/>
            </a:gs>
            <a:gs pos="100000">
              <a:srgbClr val="DDA9A9"/>
            </a:gs>
          </a:gsLst>
          <a:lin ang="5400000" scaled="0"/>
        </a:gradFill>
        <a:effectLst/>
      </p:bgPr>
    </p:bg>
    <p:spTree>
      <p:nvGrpSpPr>
        <p:cNvPr id="1" name=""/>
        <p:cNvGrpSpPr/>
        <p:nvPr/>
      </p:nvGrpSpPr>
      <p:grpSpPr>
        <a:xfrm>
          <a:off x="0" y="0"/>
          <a:ext cx="0" cy="0"/>
          <a:chOff x="0" y="0"/>
          <a:chExt cx="0" cy="0"/>
        </a:xfrm>
      </p:grpSpPr>
      <p:pic>
        <p:nvPicPr>
          <p:cNvPr id="2" name="New picture" descr="New picture"/>
          <p:cNvPicPr>
            <a:picLocks noChangeAspect="1"/>
          </p:cNvPicPr>
          <p:nvPr/>
        </p:nvPicPr>
        <p:blipFill>
          <a:blip r:embed="rId12"/>
          <a:stretch>
            <a:fillRect/>
          </a:stretch>
        </p:blipFill>
        <p:spPr>
          <a:xfrm rot="16200000">
            <a:off x="-10872083" y="21685603"/>
            <a:ext cx="13977409" cy="3883379"/>
          </a:xfrm>
          <a:prstGeom prst="rect">
            <a:avLst/>
          </a:prstGeom>
          <a:ln w="12700">
            <a:miter lim="400000"/>
          </a:ln>
        </p:spPr>
      </p:pic>
      <p:pic>
        <p:nvPicPr>
          <p:cNvPr id="3" name="New picture" descr="New picture"/>
          <p:cNvPicPr>
            <a:picLocks noChangeAspect="1"/>
          </p:cNvPicPr>
          <p:nvPr/>
        </p:nvPicPr>
        <p:blipFill>
          <a:blip r:embed="rId12"/>
          <a:stretch>
            <a:fillRect/>
          </a:stretch>
        </p:blipFill>
        <p:spPr>
          <a:xfrm rot="5400000">
            <a:off x="26155473" y="21685603"/>
            <a:ext cx="13977408" cy="3883379"/>
          </a:xfrm>
          <a:prstGeom prst="rect">
            <a:avLst/>
          </a:prstGeom>
          <a:ln w="12700">
            <a:miter lim="400000"/>
          </a:ln>
        </p:spPr>
      </p:pic>
      <p:pic>
        <p:nvPicPr>
          <p:cNvPr id="4" name="New picture" descr="New picture"/>
          <p:cNvPicPr>
            <a:picLocks noChangeAspect="1"/>
          </p:cNvPicPr>
          <p:nvPr/>
        </p:nvPicPr>
        <p:blipFill>
          <a:blip r:embed="rId13"/>
          <a:stretch>
            <a:fillRect/>
          </a:stretch>
        </p:blipFill>
        <p:spPr>
          <a:xfrm>
            <a:off x="1309510" y="43474217"/>
            <a:ext cx="26641780" cy="1517122"/>
          </a:xfrm>
          <a:prstGeom prst="rect">
            <a:avLst/>
          </a:prstGeom>
          <a:ln w="12700">
            <a:miter lim="400000"/>
          </a:ln>
        </p:spPr>
      </p:pic>
      <p:sp>
        <p:nvSpPr>
          <p:cNvPr id="5" name="New shape"/>
          <p:cNvSpPr txBox="1"/>
          <p:nvPr/>
        </p:nvSpPr>
        <p:spPr>
          <a:xfrm>
            <a:off x="1355230" y="44278555"/>
            <a:ext cx="14538962" cy="7540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l">
              <a:defRPr>
                <a:solidFill>
                  <a:srgbClr val="808080"/>
                </a:solidFill>
              </a:defRPr>
            </a:lvl1pPr>
          </a:lstStyle>
          <a:p>
            <a:r>
              <a:rPr dirty="0"/>
              <a:t>Template ID: perceptualpewter  Size: 36x48</a:t>
            </a:r>
          </a:p>
        </p:txBody>
      </p:sp>
      <p:sp>
        <p:nvSpPr>
          <p:cNvPr id="6" name="Titolo Testo"/>
          <p:cNvSpPr txBox="1">
            <a:spLocks noGrp="1"/>
          </p:cNvSpPr>
          <p:nvPr>
            <p:ph type="title"/>
          </p:nvPr>
        </p:nvSpPr>
        <p:spPr>
          <a:xfrm>
            <a:off x="1462617" y="1720232"/>
            <a:ext cx="26335565" cy="7162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8101" tIns="188101" rIns="188101" bIns="188101" anchor="ctr">
            <a:normAutofit/>
          </a:bodyPr>
          <a:lstStyle/>
          <a:p>
            <a:r>
              <a:t>Titolo Testo</a:t>
            </a:r>
          </a:p>
        </p:txBody>
      </p:sp>
      <p:sp>
        <p:nvSpPr>
          <p:cNvPr id="7" name="Corpo livello uno…"/>
          <p:cNvSpPr txBox="1">
            <a:spLocks noGrp="1"/>
          </p:cNvSpPr>
          <p:nvPr>
            <p:ph type="body" idx="1"/>
          </p:nvPr>
        </p:nvSpPr>
        <p:spPr>
          <a:xfrm>
            <a:off x="1462617" y="10027091"/>
            <a:ext cx="26335565" cy="28365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8101" tIns="188101" rIns="188101" bIns="188101">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8" name="Numero diapositiva"/>
          <p:cNvSpPr txBox="1">
            <a:spLocks noGrp="1"/>
          </p:cNvSpPr>
          <p:nvPr>
            <p:ph type="sldNum" sz="quarter" idx="2"/>
          </p:nvPr>
        </p:nvSpPr>
        <p:spPr>
          <a:xfrm>
            <a:off x="26872483" y="39138398"/>
            <a:ext cx="925703" cy="906517"/>
          </a:xfrm>
          <a:prstGeom prst="rect">
            <a:avLst/>
          </a:prstGeom>
          <a:ln w="12700">
            <a:miter lim="400000"/>
          </a:ln>
        </p:spPr>
        <p:txBody>
          <a:bodyPr wrap="none" lIns="188101" tIns="188101" rIns="188101" bIns="188101">
            <a:spAutoFit/>
          </a:bodyPr>
          <a:lstStyle>
            <a:lvl1pPr algn="r" defTabSz="2508281">
              <a:defRPr sz="3800" b="0"/>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ctr" defTabSz="2821781" rtl="0" latinLnBrk="0">
        <a:lnSpc>
          <a:spcPct val="100000"/>
        </a:lnSpc>
        <a:spcBef>
          <a:spcPts val="0"/>
        </a:spcBef>
        <a:spcAft>
          <a:spcPts val="0"/>
        </a:spcAft>
        <a:buClrTx/>
        <a:buSzTx/>
        <a:buFontTx/>
        <a:buNone/>
        <a:tabLst/>
        <a:defRPr sz="13600" b="0" i="0" u="none" strike="noStrike" cap="none" spc="0" baseline="0">
          <a:solidFill>
            <a:srgbClr val="465E9C"/>
          </a:solidFill>
          <a:uFillTx/>
          <a:latin typeface="+mj-lt"/>
          <a:ea typeface="+mj-ea"/>
          <a:cs typeface="+mj-cs"/>
          <a:sym typeface="Arial"/>
        </a:defRPr>
      </a:lvl1pPr>
      <a:lvl2pPr marL="0" marR="0" indent="0" algn="ctr" defTabSz="2821781" rtl="0" latinLnBrk="0">
        <a:lnSpc>
          <a:spcPct val="100000"/>
        </a:lnSpc>
        <a:spcBef>
          <a:spcPts val="0"/>
        </a:spcBef>
        <a:spcAft>
          <a:spcPts val="0"/>
        </a:spcAft>
        <a:buClrTx/>
        <a:buSzTx/>
        <a:buFontTx/>
        <a:buNone/>
        <a:tabLst/>
        <a:defRPr sz="13600" b="0" i="0" u="none" strike="noStrike" cap="none" spc="0" baseline="0">
          <a:solidFill>
            <a:srgbClr val="465E9C"/>
          </a:solidFill>
          <a:uFillTx/>
          <a:latin typeface="+mj-lt"/>
          <a:ea typeface="+mj-ea"/>
          <a:cs typeface="+mj-cs"/>
          <a:sym typeface="Arial"/>
        </a:defRPr>
      </a:lvl2pPr>
      <a:lvl3pPr marL="0" marR="0" indent="0" algn="ctr" defTabSz="2821781" rtl="0" latinLnBrk="0">
        <a:lnSpc>
          <a:spcPct val="100000"/>
        </a:lnSpc>
        <a:spcBef>
          <a:spcPts val="0"/>
        </a:spcBef>
        <a:spcAft>
          <a:spcPts val="0"/>
        </a:spcAft>
        <a:buClrTx/>
        <a:buSzTx/>
        <a:buFontTx/>
        <a:buNone/>
        <a:tabLst/>
        <a:defRPr sz="13600" b="0" i="0" u="none" strike="noStrike" cap="none" spc="0" baseline="0">
          <a:solidFill>
            <a:srgbClr val="465E9C"/>
          </a:solidFill>
          <a:uFillTx/>
          <a:latin typeface="+mj-lt"/>
          <a:ea typeface="+mj-ea"/>
          <a:cs typeface="+mj-cs"/>
          <a:sym typeface="Arial"/>
        </a:defRPr>
      </a:lvl3pPr>
      <a:lvl4pPr marL="0" marR="0" indent="0" algn="ctr" defTabSz="2821781" rtl="0" latinLnBrk="0">
        <a:lnSpc>
          <a:spcPct val="100000"/>
        </a:lnSpc>
        <a:spcBef>
          <a:spcPts val="0"/>
        </a:spcBef>
        <a:spcAft>
          <a:spcPts val="0"/>
        </a:spcAft>
        <a:buClrTx/>
        <a:buSzTx/>
        <a:buFontTx/>
        <a:buNone/>
        <a:tabLst/>
        <a:defRPr sz="13600" b="0" i="0" u="none" strike="noStrike" cap="none" spc="0" baseline="0">
          <a:solidFill>
            <a:srgbClr val="465E9C"/>
          </a:solidFill>
          <a:uFillTx/>
          <a:latin typeface="+mj-lt"/>
          <a:ea typeface="+mj-ea"/>
          <a:cs typeface="+mj-cs"/>
          <a:sym typeface="Arial"/>
        </a:defRPr>
      </a:lvl4pPr>
      <a:lvl5pPr marL="0" marR="0" indent="0" algn="ctr" defTabSz="2821781" rtl="0" latinLnBrk="0">
        <a:lnSpc>
          <a:spcPct val="100000"/>
        </a:lnSpc>
        <a:spcBef>
          <a:spcPts val="0"/>
        </a:spcBef>
        <a:spcAft>
          <a:spcPts val="0"/>
        </a:spcAft>
        <a:buClrTx/>
        <a:buSzTx/>
        <a:buFontTx/>
        <a:buNone/>
        <a:tabLst/>
        <a:defRPr sz="13600" b="0" i="0" u="none" strike="noStrike" cap="none" spc="0" baseline="0">
          <a:solidFill>
            <a:srgbClr val="465E9C"/>
          </a:solidFill>
          <a:uFillTx/>
          <a:latin typeface="+mj-lt"/>
          <a:ea typeface="+mj-ea"/>
          <a:cs typeface="+mj-cs"/>
          <a:sym typeface="Arial"/>
        </a:defRPr>
      </a:lvl5pPr>
      <a:lvl6pPr marL="0" marR="0" indent="342900" algn="ctr" defTabSz="2821781" rtl="0" latinLnBrk="0">
        <a:lnSpc>
          <a:spcPct val="100000"/>
        </a:lnSpc>
        <a:spcBef>
          <a:spcPts val="0"/>
        </a:spcBef>
        <a:spcAft>
          <a:spcPts val="0"/>
        </a:spcAft>
        <a:buClrTx/>
        <a:buSzTx/>
        <a:buFontTx/>
        <a:buNone/>
        <a:tabLst/>
        <a:defRPr sz="13600" b="0" i="0" u="none" strike="noStrike" cap="none" spc="0" baseline="0">
          <a:solidFill>
            <a:srgbClr val="465E9C"/>
          </a:solidFill>
          <a:uFillTx/>
          <a:latin typeface="+mj-lt"/>
          <a:ea typeface="+mj-ea"/>
          <a:cs typeface="+mj-cs"/>
          <a:sym typeface="Arial"/>
        </a:defRPr>
      </a:lvl6pPr>
      <a:lvl7pPr marL="0" marR="0" indent="685800" algn="ctr" defTabSz="2821781" rtl="0" latinLnBrk="0">
        <a:lnSpc>
          <a:spcPct val="100000"/>
        </a:lnSpc>
        <a:spcBef>
          <a:spcPts val="0"/>
        </a:spcBef>
        <a:spcAft>
          <a:spcPts val="0"/>
        </a:spcAft>
        <a:buClrTx/>
        <a:buSzTx/>
        <a:buFontTx/>
        <a:buNone/>
        <a:tabLst/>
        <a:defRPr sz="13600" b="0" i="0" u="none" strike="noStrike" cap="none" spc="0" baseline="0">
          <a:solidFill>
            <a:srgbClr val="465E9C"/>
          </a:solidFill>
          <a:uFillTx/>
          <a:latin typeface="+mj-lt"/>
          <a:ea typeface="+mj-ea"/>
          <a:cs typeface="+mj-cs"/>
          <a:sym typeface="Arial"/>
        </a:defRPr>
      </a:lvl7pPr>
      <a:lvl8pPr marL="0" marR="0" indent="1028700" algn="ctr" defTabSz="2821781" rtl="0" latinLnBrk="0">
        <a:lnSpc>
          <a:spcPct val="100000"/>
        </a:lnSpc>
        <a:spcBef>
          <a:spcPts val="0"/>
        </a:spcBef>
        <a:spcAft>
          <a:spcPts val="0"/>
        </a:spcAft>
        <a:buClrTx/>
        <a:buSzTx/>
        <a:buFontTx/>
        <a:buNone/>
        <a:tabLst/>
        <a:defRPr sz="13600" b="0" i="0" u="none" strike="noStrike" cap="none" spc="0" baseline="0">
          <a:solidFill>
            <a:srgbClr val="465E9C"/>
          </a:solidFill>
          <a:uFillTx/>
          <a:latin typeface="+mj-lt"/>
          <a:ea typeface="+mj-ea"/>
          <a:cs typeface="+mj-cs"/>
          <a:sym typeface="Arial"/>
        </a:defRPr>
      </a:lvl8pPr>
      <a:lvl9pPr marL="0" marR="0" indent="1371600" algn="ctr" defTabSz="2821781" rtl="0" latinLnBrk="0">
        <a:lnSpc>
          <a:spcPct val="100000"/>
        </a:lnSpc>
        <a:spcBef>
          <a:spcPts val="0"/>
        </a:spcBef>
        <a:spcAft>
          <a:spcPts val="0"/>
        </a:spcAft>
        <a:buClrTx/>
        <a:buSzTx/>
        <a:buFontTx/>
        <a:buNone/>
        <a:tabLst/>
        <a:defRPr sz="13600" b="0" i="0" u="none" strike="noStrike" cap="none" spc="0" baseline="0">
          <a:solidFill>
            <a:srgbClr val="465E9C"/>
          </a:solidFill>
          <a:uFillTx/>
          <a:latin typeface="+mj-lt"/>
          <a:ea typeface="+mj-ea"/>
          <a:cs typeface="+mj-cs"/>
          <a:sym typeface="Arial"/>
        </a:defRPr>
      </a:lvl9pPr>
    </p:titleStyle>
    <p:bodyStyle>
      <a:lvl1pPr marL="1057275" marR="0" indent="-1057275" algn="l" defTabSz="2821781" rtl="0" latinLnBrk="0">
        <a:lnSpc>
          <a:spcPct val="100000"/>
        </a:lnSpc>
        <a:spcBef>
          <a:spcPts val="2300"/>
        </a:spcBef>
        <a:spcAft>
          <a:spcPts val="0"/>
        </a:spcAft>
        <a:buClrTx/>
        <a:buSzPct val="100000"/>
        <a:buFontTx/>
        <a:buChar char="•"/>
        <a:tabLst/>
        <a:defRPr sz="9900" b="0" i="0" u="none" strike="noStrike" cap="none" spc="0" baseline="0">
          <a:solidFill>
            <a:srgbClr val="000000"/>
          </a:solidFill>
          <a:uFillTx/>
          <a:latin typeface="+mj-lt"/>
          <a:ea typeface="+mj-ea"/>
          <a:cs typeface="+mj-cs"/>
          <a:sym typeface="Arial"/>
        </a:defRPr>
      </a:lvl1pPr>
      <a:lvl2pPr marL="2426508" marR="0" indent="-1015618" algn="l" defTabSz="2821781" rtl="0" latinLnBrk="0">
        <a:lnSpc>
          <a:spcPct val="100000"/>
        </a:lnSpc>
        <a:spcBef>
          <a:spcPts val="2300"/>
        </a:spcBef>
        <a:spcAft>
          <a:spcPts val="0"/>
        </a:spcAft>
        <a:buClrTx/>
        <a:buSzPct val="100000"/>
        <a:buFontTx/>
        <a:buChar char="–"/>
        <a:tabLst/>
        <a:defRPr sz="9900" b="0" i="0" u="none" strike="noStrike" cap="none" spc="0" baseline="0">
          <a:solidFill>
            <a:srgbClr val="000000"/>
          </a:solidFill>
          <a:uFillTx/>
          <a:latin typeface="+mj-lt"/>
          <a:ea typeface="+mj-ea"/>
          <a:cs typeface="+mj-cs"/>
          <a:sym typeface="Arial"/>
        </a:defRPr>
      </a:lvl2pPr>
      <a:lvl3pPr marL="3764755" marR="0" indent="-942975" algn="l" defTabSz="2821781" rtl="0" latinLnBrk="0">
        <a:lnSpc>
          <a:spcPct val="100000"/>
        </a:lnSpc>
        <a:spcBef>
          <a:spcPts val="2300"/>
        </a:spcBef>
        <a:spcAft>
          <a:spcPts val="0"/>
        </a:spcAft>
        <a:buClrTx/>
        <a:buSzPct val="100000"/>
        <a:buFontTx/>
        <a:buChar char="•"/>
        <a:tabLst/>
        <a:defRPr sz="9900" b="0" i="0" u="none" strike="noStrike" cap="none" spc="0" baseline="0">
          <a:solidFill>
            <a:srgbClr val="000000"/>
          </a:solidFill>
          <a:uFillTx/>
          <a:latin typeface="+mj-lt"/>
          <a:ea typeface="+mj-ea"/>
          <a:cs typeface="+mj-cs"/>
          <a:sym typeface="Arial"/>
        </a:defRPr>
      </a:lvl3pPr>
      <a:lvl4pPr marL="5376608" marR="0" indent="-1143936" algn="l" defTabSz="2821781" rtl="0" latinLnBrk="0">
        <a:lnSpc>
          <a:spcPct val="100000"/>
        </a:lnSpc>
        <a:spcBef>
          <a:spcPts val="2300"/>
        </a:spcBef>
        <a:spcAft>
          <a:spcPts val="0"/>
        </a:spcAft>
        <a:buClrTx/>
        <a:buSzPct val="100000"/>
        <a:buFontTx/>
        <a:buChar char="–"/>
        <a:tabLst/>
        <a:defRPr sz="9900" b="0" i="0" u="none" strike="noStrike" cap="none" spc="0" baseline="0">
          <a:solidFill>
            <a:srgbClr val="000000"/>
          </a:solidFill>
          <a:uFillTx/>
          <a:latin typeface="+mj-lt"/>
          <a:ea typeface="+mj-ea"/>
          <a:cs typeface="+mj-cs"/>
          <a:sym typeface="Arial"/>
        </a:defRPr>
      </a:lvl4pPr>
      <a:lvl5pPr marL="6789432" marR="0" indent="-1145869" algn="l" defTabSz="2821781" rtl="0" latinLnBrk="0">
        <a:lnSpc>
          <a:spcPct val="100000"/>
        </a:lnSpc>
        <a:spcBef>
          <a:spcPts val="2300"/>
        </a:spcBef>
        <a:spcAft>
          <a:spcPts val="0"/>
        </a:spcAft>
        <a:buClrTx/>
        <a:buSzPct val="100000"/>
        <a:buFontTx/>
        <a:buChar char="»"/>
        <a:tabLst/>
        <a:defRPr sz="9900" b="0" i="0" u="none" strike="noStrike" cap="none" spc="0" baseline="0">
          <a:solidFill>
            <a:srgbClr val="000000"/>
          </a:solidFill>
          <a:uFillTx/>
          <a:latin typeface="+mj-lt"/>
          <a:ea typeface="+mj-ea"/>
          <a:cs typeface="+mj-cs"/>
          <a:sym typeface="Arial"/>
        </a:defRPr>
      </a:lvl5pPr>
      <a:lvl6pPr marL="7132332" marR="0" indent="-1145869" algn="l" defTabSz="2821781" rtl="0" latinLnBrk="0">
        <a:lnSpc>
          <a:spcPct val="100000"/>
        </a:lnSpc>
        <a:spcBef>
          <a:spcPts val="2300"/>
        </a:spcBef>
        <a:spcAft>
          <a:spcPts val="0"/>
        </a:spcAft>
        <a:buClrTx/>
        <a:buSzPct val="100000"/>
        <a:buFontTx/>
        <a:buChar char="»"/>
        <a:tabLst/>
        <a:defRPr sz="9900" b="0" i="0" u="none" strike="noStrike" cap="none" spc="0" baseline="0">
          <a:solidFill>
            <a:srgbClr val="000000"/>
          </a:solidFill>
          <a:uFillTx/>
          <a:latin typeface="+mj-lt"/>
          <a:ea typeface="+mj-ea"/>
          <a:cs typeface="+mj-cs"/>
          <a:sym typeface="Arial"/>
        </a:defRPr>
      </a:lvl6pPr>
      <a:lvl7pPr marL="7475232" marR="0" indent="-1145869" algn="l" defTabSz="2821781" rtl="0" latinLnBrk="0">
        <a:lnSpc>
          <a:spcPct val="100000"/>
        </a:lnSpc>
        <a:spcBef>
          <a:spcPts val="2300"/>
        </a:spcBef>
        <a:spcAft>
          <a:spcPts val="0"/>
        </a:spcAft>
        <a:buClrTx/>
        <a:buSzPct val="100000"/>
        <a:buFontTx/>
        <a:buChar char="»"/>
        <a:tabLst/>
        <a:defRPr sz="9900" b="0" i="0" u="none" strike="noStrike" cap="none" spc="0" baseline="0">
          <a:solidFill>
            <a:srgbClr val="000000"/>
          </a:solidFill>
          <a:uFillTx/>
          <a:latin typeface="+mj-lt"/>
          <a:ea typeface="+mj-ea"/>
          <a:cs typeface="+mj-cs"/>
          <a:sym typeface="Arial"/>
        </a:defRPr>
      </a:lvl7pPr>
      <a:lvl8pPr marL="7818132" marR="0" indent="-1145870" algn="l" defTabSz="2821781" rtl="0" latinLnBrk="0">
        <a:lnSpc>
          <a:spcPct val="100000"/>
        </a:lnSpc>
        <a:spcBef>
          <a:spcPts val="2300"/>
        </a:spcBef>
        <a:spcAft>
          <a:spcPts val="0"/>
        </a:spcAft>
        <a:buClrTx/>
        <a:buSzPct val="100000"/>
        <a:buFontTx/>
        <a:buChar char="»"/>
        <a:tabLst/>
        <a:defRPr sz="9900" b="0" i="0" u="none" strike="noStrike" cap="none" spc="0" baseline="0">
          <a:solidFill>
            <a:srgbClr val="000000"/>
          </a:solidFill>
          <a:uFillTx/>
          <a:latin typeface="+mj-lt"/>
          <a:ea typeface="+mj-ea"/>
          <a:cs typeface="+mj-cs"/>
          <a:sym typeface="Arial"/>
        </a:defRPr>
      </a:lvl8pPr>
      <a:lvl9pPr marL="8161032" marR="0" indent="-1145870" algn="l" defTabSz="2821781" rtl="0" latinLnBrk="0">
        <a:lnSpc>
          <a:spcPct val="100000"/>
        </a:lnSpc>
        <a:spcBef>
          <a:spcPts val="2300"/>
        </a:spcBef>
        <a:spcAft>
          <a:spcPts val="0"/>
        </a:spcAft>
        <a:buClrTx/>
        <a:buSzPct val="100000"/>
        <a:buFontTx/>
        <a:buChar char="»"/>
        <a:tabLst/>
        <a:defRPr sz="9900" b="0" i="0" u="none" strike="noStrike" cap="none" spc="0" baseline="0">
          <a:solidFill>
            <a:srgbClr val="000000"/>
          </a:solidFill>
          <a:uFillTx/>
          <a:latin typeface="+mj-lt"/>
          <a:ea typeface="+mj-ea"/>
          <a:cs typeface="+mj-cs"/>
          <a:sym typeface="Arial"/>
        </a:defRPr>
      </a:lvl9pPr>
    </p:bodyStyle>
    <p:otherStyle>
      <a:lvl1pPr marL="0" marR="0" indent="0" algn="r" defTabSz="2508281"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Arial"/>
        </a:defRPr>
      </a:lvl1pPr>
      <a:lvl2pPr marL="0" marR="0" indent="457200" algn="r" defTabSz="2508281"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Arial"/>
        </a:defRPr>
      </a:lvl2pPr>
      <a:lvl3pPr marL="0" marR="0" indent="914400" algn="r" defTabSz="2508281"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Arial"/>
        </a:defRPr>
      </a:lvl3pPr>
      <a:lvl4pPr marL="0" marR="0" indent="1371600" algn="r" defTabSz="2508281"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Arial"/>
        </a:defRPr>
      </a:lvl4pPr>
      <a:lvl5pPr marL="0" marR="0" indent="1828800" algn="r" defTabSz="2508281"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Arial"/>
        </a:defRPr>
      </a:lvl5pPr>
      <a:lvl6pPr marL="0" marR="0" indent="2286000" algn="r" defTabSz="2508281"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Arial"/>
        </a:defRPr>
      </a:lvl6pPr>
      <a:lvl7pPr marL="0" marR="0" indent="2743200" algn="r" defTabSz="2508281"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Arial"/>
        </a:defRPr>
      </a:lvl7pPr>
      <a:lvl8pPr marL="0" marR="0" indent="3200400" algn="r" defTabSz="2508281"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Arial"/>
        </a:defRPr>
      </a:lvl8pPr>
      <a:lvl9pPr marL="0" marR="0" indent="3657600" algn="r" defTabSz="2508281" rtl="0" latinLnBrk="0">
        <a:lnSpc>
          <a:spcPct val="100000"/>
        </a:lnSpc>
        <a:spcBef>
          <a:spcPts val="0"/>
        </a:spcBef>
        <a:spcAft>
          <a:spcPts val="0"/>
        </a:spcAft>
        <a:buClrTx/>
        <a:buSzTx/>
        <a:buFontTx/>
        <a:buNone/>
        <a:tabLst/>
        <a:defRPr sz="38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4.tif"/><Relationship Id="rId18" Type="http://schemas.openxmlformats.org/officeDocument/2006/relationships/image" Target="../media/image19.png"/><Relationship Id="rId26" Type="http://schemas.openxmlformats.org/officeDocument/2006/relationships/image" Target="../media/image27.tif"/><Relationship Id="rId3" Type="http://schemas.openxmlformats.org/officeDocument/2006/relationships/image" Target="../media/image4.png"/><Relationship Id="rId21" Type="http://schemas.openxmlformats.org/officeDocument/2006/relationships/image" Target="../media/image22.png"/><Relationship Id="rId34" Type="http://schemas.openxmlformats.org/officeDocument/2006/relationships/image" Target="../media/image35.png"/><Relationship Id="rId7" Type="http://schemas.openxmlformats.org/officeDocument/2006/relationships/image" Target="../media/image8.tif"/><Relationship Id="rId12" Type="http://schemas.openxmlformats.org/officeDocument/2006/relationships/image" Target="../media/image13.tif"/><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2" Type="http://schemas.openxmlformats.org/officeDocument/2006/relationships/image" Target="../media/image3.tif"/><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image" Target="../media/image7.png"/><Relationship Id="rId11" Type="http://schemas.openxmlformats.org/officeDocument/2006/relationships/chart" Target="../charts/chart1.xml"/><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jpeg"/><Relationship Id="rId27" Type="http://schemas.openxmlformats.org/officeDocument/2006/relationships/image" Target="../media/image28.png"/><Relationship Id="rId30" Type="http://schemas.openxmlformats.org/officeDocument/2006/relationships/image" Target="../media/image31.png"/><Relationship Id="rId8" Type="http://schemas.openxmlformats.org/officeDocument/2006/relationships/image" Target="../media/image9.t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24" name="Groupe 7"/>
          <p:cNvGrpSpPr/>
          <p:nvPr/>
        </p:nvGrpSpPr>
        <p:grpSpPr>
          <a:xfrm>
            <a:off x="20011139" y="26408360"/>
            <a:ext cx="8987453" cy="4607937"/>
            <a:chOff x="106325" y="0"/>
            <a:chExt cx="8987452" cy="4607935"/>
          </a:xfrm>
        </p:grpSpPr>
        <p:grpSp>
          <p:nvGrpSpPr>
            <p:cNvPr id="123" name="Groupe 6"/>
            <p:cNvGrpSpPr/>
            <p:nvPr/>
          </p:nvGrpSpPr>
          <p:grpSpPr>
            <a:xfrm>
              <a:off x="5777340" y="0"/>
              <a:ext cx="3194579" cy="4108119"/>
              <a:chOff x="0" y="0"/>
              <a:chExt cx="3194578" cy="4108118"/>
            </a:xfrm>
          </p:grpSpPr>
          <p:sp>
            <p:nvSpPr>
              <p:cNvPr id="112" name="Rectangle 12"/>
              <p:cNvSpPr/>
              <p:nvPr/>
            </p:nvSpPr>
            <p:spPr>
              <a:xfrm>
                <a:off x="-1" y="0"/>
                <a:ext cx="3194580" cy="4108119"/>
              </a:xfrm>
              <a:prstGeom prst="rect">
                <a:avLst/>
              </a:prstGeom>
              <a:solidFill>
                <a:srgbClr val="FFFFFF"/>
              </a:solidFill>
              <a:ln w="38100" cap="flat">
                <a:solidFill>
                  <a:srgbClr val="035C99"/>
                </a:solidFill>
                <a:prstDash val="solid"/>
                <a:miter lim="800000"/>
              </a:ln>
              <a:effectLst/>
            </p:spPr>
            <p:txBody>
              <a:bodyPr wrap="square" lIns="45719" tIns="45719" rIns="45719" bIns="45719" numCol="1" anchor="ctr">
                <a:noAutofit/>
              </a:bodyPr>
              <a:lstStyle/>
              <a:p>
                <a:pPr>
                  <a:defRPr sz="1800" b="0">
                    <a:solidFill>
                      <a:srgbClr val="FFFFFF"/>
                    </a:solidFill>
                    <a:latin typeface="Calibri"/>
                    <a:ea typeface="Calibri"/>
                    <a:cs typeface="Calibri"/>
                    <a:sym typeface="Calibri"/>
                  </a:defRPr>
                </a:pPr>
                <a:endParaRPr dirty="0"/>
              </a:p>
            </p:txBody>
          </p:sp>
          <p:grpSp>
            <p:nvGrpSpPr>
              <p:cNvPr id="122" name="Groupe 18"/>
              <p:cNvGrpSpPr/>
              <p:nvPr/>
            </p:nvGrpSpPr>
            <p:grpSpPr>
              <a:xfrm>
                <a:off x="14110" y="83618"/>
                <a:ext cx="3127090" cy="3931251"/>
                <a:chOff x="0" y="0"/>
                <a:chExt cx="3127088" cy="3931249"/>
              </a:xfrm>
            </p:grpSpPr>
            <p:grpSp>
              <p:nvGrpSpPr>
                <p:cNvPr id="115" name="Groupe 10"/>
                <p:cNvGrpSpPr/>
                <p:nvPr/>
              </p:nvGrpSpPr>
              <p:grpSpPr>
                <a:xfrm>
                  <a:off x="197772" y="-1"/>
                  <a:ext cx="2929317" cy="3636709"/>
                  <a:chOff x="0" y="0"/>
                  <a:chExt cx="2929316" cy="3636707"/>
                </a:xfrm>
              </p:grpSpPr>
              <p:pic>
                <p:nvPicPr>
                  <p:cNvPr id="113" name="Image 9" descr="Image 9"/>
                  <p:cNvPicPr>
                    <a:picLocks noChangeAspect="1"/>
                  </p:cNvPicPr>
                  <p:nvPr/>
                </p:nvPicPr>
                <p:blipFill>
                  <a:blip r:embed="rId2"/>
                  <a:srcRect l="73114" t="14532" r="446" b="21569"/>
                  <a:stretch>
                    <a:fillRect/>
                  </a:stretch>
                </p:blipFill>
                <p:spPr>
                  <a:xfrm>
                    <a:off x="1697350" y="0"/>
                    <a:ext cx="1231967" cy="3527982"/>
                  </a:xfrm>
                  <a:prstGeom prst="rect">
                    <a:avLst/>
                  </a:prstGeom>
                  <a:ln w="12700" cap="flat">
                    <a:noFill/>
                    <a:miter lim="400000"/>
                  </a:ln>
                  <a:effectLst/>
                </p:spPr>
              </p:pic>
              <p:pic>
                <p:nvPicPr>
                  <p:cNvPr id="114" name="Image 9" descr="Image 9"/>
                  <p:cNvPicPr>
                    <a:picLocks noChangeAspect="1"/>
                  </p:cNvPicPr>
                  <p:nvPr/>
                </p:nvPicPr>
                <p:blipFill>
                  <a:blip r:embed="rId2"/>
                  <a:srcRect l="11809" t="14532" r="51744" b="19599"/>
                  <a:stretch>
                    <a:fillRect/>
                  </a:stretch>
                </p:blipFill>
                <p:spPr>
                  <a:xfrm>
                    <a:off x="-1" y="0"/>
                    <a:ext cx="1698266" cy="3636708"/>
                  </a:xfrm>
                  <a:prstGeom prst="rect">
                    <a:avLst/>
                  </a:prstGeom>
                  <a:ln w="12700" cap="flat">
                    <a:noFill/>
                    <a:miter lim="400000"/>
                  </a:ln>
                  <a:effectLst/>
                </p:spPr>
              </p:pic>
            </p:grpSp>
            <p:sp>
              <p:nvSpPr>
                <p:cNvPr id="116" name="ZoneTexte 18"/>
                <p:cNvSpPr txBox="1"/>
                <p:nvPr/>
              </p:nvSpPr>
              <p:spPr>
                <a:xfrm>
                  <a:off x="569759" y="3527980"/>
                  <a:ext cx="1623314" cy="403270"/>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a:lnSpc>
                      <a:spcPts val="1000"/>
                    </a:lnSpc>
                    <a:defRPr sz="1200">
                      <a:latin typeface="Calibri"/>
                      <a:ea typeface="Calibri"/>
                      <a:cs typeface="Calibri"/>
                      <a:sym typeface="Calibri"/>
                    </a:defRPr>
                  </a:pPr>
                  <a:r>
                    <a:rPr dirty="0"/>
                    <a:t>2D</a:t>
                  </a:r>
                </a:p>
                <a:p>
                  <a:pPr>
                    <a:lnSpc>
                      <a:spcPts val="1000"/>
                    </a:lnSpc>
                    <a:defRPr sz="1200">
                      <a:latin typeface="Calibri"/>
                      <a:ea typeface="Calibri"/>
                      <a:cs typeface="Calibri"/>
                      <a:sym typeface="Calibri"/>
                    </a:defRPr>
                  </a:pPr>
                  <a:r>
                    <a:rPr dirty="0"/>
                    <a:t>No force</a:t>
                  </a:r>
                </a:p>
              </p:txBody>
            </p:sp>
            <p:sp>
              <p:nvSpPr>
                <p:cNvPr id="117" name="ZoneTexte 49"/>
                <p:cNvSpPr txBox="1"/>
                <p:nvPr/>
              </p:nvSpPr>
              <p:spPr>
                <a:xfrm>
                  <a:off x="2081270" y="3527980"/>
                  <a:ext cx="1020782" cy="403270"/>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a:lnSpc>
                      <a:spcPts val="1000"/>
                    </a:lnSpc>
                    <a:defRPr sz="1200">
                      <a:latin typeface="Calibri"/>
                      <a:ea typeface="Calibri"/>
                      <a:cs typeface="Calibri"/>
                      <a:sym typeface="Calibri"/>
                    </a:defRPr>
                  </a:pPr>
                  <a:r>
                    <a:rPr dirty="0"/>
                    <a:t>Chip 3D</a:t>
                  </a:r>
                </a:p>
                <a:p>
                  <a:pPr>
                    <a:lnSpc>
                      <a:spcPts val="1000"/>
                    </a:lnSpc>
                    <a:defRPr sz="1200">
                      <a:latin typeface="Calibri"/>
                      <a:ea typeface="Calibri"/>
                      <a:cs typeface="Calibri"/>
                      <a:sym typeface="Calibri"/>
                    </a:defRPr>
                  </a:pPr>
                  <a:r>
                    <a:rPr dirty="0"/>
                    <a:t>+ Fluid-Flow </a:t>
                  </a:r>
                </a:p>
              </p:txBody>
            </p:sp>
            <p:sp>
              <p:nvSpPr>
                <p:cNvPr id="118" name="Connecteur droit avec flèche 39"/>
                <p:cNvSpPr/>
                <p:nvPr/>
              </p:nvSpPr>
              <p:spPr>
                <a:xfrm flipH="1">
                  <a:off x="1405635" y="576734"/>
                  <a:ext cx="1" cy="1767348"/>
                </a:xfrm>
                <a:prstGeom prst="line">
                  <a:avLst/>
                </a:prstGeom>
                <a:noFill/>
                <a:ln w="28575" cap="flat">
                  <a:solidFill>
                    <a:srgbClr val="000000"/>
                  </a:solidFill>
                  <a:prstDash val="solid"/>
                  <a:miter lim="800000"/>
                  <a:headEnd type="triangle" w="med" len="med"/>
                  <a:tailEnd type="triangle" w="med" len="med"/>
                </a:ln>
                <a:effectLst/>
              </p:spPr>
              <p:txBody>
                <a:bodyPr wrap="square" lIns="45719" tIns="45719" rIns="45719" bIns="45719" numCol="1" anchor="t">
                  <a:noAutofit/>
                </a:bodyPr>
                <a:lstStyle/>
                <a:p>
                  <a:pPr algn="l">
                    <a:defRPr sz="1800" b="0">
                      <a:latin typeface="Calibri"/>
                      <a:ea typeface="Calibri"/>
                      <a:cs typeface="Calibri"/>
                      <a:sym typeface="Calibri"/>
                    </a:defRPr>
                  </a:pPr>
                  <a:endParaRPr dirty="0"/>
                </a:p>
              </p:txBody>
            </p:sp>
            <p:sp>
              <p:nvSpPr>
                <p:cNvPr id="119" name="ZoneTexte 45"/>
                <p:cNvSpPr txBox="1"/>
                <p:nvPr/>
              </p:nvSpPr>
              <p:spPr>
                <a:xfrm>
                  <a:off x="928616" y="1296094"/>
                  <a:ext cx="831913" cy="349198"/>
                </a:xfrm>
                <a:prstGeom prst="rect">
                  <a:avLst/>
                </a:prstGeom>
                <a:solidFill>
                  <a:srgbClr val="FFFFFF"/>
                </a:solidFill>
                <a:ln w="9525" cap="flat">
                  <a:solidFill>
                    <a:srgbClr val="000000"/>
                  </a:solidFill>
                  <a:prstDash val="solid"/>
                  <a:round/>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600">
                      <a:latin typeface="Calibri"/>
                      <a:ea typeface="Calibri"/>
                      <a:cs typeface="Calibri"/>
                      <a:sym typeface="Calibri"/>
                    </a:defRPr>
                  </a:lvl1pPr>
                </a:lstStyle>
                <a:p>
                  <a:r>
                    <a:rPr dirty="0"/>
                    <a:t>10 X</a:t>
                  </a:r>
                </a:p>
              </p:txBody>
            </p:sp>
            <p:sp>
              <p:nvSpPr>
                <p:cNvPr id="120" name="Connecteur droit 38"/>
                <p:cNvSpPr/>
                <p:nvPr/>
              </p:nvSpPr>
              <p:spPr>
                <a:xfrm>
                  <a:off x="569759" y="539903"/>
                  <a:ext cx="1732876" cy="1"/>
                </a:xfrm>
                <a:prstGeom prst="line">
                  <a:avLst/>
                </a:prstGeom>
                <a:noFill/>
                <a:ln w="12700" cap="flat">
                  <a:solidFill>
                    <a:srgbClr val="000000"/>
                  </a:solidFill>
                  <a:prstDash val="dash"/>
                  <a:miter lim="800000"/>
                </a:ln>
                <a:effectLst/>
              </p:spPr>
              <p:txBody>
                <a:bodyPr wrap="square" lIns="45719" tIns="45719" rIns="45719" bIns="45719" numCol="1" anchor="t">
                  <a:noAutofit/>
                </a:bodyPr>
                <a:lstStyle/>
                <a:p>
                  <a:pPr algn="l">
                    <a:defRPr sz="1800" b="0">
                      <a:latin typeface="Calibri"/>
                      <a:ea typeface="Calibri"/>
                      <a:cs typeface="Calibri"/>
                      <a:sym typeface="Calibri"/>
                    </a:defRPr>
                  </a:pPr>
                  <a:endParaRPr dirty="0"/>
                </a:p>
              </p:txBody>
            </p:sp>
            <p:sp>
              <p:nvSpPr>
                <p:cNvPr id="121" name="ZoneTexte 39"/>
                <p:cNvSpPr txBox="1"/>
                <p:nvPr/>
              </p:nvSpPr>
              <p:spPr>
                <a:xfrm rot="16200000">
                  <a:off x="-1360719" y="1800888"/>
                  <a:ext cx="3001032" cy="279595"/>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200" b="0">
                      <a:latin typeface="Calibri"/>
                      <a:ea typeface="Calibri"/>
                      <a:cs typeface="Calibri"/>
                      <a:sym typeface="Calibri"/>
                    </a:defRPr>
                  </a:lvl1pPr>
                </a:lstStyle>
                <a:p>
                  <a:r>
                    <a:rPr dirty="0"/>
                    <a:t>Viral RNA copy /ul cell extract</a:t>
                  </a:r>
                </a:p>
              </p:txBody>
            </p:sp>
          </p:grpSp>
        </p:grpSp>
        <p:sp>
          <p:nvSpPr>
            <p:cNvPr id="111" name="ZoneTexte 1"/>
            <p:cNvSpPr txBox="1"/>
            <p:nvPr/>
          </p:nvSpPr>
          <p:spPr>
            <a:xfrm>
              <a:off x="106325" y="4232874"/>
              <a:ext cx="8987452" cy="3750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800">
                  <a:latin typeface="Calibri"/>
                  <a:ea typeface="Calibri"/>
                  <a:cs typeface="Calibri"/>
                  <a:sym typeface="Calibri"/>
                </a:defRPr>
              </a:lvl1pPr>
            </a:lstStyle>
            <a:p>
              <a:r>
                <a:rPr dirty="0"/>
                <a:t>3D-architecture and mechanical forces of the gut enhance SARS-CoV-2 infection</a:t>
              </a:r>
            </a:p>
          </p:txBody>
        </p:sp>
      </p:grpSp>
      <p:sp>
        <p:nvSpPr>
          <p:cNvPr id="126" name="Rectangle 2"/>
          <p:cNvSpPr txBox="1">
            <a:spLocks noGrp="1"/>
          </p:cNvSpPr>
          <p:nvPr>
            <p:ph type="title"/>
          </p:nvPr>
        </p:nvSpPr>
        <p:spPr>
          <a:xfrm>
            <a:off x="635573" y="2309891"/>
            <a:ext cx="28169860" cy="4135033"/>
          </a:xfrm>
          <a:prstGeom prst="rect">
            <a:avLst/>
          </a:prstGeom>
          <a:solidFill>
            <a:srgbClr val="40749B"/>
          </a:solidFill>
        </p:spPr>
        <p:txBody>
          <a:bodyPr/>
          <a:lstStyle/>
          <a:p>
            <a:pPr>
              <a:defRPr sz="2600" b="1" i="1">
                <a:noFill/>
              </a:defRPr>
            </a:pPr>
            <a:endParaRPr dirty="0"/>
          </a:p>
        </p:txBody>
      </p:sp>
      <p:sp>
        <p:nvSpPr>
          <p:cNvPr id="127" name="Text Placeholder 5"/>
          <p:cNvSpPr txBox="1"/>
          <p:nvPr/>
        </p:nvSpPr>
        <p:spPr>
          <a:xfrm>
            <a:off x="2528503" y="2403111"/>
            <a:ext cx="24384001" cy="2788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2507421">
              <a:spcBef>
                <a:spcPts val="1400"/>
              </a:spcBef>
              <a:defRPr sz="6000">
                <a:solidFill>
                  <a:srgbClr val="FFFFFF"/>
                </a:solidFill>
              </a:defRPr>
            </a:pPr>
            <a:r>
              <a:rPr dirty="0"/>
              <a:t>Impact of intestinal physical forces on the tissue organization and consequence on SARS-CoV-2 invasion and replication</a:t>
            </a:r>
          </a:p>
        </p:txBody>
      </p:sp>
      <p:sp>
        <p:nvSpPr>
          <p:cNvPr id="128" name="Text Placeholder 5"/>
          <p:cNvSpPr txBox="1"/>
          <p:nvPr/>
        </p:nvSpPr>
        <p:spPr>
          <a:xfrm>
            <a:off x="1357171" y="4368100"/>
            <a:ext cx="26704138" cy="1708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3700">
                <a:solidFill>
                  <a:srgbClr val="FFFFFF"/>
                </a:solidFill>
              </a:defRPr>
            </a:pPr>
            <a:r>
              <a:rPr dirty="0"/>
              <a:t>Group</a:t>
            </a:r>
            <a:r>
              <a:rPr b="0" dirty="0"/>
              <a:t>: Intracellular trafficking and tissue homeostasis, department Biologie Cellulaire et Infection </a:t>
            </a:r>
          </a:p>
          <a:p>
            <a:pPr>
              <a:defRPr sz="3700" b="0">
                <a:solidFill>
                  <a:srgbClr val="FFFFFF"/>
                </a:solidFill>
              </a:defRPr>
            </a:pPr>
            <a:r>
              <a:rPr dirty="0"/>
              <a:t>Institut Pasteur, 28 rue du Dr Roux 75015 Paris</a:t>
            </a:r>
          </a:p>
          <a:p>
            <a:pPr>
              <a:defRPr sz="3700" b="0">
                <a:solidFill>
                  <a:srgbClr val="FFFFFF"/>
                </a:solidFill>
              </a:defRPr>
            </a:pPr>
            <a:r>
              <a:rPr dirty="0"/>
              <a:t>Remigiusz Walocha, Dr. Nathalie Sauvonnet, directrice de recherche, HDR</a:t>
            </a:r>
          </a:p>
        </p:txBody>
      </p:sp>
      <p:grpSp>
        <p:nvGrpSpPr>
          <p:cNvPr id="131" name="Rectangle 167"/>
          <p:cNvGrpSpPr/>
          <p:nvPr/>
        </p:nvGrpSpPr>
        <p:grpSpPr>
          <a:xfrm>
            <a:off x="773192" y="6928747"/>
            <a:ext cx="13383075" cy="812801"/>
            <a:chOff x="0" y="0"/>
            <a:chExt cx="13383074" cy="812800"/>
          </a:xfrm>
        </p:grpSpPr>
        <p:sp>
          <p:nvSpPr>
            <p:cNvPr id="129" name="Rettangolo arrotondato"/>
            <p:cNvSpPr/>
            <p:nvPr/>
          </p:nvSpPr>
          <p:spPr>
            <a:xfrm>
              <a:off x="0" y="0"/>
              <a:ext cx="13383075" cy="812800"/>
            </a:xfrm>
            <a:prstGeom prst="roundRect">
              <a:avLst>
                <a:gd name="adj" fmla="val 16667"/>
              </a:avLst>
            </a:prstGeom>
            <a:solidFill>
              <a:schemeClr val="accent1"/>
            </a:solidFill>
            <a:ln w="12700" cap="flat">
              <a:noFill/>
              <a:miter lim="400000"/>
            </a:ln>
            <a:effectLst/>
          </p:spPr>
          <p:txBody>
            <a:bodyPr wrap="square" lIns="68580" tIns="68580" rIns="68580" bIns="68580" numCol="1" anchor="ctr">
              <a:noAutofit/>
            </a:bodyPr>
            <a:lstStyle/>
            <a:p>
              <a:pPr defTabSz="2508281">
                <a:defRPr sz="3200">
                  <a:solidFill>
                    <a:srgbClr val="FFFFFF"/>
                  </a:solidFill>
                  <a:latin typeface="Nunito"/>
                  <a:ea typeface="Nunito"/>
                  <a:cs typeface="Nunito"/>
                  <a:sym typeface="Nunito"/>
                </a:defRPr>
              </a:pPr>
              <a:endParaRPr dirty="0"/>
            </a:p>
          </p:txBody>
        </p:sp>
        <p:sp>
          <p:nvSpPr>
            <p:cNvPr id="130" name="Abstract"/>
            <p:cNvSpPr txBox="1"/>
            <p:nvPr/>
          </p:nvSpPr>
          <p:spPr>
            <a:xfrm>
              <a:off x="5815157" y="119380"/>
              <a:ext cx="1752760" cy="574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defTabSz="2508281">
                <a:defRPr sz="3200">
                  <a:solidFill>
                    <a:srgbClr val="FFFFFF"/>
                  </a:solidFill>
                  <a:latin typeface="Nunito"/>
                  <a:ea typeface="Nunito"/>
                  <a:cs typeface="Nunito"/>
                  <a:sym typeface="Nunito"/>
                </a:defRPr>
              </a:lvl1pPr>
            </a:lstStyle>
            <a:p>
              <a:r>
                <a:rPr dirty="0"/>
                <a:t>Abstract</a:t>
              </a:r>
            </a:p>
          </p:txBody>
        </p:sp>
      </p:grpSp>
      <p:grpSp>
        <p:nvGrpSpPr>
          <p:cNvPr id="134" name="Rectangle 167"/>
          <p:cNvGrpSpPr/>
          <p:nvPr/>
        </p:nvGrpSpPr>
        <p:grpSpPr>
          <a:xfrm>
            <a:off x="15172269" y="6928747"/>
            <a:ext cx="13383075" cy="812801"/>
            <a:chOff x="0" y="0"/>
            <a:chExt cx="13383074" cy="812800"/>
          </a:xfrm>
        </p:grpSpPr>
        <p:sp>
          <p:nvSpPr>
            <p:cNvPr id="132" name="Rettangolo arrotondato"/>
            <p:cNvSpPr/>
            <p:nvPr/>
          </p:nvSpPr>
          <p:spPr>
            <a:xfrm>
              <a:off x="0" y="0"/>
              <a:ext cx="13383075" cy="812800"/>
            </a:xfrm>
            <a:prstGeom prst="roundRect">
              <a:avLst>
                <a:gd name="adj" fmla="val 16667"/>
              </a:avLst>
            </a:prstGeom>
            <a:solidFill>
              <a:schemeClr val="accent1"/>
            </a:solidFill>
            <a:ln w="12700" cap="flat">
              <a:noFill/>
              <a:miter lim="400000"/>
            </a:ln>
            <a:effectLst/>
          </p:spPr>
          <p:txBody>
            <a:bodyPr wrap="square" lIns="68580" tIns="68580" rIns="68580" bIns="68580" numCol="1" anchor="ctr">
              <a:noAutofit/>
            </a:bodyPr>
            <a:lstStyle/>
            <a:p>
              <a:pPr defTabSz="2508281">
                <a:defRPr sz="4000">
                  <a:solidFill>
                    <a:srgbClr val="FF9900"/>
                  </a:solidFill>
                </a:defRPr>
              </a:pPr>
              <a:endParaRPr dirty="0"/>
            </a:p>
          </p:txBody>
        </p:sp>
        <p:sp>
          <p:nvSpPr>
            <p:cNvPr id="133" name="SARS-CoV-2"/>
            <p:cNvSpPr txBox="1"/>
            <p:nvPr/>
          </p:nvSpPr>
          <p:spPr>
            <a:xfrm>
              <a:off x="5431280" y="119380"/>
              <a:ext cx="2520515" cy="574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defTabSz="2508281">
                <a:defRPr sz="3200">
                  <a:solidFill>
                    <a:srgbClr val="FFFFFF"/>
                  </a:solidFill>
                  <a:latin typeface="Nunito"/>
                  <a:ea typeface="Nunito"/>
                  <a:cs typeface="Nunito"/>
                  <a:sym typeface="Nunito"/>
                </a:defRPr>
              </a:lvl1pPr>
            </a:lstStyle>
            <a:p>
              <a:r>
                <a:rPr dirty="0"/>
                <a:t>SARS-CoV-2</a:t>
              </a:r>
            </a:p>
          </p:txBody>
        </p:sp>
      </p:grpSp>
      <p:grpSp>
        <p:nvGrpSpPr>
          <p:cNvPr id="137" name="Rectangle 167"/>
          <p:cNvGrpSpPr/>
          <p:nvPr/>
        </p:nvGrpSpPr>
        <p:grpSpPr>
          <a:xfrm>
            <a:off x="654049" y="17246678"/>
            <a:ext cx="13383077" cy="812801"/>
            <a:chOff x="0" y="0"/>
            <a:chExt cx="13383075" cy="812800"/>
          </a:xfrm>
        </p:grpSpPr>
        <p:sp>
          <p:nvSpPr>
            <p:cNvPr id="135" name="Rettangolo arrotondato"/>
            <p:cNvSpPr/>
            <p:nvPr/>
          </p:nvSpPr>
          <p:spPr>
            <a:xfrm>
              <a:off x="0" y="0"/>
              <a:ext cx="13383075" cy="812800"/>
            </a:xfrm>
            <a:prstGeom prst="roundRect">
              <a:avLst>
                <a:gd name="adj" fmla="val 16667"/>
              </a:avLst>
            </a:prstGeom>
            <a:solidFill>
              <a:schemeClr val="accent1"/>
            </a:solidFill>
            <a:ln w="12700" cap="flat">
              <a:noFill/>
              <a:miter lim="400000"/>
            </a:ln>
            <a:effectLst/>
          </p:spPr>
          <p:txBody>
            <a:bodyPr wrap="square" lIns="68580" tIns="68580" rIns="68580" bIns="68580" numCol="1" anchor="ctr">
              <a:noAutofit/>
            </a:bodyPr>
            <a:lstStyle/>
            <a:p>
              <a:pPr defTabSz="2508281">
                <a:defRPr sz="4000">
                  <a:solidFill>
                    <a:srgbClr val="FF9900"/>
                  </a:solidFill>
                </a:defRPr>
              </a:pPr>
              <a:endParaRPr dirty="0"/>
            </a:p>
          </p:txBody>
        </p:sp>
        <p:sp>
          <p:nvSpPr>
            <p:cNvPr id="136" name="Shigella"/>
            <p:cNvSpPr txBox="1"/>
            <p:nvPr/>
          </p:nvSpPr>
          <p:spPr>
            <a:xfrm>
              <a:off x="5863908" y="114015"/>
              <a:ext cx="1655258" cy="58477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defTabSz="2508281">
                <a:defRPr sz="3200">
                  <a:solidFill>
                    <a:srgbClr val="FFFFFF"/>
                  </a:solidFill>
                  <a:latin typeface="Nunito"/>
                  <a:ea typeface="Nunito"/>
                  <a:cs typeface="Nunito"/>
                  <a:sym typeface="Nunito"/>
                </a:defRPr>
              </a:lvl1pPr>
            </a:lstStyle>
            <a:p>
              <a:r>
                <a:rPr i="1" dirty="0"/>
                <a:t>Shigella</a:t>
              </a:r>
            </a:p>
          </p:txBody>
        </p:sp>
      </p:grpSp>
      <p:grpSp>
        <p:nvGrpSpPr>
          <p:cNvPr id="140" name="Rectangle 167"/>
          <p:cNvGrpSpPr/>
          <p:nvPr/>
        </p:nvGrpSpPr>
        <p:grpSpPr>
          <a:xfrm>
            <a:off x="15172269" y="36023218"/>
            <a:ext cx="13383075" cy="812801"/>
            <a:chOff x="0" y="0"/>
            <a:chExt cx="13383074" cy="812800"/>
          </a:xfrm>
        </p:grpSpPr>
        <p:sp>
          <p:nvSpPr>
            <p:cNvPr id="138" name="Rettangolo arrotondato"/>
            <p:cNvSpPr/>
            <p:nvPr/>
          </p:nvSpPr>
          <p:spPr>
            <a:xfrm>
              <a:off x="0" y="0"/>
              <a:ext cx="13383075" cy="812800"/>
            </a:xfrm>
            <a:prstGeom prst="roundRect">
              <a:avLst>
                <a:gd name="adj" fmla="val 16667"/>
              </a:avLst>
            </a:prstGeom>
            <a:solidFill>
              <a:schemeClr val="accent1"/>
            </a:solidFill>
            <a:ln w="12700" cap="flat">
              <a:noFill/>
              <a:miter lim="400000"/>
            </a:ln>
            <a:effectLst/>
          </p:spPr>
          <p:txBody>
            <a:bodyPr wrap="square" lIns="68580" tIns="68580" rIns="68580" bIns="68580" numCol="1" anchor="ctr">
              <a:noAutofit/>
            </a:bodyPr>
            <a:lstStyle/>
            <a:p>
              <a:pPr defTabSz="2508281">
                <a:defRPr sz="4000">
                  <a:solidFill>
                    <a:srgbClr val="FF9900"/>
                  </a:solidFill>
                </a:defRPr>
              </a:pPr>
              <a:endParaRPr dirty="0"/>
            </a:p>
          </p:txBody>
        </p:sp>
        <p:sp>
          <p:nvSpPr>
            <p:cNvPr id="139" name="Next Steps"/>
            <p:cNvSpPr txBox="1"/>
            <p:nvPr/>
          </p:nvSpPr>
          <p:spPr>
            <a:xfrm>
              <a:off x="5589236" y="119380"/>
              <a:ext cx="2204602" cy="574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defTabSz="2508281">
                <a:defRPr sz="3200">
                  <a:solidFill>
                    <a:srgbClr val="FFFFFF"/>
                  </a:solidFill>
                  <a:latin typeface="Nunito"/>
                  <a:ea typeface="Nunito"/>
                  <a:cs typeface="Nunito"/>
                  <a:sym typeface="Nunito"/>
                </a:defRPr>
              </a:lvl1pPr>
            </a:lstStyle>
            <a:p>
              <a:r>
                <a:rPr dirty="0"/>
                <a:t>Next Steps</a:t>
              </a:r>
            </a:p>
          </p:txBody>
        </p:sp>
      </p:grpSp>
      <p:sp>
        <p:nvSpPr>
          <p:cNvPr id="141" name="TextBox 19"/>
          <p:cNvSpPr txBox="1"/>
          <p:nvPr/>
        </p:nvSpPr>
        <p:spPr>
          <a:xfrm>
            <a:off x="15764572" y="36999138"/>
            <a:ext cx="13322129" cy="39549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0473" tIns="30473" rIns="30473" bIns="30473">
            <a:spAutoFit/>
          </a:bodyPr>
          <a:lstStyle/>
          <a:p>
            <a:pPr algn="just">
              <a:defRPr sz="2300">
                <a:latin typeface="Open Sans"/>
                <a:ea typeface="Open Sans"/>
                <a:cs typeface="Open Sans"/>
                <a:sym typeface="Open Sans"/>
              </a:defRPr>
            </a:pPr>
            <a:r>
              <a:rPr dirty="0"/>
              <a:t>Characterize the effect of mechanical forces on transcription and organization of the gut using primary colon/ileum-on-chips and modulating the mechanical forces, we will analyze gene expression (RT-PCR) and cell polarization (immunofluorescence (IF)). </a:t>
            </a:r>
          </a:p>
          <a:p>
            <a:pPr algn="just">
              <a:defRPr sz="2300">
                <a:latin typeface="Open Sans"/>
                <a:ea typeface="Open Sans"/>
                <a:cs typeface="Open Sans"/>
                <a:sym typeface="Open Sans"/>
              </a:defRPr>
            </a:pPr>
            <a:endParaRPr dirty="0"/>
          </a:p>
          <a:p>
            <a:pPr algn="just">
              <a:defRPr sz="2300">
                <a:latin typeface="Open Sans"/>
                <a:ea typeface="Open Sans"/>
                <a:cs typeface="Open Sans"/>
                <a:sym typeface="Open Sans"/>
              </a:defRPr>
            </a:pPr>
            <a:r>
              <a:rPr dirty="0"/>
              <a:t>Impact of identified forces-regulated factors on SARS-CoV-2 infection </a:t>
            </a:r>
          </a:p>
          <a:p>
            <a:pPr algn="just">
              <a:defRPr sz="2300">
                <a:latin typeface="Open Sans"/>
                <a:ea typeface="Open Sans"/>
                <a:cs typeface="Open Sans"/>
                <a:sym typeface="Open Sans"/>
              </a:defRPr>
            </a:pPr>
            <a:endParaRPr dirty="0"/>
          </a:p>
          <a:p>
            <a:pPr algn="just">
              <a:defRPr sz="2300">
                <a:latin typeface="Open Sans"/>
                <a:ea typeface="Open Sans"/>
                <a:cs typeface="Open Sans"/>
                <a:sym typeface="Open Sans"/>
              </a:defRPr>
            </a:pPr>
            <a:r>
              <a:rPr dirty="0"/>
              <a:t>Analyze SARS-CoV-2 invasion (IF, RT-PCR) upon forces modulation in colon/ileum-on-chips. This will determine if differences are linked to expression level and/or cellular distribution of known players of SARS invasion (ACE2, TMPRSS2, cholesterol). </a:t>
            </a:r>
          </a:p>
          <a:p>
            <a:pPr algn="just">
              <a:defRPr sz="2300">
                <a:latin typeface="Open Sans"/>
                <a:ea typeface="Open Sans"/>
                <a:cs typeface="Open Sans"/>
                <a:sym typeface="Open Sans"/>
              </a:defRPr>
            </a:pPr>
            <a:endParaRPr dirty="0"/>
          </a:p>
          <a:p>
            <a:pPr algn="just">
              <a:defRPr sz="2300">
                <a:latin typeface="Open Sans"/>
                <a:ea typeface="Open Sans"/>
                <a:cs typeface="Open Sans"/>
                <a:sym typeface="Open Sans"/>
              </a:defRPr>
            </a:pPr>
            <a:r>
              <a:rPr dirty="0"/>
              <a:t>Uncover how the mechanical stimulation governs SARS-CoV-2’s cell tropism.</a:t>
            </a:r>
            <a:endParaRPr sz="2100" dirty="0"/>
          </a:p>
        </p:txBody>
      </p:sp>
      <p:sp>
        <p:nvSpPr>
          <p:cNvPr id="142" name="TextBox 47"/>
          <p:cNvSpPr txBox="1"/>
          <p:nvPr/>
        </p:nvSpPr>
        <p:spPr>
          <a:xfrm>
            <a:off x="699769" y="7907483"/>
            <a:ext cx="13291636" cy="1708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100" b="0"/>
            </a:lvl1pPr>
          </a:lstStyle>
          <a:p>
            <a:r>
              <a:rPr dirty="0"/>
              <a:t>Cells contain mechanosensitive molecules that can sense external forces and translate them to signaling cascades modifying gene expression and tissue organization. Organ-on-chip technology allows at recapitulating the full hallmark of the gut interface organized in 3 dimension (3D) and mechanically stimulated. Our lab saw that SARS-CoV-2 enters preferentially in differentiated cells of colon/ileum and better in 3D-organised barrier mechanically stimulated. </a:t>
            </a:r>
          </a:p>
        </p:txBody>
      </p:sp>
      <p:sp>
        <p:nvSpPr>
          <p:cNvPr id="143" name="TextBox 48"/>
          <p:cNvSpPr txBox="1"/>
          <p:nvPr/>
        </p:nvSpPr>
        <p:spPr>
          <a:xfrm>
            <a:off x="699769" y="18480977"/>
            <a:ext cx="13291636" cy="2677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100" b="0">
                <a:latin typeface="Open Sans"/>
                <a:ea typeface="Open Sans"/>
                <a:cs typeface="Open Sans"/>
                <a:sym typeface="Open Sans"/>
              </a:defRPr>
            </a:lvl1pPr>
          </a:lstStyle>
          <a:p>
            <a:r>
              <a:rPr dirty="0"/>
              <a:t>Shigella was the first pathogen investigated t</a:t>
            </a:r>
            <a:r>
              <a:rPr lang="fr-FR" dirty="0"/>
              <a:t>o</a:t>
            </a:r>
            <a:r>
              <a:rPr dirty="0"/>
              <a:t> understand how the 3D microarchitecture and mechanical forces impact on its infection of the epithelial barrier. </a:t>
            </a:r>
            <a:r>
              <a:rPr i="1" dirty="0"/>
              <a:t>Shigella</a:t>
            </a:r>
            <a:r>
              <a:rPr dirty="0"/>
              <a:t> is an enteroinvasive bacteria which reservoir is restricted to human colon. Moreover</a:t>
            </a:r>
            <a:r>
              <a:rPr lang="fr-FR" dirty="0"/>
              <a:t>,</a:t>
            </a:r>
            <a:r>
              <a:rPr dirty="0"/>
              <a:t> it is immobile and not adherent because of the absence of flagellum and adhesin. First of all it has been shown that </a:t>
            </a:r>
            <a:r>
              <a:rPr lang="fr-FR" i="1" dirty="0"/>
              <a:t>S</a:t>
            </a:r>
            <a:r>
              <a:rPr i="1" dirty="0"/>
              <a:t>higella </a:t>
            </a:r>
            <a:r>
              <a:rPr dirty="0"/>
              <a:t>is 10000</a:t>
            </a:r>
            <a:r>
              <a:rPr lang="fr-FR" dirty="0"/>
              <a:t>-</a:t>
            </a:r>
            <a:r>
              <a:rPr dirty="0"/>
              <a:t>fold more infectious in gut-on-chip </a:t>
            </a:r>
            <a:r>
              <a:rPr lang="fr-FR" dirty="0"/>
              <a:t>(GoC) </a:t>
            </a:r>
            <a:r>
              <a:rPr dirty="0"/>
              <a:t>than in Transwell. It could be due to the 3</a:t>
            </a:r>
            <a:r>
              <a:rPr lang="fr-FR" dirty="0"/>
              <a:t>D</a:t>
            </a:r>
            <a:r>
              <a:rPr dirty="0"/>
              <a:t> epithelium organi</a:t>
            </a:r>
            <a:r>
              <a:rPr lang="fr-FR" dirty="0"/>
              <a:t>z</a:t>
            </a:r>
            <a:r>
              <a:rPr dirty="0"/>
              <a:t>ation and to mechanical forces present in the G</a:t>
            </a:r>
            <a:r>
              <a:rPr lang="fr-FR" dirty="0"/>
              <a:t>o</a:t>
            </a:r>
            <a:r>
              <a:rPr dirty="0"/>
              <a:t>C and not in the transwell. Successive observations made with the </a:t>
            </a:r>
            <a:r>
              <a:rPr lang="fr-FR" dirty="0"/>
              <a:t>Scanning Electron Microscopy (</a:t>
            </a:r>
            <a:r>
              <a:rPr dirty="0"/>
              <a:t>SEM</a:t>
            </a:r>
            <a:r>
              <a:rPr lang="fr-FR" dirty="0"/>
              <a:t>)</a:t>
            </a:r>
            <a:r>
              <a:rPr dirty="0"/>
              <a:t> detected a</a:t>
            </a:r>
            <a:r>
              <a:rPr lang="fr-FR" dirty="0"/>
              <a:t>n </a:t>
            </a:r>
            <a:r>
              <a:rPr lang="en-US" dirty="0"/>
              <a:t>enrichment </a:t>
            </a:r>
            <a:r>
              <a:rPr dirty="0"/>
              <a:t>of </a:t>
            </a:r>
            <a:r>
              <a:rPr i="1" dirty="0"/>
              <a:t>Shigella</a:t>
            </a:r>
            <a:r>
              <a:rPr dirty="0"/>
              <a:t> in intestinal crypt</a:t>
            </a:r>
            <a:r>
              <a:rPr lang="fr-FR" dirty="0"/>
              <a:t>s</a:t>
            </a:r>
            <a:r>
              <a:rPr dirty="0"/>
              <a:t>. Moreover, the stretching of the epithelium enhances the </a:t>
            </a:r>
            <a:r>
              <a:rPr i="1" dirty="0"/>
              <a:t>Shigella</a:t>
            </a:r>
            <a:r>
              <a:rPr dirty="0"/>
              <a:t> </a:t>
            </a:r>
            <a:r>
              <a:rPr lang="en-US" dirty="0"/>
              <a:t>colonization speed</a:t>
            </a:r>
            <a:r>
              <a:rPr dirty="0"/>
              <a:t>, with an increase by 2.5</a:t>
            </a:r>
            <a:r>
              <a:rPr lang="fr-FR" dirty="0"/>
              <a:t>-</a:t>
            </a:r>
            <a:r>
              <a:rPr dirty="0"/>
              <a:t>fold upon stretch.</a:t>
            </a:r>
          </a:p>
        </p:txBody>
      </p:sp>
      <p:sp>
        <p:nvSpPr>
          <p:cNvPr id="144" name="TextBox 240"/>
          <p:cNvSpPr txBox="1"/>
          <p:nvPr/>
        </p:nvSpPr>
        <p:spPr>
          <a:xfrm>
            <a:off x="15490198" y="15565344"/>
            <a:ext cx="13291636" cy="1384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0736" indent="-280736" algn="just">
              <a:buSzPct val="100000"/>
              <a:buAutoNum type="arabicPeriod"/>
              <a:defRPr sz="2100" b="0">
                <a:latin typeface="Open Sans"/>
                <a:ea typeface="Open Sans"/>
                <a:cs typeface="Open Sans"/>
                <a:sym typeface="Open Sans"/>
              </a:defRPr>
            </a:pPr>
            <a:r>
              <a:rPr dirty="0"/>
              <a:t>SARS-CoV-2 infection in gut-on-chip maturated Caco-2</a:t>
            </a:r>
          </a:p>
          <a:p>
            <a:pPr algn="just">
              <a:defRPr sz="2100" b="0">
                <a:latin typeface="Open Sans"/>
                <a:ea typeface="Open Sans"/>
                <a:cs typeface="Open Sans"/>
                <a:sym typeface="Open Sans"/>
              </a:defRPr>
            </a:pPr>
            <a:r>
              <a:rPr dirty="0"/>
              <a:t>Using the Caco-2 </a:t>
            </a:r>
            <a:r>
              <a:rPr lang="fr-FR" dirty="0" err="1"/>
              <a:t>colonic</a:t>
            </a:r>
            <a:r>
              <a:rPr lang="fr-FR" dirty="0"/>
              <a:t> </a:t>
            </a:r>
            <a:r>
              <a:rPr dirty="0"/>
              <a:t>cell line, </a:t>
            </a:r>
            <a:r>
              <a:rPr lang="fr-FR" dirty="0" err="1"/>
              <a:t>my</a:t>
            </a:r>
            <a:r>
              <a:rPr lang="fr-FR" dirty="0"/>
              <a:t> host </a:t>
            </a:r>
            <a:r>
              <a:rPr lang="fr-FR" dirty="0" err="1"/>
              <a:t>lab</a:t>
            </a:r>
            <a:r>
              <a:rPr dirty="0"/>
              <a:t> </a:t>
            </a:r>
            <a:r>
              <a:rPr lang="fr-FR" dirty="0"/>
              <a:t>observe</a:t>
            </a:r>
            <a:r>
              <a:rPr dirty="0"/>
              <a:t> </a:t>
            </a:r>
            <a:r>
              <a:rPr lang="fr-FR" dirty="0"/>
              <a:t>an</a:t>
            </a:r>
            <a:r>
              <a:rPr dirty="0"/>
              <a:t> increase </a:t>
            </a:r>
            <a:r>
              <a:rPr lang="fr-FR" dirty="0"/>
              <a:t>of</a:t>
            </a:r>
            <a:r>
              <a:rPr dirty="0"/>
              <a:t> </a:t>
            </a:r>
            <a:r>
              <a:rPr lang="fr-FR" dirty="0"/>
              <a:t> SARS-</a:t>
            </a:r>
            <a:r>
              <a:rPr dirty="0"/>
              <a:t>infected cells using the G</a:t>
            </a:r>
            <a:r>
              <a:rPr lang="fr-FR" dirty="0"/>
              <a:t>o</a:t>
            </a:r>
            <a:r>
              <a:rPr dirty="0"/>
              <a:t>C, which is 3.5 more compared to petri dish. </a:t>
            </a:r>
            <a:r>
              <a:rPr lang="fr-FR" dirty="0" err="1"/>
              <a:t>Moreover</a:t>
            </a:r>
            <a:r>
              <a:rPr lang="fr-FR" dirty="0"/>
              <a:t>, </a:t>
            </a:r>
            <a:r>
              <a:rPr lang="fr-FR" dirty="0" err="1"/>
              <a:t>they</a:t>
            </a:r>
            <a:r>
              <a:rPr lang="fr-FR" dirty="0"/>
              <a:t> </a:t>
            </a:r>
            <a:r>
              <a:rPr lang="fr-FR" dirty="0" err="1"/>
              <a:t>observed</a:t>
            </a:r>
            <a:r>
              <a:rPr lang="fr-FR" dirty="0"/>
              <a:t> by</a:t>
            </a:r>
            <a:r>
              <a:rPr dirty="0"/>
              <a:t> SEM, </a:t>
            </a:r>
            <a:r>
              <a:rPr lang="fr-FR" dirty="0" err="1"/>
              <a:t>that</a:t>
            </a:r>
            <a:r>
              <a:rPr dirty="0"/>
              <a:t> SARS-CoV-2 reorganized the colonic barrier, especially the microvilli. </a:t>
            </a:r>
          </a:p>
        </p:txBody>
      </p:sp>
      <p:sp>
        <p:nvSpPr>
          <p:cNvPr id="145" name="TextBox 305"/>
          <p:cNvSpPr txBox="1"/>
          <p:nvPr/>
        </p:nvSpPr>
        <p:spPr>
          <a:xfrm>
            <a:off x="15779818" y="21921111"/>
            <a:ext cx="13291636" cy="2031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100" b="0">
                <a:latin typeface="Open Sans"/>
                <a:ea typeface="Open Sans"/>
                <a:cs typeface="Open Sans"/>
                <a:sym typeface="Open Sans"/>
              </a:defRPr>
            </a:pPr>
            <a:r>
              <a:rPr dirty="0"/>
              <a:t>2. SARS-CoV-2 infection on colon and ileum-on-chip</a:t>
            </a:r>
          </a:p>
          <a:p>
            <a:pPr algn="just">
              <a:defRPr sz="2100" b="0">
                <a:latin typeface="Open Sans"/>
                <a:ea typeface="Open Sans"/>
                <a:cs typeface="Open Sans"/>
                <a:sym typeface="Open Sans"/>
              </a:defRPr>
            </a:pPr>
            <a:r>
              <a:rPr dirty="0"/>
              <a:t>With portion of healthy tissue removed during surgical resection, it was possible to grow some </a:t>
            </a:r>
            <a:r>
              <a:rPr lang="fr-FR" dirty="0" err="1"/>
              <a:t>human</a:t>
            </a:r>
            <a:r>
              <a:rPr lang="fr-FR" dirty="0"/>
              <a:t> </a:t>
            </a:r>
            <a:r>
              <a:rPr dirty="0"/>
              <a:t>organoids in a 3D-culture matrigel and </a:t>
            </a:r>
            <a:r>
              <a:rPr lang="fr-FR" dirty="0" err="1"/>
              <a:t>load</a:t>
            </a:r>
            <a:r>
              <a:rPr dirty="0"/>
              <a:t> them </a:t>
            </a:r>
            <a:r>
              <a:rPr lang="fr-FR" dirty="0" err="1"/>
              <a:t>into</a:t>
            </a:r>
            <a:r>
              <a:rPr dirty="0"/>
              <a:t> chips, in order to have human colonic organoids-on-chip</a:t>
            </a:r>
            <a:r>
              <a:rPr lang="fr-FR" dirty="0"/>
              <a:t>.</a:t>
            </a:r>
            <a:r>
              <a:rPr dirty="0"/>
              <a:t> The analysis demonstrate that SARS-CoV-2 infects and replicates in both ileum and colon, and the 3D-architecture and mechanical forces of the gut seem to enhance the viral infection, proved by a higher amount of viral RNA copy in cells under the fluid-flow compared to cells under no force.</a:t>
            </a:r>
          </a:p>
        </p:txBody>
      </p:sp>
      <p:pic>
        <p:nvPicPr>
          <p:cNvPr id="146" name="Immagine 2" descr="Immagine 2"/>
          <p:cNvPicPr>
            <a:picLocks noChangeAspect="1"/>
          </p:cNvPicPr>
          <p:nvPr/>
        </p:nvPicPr>
        <p:blipFill>
          <a:blip r:embed="rId3"/>
          <a:stretch>
            <a:fillRect/>
          </a:stretch>
        </p:blipFill>
        <p:spPr>
          <a:xfrm>
            <a:off x="11229984" y="85725"/>
            <a:ext cx="5201509" cy="1990908"/>
          </a:xfrm>
          <a:prstGeom prst="rect">
            <a:avLst/>
          </a:prstGeom>
          <a:ln w="12700">
            <a:miter lim="400000"/>
          </a:ln>
        </p:spPr>
      </p:pic>
      <p:pic>
        <p:nvPicPr>
          <p:cNvPr id="147" name="Immagine" descr="Immagine"/>
          <p:cNvPicPr>
            <a:picLocks noChangeAspect="1"/>
          </p:cNvPicPr>
          <p:nvPr/>
        </p:nvPicPr>
        <p:blipFill>
          <a:blip r:embed="rId4"/>
          <a:stretch>
            <a:fillRect/>
          </a:stretch>
        </p:blipFill>
        <p:spPr>
          <a:xfrm>
            <a:off x="459236" y="10364182"/>
            <a:ext cx="9715900" cy="6724319"/>
          </a:xfrm>
          <a:prstGeom prst="rect">
            <a:avLst/>
          </a:prstGeom>
          <a:ln w="12700">
            <a:miter lim="400000"/>
          </a:ln>
        </p:spPr>
      </p:pic>
      <p:pic>
        <p:nvPicPr>
          <p:cNvPr id="148" name="Immagine" descr="Immagine"/>
          <p:cNvPicPr>
            <a:picLocks noChangeAspect="1"/>
          </p:cNvPicPr>
          <p:nvPr/>
        </p:nvPicPr>
        <p:blipFill>
          <a:blip r:embed="rId5"/>
          <a:stretch>
            <a:fillRect/>
          </a:stretch>
        </p:blipFill>
        <p:spPr>
          <a:xfrm>
            <a:off x="4020535" y="13177825"/>
            <a:ext cx="5114775" cy="2788922"/>
          </a:xfrm>
          <a:prstGeom prst="rect">
            <a:avLst/>
          </a:prstGeom>
          <a:ln w="12700">
            <a:miter lim="400000"/>
          </a:ln>
        </p:spPr>
      </p:pic>
      <p:pic>
        <p:nvPicPr>
          <p:cNvPr id="149" name="Immagine" descr="Immagine"/>
          <p:cNvPicPr>
            <a:picLocks noChangeAspect="1"/>
          </p:cNvPicPr>
          <p:nvPr/>
        </p:nvPicPr>
        <p:blipFill>
          <a:blip r:embed="rId6"/>
          <a:stretch>
            <a:fillRect/>
          </a:stretch>
        </p:blipFill>
        <p:spPr>
          <a:xfrm>
            <a:off x="10593678" y="9889636"/>
            <a:ext cx="3438153" cy="6291390"/>
          </a:xfrm>
          <a:prstGeom prst="rect">
            <a:avLst/>
          </a:prstGeom>
          <a:ln w="12700">
            <a:miter lim="400000"/>
          </a:ln>
        </p:spPr>
      </p:pic>
      <p:pic>
        <p:nvPicPr>
          <p:cNvPr id="150" name="Immagine" descr="Immagine"/>
          <p:cNvPicPr>
            <a:picLocks noChangeAspect="1"/>
          </p:cNvPicPr>
          <p:nvPr/>
        </p:nvPicPr>
        <p:blipFill>
          <a:blip r:embed="rId7"/>
          <a:stretch>
            <a:fillRect/>
          </a:stretch>
        </p:blipFill>
        <p:spPr>
          <a:xfrm>
            <a:off x="1152981" y="-278357"/>
            <a:ext cx="7137084" cy="2719072"/>
          </a:xfrm>
          <a:prstGeom prst="rect">
            <a:avLst/>
          </a:prstGeom>
          <a:ln w="12700">
            <a:miter lim="400000"/>
          </a:ln>
        </p:spPr>
      </p:pic>
      <p:pic>
        <p:nvPicPr>
          <p:cNvPr id="151" name="Immagine" descr="Immagine"/>
          <p:cNvPicPr>
            <a:picLocks noChangeAspect="1"/>
          </p:cNvPicPr>
          <p:nvPr/>
        </p:nvPicPr>
        <p:blipFill>
          <a:blip r:embed="rId8"/>
          <a:stretch>
            <a:fillRect/>
          </a:stretch>
        </p:blipFill>
        <p:spPr>
          <a:xfrm>
            <a:off x="21051525" y="-511438"/>
            <a:ext cx="5812408" cy="3458383"/>
          </a:xfrm>
          <a:prstGeom prst="rect">
            <a:avLst/>
          </a:prstGeom>
          <a:ln w="12700">
            <a:miter lim="400000"/>
          </a:ln>
        </p:spPr>
      </p:pic>
      <p:pic>
        <p:nvPicPr>
          <p:cNvPr id="152" name="Image 1" descr="Image 1"/>
          <p:cNvPicPr>
            <a:picLocks noChangeAspect="1"/>
          </p:cNvPicPr>
          <p:nvPr/>
        </p:nvPicPr>
        <p:blipFill>
          <a:blip r:embed="rId9"/>
          <a:stretch>
            <a:fillRect/>
          </a:stretch>
        </p:blipFill>
        <p:spPr>
          <a:xfrm>
            <a:off x="748472" y="36284028"/>
            <a:ext cx="6208082" cy="6046307"/>
          </a:xfrm>
          <a:prstGeom prst="rect">
            <a:avLst/>
          </a:prstGeom>
          <a:ln w="12700">
            <a:miter lim="400000"/>
          </a:ln>
        </p:spPr>
      </p:pic>
      <p:pic>
        <p:nvPicPr>
          <p:cNvPr id="153" name="Image 1" descr="Image 1"/>
          <p:cNvPicPr>
            <a:picLocks noChangeAspect="1"/>
          </p:cNvPicPr>
          <p:nvPr/>
        </p:nvPicPr>
        <p:blipFill>
          <a:blip r:embed="rId10"/>
          <a:srcRect l="7864" r="4208"/>
          <a:stretch>
            <a:fillRect/>
          </a:stretch>
        </p:blipFill>
        <p:spPr>
          <a:xfrm>
            <a:off x="16602633" y="9755549"/>
            <a:ext cx="10522538" cy="5910455"/>
          </a:xfrm>
          <a:prstGeom prst="rect">
            <a:avLst/>
          </a:prstGeom>
          <a:ln w="12700">
            <a:miter lim="400000"/>
          </a:ln>
        </p:spPr>
      </p:pic>
      <p:grpSp>
        <p:nvGrpSpPr>
          <p:cNvPr id="161" name="Grouper 46"/>
          <p:cNvGrpSpPr/>
          <p:nvPr/>
        </p:nvGrpSpPr>
        <p:grpSpPr>
          <a:xfrm>
            <a:off x="15152447" y="17860079"/>
            <a:ext cx="7013793" cy="3511862"/>
            <a:chOff x="0" y="-14913"/>
            <a:chExt cx="7013792" cy="3511861"/>
          </a:xfrm>
        </p:grpSpPr>
        <p:grpSp>
          <p:nvGrpSpPr>
            <p:cNvPr id="156" name="Grouper 19"/>
            <p:cNvGrpSpPr/>
            <p:nvPr/>
          </p:nvGrpSpPr>
          <p:grpSpPr>
            <a:xfrm>
              <a:off x="-1" y="-14914"/>
              <a:ext cx="4410582" cy="3511863"/>
              <a:chOff x="0" y="-14913"/>
              <a:chExt cx="4410580" cy="3511861"/>
            </a:xfrm>
          </p:grpSpPr>
          <p:graphicFrame>
            <p:nvGraphicFramePr>
              <p:cNvPr id="154" name="Graphique 3"/>
              <p:cNvGraphicFramePr/>
              <p:nvPr/>
            </p:nvGraphicFramePr>
            <p:xfrm>
              <a:off x="778245" y="-14914"/>
              <a:ext cx="3632336" cy="3511863"/>
            </p:xfrm>
            <a:graphic>
              <a:graphicData uri="http://schemas.openxmlformats.org/drawingml/2006/chart">
                <c:chart xmlns:c="http://schemas.openxmlformats.org/drawingml/2006/chart" xmlns:r="http://schemas.openxmlformats.org/officeDocument/2006/relationships" r:id="rId11"/>
              </a:graphicData>
            </a:graphic>
          </p:graphicFrame>
          <p:sp>
            <p:nvSpPr>
              <p:cNvPr id="155" name="ZoneTexte 7"/>
              <p:cNvSpPr txBox="1"/>
              <p:nvPr/>
            </p:nvSpPr>
            <p:spPr>
              <a:xfrm rot="16200000">
                <a:off x="-1165938" y="1165936"/>
                <a:ext cx="2877155" cy="5452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l">
                  <a:defRPr sz="1600" b="0">
                    <a:latin typeface="Calibri"/>
                    <a:ea typeface="Calibri"/>
                    <a:cs typeface="Calibri"/>
                    <a:sym typeface="Calibri"/>
                  </a:defRPr>
                </a:lvl1pPr>
              </a:lstStyle>
              <a:p>
                <a:r>
                  <a:rPr dirty="0"/>
                  <a:t>% of infected cells</a:t>
                </a:r>
              </a:p>
            </p:txBody>
          </p:sp>
        </p:grpSp>
        <p:sp>
          <p:nvSpPr>
            <p:cNvPr id="157" name="Flèche vers le bas 37"/>
            <p:cNvSpPr/>
            <p:nvPr/>
          </p:nvSpPr>
          <p:spPr>
            <a:xfrm rot="10800000" flipH="1">
              <a:off x="3045540" y="529236"/>
              <a:ext cx="315238" cy="1791921"/>
            </a:xfrm>
            <a:custGeom>
              <a:avLst/>
              <a:gdLst/>
              <a:ahLst/>
              <a:cxnLst>
                <a:cxn ang="0">
                  <a:pos x="wd2" y="hd2"/>
                </a:cxn>
                <a:cxn ang="5400000">
                  <a:pos x="wd2" y="hd2"/>
                </a:cxn>
                <a:cxn ang="10800000">
                  <a:pos x="wd2" y="hd2"/>
                </a:cxn>
                <a:cxn ang="16200000">
                  <a:pos x="wd2" y="hd2"/>
                </a:cxn>
              </a:cxnLst>
              <a:rect l="0" t="0" r="r" b="b"/>
              <a:pathLst>
                <a:path w="21600" h="21600" extrusionOk="0">
                  <a:moveTo>
                    <a:pt x="0" y="19700"/>
                  </a:moveTo>
                  <a:lnTo>
                    <a:pt x="5400" y="19700"/>
                  </a:lnTo>
                  <a:lnTo>
                    <a:pt x="5400" y="0"/>
                  </a:lnTo>
                  <a:lnTo>
                    <a:pt x="16200" y="0"/>
                  </a:lnTo>
                  <a:lnTo>
                    <a:pt x="16200" y="19700"/>
                  </a:lnTo>
                  <a:lnTo>
                    <a:pt x="21600" y="19700"/>
                  </a:lnTo>
                  <a:lnTo>
                    <a:pt x="10800" y="21600"/>
                  </a:lnTo>
                  <a:close/>
                </a:path>
              </a:pathLst>
            </a:custGeom>
            <a:solidFill>
              <a:srgbClr val="FF0000"/>
            </a:solidFill>
            <a:ln w="6350" cap="flat">
              <a:solidFill>
                <a:srgbClr val="FF0000"/>
              </a:solidFill>
              <a:prstDash val="solid"/>
              <a:miter lim="800000"/>
            </a:ln>
            <a:effectLst/>
          </p:spPr>
          <p:txBody>
            <a:bodyPr wrap="square" lIns="45719" tIns="45719" rIns="45719" bIns="45719" numCol="1" anchor="ctr">
              <a:noAutofit/>
            </a:bodyPr>
            <a:lstStyle/>
            <a:p>
              <a:pPr>
                <a:defRPr sz="1800" b="0">
                  <a:solidFill>
                    <a:srgbClr val="FFFFFF"/>
                  </a:solidFill>
                  <a:latin typeface="Calibri"/>
                  <a:ea typeface="Calibri"/>
                  <a:cs typeface="Calibri"/>
                  <a:sym typeface="Calibri"/>
                </a:defRPr>
              </a:pPr>
              <a:endParaRPr dirty="0"/>
            </a:p>
          </p:txBody>
        </p:sp>
        <p:sp>
          <p:nvSpPr>
            <p:cNvPr id="158" name="Connecteur droit 39"/>
            <p:cNvSpPr/>
            <p:nvPr/>
          </p:nvSpPr>
          <p:spPr>
            <a:xfrm>
              <a:off x="1083775" y="2289154"/>
              <a:ext cx="2824108" cy="1"/>
            </a:xfrm>
            <a:prstGeom prst="line">
              <a:avLst/>
            </a:prstGeom>
            <a:noFill/>
            <a:ln w="12700" cap="flat">
              <a:solidFill>
                <a:srgbClr val="FF0000"/>
              </a:solidFill>
              <a:prstDash val="solid"/>
              <a:miter lim="800000"/>
            </a:ln>
            <a:effectLst/>
          </p:spPr>
          <p:txBody>
            <a:bodyPr wrap="square" lIns="45719" tIns="45719" rIns="45719" bIns="45719" numCol="1" anchor="t">
              <a:noAutofit/>
            </a:bodyPr>
            <a:lstStyle/>
            <a:p>
              <a:pPr algn="l">
                <a:defRPr sz="1800" b="0">
                  <a:latin typeface="Calibri"/>
                  <a:ea typeface="Calibri"/>
                  <a:cs typeface="Calibri"/>
                  <a:sym typeface="Calibri"/>
                </a:defRPr>
              </a:pPr>
              <a:endParaRPr dirty="0"/>
            </a:p>
          </p:txBody>
        </p:sp>
        <p:sp>
          <p:nvSpPr>
            <p:cNvPr id="159" name="Connecteur droit 41"/>
            <p:cNvSpPr/>
            <p:nvPr/>
          </p:nvSpPr>
          <p:spPr>
            <a:xfrm>
              <a:off x="1083776" y="481269"/>
              <a:ext cx="3074214" cy="4855"/>
            </a:xfrm>
            <a:prstGeom prst="line">
              <a:avLst/>
            </a:prstGeom>
            <a:noFill/>
            <a:ln w="12700" cap="flat">
              <a:solidFill>
                <a:srgbClr val="FF0000"/>
              </a:solidFill>
              <a:prstDash val="solid"/>
              <a:miter lim="800000"/>
            </a:ln>
            <a:effectLst/>
          </p:spPr>
          <p:txBody>
            <a:bodyPr wrap="square" lIns="45719" tIns="45719" rIns="45719" bIns="45719" numCol="1" anchor="t">
              <a:noAutofit/>
            </a:bodyPr>
            <a:lstStyle/>
            <a:p>
              <a:pPr algn="l">
                <a:defRPr sz="1800" b="0">
                  <a:latin typeface="Calibri"/>
                  <a:ea typeface="Calibri"/>
                  <a:cs typeface="Calibri"/>
                  <a:sym typeface="Calibri"/>
                </a:defRPr>
              </a:pPr>
              <a:endParaRPr dirty="0"/>
            </a:p>
          </p:txBody>
        </p:sp>
        <p:sp>
          <p:nvSpPr>
            <p:cNvPr id="160" name="ZoneTexte 44"/>
            <p:cNvSpPr txBox="1"/>
            <p:nvPr/>
          </p:nvSpPr>
          <p:spPr>
            <a:xfrm>
              <a:off x="4518779" y="576750"/>
              <a:ext cx="2495014" cy="23883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algn="l">
                <a:defRPr sz="1600">
                  <a:solidFill>
                    <a:srgbClr val="FF0000"/>
                  </a:solidFill>
                  <a:latin typeface="Calibri"/>
                  <a:ea typeface="Calibri"/>
                  <a:cs typeface="Calibri"/>
                  <a:sym typeface="Calibri"/>
                </a:defRPr>
              </a:pPr>
              <a:r>
                <a:rPr dirty="0"/>
                <a:t>3.5-increased infection in chip</a:t>
              </a:r>
              <a:endParaRPr sz="2800" dirty="0"/>
            </a:p>
            <a:p>
              <a:pPr algn="l">
                <a:defRPr sz="1600">
                  <a:solidFill>
                    <a:srgbClr val="FF0000"/>
                  </a:solidFill>
                  <a:latin typeface="Calibri"/>
                  <a:ea typeface="Calibri"/>
                  <a:cs typeface="Calibri"/>
                  <a:sym typeface="Calibri"/>
                </a:defRPr>
              </a:pPr>
              <a:r>
                <a:rPr dirty="0"/>
                <a:t>compared to petri dish</a:t>
              </a:r>
            </a:p>
          </p:txBody>
        </p:sp>
      </p:grpSp>
      <p:pic>
        <p:nvPicPr>
          <p:cNvPr id="162" name="Image 21" descr="Image 21"/>
          <p:cNvPicPr>
            <a:picLocks noChangeAspect="1"/>
          </p:cNvPicPr>
          <p:nvPr/>
        </p:nvPicPr>
        <p:blipFill>
          <a:blip r:embed="rId12"/>
          <a:srcRect t="24546"/>
          <a:stretch>
            <a:fillRect/>
          </a:stretch>
        </p:blipFill>
        <p:spPr>
          <a:xfrm>
            <a:off x="22495840" y="17509891"/>
            <a:ext cx="2923855" cy="3888822"/>
          </a:xfrm>
          <a:prstGeom prst="rect">
            <a:avLst/>
          </a:prstGeom>
          <a:ln w="12700">
            <a:miter lim="400000"/>
          </a:ln>
        </p:spPr>
      </p:pic>
      <p:pic>
        <p:nvPicPr>
          <p:cNvPr id="163" name="Image 23" descr="Image 23"/>
          <p:cNvPicPr>
            <a:picLocks noChangeAspect="1"/>
          </p:cNvPicPr>
          <p:nvPr/>
        </p:nvPicPr>
        <p:blipFill>
          <a:blip r:embed="rId13"/>
          <a:srcRect l="22774" t="43470"/>
          <a:stretch>
            <a:fillRect/>
          </a:stretch>
        </p:blipFill>
        <p:spPr>
          <a:xfrm>
            <a:off x="25689205" y="17510826"/>
            <a:ext cx="2923773" cy="3948362"/>
          </a:xfrm>
          <a:prstGeom prst="rect">
            <a:avLst/>
          </a:prstGeom>
          <a:ln w="12700">
            <a:miter lim="400000"/>
          </a:ln>
        </p:spPr>
      </p:pic>
      <p:sp>
        <p:nvSpPr>
          <p:cNvPr id="164" name="ZoneTexte 31"/>
          <p:cNvSpPr txBox="1"/>
          <p:nvPr/>
        </p:nvSpPr>
        <p:spPr>
          <a:xfrm>
            <a:off x="21214238" y="21827890"/>
            <a:ext cx="295906" cy="2483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200" b="0">
                <a:solidFill>
                  <a:srgbClr val="FFFFFF"/>
                </a:solidFill>
                <a:latin typeface="Calibri"/>
                <a:ea typeface="Calibri"/>
                <a:cs typeface="Calibri"/>
                <a:sym typeface="Calibri"/>
              </a:defRPr>
            </a:lvl1pPr>
          </a:lstStyle>
          <a:p>
            <a:r>
              <a:rPr dirty="0"/>
              <a:t>1 u</a:t>
            </a:r>
          </a:p>
        </p:txBody>
      </p:sp>
      <p:pic>
        <p:nvPicPr>
          <p:cNvPr id="165" name="Image 28" descr="Image 28"/>
          <p:cNvPicPr>
            <a:picLocks noChangeAspect="1"/>
          </p:cNvPicPr>
          <p:nvPr/>
        </p:nvPicPr>
        <p:blipFill>
          <a:blip r:embed="rId14"/>
          <a:srcRect l="186" t="15309" r="1" b="23807"/>
          <a:stretch>
            <a:fillRect/>
          </a:stretch>
        </p:blipFill>
        <p:spPr>
          <a:xfrm>
            <a:off x="22309306" y="24579533"/>
            <a:ext cx="2207681" cy="1281489"/>
          </a:xfrm>
          <a:prstGeom prst="rect">
            <a:avLst/>
          </a:prstGeom>
          <a:ln w="12700">
            <a:miter lim="400000"/>
          </a:ln>
        </p:spPr>
      </p:pic>
      <p:pic>
        <p:nvPicPr>
          <p:cNvPr id="166" name="Immagine 86" descr="Immagine 86"/>
          <p:cNvPicPr>
            <a:picLocks noChangeAspect="1"/>
          </p:cNvPicPr>
          <p:nvPr/>
        </p:nvPicPr>
        <p:blipFill>
          <a:blip r:embed="rId15"/>
          <a:srcRect l="76183" b="29546"/>
          <a:stretch>
            <a:fillRect/>
          </a:stretch>
        </p:blipFill>
        <p:spPr>
          <a:xfrm>
            <a:off x="16482776" y="24162808"/>
            <a:ext cx="2278084" cy="2265052"/>
          </a:xfrm>
          <a:prstGeom prst="rect">
            <a:avLst/>
          </a:prstGeom>
          <a:ln w="12700">
            <a:miter lim="400000"/>
          </a:ln>
        </p:spPr>
      </p:pic>
      <p:grpSp>
        <p:nvGrpSpPr>
          <p:cNvPr id="169" name="Image 34"/>
          <p:cNvGrpSpPr/>
          <p:nvPr/>
        </p:nvGrpSpPr>
        <p:grpSpPr>
          <a:xfrm>
            <a:off x="19612463" y="24574710"/>
            <a:ext cx="1644131" cy="1441163"/>
            <a:chOff x="0" y="0"/>
            <a:chExt cx="1644129" cy="1441161"/>
          </a:xfrm>
        </p:grpSpPr>
        <p:pic>
          <p:nvPicPr>
            <p:cNvPr id="167" name="image60.png" descr="image60.png"/>
            <p:cNvPicPr>
              <a:picLocks noChangeAspect="1"/>
            </p:cNvPicPr>
            <p:nvPr/>
          </p:nvPicPr>
          <p:blipFill>
            <a:blip r:embed="rId16"/>
            <a:srcRect l="51630" t="44312" b="17015"/>
            <a:stretch>
              <a:fillRect/>
            </a:stretch>
          </p:blipFill>
          <p:spPr>
            <a:xfrm>
              <a:off x="5808" y="5808"/>
              <a:ext cx="1632446" cy="1429546"/>
            </a:xfrm>
            <a:prstGeom prst="rect">
              <a:avLst/>
            </a:prstGeom>
            <a:ln w="12700" cap="flat">
              <a:noFill/>
              <a:miter lim="400000"/>
            </a:ln>
            <a:effectLst/>
          </p:spPr>
        </p:pic>
        <p:sp>
          <p:nvSpPr>
            <p:cNvPr id="168" name="Rettangolo"/>
            <p:cNvSpPr/>
            <p:nvPr/>
          </p:nvSpPr>
          <p:spPr>
            <a:xfrm>
              <a:off x="0" y="0"/>
              <a:ext cx="1644130" cy="1441162"/>
            </a:xfrm>
            <a:prstGeom prst="rect">
              <a:avLst/>
            </a:prstGeom>
            <a:noFill/>
            <a:ln w="9525" cap="flat">
              <a:solidFill>
                <a:srgbClr val="7F7F7F"/>
              </a:solidFill>
              <a:prstDash val="solid"/>
              <a:miter lim="800000"/>
            </a:ln>
            <a:effectLst/>
          </p:spPr>
          <p:txBody>
            <a:bodyPr wrap="square" lIns="45719" tIns="45719" rIns="45719" bIns="45719" numCol="1" anchor="ctr">
              <a:noAutofit/>
            </a:bodyPr>
            <a:lstStyle/>
            <a:p>
              <a:pPr algn="l">
                <a:defRPr sz="1800" b="0">
                  <a:latin typeface="Calibri"/>
                  <a:ea typeface="Calibri"/>
                  <a:cs typeface="Calibri"/>
                  <a:sym typeface="Calibri"/>
                </a:defRPr>
              </a:pPr>
              <a:endParaRPr dirty="0"/>
            </a:p>
          </p:txBody>
        </p:sp>
      </p:grpSp>
      <p:sp>
        <p:nvSpPr>
          <p:cNvPr id="170" name="ZoneTexte 1"/>
          <p:cNvSpPr txBox="1"/>
          <p:nvPr/>
        </p:nvSpPr>
        <p:spPr>
          <a:xfrm>
            <a:off x="26370517" y="24729102"/>
            <a:ext cx="2242467" cy="9172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800">
                <a:latin typeface="Calibri"/>
                <a:ea typeface="Calibri"/>
                <a:cs typeface="Calibri"/>
                <a:sym typeface="Calibri"/>
              </a:defRPr>
            </a:lvl1pPr>
          </a:lstStyle>
          <a:p>
            <a:r>
              <a:rPr dirty="0"/>
              <a:t>Maturation for 1 week with mechanical stimulation</a:t>
            </a:r>
          </a:p>
        </p:txBody>
      </p:sp>
      <p:sp>
        <p:nvSpPr>
          <p:cNvPr id="171" name="Flèche vers la droite 4"/>
          <p:cNvSpPr/>
          <p:nvPr/>
        </p:nvSpPr>
        <p:spPr>
          <a:xfrm>
            <a:off x="18581124" y="25071258"/>
            <a:ext cx="931948" cy="232976"/>
          </a:xfrm>
          <a:prstGeom prst="rightArrow">
            <a:avLst>
              <a:gd name="adj1" fmla="val 50000"/>
              <a:gd name="adj2" fmla="val 50000"/>
            </a:avLst>
          </a:prstGeom>
          <a:solidFill>
            <a:srgbClr val="000000"/>
          </a:solidFill>
          <a:ln w="6350">
            <a:solidFill>
              <a:srgbClr val="000000"/>
            </a:solidFill>
            <a:miter/>
          </a:ln>
        </p:spPr>
        <p:txBody>
          <a:bodyPr lIns="45719" rIns="45719" anchor="ctr"/>
          <a:lstStyle/>
          <a:p>
            <a:pPr>
              <a:defRPr sz="1800" b="0">
                <a:solidFill>
                  <a:srgbClr val="FFFFFF"/>
                </a:solidFill>
                <a:latin typeface="Calibri"/>
                <a:ea typeface="Calibri"/>
                <a:cs typeface="Calibri"/>
                <a:sym typeface="Calibri"/>
              </a:defRPr>
            </a:pPr>
            <a:endParaRPr dirty="0"/>
          </a:p>
        </p:txBody>
      </p:sp>
      <p:sp>
        <p:nvSpPr>
          <p:cNvPr id="172" name="Flèche vers la droite 12"/>
          <p:cNvSpPr/>
          <p:nvPr/>
        </p:nvSpPr>
        <p:spPr>
          <a:xfrm>
            <a:off x="21354670" y="25071919"/>
            <a:ext cx="818296" cy="266677"/>
          </a:xfrm>
          <a:prstGeom prst="rightArrow">
            <a:avLst>
              <a:gd name="adj1" fmla="val 50000"/>
              <a:gd name="adj2" fmla="val 44624"/>
            </a:avLst>
          </a:prstGeom>
          <a:solidFill>
            <a:srgbClr val="000000"/>
          </a:solidFill>
          <a:ln w="6350">
            <a:solidFill>
              <a:srgbClr val="000000"/>
            </a:solidFill>
            <a:miter/>
          </a:ln>
        </p:spPr>
        <p:txBody>
          <a:bodyPr lIns="45719" rIns="45719" anchor="ctr"/>
          <a:lstStyle/>
          <a:p>
            <a:pPr>
              <a:defRPr sz="1800" b="0">
                <a:solidFill>
                  <a:srgbClr val="FFFFFF"/>
                </a:solidFill>
                <a:latin typeface="Calibri"/>
                <a:ea typeface="Calibri"/>
                <a:cs typeface="Calibri"/>
                <a:sym typeface="Calibri"/>
              </a:defRPr>
            </a:pPr>
            <a:endParaRPr dirty="0"/>
          </a:p>
        </p:txBody>
      </p:sp>
      <p:sp>
        <p:nvSpPr>
          <p:cNvPr id="173" name="Flèche vers la droite 14"/>
          <p:cNvSpPr/>
          <p:nvPr/>
        </p:nvSpPr>
        <p:spPr>
          <a:xfrm>
            <a:off x="24776135" y="25071258"/>
            <a:ext cx="1196241" cy="236245"/>
          </a:xfrm>
          <a:prstGeom prst="rightArrow">
            <a:avLst>
              <a:gd name="adj1" fmla="val 50000"/>
              <a:gd name="adj2" fmla="val 50000"/>
            </a:avLst>
          </a:prstGeom>
          <a:solidFill>
            <a:srgbClr val="000000"/>
          </a:solidFill>
          <a:ln w="6350">
            <a:solidFill>
              <a:srgbClr val="000000"/>
            </a:solidFill>
            <a:miter/>
          </a:ln>
        </p:spPr>
        <p:txBody>
          <a:bodyPr lIns="45719" rIns="45719" anchor="ctr"/>
          <a:lstStyle/>
          <a:p>
            <a:pPr>
              <a:defRPr sz="1800" b="0">
                <a:solidFill>
                  <a:srgbClr val="FFFFFF"/>
                </a:solidFill>
                <a:latin typeface="Calibri"/>
                <a:ea typeface="Calibri"/>
                <a:cs typeface="Calibri"/>
                <a:sym typeface="Calibri"/>
              </a:defRPr>
            </a:pPr>
            <a:endParaRPr dirty="0"/>
          </a:p>
        </p:txBody>
      </p:sp>
      <p:grpSp>
        <p:nvGrpSpPr>
          <p:cNvPr id="184" name="Groupe 1"/>
          <p:cNvGrpSpPr/>
          <p:nvPr/>
        </p:nvGrpSpPr>
        <p:grpSpPr>
          <a:xfrm>
            <a:off x="20832610" y="27219021"/>
            <a:ext cx="4623991" cy="2929082"/>
            <a:chOff x="0" y="0"/>
            <a:chExt cx="4623990" cy="2929080"/>
          </a:xfrm>
        </p:grpSpPr>
        <p:pic>
          <p:nvPicPr>
            <p:cNvPr id="174" name="Image 3" descr="Image 3"/>
            <p:cNvPicPr>
              <a:picLocks noChangeAspect="1"/>
            </p:cNvPicPr>
            <p:nvPr/>
          </p:nvPicPr>
          <p:blipFill>
            <a:blip r:embed="rId17"/>
            <a:srcRect b="42352"/>
            <a:stretch>
              <a:fillRect/>
            </a:stretch>
          </p:blipFill>
          <p:spPr>
            <a:xfrm>
              <a:off x="0" y="0"/>
              <a:ext cx="4623991" cy="2925331"/>
            </a:xfrm>
            <a:prstGeom prst="rect">
              <a:avLst/>
            </a:prstGeom>
            <a:ln w="12700" cap="flat">
              <a:noFill/>
              <a:miter lim="400000"/>
            </a:ln>
            <a:effectLst/>
          </p:spPr>
        </p:pic>
        <p:pic>
          <p:nvPicPr>
            <p:cNvPr id="175" name="Image 25" descr="Image 25"/>
            <p:cNvPicPr>
              <a:picLocks noChangeAspect="1"/>
            </p:cNvPicPr>
            <p:nvPr/>
          </p:nvPicPr>
          <p:blipFill>
            <a:blip r:embed="rId18"/>
            <a:srcRect t="94414" r="87383"/>
            <a:stretch>
              <a:fillRect/>
            </a:stretch>
          </p:blipFill>
          <p:spPr>
            <a:xfrm>
              <a:off x="152751" y="2605665"/>
              <a:ext cx="571850" cy="277873"/>
            </a:xfrm>
            <a:prstGeom prst="rect">
              <a:avLst/>
            </a:prstGeom>
            <a:ln w="12700" cap="flat">
              <a:noFill/>
              <a:miter lim="400000"/>
            </a:ln>
            <a:effectLst/>
          </p:spPr>
        </p:pic>
        <p:sp>
          <p:nvSpPr>
            <p:cNvPr id="176" name="ZoneTexte 33"/>
            <p:cNvSpPr txBox="1"/>
            <p:nvPr/>
          </p:nvSpPr>
          <p:spPr>
            <a:xfrm>
              <a:off x="3448973" y="2593428"/>
              <a:ext cx="1149094" cy="3329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r">
                <a:defRPr sz="1600">
                  <a:solidFill>
                    <a:srgbClr val="004AFF"/>
                  </a:solidFill>
                  <a:latin typeface="Calibri"/>
                  <a:ea typeface="Calibri"/>
                  <a:cs typeface="Calibri"/>
                  <a:sym typeface="Calibri"/>
                </a:defRPr>
              </a:lvl1pPr>
            </a:lstStyle>
            <a:p>
              <a:r>
                <a:rPr dirty="0"/>
                <a:t>Dapi</a:t>
              </a:r>
            </a:p>
          </p:txBody>
        </p:sp>
        <p:sp>
          <p:nvSpPr>
            <p:cNvPr id="177" name="ZoneTexte 34"/>
            <p:cNvSpPr txBox="1"/>
            <p:nvPr/>
          </p:nvSpPr>
          <p:spPr>
            <a:xfrm>
              <a:off x="2475311" y="2596148"/>
              <a:ext cx="1493611" cy="332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r">
                <a:defRPr sz="1600">
                  <a:solidFill>
                    <a:srgbClr val="EE00F8"/>
                  </a:solidFill>
                  <a:latin typeface="Calibri"/>
                  <a:ea typeface="Calibri"/>
                  <a:cs typeface="Calibri"/>
                  <a:sym typeface="Calibri"/>
                </a:defRPr>
              </a:lvl1pPr>
            </a:lstStyle>
            <a:p>
              <a:r>
                <a:rPr dirty="0"/>
                <a:t>SARS-CoV-2</a:t>
              </a:r>
            </a:p>
          </p:txBody>
        </p:sp>
        <p:grpSp>
          <p:nvGrpSpPr>
            <p:cNvPr id="183" name="Grouper 10"/>
            <p:cNvGrpSpPr/>
            <p:nvPr/>
          </p:nvGrpSpPr>
          <p:grpSpPr>
            <a:xfrm>
              <a:off x="460846" y="42049"/>
              <a:ext cx="3924460" cy="1798770"/>
              <a:chOff x="0" y="0"/>
              <a:chExt cx="3924458" cy="1798768"/>
            </a:xfrm>
          </p:grpSpPr>
          <p:grpSp>
            <p:nvGrpSpPr>
              <p:cNvPr id="181" name="Flèche courbée vers la gauche 4"/>
              <p:cNvGrpSpPr/>
              <p:nvPr/>
            </p:nvGrpSpPr>
            <p:grpSpPr>
              <a:xfrm>
                <a:off x="476791" y="1160883"/>
                <a:ext cx="2746551" cy="637886"/>
                <a:chOff x="0" y="0"/>
                <a:chExt cx="2746550" cy="637884"/>
              </a:xfrm>
            </p:grpSpPr>
            <p:sp>
              <p:nvSpPr>
                <p:cNvPr id="178" name="Forma"/>
                <p:cNvSpPr/>
                <p:nvPr/>
              </p:nvSpPr>
              <p:spPr>
                <a:xfrm rot="5400000">
                  <a:off x="1054333" y="-1054333"/>
                  <a:ext cx="637885" cy="2746551"/>
                </a:xfrm>
                <a:custGeom>
                  <a:avLst/>
                  <a:gdLst/>
                  <a:ahLst/>
                  <a:cxnLst>
                    <a:cxn ang="0">
                      <a:pos x="wd2" y="hd2"/>
                    </a:cxn>
                    <a:cxn ang="5400000">
                      <a:pos x="wd2" y="hd2"/>
                    </a:cxn>
                    <a:cxn ang="10800000">
                      <a:pos x="wd2" y="hd2"/>
                    </a:cxn>
                    <a:cxn ang="16200000">
                      <a:pos x="wd2" y="hd2"/>
                    </a:cxn>
                  </a:cxnLst>
                  <a:rect l="0" t="0" r="r" b="b"/>
                  <a:pathLst>
                    <a:path w="21011" h="21600" extrusionOk="0">
                      <a:moveTo>
                        <a:pt x="0" y="20664"/>
                      </a:moveTo>
                      <a:lnTo>
                        <a:pt x="5253" y="19092"/>
                      </a:lnTo>
                      <a:lnTo>
                        <a:pt x="5253" y="19719"/>
                      </a:lnTo>
                      <a:cubicBezTo>
                        <a:pt x="14057" y="18635"/>
                        <a:pt x="20400" y="14973"/>
                        <a:pt x="20969" y="10646"/>
                      </a:cubicBezTo>
                      <a:cubicBezTo>
                        <a:pt x="21600" y="15439"/>
                        <a:pt x="15006" y="19772"/>
                        <a:pt x="5253" y="20973"/>
                      </a:cubicBezTo>
                      <a:lnTo>
                        <a:pt x="5253" y="21600"/>
                      </a:lnTo>
                      <a:close/>
                      <a:moveTo>
                        <a:pt x="21011" y="11273"/>
                      </a:moveTo>
                      <a:cubicBezTo>
                        <a:pt x="21011" y="5740"/>
                        <a:pt x="11604" y="1254"/>
                        <a:pt x="0" y="1254"/>
                      </a:cubicBezTo>
                      <a:lnTo>
                        <a:pt x="0" y="0"/>
                      </a:lnTo>
                      <a:cubicBezTo>
                        <a:pt x="11604" y="0"/>
                        <a:pt x="21011" y="4485"/>
                        <a:pt x="21011" y="10018"/>
                      </a:cubicBezTo>
                      <a:close/>
                    </a:path>
                  </a:pathLst>
                </a:custGeom>
                <a:solidFill>
                  <a:srgbClr val="EE00F8"/>
                </a:solidFill>
                <a:ln w="12700" cap="flat">
                  <a:noFill/>
                  <a:miter lim="400000"/>
                </a:ln>
                <a:effectLst/>
              </p:spPr>
              <p:txBody>
                <a:bodyPr wrap="square" lIns="45719" tIns="45719" rIns="45719" bIns="45719" numCol="1" anchor="ctr">
                  <a:noAutofit/>
                </a:bodyPr>
                <a:lstStyle/>
                <a:p>
                  <a:pPr>
                    <a:defRPr sz="1800" b="0">
                      <a:latin typeface="Calibri"/>
                      <a:ea typeface="Calibri"/>
                      <a:cs typeface="Calibri"/>
                      <a:sym typeface="Calibri"/>
                    </a:defRPr>
                  </a:pPr>
                  <a:endParaRPr dirty="0"/>
                </a:p>
              </p:txBody>
            </p:sp>
            <p:sp>
              <p:nvSpPr>
                <p:cNvPr id="179" name="Forma"/>
                <p:cNvSpPr/>
                <p:nvPr/>
              </p:nvSpPr>
              <p:spPr>
                <a:xfrm rot="5400000">
                  <a:off x="1710930" y="-397748"/>
                  <a:ext cx="637873" cy="143336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0998"/>
                        <a:pt x="11929" y="2403"/>
                        <a:pt x="0" y="2403"/>
                      </a:cubicBezTo>
                      <a:lnTo>
                        <a:pt x="0" y="0"/>
                      </a:lnTo>
                      <a:cubicBezTo>
                        <a:pt x="11929" y="0"/>
                        <a:pt x="21600" y="8595"/>
                        <a:pt x="21600" y="19197"/>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sz="1800" b="0">
                      <a:latin typeface="Calibri"/>
                      <a:ea typeface="Calibri"/>
                      <a:cs typeface="Calibri"/>
                      <a:sym typeface="Calibri"/>
                    </a:defRPr>
                  </a:pPr>
                  <a:endParaRPr dirty="0"/>
                </a:p>
              </p:txBody>
            </p:sp>
            <p:sp>
              <p:nvSpPr>
                <p:cNvPr id="180" name="Linea"/>
                <p:cNvSpPr/>
                <p:nvPr/>
              </p:nvSpPr>
              <p:spPr>
                <a:xfrm rot="5400000">
                  <a:off x="1054339" y="-1054340"/>
                  <a:ext cx="637873" cy="2746552"/>
                </a:xfrm>
                <a:custGeom>
                  <a:avLst/>
                  <a:gdLst/>
                  <a:ahLst/>
                  <a:cxnLst>
                    <a:cxn ang="0">
                      <a:pos x="wd2" y="hd2"/>
                    </a:cxn>
                    <a:cxn ang="5400000">
                      <a:pos x="wd2" y="hd2"/>
                    </a:cxn>
                    <a:cxn ang="10800000">
                      <a:pos x="wd2" y="hd2"/>
                    </a:cxn>
                    <a:cxn ang="16200000">
                      <a:pos x="wd2" y="hd2"/>
                    </a:cxn>
                  </a:cxnLst>
                  <a:rect l="0" t="0" r="r" b="b"/>
                  <a:pathLst>
                    <a:path w="21600" h="21600" extrusionOk="0">
                      <a:moveTo>
                        <a:pt x="21600" y="11273"/>
                      </a:moveTo>
                      <a:cubicBezTo>
                        <a:pt x="21600" y="5740"/>
                        <a:pt x="11929" y="1254"/>
                        <a:pt x="0" y="1254"/>
                      </a:cubicBezTo>
                      <a:lnTo>
                        <a:pt x="0" y="0"/>
                      </a:lnTo>
                      <a:cubicBezTo>
                        <a:pt x="11929" y="0"/>
                        <a:pt x="21600" y="4485"/>
                        <a:pt x="21600" y="10018"/>
                      </a:cubicBezTo>
                      <a:lnTo>
                        <a:pt x="21600" y="11273"/>
                      </a:lnTo>
                      <a:cubicBezTo>
                        <a:pt x="21600" y="15841"/>
                        <a:pt x="14937" y="19831"/>
                        <a:pt x="5400" y="20973"/>
                      </a:cubicBezTo>
                      <a:lnTo>
                        <a:pt x="5400" y="21600"/>
                      </a:lnTo>
                      <a:lnTo>
                        <a:pt x="0" y="20664"/>
                      </a:lnTo>
                      <a:lnTo>
                        <a:pt x="5400" y="19092"/>
                      </a:lnTo>
                      <a:lnTo>
                        <a:pt x="5400" y="19719"/>
                      </a:lnTo>
                      <a:cubicBezTo>
                        <a:pt x="14452" y="18635"/>
                        <a:pt x="20973" y="14973"/>
                        <a:pt x="21558" y="10646"/>
                      </a:cubicBezTo>
                    </a:path>
                  </a:pathLst>
                </a:custGeom>
                <a:noFill/>
                <a:ln w="6350" cap="flat">
                  <a:solidFill>
                    <a:srgbClr val="EE00F8"/>
                  </a:solidFill>
                  <a:prstDash val="solid"/>
                  <a:miter lim="800000"/>
                </a:ln>
                <a:effectLst/>
              </p:spPr>
              <p:txBody>
                <a:bodyPr wrap="square" lIns="45719" tIns="45719" rIns="45719" bIns="45719" numCol="1" anchor="ctr">
                  <a:noAutofit/>
                </a:bodyPr>
                <a:lstStyle/>
                <a:p>
                  <a:pPr>
                    <a:defRPr sz="1800" b="0">
                      <a:latin typeface="Calibri"/>
                      <a:ea typeface="Calibri"/>
                      <a:cs typeface="Calibri"/>
                      <a:sym typeface="Calibri"/>
                    </a:defRPr>
                  </a:pPr>
                  <a:endParaRPr dirty="0"/>
                </a:p>
              </p:txBody>
            </p:sp>
          </p:grpSp>
          <p:sp>
            <p:nvSpPr>
              <p:cNvPr id="182" name="ZoneTexte 7"/>
              <p:cNvSpPr txBox="1"/>
              <p:nvPr/>
            </p:nvSpPr>
            <p:spPr>
              <a:xfrm>
                <a:off x="0" y="0"/>
                <a:ext cx="3924459" cy="332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600">
                    <a:solidFill>
                      <a:srgbClr val="EE00F8"/>
                    </a:solidFill>
                    <a:latin typeface="Calibri"/>
                    <a:ea typeface="Calibri"/>
                    <a:cs typeface="Calibri"/>
                    <a:sym typeface="Calibri"/>
                  </a:defRPr>
                </a:lvl1pPr>
              </a:lstStyle>
              <a:p>
                <a:r>
                  <a:rPr dirty="0"/>
                  <a:t>Viral spreading through the colon barrier</a:t>
                </a:r>
              </a:p>
            </p:txBody>
          </p:sp>
        </p:grpSp>
      </p:grpSp>
      <p:pic>
        <p:nvPicPr>
          <p:cNvPr id="185" name="Image 2" descr="Image 2"/>
          <p:cNvPicPr>
            <a:picLocks noChangeAspect="1"/>
          </p:cNvPicPr>
          <p:nvPr/>
        </p:nvPicPr>
        <p:blipFill>
          <a:blip r:embed="rId19"/>
          <a:srcRect l="9369" r="3516"/>
          <a:stretch>
            <a:fillRect/>
          </a:stretch>
        </p:blipFill>
        <p:spPr>
          <a:xfrm>
            <a:off x="15925677" y="26642530"/>
            <a:ext cx="4624149" cy="4724049"/>
          </a:xfrm>
          <a:prstGeom prst="rect">
            <a:avLst/>
          </a:prstGeom>
          <a:ln w="12700">
            <a:miter lim="400000"/>
          </a:ln>
        </p:spPr>
      </p:pic>
      <p:sp>
        <p:nvSpPr>
          <p:cNvPr id="186" name="ZoneTexte 28"/>
          <p:cNvSpPr txBox="1"/>
          <p:nvPr/>
        </p:nvSpPr>
        <p:spPr>
          <a:xfrm>
            <a:off x="16107723" y="31114507"/>
            <a:ext cx="966979" cy="248306"/>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l">
              <a:defRPr sz="1200">
                <a:solidFill>
                  <a:srgbClr val="2DEA1D"/>
                </a:solidFill>
                <a:latin typeface="Calibri"/>
                <a:ea typeface="Calibri"/>
                <a:cs typeface="Calibri"/>
                <a:sym typeface="Calibri"/>
              </a:defRPr>
            </a:lvl1pPr>
          </a:lstStyle>
          <a:p>
            <a:r>
              <a:rPr dirty="0"/>
              <a:t>SARS-CoV-2</a:t>
            </a:r>
          </a:p>
        </p:txBody>
      </p:sp>
      <p:sp>
        <p:nvSpPr>
          <p:cNvPr id="187" name="ZoneTexte 29"/>
          <p:cNvSpPr txBox="1"/>
          <p:nvPr/>
        </p:nvSpPr>
        <p:spPr>
          <a:xfrm>
            <a:off x="17571243" y="31110787"/>
            <a:ext cx="939613" cy="255747"/>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a:defRPr sz="1200" b="0">
                <a:solidFill>
                  <a:srgbClr val="FF0000"/>
                </a:solidFill>
                <a:latin typeface="Symbol"/>
                <a:ea typeface="Symbol"/>
                <a:cs typeface="Symbol"/>
                <a:sym typeface="Symbol"/>
              </a:defRPr>
            </a:pPr>
            <a:r>
              <a:rPr dirty="0"/>
              <a:t>b-</a:t>
            </a:r>
            <a:r>
              <a:rPr b="1" dirty="0">
                <a:latin typeface="Calibri"/>
                <a:ea typeface="Calibri"/>
                <a:cs typeface="Calibri"/>
                <a:sym typeface="Calibri"/>
              </a:rPr>
              <a:t>Catenin</a:t>
            </a:r>
          </a:p>
        </p:txBody>
      </p:sp>
      <p:sp>
        <p:nvSpPr>
          <p:cNvPr id="188" name="ZoneTexte 31"/>
          <p:cNvSpPr txBox="1"/>
          <p:nvPr/>
        </p:nvSpPr>
        <p:spPr>
          <a:xfrm>
            <a:off x="17056286" y="31110787"/>
            <a:ext cx="535017" cy="248306"/>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l">
              <a:defRPr sz="1200">
                <a:solidFill>
                  <a:srgbClr val="FD00E2"/>
                </a:solidFill>
                <a:latin typeface="Calibri"/>
                <a:ea typeface="Calibri"/>
                <a:cs typeface="Calibri"/>
                <a:sym typeface="Calibri"/>
              </a:defRPr>
            </a:lvl1pPr>
          </a:lstStyle>
          <a:p>
            <a:r>
              <a:rPr dirty="0"/>
              <a:t>ACE2</a:t>
            </a:r>
          </a:p>
        </p:txBody>
      </p:sp>
      <p:sp>
        <p:nvSpPr>
          <p:cNvPr id="189" name="ZoneTexte 31"/>
          <p:cNvSpPr txBox="1"/>
          <p:nvPr/>
        </p:nvSpPr>
        <p:spPr>
          <a:xfrm>
            <a:off x="18390093" y="31110018"/>
            <a:ext cx="535017" cy="248306"/>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l">
              <a:defRPr sz="1200">
                <a:solidFill>
                  <a:srgbClr val="4160E9"/>
                </a:solidFill>
                <a:latin typeface="Calibri"/>
                <a:ea typeface="Calibri"/>
                <a:cs typeface="Calibri"/>
                <a:sym typeface="Calibri"/>
              </a:defRPr>
            </a:lvl1pPr>
          </a:lstStyle>
          <a:p>
            <a:r>
              <a:rPr dirty="0"/>
              <a:t>DAPI</a:t>
            </a:r>
          </a:p>
        </p:txBody>
      </p:sp>
      <p:sp>
        <p:nvSpPr>
          <p:cNvPr id="190" name="TextBox 240"/>
          <p:cNvSpPr txBox="1"/>
          <p:nvPr/>
        </p:nvSpPr>
        <p:spPr>
          <a:xfrm>
            <a:off x="15217988" y="7907483"/>
            <a:ext cx="13291637" cy="1678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100" b="0">
                <a:latin typeface="Open Sans"/>
                <a:ea typeface="Open Sans"/>
                <a:cs typeface="Open Sans"/>
                <a:sym typeface="Open Sans"/>
              </a:defRPr>
            </a:lvl1pPr>
          </a:lstStyle>
          <a:p>
            <a:r>
              <a:rPr dirty="0"/>
              <a:t>The SARS-CoV-2 is a pathogen that can enter in the cells using the receptor ACE2, present not only in the lung but also in the gut. This allows it to infect also the enterocytes, leading to some intestinal symptoms. Sometimes it is also correlated to a severe outcomes of the disease COVID-19. The Gut-Lung axis in the infection is still unclear and more studies are crucial to understand it. For these reasons it is important to evaluate if intestinal topology and mechanical forces could impact the infection of SARS-CoV-2.</a:t>
            </a:r>
          </a:p>
        </p:txBody>
      </p:sp>
      <p:pic>
        <p:nvPicPr>
          <p:cNvPr id="191" name="Image 5" descr="Image 5"/>
          <p:cNvPicPr>
            <a:picLocks noChangeAspect="1"/>
          </p:cNvPicPr>
          <p:nvPr/>
        </p:nvPicPr>
        <p:blipFill>
          <a:blip r:embed="rId20"/>
          <a:stretch>
            <a:fillRect/>
          </a:stretch>
        </p:blipFill>
        <p:spPr>
          <a:xfrm>
            <a:off x="11864400" y="21476022"/>
            <a:ext cx="2340622" cy="3227668"/>
          </a:xfrm>
          <a:prstGeom prst="rect">
            <a:avLst/>
          </a:prstGeom>
          <a:ln w="12700">
            <a:miter lim="400000"/>
          </a:ln>
        </p:spPr>
      </p:pic>
      <p:grpSp>
        <p:nvGrpSpPr>
          <p:cNvPr id="194" name="Grouper 4"/>
          <p:cNvGrpSpPr/>
          <p:nvPr/>
        </p:nvGrpSpPr>
        <p:grpSpPr>
          <a:xfrm>
            <a:off x="6313035" y="22307354"/>
            <a:ext cx="2447124" cy="1281574"/>
            <a:chOff x="0" y="0"/>
            <a:chExt cx="2447122" cy="1281572"/>
          </a:xfrm>
        </p:grpSpPr>
        <p:pic>
          <p:nvPicPr>
            <p:cNvPr id="192" name="Image 2" descr="Image 2"/>
            <p:cNvPicPr>
              <a:picLocks noChangeAspect="1"/>
            </p:cNvPicPr>
            <p:nvPr/>
          </p:nvPicPr>
          <p:blipFill>
            <a:blip r:embed="rId21"/>
            <a:srcRect l="39358" t="271" b="77846"/>
            <a:stretch>
              <a:fillRect/>
            </a:stretch>
          </p:blipFill>
          <p:spPr>
            <a:xfrm>
              <a:off x="23650" y="0"/>
              <a:ext cx="2423473" cy="1281573"/>
            </a:xfrm>
            <a:prstGeom prst="rect">
              <a:avLst/>
            </a:prstGeom>
            <a:ln w="12700" cap="flat">
              <a:noFill/>
              <a:miter lim="400000"/>
            </a:ln>
            <a:effectLst/>
          </p:spPr>
        </p:pic>
        <p:sp>
          <p:nvSpPr>
            <p:cNvPr id="193" name="Rectangle 3"/>
            <p:cNvSpPr/>
            <p:nvPr/>
          </p:nvSpPr>
          <p:spPr>
            <a:xfrm>
              <a:off x="-1" y="0"/>
              <a:ext cx="417865" cy="368764"/>
            </a:xfrm>
            <a:prstGeom prst="rect">
              <a:avLst/>
            </a:prstGeom>
            <a:solidFill>
              <a:srgbClr val="FFFFFF"/>
            </a:solidFill>
            <a:ln w="6350" cap="flat">
              <a:solidFill>
                <a:srgbClr val="FFFFFF"/>
              </a:solidFill>
              <a:prstDash val="solid"/>
              <a:miter lim="800000"/>
            </a:ln>
            <a:effectLst/>
          </p:spPr>
          <p:txBody>
            <a:bodyPr wrap="square" lIns="45719" tIns="45719" rIns="45719" bIns="45719" numCol="1" anchor="ctr">
              <a:noAutofit/>
            </a:bodyPr>
            <a:lstStyle/>
            <a:p>
              <a:pPr>
                <a:defRPr sz="1800" b="0">
                  <a:solidFill>
                    <a:srgbClr val="FFFFFF"/>
                  </a:solidFill>
                  <a:latin typeface="Calibri"/>
                  <a:ea typeface="Calibri"/>
                  <a:cs typeface="Calibri"/>
                  <a:sym typeface="Calibri"/>
                </a:defRPr>
              </a:pPr>
              <a:endParaRPr dirty="0"/>
            </a:p>
          </p:txBody>
        </p:sp>
      </p:grpSp>
      <p:grpSp>
        <p:nvGrpSpPr>
          <p:cNvPr id="197" name="Grouper 6"/>
          <p:cNvGrpSpPr/>
          <p:nvPr/>
        </p:nvGrpSpPr>
        <p:grpSpPr>
          <a:xfrm>
            <a:off x="970707" y="22209305"/>
            <a:ext cx="1040717" cy="1379617"/>
            <a:chOff x="0" y="0"/>
            <a:chExt cx="1040715" cy="1379616"/>
          </a:xfrm>
        </p:grpSpPr>
        <p:pic>
          <p:nvPicPr>
            <p:cNvPr id="195" name="Picture 3" descr="Picture 3"/>
            <p:cNvPicPr>
              <a:picLocks noChangeAspect="1"/>
            </p:cNvPicPr>
            <p:nvPr/>
          </p:nvPicPr>
          <p:blipFill>
            <a:blip r:embed="rId22"/>
            <a:srcRect l="63336" t="20386"/>
            <a:stretch>
              <a:fillRect/>
            </a:stretch>
          </p:blipFill>
          <p:spPr>
            <a:xfrm>
              <a:off x="0" y="-1"/>
              <a:ext cx="1040716" cy="1379618"/>
            </a:xfrm>
            <a:prstGeom prst="rect">
              <a:avLst/>
            </a:prstGeom>
            <a:ln w="12700" cap="flat">
              <a:noFill/>
              <a:miter lim="400000"/>
            </a:ln>
            <a:effectLst/>
          </p:spPr>
        </p:pic>
        <p:sp>
          <p:nvSpPr>
            <p:cNvPr id="196" name="Rectangle 5"/>
            <p:cNvSpPr/>
            <p:nvPr/>
          </p:nvSpPr>
          <p:spPr>
            <a:xfrm>
              <a:off x="433632" y="-1"/>
              <a:ext cx="212874" cy="310898"/>
            </a:xfrm>
            <a:prstGeom prst="rect">
              <a:avLst/>
            </a:prstGeom>
            <a:solidFill>
              <a:srgbClr val="FFFFFF"/>
            </a:solidFill>
            <a:ln w="6350" cap="flat">
              <a:solidFill>
                <a:srgbClr val="FFFFFF"/>
              </a:solidFill>
              <a:prstDash val="solid"/>
              <a:miter lim="800000"/>
            </a:ln>
            <a:effectLst/>
          </p:spPr>
          <p:txBody>
            <a:bodyPr wrap="square" lIns="45719" tIns="45719" rIns="45719" bIns="45719" numCol="1" anchor="ctr">
              <a:noAutofit/>
            </a:bodyPr>
            <a:lstStyle/>
            <a:p>
              <a:pPr>
                <a:defRPr sz="1800" b="0">
                  <a:solidFill>
                    <a:srgbClr val="FFFFFF"/>
                  </a:solidFill>
                  <a:latin typeface="Calibri"/>
                  <a:ea typeface="Calibri"/>
                  <a:cs typeface="Calibri"/>
                  <a:sym typeface="Calibri"/>
                </a:defRPr>
              </a:pPr>
              <a:endParaRPr dirty="0"/>
            </a:p>
          </p:txBody>
        </p:sp>
      </p:grpSp>
      <p:sp>
        <p:nvSpPr>
          <p:cNvPr id="198" name="ZoneTexte 7"/>
          <p:cNvSpPr txBox="1"/>
          <p:nvPr/>
        </p:nvSpPr>
        <p:spPr>
          <a:xfrm>
            <a:off x="1021677" y="21761936"/>
            <a:ext cx="101566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latin typeface="Calibri"/>
                <a:ea typeface="Calibri"/>
                <a:cs typeface="Calibri"/>
                <a:sym typeface="Calibri"/>
              </a:defRPr>
            </a:lvl1pPr>
          </a:lstStyle>
          <a:p>
            <a:r>
              <a:rPr dirty="0"/>
              <a:t>Transwell</a:t>
            </a:r>
          </a:p>
        </p:txBody>
      </p:sp>
      <p:sp>
        <p:nvSpPr>
          <p:cNvPr id="199" name="ZoneTexte 8"/>
          <p:cNvSpPr txBox="1"/>
          <p:nvPr/>
        </p:nvSpPr>
        <p:spPr>
          <a:xfrm>
            <a:off x="6911275" y="21770403"/>
            <a:ext cx="1431427"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latin typeface="Calibri"/>
                <a:ea typeface="Calibri"/>
                <a:cs typeface="Calibri"/>
                <a:sym typeface="Calibri"/>
              </a:defRPr>
            </a:lvl1pPr>
          </a:lstStyle>
          <a:p>
            <a:r>
              <a:rPr dirty="0"/>
              <a:t>Intestine-Chip</a:t>
            </a:r>
          </a:p>
        </p:txBody>
      </p:sp>
      <p:sp>
        <p:nvSpPr>
          <p:cNvPr id="200" name="Connecteur droit avec flèche 28"/>
          <p:cNvSpPr/>
          <p:nvPr/>
        </p:nvSpPr>
        <p:spPr>
          <a:xfrm>
            <a:off x="3006407" y="22695400"/>
            <a:ext cx="2705101" cy="1"/>
          </a:xfrm>
          <a:prstGeom prst="line">
            <a:avLst/>
          </a:prstGeom>
          <a:ln w="76200">
            <a:solidFill>
              <a:srgbClr val="000000"/>
            </a:solidFill>
            <a:miter/>
            <a:tailEnd type="triangle"/>
          </a:ln>
        </p:spPr>
        <p:txBody>
          <a:bodyPr lIns="45719" rIns="45719"/>
          <a:lstStyle/>
          <a:p>
            <a:pPr algn="l">
              <a:defRPr sz="1800" b="0">
                <a:latin typeface="Calibri"/>
                <a:ea typeface="Calibri"/>
                <a:cs typeface="Calibri"/>
                <a:sym typeface="Calibri"/>
              </a:defRPr>
            </a:pPr>
            <a:endParaRPr dirty="0"/>
          </a:p>
        </p:txBody>
      </p:sp>
      <p:sp>
        <p:nvSpPr>
          <p:cNvPr id="201" name="ZoneTexte 30"/>
          <p:cNvSpPr txBox="1"/>
          <p:nvPr/>
        </p:nvSpPr>
        <p:spPr>
          <a:xfrm>
            <a:off x="3047872" y="22132880"/>
            <a:ext cx="2676561"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latin typeface="Calibri"/>
                <a:ea typeface="Calibri"/>
                <a:cs typeface="Calibri"/>
                <a:sym typeface="Calibri"/>
              </a:defRPr>
            </a:lvl1pPr>
          </a:lstStyle>
          <a:p>
            <a:r>
              <a:rPr dirty="0"/>
              <a:t>3D epithelium organization</a:t>
            </a:r>
          </a:p>
        </p:txBody>
      </p:sp>
      <p:sp>
        <p:nvSpPr>
          <p:cNvPr id="202" name="ZoneTexte 31"/>
          <p:cNvSpPr txBox="1"/>
          <p:nvPr/>
        </p:nvSpPr>
        <p:spPr>
          <a:xfrm>
            <a:off x="3091934" y="22746115"/>
            <a:ext cx="2588437" cy="625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800">
                <a:latin typeface="Calibri"/>
                <a:ea typeface="Calibri"/>
                <a:cs typeface="Calibri"/>
                <a:sym typeface="Calibri"/>
              </a:defRPr>
            </a:pPr>
            <a:r>
              <a:rPr dirty="0"/>
              <a:t>Mechanical forces: </a:t>
            </a:r>
          </a:p>
          <a:p>
            <a:pPr>
              <a:defRPr sz="1800">
                <a:latin typeface="Calibri"/>
                <a:ea typeface="Calibri"/>
                <a:cs typeface="Calibri"/>
                <a:sym typeface="Calibri"/>
              </a:defRPr>
            </a:pPr>
            <a:r>
              <a:rPr dirty="0"/>
              <a:t>Flow and stretching</a:t>
            </a:r>
          </a:p>
        </p:txBody>
      </p:sp>
      <p:grpSp>
        <p:nvGrpSpPr>
          <p:cNvPr id="206" name="Groupe 11"/>
          <p:cNvGrpSpPr/>
          <p:nvPr/>
        </p:nvGrpSpPr>
        <p:grpSpPr>
          <a:xfrm>
            <a:off x="1052332" y="23768567"/>
            <a:ext cx="1532779" cy="931940"/>
            <a:chOff x="0" y="0"/>
            <a:chExt cx="1532778" cy="931939"/>
          </a:xfrm>
        </p:grpSpPr>
        <p:pic>
          <p:nvPicPr>
            <p:cNvPr id="203" name="Image 14" descr="Image 14"/>
            <p:cNvPicPr>
              <a:picLocks noChangeAspect="1"/>
            </p:cNvPicPr>
            <p:nvPr/>
          </p:nvPicPr>
          <p:blipFill>
            <a:blip r:embed="rId23"/>
            <a:srcRect l="6342" t="69235" r="84303" b="19364"/>
            <a:stretch>
              <a:fillRect/>
            </a:stretch>
          </p:blipFill>
          <p:spPr>
            <a:xfrm rot="3140109" flipH="1">
              <a:off x="579293" y="223549"/>
              <a:ext cx="499270" cy="59452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835"/>
                    <a:pt x="0" y="10800"/>
                  </a:cubicBezTo>
                  <a:cubicBezTo>
                    <a:pt x="0" y="16765"/>
                    <a:pt x="4833" y="21600"/>
                    <a:pt x="10800" y="21600"/>
                  </a:cubicBezTo>
                  <a:cubicBezTo>
                    <a:pt x="16767" y="21600"/>
                    <a:pt x="21600" y="16765"/>
                    <a:pt x="21600" y="10800"/>
                  </a:cubicBezTo>
                  <a:cubicBezTo>
                    <a:pt x="21600" y="4835"/>
                    <a:pt x="16767" y="0"/>
                    <a:pt x="10800" y="0"/>
                  </a:cubicBezTo>
                  <a:close/>
                </a:path>
              </a:pathLst>
            </a:custGeom>
            <a:ln w="12700" cap="flat">
              <a:noFill/>
              <a:miter lim="400000"/>
            </a:ln>
            <a:effectLst/>
          </p:spPr>
        </p:pic>
        <p:sp>
          <p:nvSpPr>
            <p:cNvPr id="204" name="ZoneTexte 36"/>
            <p:cNvSpPr txBox="1"/>
            <p:nvPr/>
          </p:nvSpPr>
          <p:spPr>
            <a:xfrm>
              <a:off x="0" y="0"/>
              <a:ext cx="1532779" cy="3330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lgn="l">
                <a:defRPr sz="1800" i="1">
                  <a:solidFill>
                    <a:srgbClr val="4E5FDA"/>
                  </a:solidFill>
                  <a:latin typeface="Calibri"/>
                  <a:ea typeface="Calibri"/>
                  <a:cs typeface="Calibri"/>
                  <a:sym typeface="Calibri"/>
                </a:defRPr>
              </a:lvl1pPr>
            </a:lstStyle>
            <a:p>
              <a:r>
                <a:rPr dirty="0"/>
                <a:t>Shigella (TSAR)</a:t>
              </a:r>
            </a:p>
          </p:txBody>
        </p:sp>
        <p:sp>
          <p:nvSpPr>
            <p:cNvPr id="205" name="ZoneTexte 46"/>
            <p:cNvSpPr txBox="1"/>
            <p:nvPr/>
          </p:nvSpPr>
          <p:spPr>
            <a:xfrm>
              <a:off x="46845" y="598851"/>
              <a:ext cx="1404527" cy="3330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lgn="l">
                <a:defRPr sz="1800" i="1">
                  <a:solidFill>
                    <a:srgbClr val="C00000"/>
                  </a:solidFill>
                  <a:latin typeface="Calibri"/>
                  <a:ea typeface="Calibri"/>
                  <a:cs typeface="Calibri"/>
                  <a:sym typeface="Calibri"/>
                </a:defRPr>
              </a:lvl1pPr>
            </a:lstStyle>
            <a:p>
              <a:r>
                <a:rPr dirty="0"/>
                <a:t>Virulence OFF</a:t>
              </a:r>
            </a:p>
          </p:txBody>
        </p:sp>
      </p:grpSp>
      <p:grpSp>
        <p:nvGrpSpPr>
          <p:cNvPr id="209" name="Groupe 47"/>
          <p:cNvGrpSpPr/>
          <p:nvPr/>
        </p:nvGrpSpPr>
        <p:grpSpPr>
          <a:xfrm>
            <a:off x="7128015" y="23834970"/>
            <a:ext cx="821997" cy="801536"/>
            <a:chOff x="0" y="0"/>
            <a:chExt cx="821995" cy="801534"/>
          </a:xfrm>
        </p:grpSpPr>
        <p:sp>
          <p:nvSpPr>
            <p:cNvPr id="207" name="Triangle isocèle 40"/>
            <p:cNvSpPr/>
            <p:nvPr/>
          </p:nvSpPr>
          <p:spPr>
            <a:xfrm rot="4200000">
              <a:off x="659538" y="315699"/>
              <a:ext cx="149894" cy="131697"/>
            </a:xfrm>
            <a:prstGeom prst="triangle">
              <a:avLst/>
            </a:prstGeom>
            <a:solidFill>
              <a:srgbClr val="25FF0A"/>
            </a:solidFill>
            <a:ln w="6350" cap="flat">
              <a:solidFill>
                <a:srgbClr val="5DBE1C"/>
              </a:solidFill>
              <a:prstDash val="solid"/>
              <a:miter lim="800000"/>
            </a:ln>
            <a:effectLst/>
          </p:spPr>
          <p:txBody>
            <a:bodyPr wrap="square" lIns="45719" tIns="45719" rIns="45719" bIns="45719" numCol="1" anchor="ctr">
              <a:noAutofit/>
            </a:bodyPr>
            <a:lstStyle/>
            <a:p>
              <a:pPr>
                <a:defRPr sz="1800" b="0">
                  <a:solidFill>
                    <a:srgbClr val="FFFFFF"/>
                  </a:solidFill>
                  <a:latin typeface="Calibri"/>
                  <a:ea typeface="Calibri"/>
                  <a:cs typeface="Calibri"/>
                  <a:sym typeface="Calibri"/>
                </a:defRPr>
              </a:pPr>
              <a:endParaRPr dirty="0"/>
            </a:p>
          </p:txBody>
        </p:sp>
        <p:pic>
          <p:nvPicPr>
            <p:cNvPr id="208" name="Image 14" descr="Image 14"/>
            <p:cNvPicPr>
              <a:picLocks noChangeAspect="1"/>
            </p:cNvPicPr>
            <p:nvPr/>
          </p:nvPicPr>
          <p:blipFill>
            <a:blip r:embed="rId23"/>
            <a:srcRect l="6677" t="70075" r="81976" b="19816"/>
            <a:stretch>
              <a:fillRect/>
            </a:stretch>
          </p:blipFill>
          <p:spPr>
            <a:xfrm rot="3140109" flipH="1">
              <a:off x="90885" y="137170"/>
              <a:ext cx="605607" cy="527196"/>
            </a:xfrm>
            <a:prstGeom prst="rect">
              <a:avLst/>
            </a:prstGeom>
            <a:ln w="12700" cap="flat">
              <a:noFill/>
              <a:miter lim="400000"/>
            </a:ln>
            <a:effectLst/>
          </p:spPr>
        </p:pic>
      </p:grpSp>
      <p:sp>
        <p:nvSpPr>
          <p:cNvPr id="210" name="ZoneTexte 39"/>
          <p:cNvSpPr txBox="1"/>
          <p:nvPr/>
        </p:nvSpPr>
        <p:spPr>
          <a:xfrm>
            <a:off x="6944610" y="23786402"/>
            <a:ext cx="1532779" cy="9172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800" i="1">
                <a:solidFill>
                  <a:srgbClr val="4E5FDA"/>
                </a:solidFill>
                <a:latin typeface="Calibri"/>
                <a:ea typeface="Calibri"/>
                <a:cs typeface="Calibri"/>
                <a:sym typeface="Calibri"/>
              </a:defRPr>
            </a:pPr>
            <a:r>
              <a:rPr dirty="0"/>
              <a:t>Shigella (TSAR)</a:t>
            </a:r>
            <a:endParaRPr dirty="0">
              <a:solidFill>
                <a:srgbClr val="008000"/>
              </a:solidFill>
            </a:endParaRPr>
          </a:p>
          <a:p>
            <a:pPr>
              <a:defRPr sz="1800" i="1">
                <a:solidFill>
                  <a:srgbClr val="25FF0A"/>
                </a:solidFill>
                <a:latin typeface="Calibri"/>
                <a:ea typeface="Calibri"/>
                <a:cs typeface="Calibri"/>
                <a:sym typeface="Calibri"/>
              </a:defRPr>
            </a:pPr>
            <a:endParaRPr dirty="0">
              <a:solidFill>
                <a:srgbClr val="008000"/>
              </a:solidFill>
            </a:endParaRPr>
          </a:p>
          <a:p>
            <a:pPr>
              <a:defRPr sz="1800" i="1">
                <a:solidFill>
                  <a:srgbClr val="25FF0A"/>
                </a:solidFill>
                <a:latin typeface="Calibri"/>
                <a:ea typeface="Calibri"/>
                <a:cs typeface="Calibri"/>
                <a:sym typeface="Calibri"/>
              </a:defRPr>
            </a:pPr>
            <a:r>
              <a:rPr dirty="0"/>
              <a:t>Virulence ON</a:t>
            </a:r>
          </a:p>
        </p:txBody>
      </p:sp>
      <p:sp>
        <p:nvSpPr>
          <p:cNvPr id="211" name="Connecteur droit avec flèche 41"/>
          <p:cNvSpPr/>
          <p:nvPr/>
        </p:nvSpPr>
        <p:spPr>
          <a:xfrm>
            <a:off x="3003787" y="24352499"/>
            <a:ext cx="2705101" cy="1"/>
          </a:xfrm>
          <a:prstGeom prst="line">
            <a:avLst/>
          </a:prstGeom>
          <a:ln w="76200">
            <a:solidFill>
              <a:srgbClr val="000000"/>
            </a:solidFill>
            <a:miter/>
            <a:tailEnd type="triangle"/>
          </a:ln>
        </p:spPr>
        <p:txBody>
          <a:bodyPr lIns="45719" rIns="45719"/>
          <a:lstStyle/>
          <a:p>
            <a:pPr algn="l">
              <a:defRPr sz="1800" b="0">
                <a:latin typeface="Calibri"/>
                <a:ea typeface="Calibri"/>
                <a:cs typeface="Calibri"/>
                <a:sym typeface="Calibri"/>
              </a:defRPr>
            </a:pPr>
            <a:endParaRPr dirty="0"/>
          </a:p>
        </p:txBody>
      </p:sp>
      <p:sp>
        <p:nvSpPr>
          <p:cNvPr id="212" name="Connecteur droit avec flèche 51"/>
          <p:cNvSpPr/>
          <p:nvPr/>
        </p:nvSpPr>
        <p:spPr>
          <a:xfrm flipH="1">
            <a:off x="4379026" y="23335682"/>
            <a:ext cx="7127" cy="968410"/>
          </a:xfrm>
          <a:prstGeom prst="line">
            <a:avLst/>
          </a:prstGeom>
          <a:ln w="38100">
            <a:solidFill>
              <a:srgbClr val="000000"/>
            </a:solidFill>
            <a:miter/>
            <a:tailEnd type="triangle"/>
          </a:ln>
        </p:spPr>
        <p:txBody>
          <a:bodyPr lIns="45719" rIns="45719"/>
          <a:lstStyle/>
          <a:p>
            <a:pPr algn="l">
              <a:defRPr sz="1800" b="0">
                <a:latin typeface="Calibri"/>
                <a:ea typeface="Calibri"/>
                <a:cs typeface="Calibri"/>
                <a:sym typeface="Calibri"/>
              </a:defRPr>
            </a:pPr>
            <a:endParaRPr dirty="0"/>
          </a:p>
        </p:txBody>
      </p:sp>
      <p:sp>
        <p:nvSpPr>
          <p:cNvPr id="213" name="ZoneTexte 54"/>
          <p:cNvSpPr txBox="1"/>
          <p:nvPr/>
        </p:nvSpPr>
        <p:spPr>
          <a:xfrm>
            <a:off x="3355068" y="23563448"/>
            <a:ext cx="1969218" cy="33308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latin typeface="Calibri"/>
                <a:ea typeface="Calibri"/>
                <a:cs typeface="Calibri"/>
                <a:sym typeface="Calibri"/>
              </a:defRPr>
            </a:lvl1pPr>
          </a:lstStyle>
          <a:p>
            <a:r>
              <a:rPr dirty="0"/>
              <a:t>Bacterial virulence?</a:t>
            </a:r>
          </a:p>
        </p:txBody>
      </p:sp>
      <p:sp>
        <p:nvSpPr>
          <p:cNvPr id="214" name="Connecteur droit avec flèche 41"/>
          <p:cNvSpPr/>
          <p:nvPr/>
        </p:nvSpPr>
        <p:spPr>
          <a:xfrm>
            <a:off x="8959729" y="22948140"/>
            <a:ext cx="2705101" cy="1"/>
          </a:xfrm>
          <a:prstGeom prst="line">
            <a:avLst/>
          </a:prstGeom>
          <a:ln w="76200">
            <a:solidFill>
              <a:srgbClr val="000000"/>
            </a:solidFill>
            <a:miter/>
            <a:tailEnd type="triangle"/>
          </a:ln>
        </p:spPr>
        <p:txBody>
          <a:bodyPr lIns="45719" rIns="45719"/>
          <a:lstStyle/>
          <a:p>
            <a:pPr algn="l">
              <a:defRPr sz="1800" b="0">
                <a:latin typeface="Calibri"/>
                <a:ea typeface="Calibri"/>
                <a:cs typeface="Calibri"/>
                <a:sym typeface="Calibri"/>
              </a:defRPr>
            </a:pPr>
            <a:endParaRPr dirty="0"/>
          </a:p>
        </p:txBody>
      </p:sp>
      <p:sp>
        <p:nvSpPr>
          <p:cNvPr id="215" name="TextBox 305"/>
          <p:cNvSpPr txBox="1"/>
          <p:nvPr/>
        </p:nvSpPr>
        <p:spPr>
          <a:xfrm>
            <a:off x="699769" y="25002344"/>
            <a:ext cx="13291636" cy="2031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100" b="0">
                <a:latin typeface="Open Sans"/>
                <a:ea typeface="Open Sans"/>
                <a:cs typeface="Open Sans"/>
                <a:sym typeface="Open Sans"/>
              </a:defRPr>
            </a:pPr>
            <a:r>
              <a:rPr dirty="0"/>
              <a:t>The topology and the mechanical forces seem to have an impact on </a:t>
            </a:r>
            <a:r>
              <a:rPr i="1" dirty="0"/>
              <a:t>Shigella</a:t>
            </a:r>
            <a:r>
              <a:rPr dirty="0"/>
              <a:t> invasion too. Tissue rheology analysis demonstrated an enrichment of the pathogen in higher tension area and analyzing the epithelium under cyclic stretching induction, it was possible to evaluate not only a local tension of the tissue, but a higher rate of virulent bacteria, a higher rate of bacterial colocalization with actin and a higher bacterial uptake.</a:t>
            </a:r>
          </a:p>
          <a:p>
            <a:pPr algn="just">
              <a:defRPr sz="2100" b="0">
                <a:latin typeface="Open Sans"/>
                <a:ea typeface="Open Sans"/>
                <a:cs typeface="Open Sans"/>
                <a:sym typeface="Open Sans"/>
              </a:defRPr>
            </a:pPr>
            <a:r>
              <a:rPr dirty="0"/>
              <a:t>Also propagation is affected by topology and mechanical forces, increasing the </a:t>
            </a:r>
            <a:r>
              <a:rPr i="1" dirty="0"/>
              <a:t>Shigella</a:t>
            </a:r>
            <a:r>
              <a:rPr dirty="0"/>
              <a:t> infection efficiency.</a:t>
            </a:r>
          </a:p>
        </p:txBody>
      </p:sp>
      <p:grpSp>
        <p:nvGrpSpPr>
          <p:cNvPr id="220" name="Groupe 15"/>
          <p:cNvGrpSpPr/>
          <p:nvPr/>
        </p:nvGrpSpPr>
        <p:grpSpPr>
          <a:xfrm>
            <a:off x="7536342" y="26979938"/>
            <a:ext cx="6716761" cy="2557585"/>
            <a:chOff x="0" y="0"/>
            <a:chExt cx="6716760" cy="2557583"/>
          </a:xfrm>
        </p:grpSpPr>
        <p:pic>
          <p:nvPicPr>
            <p:cNvPr id="216" name="Image 10" descr="Image 10"/>
            <p:cNvPicPr>
              <a:picLocks noChangeAspect="1"/>
            </p:cNvPicPr>
            <p:nvPr/>
          </p:nvPicPr>
          <p:blipFill>
            <a:blip r:embed="rId24"/>
            <a:stretch>
              <a:fillRect/>
            </a:stretch>
          </p:blipFill>
          <p:spPr>
            <a:xfrm>
              <a:off x="0" y="0"/>
              <a:ext cx="6716760" cy="2557583"/>
            </a:xfrm>
            <a:prstGeom prst="rect">
              <a:avLst/>
            </a:prstGeom>
            <a:ln w="12700" cap="flat">
              <a:noFill/>
              <a:miter lim="400000"/>
            </a:ln>
            <a:effectLst/>
          </p:spPr>
        </p:pic>
        <p:sp>
          <p:nvSpPr>
            <p:cNvPr id="217" name="ZoneTexte 5"/>
            <p:cNvSpPr txBox="1"/>
            <p:nvPr/>
          </p:nvSpPr>
          <p:spPr>
            <a:xfrm>
              <a:off x="4216603" y="2233847"/>
              <a:ext cx="1021367" cy="29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l">
                <a:defRPr sz="1600" b="0" i="1">
                  <a:solidFill>
                    <a:srgbClr val="FF0000"/>
                  </a:solidFill>
                  <a:latin typeface="Calibri"/>
                  <a:ea typeface="Calibri"/>
                  <a:cs typeface="Calibri"/>
                  <a:sym typeface="Calibri"/>
                </a:defRPr>
              </a:lvl1pPr>
            </a:lstStyle>
            <a:p>
              <a:r>
                <a:rPr dirty="0"/>
                <a:t>Shigella</a:t>
              </a:r>
            </a:p>
          </p:txBody>
        </p:sp>
        <p:sp>
          <p:nvSpPr>
            <p:cNvPr id="218" name="ZoneTexte 6"/>
            <p:cNvSpPr txBox="1"/>
            <p:nvPr/>
          </p:nvSpPr>
          <p:spPr>
            <a:xfrm>
              <a:off x="5043348" y="2233847"/>
              <a:ext cx="744889" cy="29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l">
                <a:defRPr sz="1600" b="0">
                  <a:solidFill>
                    <a:srgbClr val="FFFF00"/>
                  </a:solidFill>
                  <a:latin typeface="Calibri"/>
                  <a:ea typeface="Calibri"/>
                  <a:cs typeface="Calibri"/>
                  <a:sym typeface="Calibri"/>
                </a:defRPr>
              </a:lvl1pPr>
            </a:lstStyle>
            <a:p>
              <a:r>
                <a:rPr dirty="0"/>
                <a:t>Actin</a:t>
              </a:r>
            </a:p>
          </p:txBody>
        </p:sp>
        <p:sp>
          <p:nvSpPr>
            <p:cNvPr id="219" name="ZoneTexte 7"/>
            <p:cNvSpPr txBox="1"/>
            <p:nvPr/>
          </p:nvSpPr>
          <p:spPr>
            <a:xfrm>
              <a:off x="5631239" y="2233847"/>
              <a:ext cx="921676" cy="293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l">
                <a:defRPr sz="1600" b="0">
                  <a:solidFill>
                    <a:srgbClr val="0D56FF"/>
                  </a:solidFill>
                  <a:latin typeface="Calibri"/>
                  <a:ea typeface="Calibri"/>
                  <a:cs typeface="Calibri"/>
                  <a:sym typeface="Calibri"/>
                </a:defRPr>
              </a:lvl1pPr>
            </a:lstStyle>
            <a:p>
              <a:r>
                <a:rPr dirty="0"/>
                <a:t>Nucleus</a:t>
              </a:r>
            </a:p>
          </p:txBody>
        </p:sp>
      </p:grpSp>
      <p:grpSp>
        <p:nvGrpSpPr>
          <p:cNvPr id="225" name="Groupe 14"/>
          <p:cNvGrpSpPr/>
          <p:nvPr/>
        </p:nvGrpSpPr>
        <p:grpSpPr>
          <a:xfrm>
            <a:off x="699769" y="26969704"/>
            <a:ext cx="6672962" cy="2619647"/>
            <a:chOff x="0" y="0"/>
            <a:chExt cx="6672961" cy="2619645"/>
          </a:xfrm>
        </p:grpSpPr>
        <p:pic>
          <p:nvPicPr>
            <p:cNvPr id="221" name="Image 1" descr="Image 1"/>
            <p:cNvPicPr>
              <a:picLocks noChangeAspect="1"/>
            </p:cNvPicPr>
            <p:nvPr/>
          </p:nvPicPr>
          <p:blipFill>
            <a:blip r:embed="rId25"/>
            <a:srcRect t="10850"/>
            <a:stretch>
              <a:fillRect/>
            </a:stretch>
          </p:blipFill>
          <p:spPr>
            <a:xfrm>
              <a:off x="0" y="0"/>
              <a:ext cx="6672962" cy="2607988"/>
            </a:xfrm>
            <a:prstGeom prst="rect">
              <a:avLst/>
            </a:prstGeom>
            <a:ln w="12700" cap="flat">
              <a:noFill/>
              <a:miter lim="400000"/>
            </a:ln>
            <a:effectLst/>
          </p:spPr>
        </p:pic>
        <p:sp>
          <p:nvSpPr>
            <p:cNvPr id="222" name="ZoneTexte 11"/>
            <p:cNvSpPr txBox="1"/>
            <p:nvPr/>
          </p:nvSpPr>
          <p:spPr>
            <a:xfrm>
              <a:off x="4380213" y="2321012"/>
              <a:ext cx="741518" cy="2986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l">
                <a:defRPr sz="1600" b="0" i="1">
                  <a:solidFill>
                    <a:srgbClr val="FF0000"/>
                  </a:solidFill>
                  <a:latin typeface="Calibri"/>
                  <a:ea typeface="Calibri"/>
                  <a:cs typeface="Calibri"/>
                  <a:sym typeface="Calibri"/>
                </a:defRPr>
              </a:lvl1pPr>
            </a:lstStyle>
            <a:p>
              <a:r>
                <a:rPr dirty="0"/>
                <a:t>Shigella</a:t>
              </a:r>
            </a:p>
          </p:txBody>
        </p:sp>
        <p:sp>
          <p:nvSpPr>
            <p:cNvPr id="223" name="ZoneTexte 12"/>
            <p:cNvSpPr txBox="1"/>
            <p:nvPr/>
          </p:nvSpPr>
          <p:spPr>
            <a:xfrm>
              <a:off x="5212798" y="2321012"/>
              <a:ext cx="525645" cy="2986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l">
                <a:defRPr sz="1600" b="0">
                  <a:solidFill>
                    <a:srgbClr val="FFFF00"/>
                  </a:solidFill>
                  <a:latin typeface="Calibri"/>
                  <a:ea typeface="Calibri"/>
                  <a:cs typeface="Calibri"/>
                  <a:sym typeface="Calibri"/>
                </a:defRPr>
              </a:lvl1pPr>
            </a:lstStyle>
            <a:p>
              <a:r>
                <a:rPr dirty="0"/>
                <a:t>Actin</a:t>
              </a:r>
            </a:p>
          </p:txBody>
        </p:sp>
        <p:sp>
          <p:nvSpPr>
            <p:cNvPr id="224" name="ZoneTexte 13"/>
            <p:cNvSpPr txBox="1"/>
            <p:nvPr/>
          </p:nvSpPr>
          <p:spPr>
            <a:xfrm>
              <a:off x="5816055" y="2321012"/>
              <a:ext cx="756993" cy="2986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l">
                <a:defRPr sz="1600" b="0">
                  <a:solidFill>
                    <a:srgbClr val="0D56FF"/>
                  </a:solidFill>
                  <a:latin typeface="Calibri"/>
                  <a:ea typeface="Calibri"/>
                  <a:cs typeface="Calibri"/>
                  <a:sym typeface="Calibri"/>
                </a:defRPr>
              </a:lvl1pPr>
            </a:lstStyle>
            <a:p>
              <a:r>
                <a:rPr dirty="0"/>
                <a:t>Nucleus</a:t>
              </a:r>
            </a:p>
          </p:txBody>
        </p:sp>
      </p:grpSp>
      <p:sp>
        <p:nvSpPr>
          <p:cNvPr id="226" name="ZoneTexte 8"/>
          <p:cNvSpPr txBox="1"/>
          <p:nvPr/>
        </p:nvSpPr>
        <p:spPr>
          <a:xfrm>
            <a:off x="3580510" y="26921141"/>
            <a:ext cx="1065421"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solidFill>
                  <a:srgbClr val="FFFFFF"/>
                </a:solidFill>
                <a:latin typeface="Calibri"/>
                <a:ea typeface="Calibri"/>
                <a:cs typeface="Calibri"/>
                <a:sym typeface="Calibri"/>
              </a:defRPr>
            </a:lvl1pPr>
          </a:lstStyle>
          <a:p>
            <a:r>
              <a:rPr dirty="0"/>
              <a:t>Stretching</a:t>
            </a:r>
          </a:p>
        </p:txBody>
      </p:sp>
      <p:sp>
        <p:nvSpPr>
          <p:cNvPr id="227" name="ZoneTexte 16"/>
          <p:cNvSpPr txBox="1"/>
          <p:nvPr/>
        </p:nvSpPr>
        <p:spPr>
          <a:xfrm>
            <a:off x="10255180" y="26972108"/>
            <a:ext cx="1390574"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l">
              <a:defRPr sz="1800">
                <a:solidFill>
                  <a:srgbClr val="FFFFFF"/>
                </a:solidFill>
                <a:latin typeface="Calibri"/>
                <a:ea typeface="Calibri"/>
                <a:cs typeface="Calibri"/>
                <a:sym typeface="Calibri"/>
              </a:defRPr>
            </a:lvl1pPr>
          </a:lstStyle>
          <a:p>
            <a:r>
              <a:rPr dirty="0"/>
              <a:t>No Stretching</a:t>
            </a:r>
          </a:p>
        </p:txBody>
      </p:sp>
      <p:grpSp>
        <p:nvGrpSpPr>
          <p:cNvPr id="232" name="Group 8"/>
          <p:cNvGrpSpPr/>
          <p:nvPr/>
        </p:nvGrpSpPr>
        <p:grpSpPr>
          <a:xfrm>
            <a:off x="718153" y="30894222"/>
            <a:ext cx="6268719" cy="4332844"/>
            <a:chOff x="0" y="0"/>
            <a:chExt cx="6268718" cy="4332842"/>
          </a:xfrm>
        </p:grpSpPr>
        <p:pic>
          <p:nvPicPr>
            <p:cNvPr id="228" name="Image 2" descr="Image 2"/>
            <p:cNvPicPr>
              <a:picLocks noChangeAspect="1"/>
            </p:cNvPicPr>
            <p:nvPr/>
          </p:nvPicPr>
          <p:blipFill>
            <a:blip r:embed="rId26"/>
            <a:srcRect l="610" t="10006" r="7125"/>
            <a:stretch>
              <a:fillRect/>
            </a:stretch>
          </p:blipFill>
          <p:spPr>
            <a:xfrm>
              <a:off x="214428" y="112828"/>
              <a:ext cx="6054291" cy="4220015"/>
            </a:xfrm>
            <a:prstGeom prst="rect">
              <a:avLst/>
            </a:prstGeom>
            <a:ln w="12700" cap="flat">
              <a:noFill/>
              <a:miter lim="400000"/>
            </a:ln>
            <a:effectLst/>
          </p:spPr>
        </p:pic>
        <p:sp>
          <p:nvSpPr>
            <p:cNvPr id="229" name="TextBox 5"/>
            <p:cNvSpPr txBox="1"/>
            <p:nvPr/>
          </p:nvSpPr>
          <p:spPr>
            <a:xfrm>
              <a:off x="1337088" y="244782"/>
              <a:ext cx="702440" cy="340392"/>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l">
                <a:defRPr sz="1000" b="0">
                  <a:solidFill>
                    <a:srgbClr val="FF0000"/>
                  </a:solidFill>
                  <a:latin typeface="Calibri"/>
                  <a:ea typeface="Calibri"/>
                  <a:cs typeface="Calibri"/>
                  <a:sym typeface="Calibri"/>
                </a:defRPr>
              </a:lvl1pPr>
            </a:lstStyle>
            <a:p>
              <a:r>
                <a:rPr dirty="0"/>
                <a:t>Stretch</a:t>
              </a:r>
            </a:p>
          </p:txBody>
        </p:sp>
        <p:sp>
          <p:nvSpPr>
            <p:cNvPr id="230" name="TextBox 6"/>
            <p:cNvSpPr txBox="1"/>
            <p:nvPr/>
          </p:nvSpPr>
          <p:spPr>
            <a:xfrm>
              <a:off x="1337088" y="538960"/>
              <a:ext cx="967088" cy="340392"/>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l">
                <a:defRPr sz="1000" b="0">
                  <a:solidFill>
                    <a:srgbClr val="0432FF"/>
                  </a:solidFill>
                  <a:latin typeface="Calibri"/>
                  <a:ea typeface="Calibri"/>
                  <a:cs typeface="Calibri"/>
                  <a:sym typeface="Calibri"/>
                </a:defRPr>
              </a:lvl1pPr>
            </a:lstStyle>
            <a:p>
              <a:r>
                <a:rPr dirty="0"/>
                <a:t>No Stretch</a:t>
              </a:r>
            </a:p>
          </p:txBody>
        </p:sp>
        <p:sp>
          <p:nvSpPr>
            <p:cNvPr id="231" name="TextBox 7"/>
            <p:cNvSpPr txBox="1"/>
            <p:nvPr/>
          </p:nvSpPr>
          <p:spPr>
            <a:xfrm rot="16200000">
              <a:off x="-1750322" y="1750321"/>
              <a:ext cx="3918924" cy="41828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l">
                <a:defRPr sz="1400" b="0">
                  <a:latin typeface="Calibri"/>
                  <a:ea typeface="Calibri"/>
                  <a:cs typeface="Calibri"/>
                  <a:sym typeface="Calibri"/>
                </a:defRPr>
              </a:lvl1pPr>
            </a:lstStyle>
            <a:p>
              <a:r>
                <a:rPr dirty="0"/>
                <a:t>Virulence activated bacteria (TSAR)</a:t>
              </a:r>
            </a:p>
          </p:txBody>
        </p:sp>
      </p:grpSp>
      <p:sp>
        <p:nvSpPr>
          <p:cNvPr id="233" name="Connecteur droit 4"/>
          <p:cNvSpPr/>
          <p:nvPr/>
        </p:nvSpPr>
        <p:spPr>
          <a:xfrm flipV="1">
            <a:off x="13431031" y="32061765"/>
            <a:ext cx="285378" cy="3"/>
          </a:xfrm>
          <a:prstGeom prst="line">
            <a:avLst/>
          </a:prstGeom>
          <a:ln w="38100">
            <a:solidFill>
              <a:srgbClr val="FFFFFF"/>
            </a:solidFill>
            <a:miter/>
          </a:ln>
        </p:spPr>
        <p:txBody>
          <a:bodyPr lIns="45719" rIns="45719"/>
          <a:lstStyle/>
          <a:p>
            <a:pPr algn="l">
              <a:defRPr sz="1800" b="0">
                <a:latin typeface="Calibri"/>
                <a:ea typeface="Calibri"/>
                <a:cs typeface="Calibri"/>
                <a:sym typeface="Calibri"/>
              </a:defRPr>
            </a:pPr>
            <a:endParaRPr dirty="0"/>
          </a:p>
        </p:txBody>
      </p:sp>
      <p:sp>
        <p:nvSpPr>
          <p:cNvPr id="234" name="Freccia 1"/>
          <p:cNvSpPr/>
          <p:nvPr/>
        </p:nvSpPr>
        <p:spPr>
          <a:xfrm rot="5396104">
            <a:off x="7238902" y="34867724"/>
            <a:ext cx="698212" cy="1530799"/>
          </a:xfrm>
          <a:custGeom>
            <a:avLst/>
            <a:gdLst/>
            <a:ahLst/>
            <a:cxnLst>
              <a:cxn ang="0">
                <a:pos x="wd2" y="hd2"/>
              </a:cxn>
              <a:cxn ang="5400000">
                <a:pos x="wd2" y="hd2"/>
              </a:cxn>
              <a:cxn ang="10800000">
                <a:pos x="wd2" y="hd2"/>
              </a:cxn>
              <a:cxn ang="16200000">
                <a:pos x="wd2" y="hd2"/>
              </a:cxn>
            </a:cxnLst>
            <a:rect l="0" t="0" r="r" b="b"/>
            <a:pathLst>
              <a:path w="21589" h="21508" extrusionOk="0">
                <a:moveTo>
                  <a:pt x="6851" y="2"/>
                </a:moveTo>
                <a:cubicBezTo>
                  <a:pt x="6743" y="16"/>
                  <a:pt x="6673" y="93"/>
                  <a:pt x="6673" y="230"/>
                </a:cubicBezTo>
                <a:lnTo>
                  <a:pt x="6673" y="2728"/>
                </a:lnTo>
                <a:cubicBezTo>
                  <a:pt x="6673" y="2997"/>
                  <a:pt x="6187" y="3225"/>
                  <a:pt x="5582" y="3225"/>
                </a:cubicBezTo>
                <a:lnTo>
                  <a:pt x="1091" y="3225"/>
                </a:lnTo>
                <a:cubicBezTo>
                  <a:pt x="497" y="3225"/>
                  <a:pt x="0" y="3446"/>
                  <a:pt x="0" y="3721"/>
                </a:cubicBezTo>
                <a:lnTo>
                  <a:pt x="0" y="10753"/>
                </a:lnTo>
                <a:lnTo>
                  <a:pt x="0" y="17783"/>
                </a:lnTo>
                <a:cubicBezTo>
                  <a:pt x="0" y="18053"/>
                  <a:pt x="485" y="18281"/>
                  <a:pt x="1091" y="18281"/>
                </a:cubicBezTo>
                <a:lnTo>
                  <a:pt x="5582" y="18281"/>
                </a:lnTo>
                <a:cubicBezTo>
                  <a:pt x="6175" y="18281"/>
                  <a:pt x="6673" y="18501"/>
                  <a:pt x="6673" y="18777"/>
                </a:cubicBezTo>
                <a:lnTo>
                  <a:pt x="6673" y="21276"/>
                </a:lnTo>
                <a:cubicBezTo>
                  <a:pt x="6673" y="21551"/>
                  <a:pt x="6934" y="21589"/>
                  <a:pt x="7267" y="21352"/>
                </a:cubicBezTo>
                <a:lnTo>
                  <a:pt x="21351" y="11180"/>
                </a:lnTo>
                <a:cubicBezTo>
                  <a:pt x="21517" y="11061"/>
                  <a:pt x="21588" y="10909"/>
                  <a:pt x="21588" y="10753"/>
                </a:cubicBezTo>
                <a:cubicBezTo>
                  <a:pt x="21600" y="10602"/>
                  <a:pt x="21517" y="10445"/>
                  <a:pt x="21351" y="10326"/>
                </a:cubicBezTo>
                <a:lnTo>
                  <a:pt x="7267" y="154"/>
                </a:lnTo>
                <a:cubicBezTo>
                  <a:pt x="7106" y="38"/>
                  <a:pt x="6959" y="-11"/>
                  <a:pt x="6851" y="2"/>
                </a:cubicBezTo>
                <a:close/>
              </a:path>
            </a:pathLst>
          </a:custGeom>
          <a:solidFill>
            <a:schemeClr val="accent1"/>
          </a:solidFill>
          <a:ln w="25400">
            <a:solidFill>
              <a:schemeClr val="accent1"/>
            </a:solidFill>
          </a:ln>
        </p:spPr>
        <p:txBody>
          <a:bodyPr lIns="68580" tIns="68580" rIns="68580" bIns="68580" anchor="ctr"/>
          <a:lstStyle/>
          <a:p>
            <a:endParaRPr dirty="0"/>
          </a:p>
        </p:txBody>
      </p:sp>
      <p:pic>
        <p:nvPicPr>
          <p:cNvPr id="235" name="Image 3" descr="Image 3"/>
          <p:cNvPicPr>
            <a:picLocks noChangeAspect="1"/>
          </p:cNvPicPr>
          <p:nvPr/>
        </p:nvPicPr>
        <p:blipFill>
          <a:blip r:embed="rId27"/>
          <a:stretch>
            <a:fillRect/>
          </a:stretch>
        </p:blipFill>
        <p:spPr>
          <a:xfrm>
            <a:off x="9691038" y="30025336"/>
            <a:ext cx="3586574" cy="5962647"/>
          </a:xfrm>
          <a:prstGeom prst="rect">
            <a:avLst/>
          </a:prstGeom>
          <a:ln w="12700">
            <a:miter lim="400000"/>
          </a:ln>
        </p:spPr>
      </p:pic>
      <p:sp>
        <p:nvSpPr>
          <p:cNvPr id="236" name="TextBox 305"/>
          <p:cNvSpPr txBox="1"/>
          <p:nvPr/>
        </p:nvSpPr>
        <p:spPr>
          <a:xfrm>
            <a:off x="23625117" y="17143672"/>
            <a:ext cx="4490110"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l">
              <a:defRPr sz="2300" i="1">
                <a:latin typeface="Open Sans"/>
                <a:ea typeface="Open Sans"/>
                <a:cs typeface="Open Sans"/>
                <a:sym typeface="Open Sans"/>
              </a:defRPr>
            </a:lvl1pPr>
          </a:lstStyle>
          <a:p>
            <a:r>
              <a:rPr i="0" dirty="0"/>
              <a:t>NI                                       I</a:t>
            </a:r>
          </a:p>
        </p:txBody>
      </p:sp>
      <p:pic>
        <p:nvPicPr>
          <p:cNvPr id="237" name="Image 44" descr="Image 44"/>
          <p:cNvPicPr>
            <a:picLocks noChangeAspect="1"/>
          </p:cNvPicPr>
          <p:nvPr/>
        </p:nvPicPr>
        <p:blipFill rotWithShape="1">
          <a:blip r:embed="rId28"/>
          <a:srcRect l="8239" r="53249" b="2395"/>
          <a:stretch/>
        </p:blipFill>
        <p:spPr>
          <a:xfrm flipH="1">
            <a:off x="21770246" y="31110787"/>
            <a:ext cx="4806220" cy="4930935"/>
          </a:xfrm>
          <a:prstGeom prst="rect">
            <a:avLst/>
          </a:prstGeom>
          <a:ln w="12700">
            <a:miter lim="400000"/>
          </a:ln>
        </p:spPr>
      </p:pic>
      <p:grpSp>
        <p:nvGrpSpPr>
          <p:cNvPr id="240" name="Double flèche horizontale 72"/>
          <p:cNvGrpSpPr/>
          <p:nvPr/>
        </p:nvGrpSpPr>
        <p:grpSpPr>
          <a:xfrm>
            <a:off x="24948763" y="34688414"/>
            <a:ext cx="1320130" cy="432173"/>
            <a:chOff x="0" y="0"/>
            <a:chExt cx="1532778" cy="563611"/>
          </a:xfrm>
        </p:grpSpPr>
        <p:sp>
          <p:nvSpPr>
            <p:cNvPr id="238" name="Doppia freccia"/>
            <p:cNvSpPr/>
            <p:nvPr/>
          </p:nvSpPr>
          <p:spPr>
            <a:xfrm>
              <a:off x="0" y="0"/>
              <a:ext cx="1532779" cy="563612"/>
            </a:xfrm>
            <a:prstGeom prst="leftRightArrow">
              <a:avLst>
                <a:gd name="adj1" fmla="val 50000"/>
                <a:gd name="adj2" fmla="val 50000"/>
              </a:avLst>
            </a:prstGeom>
            <a:solidFill>
              <a:srgbClr val="F2F2F2"/>
            </a:solidFill>
            <a:ln w="6350" cap="flat">
              <a:solidFill>
                <a:srgbClr val="000000"/>
              </a:solidFill>
              <a:prstDash val="solid"/>
              <a:miter lim="800000"/>
            </a:ln>
            <a:effectLst/>
          </p:spPr>
          <p:txBody>
            <a:bodyPr wrap="square" lIns="45719" tIns="45719" rIns="45719" bIns="45719" numCol="1" anchor="ctr">
              <a:noAutofit/>
            </a:bodyPr>
            <a:lstStyle/>
            <a:p>
              <a:pPr>
                <a:defRPr sz="1800" b="0">
                  <a:solidFill>
                    <a:srgbClr val="FFFFFF"/>
                  </a:solidFill>
                  <a:latin typeface="Calibri"/>
                  <a:ea typeface="Calibri"/>
                  <a:cs typeface="Calibri"/>
                  <a:sym typeface="Calibri"/>
                </a:defRPr>
              </a:pPr>
              <a:endParaRPr dirty="0"/>
            </a:p>
          </p:txBody>
        </p:sp>
        <p:sp>
          <p:nvSpPr>
            <p:cNvPr id="239" name="Stretch"/>
            <p:cNvSpPr txBox="1"/>
            <p:nvPr/>
          </p:nvSpPr>
          <p:spPr>
            <a:xfrm>
              <a:off x="216369" y="105459"/>
              <a:ext cx="1100039" cy="3526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defRPr sz="1000">
                  <a:solidFill>
                    <a:srgbClr val="808080"/>
                  </a:solidFill>
                  <a:latin typeface="Calibri"/>
                  <a:ea typeface="Calibri"/>
                  <a:cs typeface="Calibri"/>
                  <a:sym typeface="Calibri"/>
                </a:defRPr>
              </a:lvl1pPr>
            </a:lstStyle>
            <a:p>
              <a:r>
                <a:rPr dirty="0"/>
                <a:t>Stretch</a:t>
              </a:r>
            </a:p>
          </p:txBody>
        </p:sp>
      </p:grpSp>
      <p:grpSp>
        <p:nvGrpSpPr>
          <p:cNvPr id="270" name="Groupe 25"/>
          <p:cNvGrpSpPr/>
          <p:nvPr/>
        </p:nvGrpSpPr>
        <p:grpSpPr>
          <a:xfrm>
            <a:off x="21846167" y="31344266"/>
            <a:ext cx="5239197" cy="3462924"/>
            <a:chOff x="-1" y="-2"/>
            <a:chExt cx="6083137" cy="4516125"/>
          </a:xfrm>
        </p:grpSpPr>
        <p:grpSp>
          <p:nvGrpSpPr>
            <p:cNvPr id="243" name="Flèche droite à entaille 40"/>
            <p:cNvGrpSpPr/>
            <p:nvPr/>
          </p:nvGrpSpPr>
          <p:grpSpPr>
            <a:xfrm>
              <a:off x="3234552" y="2527317"/>
              <a:ext cx="2242368" cy="798281"/>
              <a:chOff x="-320975" y="443717"/>
              <a:chExt cx="2242367" cy="798280"/>
            </a:xfrm>
          </p:grpSpPr>
          <p:sp>
            <p:nvSpPr>
              <p:cNvPr id="241" name="Forma"/>
              <p:cNvSpPr/>
              <p:nvPr/>
            </p:nvSpPr>
            <p:spPr>
              <a:xfrm>
                <a:off x="-320975" y="443717"/>
                <a:ext cx="2242367" cy="79828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7755" y="5400"/>
                    </a:lnTo>
                    <a:lnTo>
                      <a:pt x="17755" y="0"/>
                    </a:lnTo>
                    <a:lnTo>
                      <a:pt x="21600" y="10800"/>
                    </a:lnTo>
                    <a:lnTo>
                      <a:pt x="17755" y="21600"/>
                    </a:lnTo>
                    <a:lnTo>
                      <a:pt x="17755" y="16200"/>
                    </a:lnTo>
                    <a:lnTo>
                      <a:pt x="0" y="16200"/>
                    </a:lnTo>
                    <a:lnTo>
                      <a:pt x="1922" y="10800"/>
                    </a:lnTo>
                    <a:close/>
                  </a:path>
                </a:pathLst>
              </a:custGeom>
              <a:solidFill>
                <a:srgbClr val="035C99"/>
              </a:solidFill>
              <a:ln w="6350" cap="flat">
                <a:solidFill>
                  <a:srgbClr val="000000"/>
                </a:solidFill>
                <a:prstDash val="solid"/>
                <a:miter lim="800000"/>
              </a:ln>
              <a:effectLst/>
            </p:spPr>
            <p:txBody>
              <a:bodyPr wrap="square" lIns="45719" tIns="45719" rIns="45719" bIns="45719" numCol="1" anchor="ctr">
                <a:noAutofit/>
              </a:bodyPr>
              <a:lstStyle/>
              <a:p>
                <a:pPr>
                  <a:defRPr sz="1800" b="0">
                    <a:solidFill>
                      <a:srgbClr val="FFFFFF"/>
                    </a:solidFill>
                    <a:latin typeface="Calibri"/>
                    <a:ea typeface="Calibri"/>
                    <a:cs typeface="Calibri"/>
                    <a:sym typeface="Calibri"/>
                  </a:defRPr>
                </a:pPr>
                <a:endParaRPr dirty="0"/>
              </a:p>
            </p:txBody>
          </p:sp>
          <p:sp>
            <p:nvSpPr>
              <p:cNvPr id="242" name="Flow"/>
              <p:cNvSpPr txBox="1"/>
              <p:nvPr/>
            </p:nvSpPr>
            <p:spPr>
              <a:xfrm>
                <a:off x="-14517" y="593085"/>
                <a:ext cx="1629452" cy="4995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defRPr sz="1000">
                    <a:solidFill>
                      <a:srgbClr val="FFFFFF"/>
                    </a:solidFill>
                    <a:latin typeface="Calibri"/>
                    <a:ea typeface="Calibri"/>
                    <a:cs typeface="Calibri"/>
                    <a:sym typeface="Calibri"/>
                  </a:defRPr>
                </a:lvl1pPr>
              </a:lstStyle>
              <a:p>
                <a:r>
                  <a:rPr dirty="0"/>
                  <a:t>Flow</a:t>
                </a:r>
              </a:p>
            </p:txBody>
          </p:sp>
        </p:grpSp>
        <p:grpSp>
          <p:nvGrpSpPr>
            <p:cNvPr id="269" name="Groupe 24"/>
            <p:cNvGrpSpPr/>
            <p:nvPr/>
          </p:nvGrpSpPr>
          <p:grpSpPr>
            <a:xfrm>
              <a:off x="-1" y="-2"/>
              <a:ext cx="6083137" cy="4516125"/>
              <a:chOff x="-1" y="-1"/>
              <a:chExt cx="6083136" cy="4516123"/>
            </a:xfrm>
          </p:grpSpPr>
          <p:sp>
            <p:nvSpPr>
              <p:cNvPr id="244" name="ZoneTexte 36"/>
              <p:cNvSpPr txBox="1"/>
              <p:nvPr/>
            </p:nvSpPr>
            <p:spPr>
              <a:xfrm>
                <a:off x="3747758" y="907117"/>
                <a:ext cx="2102760" cy="10425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400">
                    <a:solidFill>
                      <a:srgbClr val="035C99"/>
                    </a:solidFill>
                    <a:latin typeface="Calibri"/>
                    <a:ea typeface="Calibri"/>
                    <a:cs typeface="Calibri"/>
                    <a:sym typeface="Calibri"/>
                  </a:defRPr>
                </a:lvl1pPr>
              </a:lstStyle>
              <a:p>
                <a:r>
                  <a:rPr dirty="0"/>
                  <a:t>SARS-CoV-2</a:t>
                </a:r>
              </a:p>
            </p:txBody>
          </p:sp>
          <p:grpSp>
            <p:nvGrpSpPr>
              <p:cNvPr id="247" name="Image 1"/>
              <p:cNvGrpSpPr/>
              <p:nvPr/>
            </p:nvGrpSpPr>
            <p:grpSpPr>
              <a:xfrm>
                <a:off x="2082961" y="613770"/>
                <a:ext cx="537851" cy="467852"/>
                <a:chOff x="0" y="0"/>
                <a:chExt cx="537849" cy="467851"/>
              </a:xfrm>
            </p:grpSpPr>
            <p:sp>
              <p:nvSpPr>
                <p:cNvPr id="245" name="Forma"/>
                <p:cNvSpPr/>
                <p:nvPr/>
              </p:nvSpPr>
              <p:spPr>
                <a:xfrm>
                  <a:off x="0" y="-1"/>
                  <a:ext cx="537850" cy="46785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10800"/>
                      </a:lnTo>
                      <a:cubicBezTo>
                        <a:pt x="0" y="4835"/>
                        <a:pt x="4835" y="0"/>
                        <a:pt x="10800" y="0"/>
                      </a:cubicBezTo>
                      <a:lnTo>
                        <a:pt x="10800" y="0"/>
                      </a:lnTo>
                      <a:cubicBezTo>
                        <a:pt x="16765" y="0"/>
                        <a:pt x="21600" y="4835"/>
                        <a:pt x="21600" y="10800"/>
                      </a:cubicBezTo>
                      <a:lnTo>
                        <a:pt x="21600" y="10800"/>
                      </a:lnTo>
                      <a:cubicBezTo>
                        <a:pt x="21600" y="16765"/>
                        <a:pt x="16765" y="21600"/>
                        <a:pt x="10800" y="21600"/>
                      </a:cubicBezTo>
                      <a:lnTo>
                        <a:pt x="10800" y="21600"/>
                      </a:lnTo>
                      <a:cubicBezTo>
                        <a:pt x="4835" y="21600"/>
                        <a:pt x="0" y="16765"/>
                        <a:pt x="0" y="10800"/>
                      </a:cubicBezTo>
                      <a:close/>
                    </a:path>
                  </a:pathLst>
                </a:custGeom>
                <a:solidFill>
                  <a:srgbClr val="FFFFFF"/>
                </a:solidFill>
                <a:ln w="12700" cap="flat">
                  <a:noFill/>
                  <a:miter lim="400000"/>
                </a:ln>
                <a:effectLst/>
              </p:spPr>
              <p:txBody>
                <a:bodyPr wrap="square" lIns="45719" tIns="45719" rIns="45719" bIns="45719" numCol="1" anchor="ctr">
                  <a:noAutofit/>
                </a:bodyPr>
                <a:lstStyle/>
                <a:p>
                  <a:pPr algn="l">
                    <a:defRPr sz="1800" b="0">
                      <a:latin typeface="Calibri"/>
                      <a:ea typeface="Calibri"/>
                      <a:cs typeface="Calibri"/>
                      <a:sym typeface="Calibri"/>
                    </a:defRPr>
                  </a:pPr>
                  <a:endParaRPr dirty="0"/>
                </a:p>
              </p:txBody>
            </p:sp>
            <p:pic>
              <p:nvPicPr>
                <p:cNvPr id="246" name="image74.png" descr="image74.png"/>
                <p:cNvPicPr>
                  <a:picLocks noChangeAspect="1"/>
                </p:cNvPicPr>
                <p:nvPr/>
              </p:nvPicPr>
              <p:blipFill>
                <a:blip r:embed="rId29"/>
                <a:srcRect r="15"/>
                <a:stretch>
                  <a:fillRect/>
                </a:stretch>
              </p:blipFill>
              <p:spPr>
                <a:xfrm>
                  <a:off x="0" y="0"/>
                  <a:ext cx="537766" cy="467852"/>
                </a:xfrm>
                <a:custGeom>
                  <a:avLst/>
                  <a:gdLst/>
                  <a:ahLst/>
                  <a:cxnLst>
                    <a:cxn ang="0">
                      <a:pos x="wd2" y="hd2"/>
                    </a:cxn>
                    <a:cxn ang="5400000">
                      <a:pos x="wd2" y="hd2"/>
                    </a:cxn>
                    <a:cxn ang="10800000">
                      <a:pos x="wd2" y="hd2"/>
                    </a:cxn>
                    <a:cxn ang="16200000">
                      <a:pos x="wd2" y="hd2"/>
                    </a:cxn>
                  </a:cxnLst>
                  <a:rect l="0" t="0" r="r" b="b"/>
                  <a:pathLst>
                    <a:path w="21600" h="21600" extrusionOk="0">
                      <a:moveTo>
                        <a:pt x="10808" y="0"/>
                      </a:moveTo>
                      <a:cubicBezTo>
                        <a:pt x="4842" y="0"/>
                        <a:pt x="0" y="4827"/>
                        <a:pt x="0" y="10791"/>
                      </a:cubicBezTo>
                      <a:cubicBezTo>
                        <a:pt x="0" y="16755"/>
                        <a:pt x="4842" y="21600"/>
                        <a:pt x="10808" y="21600"/>
                      </a:cubicBezTo>
                      <a:cubicBezTo>
                        <a:pt x="16774" y="21600"/>
                        <a:pt x="21600" y="16755"/>
                        <a:pt x="21600" y="10791"/>
                      </a:cubicBezTo>
                      <a:cubicBezTo>
                        <a:pt x="21600" y="4827"/>
                        <a:pt x="16774" y="0"/>
                        <a:pt x="10808" y="0"/>
                      </a:cubicBezTo>
                      <a:close/>
                    </a:path>
                  </a:pathLst>
                </a:custGeom>
                <a:ln w="12700" cap="flat">
                  <a:noFill/>
                  <a:miter lim="400000"/>
                </a:ln>
                <a:effectLst/>
              </p:spPr>
            </p:pic>
          </p:grpSp>
          <p:grpSp>
            <p:nvGrpSpPr>
              <p:cNvPr id="250" name="Image 1"/>
              <p:cNvGrpSpPr/>
              <p:nvPr/>
            </p:nvGrpSpPr>
            <p:grpSpPr>
              <a:xfrm>
                <a:off x="-1" y="2587812"/>
                <a:ext cx="537851" cy="467853"/>
                <a:chOff x="0" y="0"/>
                <a:chExt cx="537849" cy="467851"/>
              </a:xfrm>
            </p:grpSpPr>
            <p:sp>
              <p:nvSpPr>
                <p:cNvPr id="248" name="Forma"/>
                <p:cNvSpPr/>
                <p:nvPr/>
              </p:nvSpPr>
              <p:spPr>
                <a:xfrm>
                  <a:off x="0" y="-1"/>
                  <a:ext cx="537850" cy="46785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10800"/>
                      </a:lnTo>
                      <a:cubicBezTo>
                        <a:pt x="0" y="4835"/>
                        <a:pt x="4835" y="0"/>
                        <a:pt x="10800" y="0"/>
                      </a:cubicBezTo>
                      <a:lnTo>
                        <a:pt x="10800" y="0"/>
                      </a:lnTo>
                      <a:cubicBezTo>
                        <a:pt x="16765" y="0"/>
                        <a:pt x="21600" y="4835"/>
                        <a:pt x="21600" y="10800"/>
                      </a:cubicBezTo>
                      <a:lnTo>
                        <a:pt x="21600" y="10800"/>
                      </a:lnTo>
                      <a:cubicBezTo>
                        <a:pt x="21600" y="16765"/>
                        <a:pt x="16765" y="21600"/>
                        <a:pt x="10800" y="21600"/>
                      </a:cubicBezTo>
                      <a:lnTo>
                        <a:pt x="10800" y="21600"/>
                      </a:lnTo>
                      <a:cubicBezTo>
                        <a:pt x="4835" y="21600"/>
                        <a:pt x="0" y="16765"/>
                        <a:pt x="0" y="10800"/>
                      </a:cubicBezTo>
                      <a:close/>
                    </a:path>
                  </a:pathLst>
                </a:custGeom>
                <a:solidFill>
                  <a:srgbClr val="FFFFFF"/>
                </a:solidFill>
                <a:ln w="12700" cap="flat">
                  <a:noFill/>
                  <a:miter lim="400000"/>
                </a:ln>
                <a:effectLst/>
              </p:spPr>
              <p:txBody>
                <a:bodyPr wrap="square" lIns="45719" tIns="45719" rIns="45719" bIns="45719" numCol="1" anchor="ctr">
                  <a:noAutofit/>
                </a:bodyPr>
                <a:lstStyle/>
                <a:p>
                  <a:pPr algn="l">
                    <a:defRPr sz="1800" b="0">
                      <a:latin typeface="Calibri"/>
                      <a:ea typeface="Calibri"/>
                      <a:cs typeface="Calibri"/>
                      <a:sym typeface="Calibri"/>
                    </a:defRPr>
                  </a:pPr>
                  <a:endParaRPr dirty="0"/>
                </a:p>
              </p:txBody>
            </p:sp>
            <p:pic>
              <p:nvPicPr>
                <p:cNvPr id="249" name="image74.png" descr="image74.png"/>
                <p:cNvPicPr>
                  <a:picLocks noChangeAspect="1"/>
                </p:cNvPicPr>
                <p:nvPr/>
              </p:nvPicPr>
              <p:blipFill>
                <a:blip r:embed="rId29"/>
                <a:srcRect r="15"/>
                <a:stretch>
                  <a:fillRect/>
                </a:stretch>
              </p:blipFill>
              <p:spPr>
                <a:xfrm>
                  <a:off x="0" y="0"/>
                  <a:ext cx="537766" cy="467852"/>
                </a:xfrm>
                <a:custGeom>
                  <a:avLst/>
                  <a:gdLst/>
                  <a:ahLst/>
                  <a:cxnLst>
                    <a:cxn ang="0">
                      <a:pos x="wd2" y="hd2"/>
                    </a:cxn>
                    <a:cxn ang="5400000">
                      <a:pos x="wd2" y="hd2"/>
                    </a:cxn>
                    <a:cxn ang="10800000">
                      <a:pos x="wd2" y="hd2"/>
                    </a:cxn>
                    <a:cxn ang="16200000">
                      <a:pos x="wd2" y="hd2"/>
                    </a:cxn>
                  </a:cxnLst>
                  <a:rect l="0" t="0" r="r" b="b"/>
                  <a:pathLst>
                    <a:path w="21600" h="21600" extrusionOk="0">
                      <a:moveTo>
                        <a:pt x="10808" y="0"/>
                      </a:moveTo>
                      <a:cubicBezTo>
                        <a:pt x="4842" y="0"/>
                        <a:pt x="0" y="4827"/>
                        <a:pt x="0" y="10791"/>
                      </a:cubicBezTo>
                      <a:cubicBezTo>
                        <a:pt x="0" y="16755"/>
                        <a:pt x="4842" y="21600"/>
                        <a:pt x="10808" y="21600"/>
                      </a:cubicBezTo>
                      <a:cubicBezTo>
                        <a:pt x="16774" y="21600"/>
                        <a:pt x="21600" y="16755"/>
                        <a:pt x="21600" y="10791"/>
                      </a:cubicBezTo>
                      <a:cubicBezTo>
                        <a:pt x="21600" y="4827"/>
                        <a:pt x="16774" y="0"/>
                        <a:pt x="10808" y="0"/>
                      </a:cubicBezTo>
                      <a:close/>
                    </a:path>
                  </a:pathLst>
                </a:custGeom>
                <a:ln w="12700" cap="flat">
                  <a:noFill/>
                  <a:miter lim="400000"/>
                </a:ln>
                <a:effectLst/>
              </p:spPr>
            </p:pic>
          </p:grpSp>
          <p:pic>
            <p:nvPicPr>
              <p:cNvPr id="252" name="image74.png" descr="image74.png"/>
              <p:cNvPicPr>
                <a:picLocks noChangeAspect="1"/>
              </p:cNvPicPr>
              <p:nvPr/>
            </p:nvPicPr>
            <p:blipFill>
              <a:blip r:embed="rId29"/>
              <a:srcRect r="15"/>
              <a:stretch>
                <a:fillRect/>
              </a:stretch>
            </p:blipFill>
            <p:spPr>
              <a:xfrm>
                <a:off x="2399365" y="3192882"/>
                <a:ext cx="537769" cy="467853"/>
              </a:xfrm>
              <a:custGeom>
                <a:avLst/>
                <a:gdLst/>
                <a:ahLst/>
                <a:cxnLst>
                  <a:cxn ang="0">
                    <a:pos x="wd2" y="hd2"/>
                  </a:cxn>
                  <a:cxn ang="5400000">
                    <a:pos x="wd2" y="hd2"/>
                  </a:cxn>
                  <a:cxn ang="10800000">
                    <a:pos x="wd2" y="hd2"/>
                  </a:cxn>
                  <a:cxn ang="16200000">
                    <a:pos x="wd2" y="hd2"/>
                  </a:cxn>
                </a:cxnLst>
                <a:rect l="0" t="0" r="r" b="b"/>
                <a:pathLst>
                  <a:path w="21600" h="21600" extrusionOk="0">
                    <a:moveTo>
                      <a:pt x="10808" y="0"/>
                    </a:moveTo>
                    <a:cubicBezTo>
                      <a:pt x="4842" y="0"/>
                      <a:pt x="0" y="4827"/>
                      <a:pt x="0" y="10791"/>
                    </a:cubicBezTo>
                    <a:cubicBezTo>
                      <a:pt x="0" y="16755"/>
                      <a:pt x="4842" y="21600"/>
                      <a:pt x="10808" y="21600"/>
                    </a:cubicBezTo>
                    <a:cubicBezTo>
                      <a:pt x="16774" y="21600"/>
                      <a:pt x="21600" y="16755"/>
                      <a:pt x="21600" y="10791"/>
                    </a:cubicBezTo>
                    <a:cubicBezTo>
                      <a:pt x="21600" y="4827"/>
                      <a:pt x="16774" y="0"/>
                      <a:pt x="10808" y="0"/>
                    </a:cubicBezTo>
                    <a:close/>
                  </a:path>
                </a:pathLst>
              </a:custGeom>
              <a:ln w="12700" cap="flat">
                <a:noFill/>
                <a:miter lim="400000"/>
              </a:ln>
              <a:effectLst/>
            </p:spPr>
          </p:pic>
          <p:grpSp>
            <p:nvGrpSpPr>
              <p:cNvPr id="256" name="Image 1"/>
              <p:cNvGrpSpPr/>
              <p:nvPr/>
            </p:nvGrpSpPr>
            <p:grpSpPr>
              <a:xfrm>
                <a:off x="5030214" y="3818849"/>
                <a:ext cx="1052921" cy="697273"/>
                <a:chOff x="-515069" y="-229419"/>
                <a:chExt cx="1052919" cy="697271"/>
              </a:xfrm>
            </p:grpSpPr>
            <p:sp>
              <p:nvSpPr>
                <p:cNvPr id="254" name="Forma"/>
                <p:cNvSpPr/>
                <p:nvPr/>
              </p:nvSpPr>
              <p:spPr>
                <a:xfrm>
                  <a:off x="0" y="-1"/>
                  <a:ext cx="537850" cy="46785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10800"/>
                      </a:lnTo>
                      <a:cubicBezTo>
                        <a:pt x="0" y="4835"/>
                        <a:pt x="4835" y="0"/>
                        <a:pt x="10800" y="0"/>
                      </a:cubicBezTo>
                      <a:lnTo>
                        <a:pt x="10800" y="0"/>
                      </a:lnTo>
                      <a:cubicBezTo>
                        <a:pt x="16765" y="0"/>
                        <a:pt x="21600" y="4835"/>
                        <a:pt x="21600" y="10800"/>
                      </a:cubicBezTo>
                      <a:lnTo>
                        <a:pt x="21600" y="10800"/>
                      </a:lnTo>
                      <a:cubicBezTo>
                        <a:pt x="21600" y="16765"/>
                        <a:pt x="16765" y="21600"/>
                        <a:pt x="10800" y="21600"/>
                      </a:cubicBezTo>
                      <a:lnTo>
                        <a:pt x="10800" y="21600"/>
                      </a:lnTo>
                      <a:cubicBezTo>
                        <a:pt x="4835" y="21600"/>
                        <a:pt x="0" y="16765"/>
                        <a:pt x="0" y="10800"/>
                      </a:cubicBezTo>
                      <a:close/>
                    </a:path>
                  </a:pathLst>
                </a:custGeom>
                <a:solidFill>
                  <a:srgbClr val="FFFFFF"/>
                </a:solidFill>
                <a:ln w="12700" cap="flat">
                  <a:noFill/>
                  <a:miter lim="400000"/>
                </a:ln>
                <a:effectLst/>
              </p:spPr>
              <p:txBody>
                <a:bodyPr wrap="square" lIns="45719" tIns="45719" rIns="45719" bIns="45719" numCol="1" anchor="ctr">
                  <a:noAutofit/>
                </a:bodyPr>
                <a:lstStyle/>
                <a:p>
                  <a:pPr algn="l">
                    <a:defRPr sz="1800" b="0">
                      <a:latin typeface="Calibri"/>
                      <a:ea typeface="Calibri"/>
                      <a:cs typeface="Calibri"/>
                      <a:sym typeface="Calibri"/>
                    </a:defRPr>
                  </a:pPr>
                  <a:endParaRPr dirty="0"/>
                </a:p>
              </p:txBody>
            </p:sp>
            <p:pic>
              <p:nvPicPr>
                <p:cNvPr id="255" name="image74.png" descr="image74.png"/>
                <p:cNvPicPr>
                  <a:picLocks noChangeAspect="1"/>
                </p:cNvPicPr>
                <p:nvPr/>
              </p:nvPicPr>
              <p:blipFill>
                <a:blip r:embed="rId29"/>
                <a:srcRect r="15"/>
                <a:stretch>
                  <a:fillRect/>
                </a:stretch>
              </p:blipFill>
              <p:spPr>
                <a:xfrm>
                  <a:off x="-515069" y="-229419"/>
                  <a:ext cx="537765" cy="467852"/>
                </a:xfrm>
                <a:custGeom>
                  <a:avLst/>
                  <a:gdLst/>
                  <a:ahLst/>
                  <a:cxnLst>
                    <a:cxn ang="0">
                      <a:pos x="wd2" y="hd2"/>
                    </a:cxn>
                    <a:cxn ang="5400000">
                      <a:pos x="wd2" y="hd2"/>
                    </a:cxn>
                    <a:cxn ang="10800000">
                      <a:pos x="wd2" y="hd2"/>
                    </a:cxn>
                    <a:cxn ang="16200000">
                      <a:pos x="wd2" y="hd2"/>
                    </a:cxn>
                  </a:cxnLst>
                  <a:rect l="0" t="0" r="r" b="b"/>
                  <a:pathLst>
                    <a:path w="21600" h="21600" extrusionOk="0">
                      <a:moveTo>
                        <a:pt x="10808" y="0"/>
                      </a:moveTo>
                      <a:cubicBezTo>
                        <a:pt x="4842" y="0"/>
                        <a:pt x="0" y="4827"/>
                        <a:pt x="0" y="10791"/>
                      </a:cubicBezTo>
                      <a:cubicBezTo>
                        <a:pt x="0" y="16755"/>
                        <a:pt x="4842" y="21600"/>
                        <a:pt x="10808" y="21600"/>
                      </a:cubicBezTo>
                      <a:cubicBezTo>
                        <a:pt x="16774" y="21600"/>
                        <a:pt x="21600" y="16755"/>
                        <a:pt x="21600" y="10791"/>
                      </a:cubicBezTo>
                      <a:cubicBezTo>
                        <a:pt x="21600" y="4827"/>
                        <a:pt x="16774" y="0"/>
                        <a:pt x="10808" y="0"/>
                      </a:cubicBezTo>
                      <a:close/>
                    </a:path>
                  </a:pathLst>
                </a:custGeom>
                <a:ln w="12700" cap="flat">
                  <a:noFill/>
                  <a:miter lim="400000"/>
                </a:ln>
                <a:effectLst/>
              </p:spPr>
            </p:pic>
          </p:grpSp>
          <p:grpSp>
            <p:nvGrpSpPr>
              <p:cNvPr id="259" name="Image 1"/>
              <p:cNvGrpSpPr/>
              <p:nvPr/>
            </p:nvGrpSpPr>
            <p:grpSpPr>
              <a:xfrm>
                <a:off x="609824" y="-1"/>
                <a:ext cx="537850" cy="467853"/>
                <a:chOff x="0" y="0"/>
                <a:chExt cx="537849" cy="467851"/>
              </a:xfrm>
            </p:grpSpPr>
            <p:sp>
              <p:nvSpPr>
                <p:cNvPr id="257" name="Forma"/>
                <p:cNvSpPr/>
                <p:nvPr/>
              </p:nvSpPr>
              <p:spPr>
                <a:xfrm>
                  <a:off x="0" y="-1"/>
                  <a:ext cx="537850" cy="46785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10800"/>
                      </a:lnTo>
                      <a:cubicBezTo>
                        <a:pt x="0" y="4835"/>
                        <a:pt x="4835" y="0"/>
                        <a:pt x="10800" y="0"/>
                      </a:cubicBezTo>
                      <a:lnTo>
                        <a:pt x="10800" y="0"/>
                      </a:lnTo>
                      <a:cubicBezTo>
                        <a:pt x="16765" y="0"/>
                        <a:pt x="21600" y="4835"/>
                        <a:pt x="21600" y="10800"/>
                      </a:cubicBezTo>
                      <a:lnTo>
                        <a:pt x="21600" y="10800"/>
                      </a:lnTo>
                      <a:cubicBezTo>
                        <a:pt x="21600" y="16765"/>
                        <a:pt x="16765" y="21600"/>
                        <a:pt x="10800" y="21600"/>
                      </a:cubicBezTo>
                      <a:lnTo>
                        <a:pt x="10800" y="21600"/>
                      </a:lnTo>
                      <a:cubicBezTo>
                        <a:pt x="4835" y="21600"/>
                        <a:pt x="0" y="16765"/>
                        <a:pt x="0" y="10800"/>
                      </a:cubicBezTo>
                      <a:close/>
                    </a:path>
                  </a:pathLst>
                </a:custGeom>
                <a:solidFill>
                  <a:srgbClr val="FFFFFF"/>
                </a:solidFill>
                <a:ln w="12700" cap="flat">
                  <a:noFill/>
                  <a:miter lim="400000"/>
                </a:ln>
                <a:effectLst/>
              </p:spPr>
              <p:txBody>
                <a:bodyPr wrap="square" lIns="45719" tIns="45719" rIns="45719" bIns="45719" numCol="1" anchor="ctr">
                  <a:noAutofit/>
                </a:bodyPr>
                <a:lstStyle/>
                <a:p>
                  <a:pPr algn="l">
                    <a:defRPr sz="1800" b="0">
                      <a:latin typeface="Calibri"/>
                      <a:ea typeface="Calibri"/>
                      <a:cs typeface="Calibri"/>
                      <a:sym typeface="Calibri"/>
                    </a:defRPr>
                  </a:pPr>
                  <a:endParaRPr dirty="0"/>
                </a:p>
              </p:txBody>
            </p:sp>
            <p:pic>
              <p:nvPicPr>
                <p:cNvPr id="258" name="image74.png" descr="image74.png"/>
                <p:cNvPicPr>
                  <a:picLocks noChangeAspect="1"/>
                </p:cNvPicPr>
                <p:nvPr/>
              </p:nvPicPr>
              <p:blipFill>
                <a:blip r:embed="rId29"/>
                <a:srcRect r="15"/>
                <a:stretch>
                  <a:fillRect/>
                </a:stretch>
              </p:blipFill>
              <p:spPr>
                <a:xfrm>
                  <a:off x="0" y="0"/>
                  <a:ext cx="537766" cy="467852"/>
                </a:xfrm>
                <a:custGeom>
                  <a:avLst/>
                  <a:gdLst/>
                  <a:ahLst/>
                  <a:cxnLst>
                    <a:cxn ang="0">
                      <a:pos x="wd2" y="hd2"/>
                    </a:cxn>
                    <a:cxn ang="5400000">
                      <a:pos x="wd2" y="hd2"/>
                    </a:cxn>
                    <a:cxn ang="10800000">
                      <a:pos x="wd2" y="hd2"/>
                    </a:cxn>
                    <a:cxn ang="16200000">
                      <a:pos x="wd2" y="hd2"/>
                    </a:cxn>
                  </a:cxnLst>
                  <a:rect l="0" t="0" r="r" b="b"/>
                  <a:pathLst>
                    <a:path w="21600" h="21600" extrusionOk="0">
                      <a:moveTo>
                        <a:pt x="10808" y="0"/>
                      </a:moveTo>
                      <a:cubicBezTo>
                        <a:pt x="4842" y="0"/>
                        <a:pt x="0" y="4827"/>
                        <a:pt x="0" y="10791"/>
                      </a:cubicBezTo>
                      <a:cubicBezTo>
                        <a:pt x="0" y="16755"/>
                        <a:pt x="4842" y="21600"/>
                        <a:pt x="10808" y="21600"/>
                      </a:cubicBezTo>
                      <a:cubicBezTo>
                        <a:pt x="16774" y="21600"/>
                        <a:pt x="21600" y="16755"/>
                        <a:pt x="21600" y="10791"/>
                      </a:cubicBezTo>
                      <a:cubicBezTo>
                        <a:pt x="21600" y="4827"/>
                        <a:pt x="16774" y="0"/>
                        <a:pt x="10808" y="0"/>
                      </a:cubicBezTo>
                      <a:close/>
                    </a:path>
                  </a:pathLst>
                </a:custGeom>
                <a:ln w="12700" cap="flat">
                  <a:noFill/>
                  <a:miter lim="400000"/>
                </a:ln>
                <a:effectLst/>
              </p:spPr>
            </p:pic>
          </p:grpSp>
          <p:grpSp>
            <p:nvGrpSpPr>
              <p:cNvPr id="262" name="Image 1"/>
              <p:cNvGrpSpPr/>
              <p:nvPr/>
            </p:nvGrpSpPr>
            <p:grpSpPr>
              <a:xfrm>
                <a:off x="158219" y="980270"/>
                <a:ext cx="537851" cy="467853"/>
                <a:chOff x="0" y="0"/>
                <a:chExt cx="537849" cy="467851"/>
              </a:xfrm>
            </p:grpSpPr>
            <p:sp>
              <p:nvSpPr>
                <p:cNvPr id="260" name="Forma"/>
                <p:cNvSpPr/>
                <p:nvPr/>
              </p:nvSpPr>
              <p:spPr>
                <a:xfrm>
                  <a:off x="0" y="-1"/>
                  <a:ext cx="537850" cy="46785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10800"/>
                      </a:lnTo>
                      <a:cubicBezTo>
                        <a:pt x="0" y="4835"/>
                        <a:pt x="4835" y="0"/>
                        <a:pt x="10800" y="0"/>
                      </a:cubicBezTo>
                      <a:lnTo>
                        <a:pt x="10800" y="0"/>
                      </a:lnTo>
                      <a:cubicBezTo>
                        <a:pt x="16765" y="0"/>
                        <a:pt x="21600" y="4835"/>
                        <a:pt x="21600" y="10800"/>
                      </a:cubicBezTo>
                      <a:lnTo>
                        <a:pt x="21600" y="10800"/>
                      </a:lnTo>
                      <a:cubicBezTo>
                        <a:pt x="21600" y="16765"/>
                        <a:pt x="16765" y="21600"/>
                        <a:pt x="10800" y="21600"/>
                      </a:cubicBezTo>
                      <a:lnTo>
                        <a:pt x="10800" y="21600"/>
                      </a:lnTo>
                      <a:cubicBezTo>
                        <a:pt x="4835" y="21600"/>
                        <a:pt x="0" y="16765"/>
                        <a:pt x="0" y="10800"/>
                      </a:cubicBezTo>
                      <a:close/>
                    </a:path>
                  </a:pathLst>
                </a:custGeom>
                <a:solidFill>
                  <a:srgbClr val="FFFFFF"/>
                </a:solidFill>
                <a:ln w="12700" cap="flat">
                  <a:noFill/>
                  <a:miter lim="400000"/>
                </a:ln>
                <a:effectLst/>
              </p:spPr>
              <p:txBody>
                <a:bodyPr wrap="square" lIns="45719" tIns="45719" rIns="45719" bIns="45719" numCol="1" anchor="ctr">
                  <a:noAutofit/>
                </a:bodyPr>
                <a:lstStyle/>
                <a:p>
                  <a:pPr algn="l">
                    <a:defRPr sz="1800" b="0">
                      <a:latin typeface="Calibri"/>
                      <a:ea typeface="Calibri"/>
                      <a:cs typeface="Calibri"/>
                      <a:sym typeface="Calibri"/>
                    </a:defRPr>
                  </a:pPr>
                  <a:endParaRPr dirty="0"/>
                </a:p>
              </p:txBody>
            </p:sp>
            <p:pic>
              <p:nvPicPr>
                <p:cNvPr id="261" name="image74.png" descr="image74.png"/>
                <p:cNvPicPr>
                  <a:picLocks noChangeAspect="1"/>
                </p:cNvPicPr>
                <p:nvPr/>
              </p:nvPicPr>
              <p:blipFill>
                <a:blip r:embed="rId29"/>
                <a:srcRect r="15"/>
                <a:stretch>
                  <a:fillRect/>
                </a:stretch>
              </p:blipFill>
              <p:spPr>
                <a:xfrm>
                  <a:off x="0" y="0"/>
                  <a:ext cx="537766" cy="467852"/>
                </a:xfrm>
                <a:custGeom>
                  <a:avLst/>
                  <a:gdLst/>
                  <a:ahLst/>
                  <a:cxnLst>
                    <a:cxn ang="0">
                      <a:pos x="wd2" y="hd2"/>
                    </a:cxn>
                    <a:cxn ang="5400000">
                      <a:pos x="wd2" y="hd2"/>
                    </a:cxn>
                    <a:cxn ang="10800000">
                      <a:pos x="wd2" y="hd2"/>
                    </a:cxn>
                    <a:cxn ang="16200000">
                      <a:pos x="wd2" y="hd2"/>
                    </a:cxn>
                  </a:cxnLst>
                  <a:rect l="0" t="0" r="r" b="b"/>
                  <a:pathLst>
                    <a:path w="21600" h="21600" extrusionOk="0">
                      <a:moveTo>
                        <a:pt x="10808" y="0"/>
                      </a:moveTo>
                      <a:cubicBezTo>
                        <a:pt x="4842" y="0"/>
                        <a:pt x="0" y="4827"/>
                        <a:pt x="0" y="10791"/>
                      </a:cubicBezTo>
                      <a:cubicBezTo>
                        <a:pt x="0" y="16755"/>
                        <a:pt x="4842" y="21600"/>
                        <a:pt x="10808" y="21600"/>
                      </a:cubicBezTo>
                      <a:cubicBezTo>
                        <a:pt x="16774" y="21600"/>
                        <a:pt x="21600" y="16755"/>
                        <a:pt x="21600" y="10791"/>
                      </a:cubicBezTo>
                      <a:cubicBezTo>
                        <a:pt x="21600" y="4827"/>
                        <a:pt x="16774" y="0"/>
                        <a:pt x="10808" y="0"/>
                      </a:cubicBezTo>
                      <a:close/>
                    </a:path>
                  </a:pathLst>
                </a:custGeom>
                <a:ln w="12700" cap="flat">
                  <a:noFill/>
                  <a:miter lim="400000"/>
                </a:ln>
                <a:effectLst/>
              </p:spPr>
            </p:pic>
          </p:grpSp>
          <p:grpSp>
            <p:nvGrpSpPr>
              <p:cNvPr id="265" name="Image 1"/>
              <p:cNvGrpSpPr/>
              <p:nvPr/>
            </p:nvGrpSpPr>
            <p:grpSpPr>
              <a:xfrm>
                <a:off x="1804981" y="1664758"/>
                <a:ext cx="537851" cy="467852"/>
                <a:chOff x="0" y="0"/>
                <a:chExt cx="537849" cy="467851"/>
              </a:xfrm>
            </p:grpSpPr>
            <p:sp>
              <p:nvSpPr>
                <p:cNvPr id="263" name="Forma"/>
                <p:cNvSpPr/>
                <p:nvPr/>
              </p:nvSpPr>
              <p:spPr>
                <a:xfrm>
                  <a:off x="0" y="-1"/>
                  <a:ext cx="537850" cy="46785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10800"/>
                      </a:lnTo>
                      <a:cubicBezTo>
                        <a:pt x="0" y="4835"/>
                        <a:pt x="4835" y="0"/>
                        <a:pt x="10800" y="0"/>
                      </a:cubicBezTo>
                      <a:lnTo>
                        <a:pt x="10800" y="0"/>
                      </a:lnTo>
                      <a:cubicBezTo>
                        <a:pt x="16765" y="0"/>
                        <a:pt x="21600" y="4835"/>
                        <a:pt x="21600" y="10800"/>
                      </a:cubicBezTo>
                      <a:lnTo>
                        <a:pt x="21600" y="10800"/>
                      </a:lnTo>
                      <a:cubicBezTo>
                        <a:pt x="21600" y="16765"/>
                        <a:pt x="16765" y="21600"/>
                        <a:pt x="10800" y="21600"/>
                      </a:cubicBezTo>
                      <a:lnTo>
                        <a:pt x="10800" y="21600"/>
                      </a:lnTo>
                      <a:cubicBezTo>
                        <a:pt x="4835" y="21600"/>
                        <a:pt x="0" y="16765"/>
                        <a:pt x="0" y="10800"/>
                      </a:cubicBezTo>
                      <a:close/>
                    </a:path>
                  </a:pathLst>
                </a:custGeom>
                <a:solidFill>
                  <a:srgbClr val="FFFFFF"/>
                </a:solidFill>
                <a:ln w="12700" cap="flat">
                  <a:noFill/>
                  <a:miter lim="400000"/>
                </a:ln>
                <a:effectLst/>
              </p:spPr>
              <p:txBody>
                <a:bodyPr wrap="square" lIns="45719" tIns="45719" rIns="45719" bIns="45719" numCol="1" anchor="ctr">
                  <a:noAutofit/>
                </a:bodyPr>
                <a:lstStyle/>
                <a:p>
                  <a:pPr algn="l">
                    <a:defRPr sz="1800" b="0">
                      <a:latin typeface="Calibri"/>
                      <a:ea typeface="Calibri"/>
                      <a:cs typeface="Calibri"/>
                      <a:sym typeface="Calibri"/>
                    </a:defRPr>
                  </a:pPr>
                  <a:endParaRPr dirty="0"/>
                </a:p>
              </p:txBody>
            </p:sp>
            <p:pic>
              <p:nvPicPr>
                <p:cNvPr id="264" name="image74.png" descr="image74.png"/>
                <p:cNvPicPr>
                  <a:picLocks noChangeAspect="1"/>
                </p:cNvPicPr>
                <p:nvPr/>
              </p:nvPicPr>
              <p:blipFill>
                <a:blip r:embed="rId29"/>
                <a:srcRect r="15"/>
                <a:stretch>
                  <a:fillRect/>
                </a:stretch>
              </p:blipFill>
              <p:spPr>
                <a:xfrm>
                  <a:off x="0" y="0"/>
                  <a:ext cx="537766" cy="467852"/>
                </a:xfrm>
                <a:custGeom>
                  <a:avLst/>
                  <a:gdLst/>
                  <a:ahLst/>
                  <a:cxnLst>
                    <a:cxn ang="0">
                      <a:pos x="wd2" y="hd2"/>
                    </a:cxn>
                    <a:cxn ang="5400000">
                      <a:pos x="wd2" y="hd2"/>
                    </a:cxn>
                    <a:cxn ang="10800000">
                      <a:pos x="wd2" y="hd2"/>
                    </a:cxn>
                    <a:cxn ang="16200000">
                      <a:pos x="wd2" y="hd2"/>
                    </a:cxn>
                  </a:cxnLst>
                  <a:rect l="0" t="0" r="r" b="b"/>
                  <a:pathLst>
                    <a:path w="21600" h="21600" extrusionOk="0">
                      <a:moveTo>
                        <a:pt x="10808" y="0"/>
                      </a:moveTo>
                      <a:cubicBezTo>
                        <a:pt x="4842" y="0"/>
                        <a:pt x="0" y="4827"/>
                        <a:pt x="0" y="10791"/>
                      </a:cubicBezTo>
                      <a:cubicBezTo>
                        <a:pt x="0" y="16755"/>
                        <a:pt x="4842" y="21600"/>
                        <a:pt x="10808" y="21600"/>
                      </a:cubicBezTo>
                      <a:cubicBezTo>
                        <a:pt x="16774" y="21600"/>
                        <a:pt x="21600" y="16755"/>
                        <a:pt x="21600" y="10791"/>
                      </a:cubicBezTo>
                      <a:cubicBezTo>
                        <a:pt x="21600" y="4827"/>
                        <a:pt x="16774" y="0"/>
                        <a:pt x="10808" y="0"/>
                      </a:cubicBezTo>
                      <a:close/>
                    </a:path>
                  </a:pathLst>
                </a:custGeom>
                <a:ln w="12700" cap="flat">
                  <a:noFill/>
                  <a:miter lim="400000"/>
                </a:ln>
                <a:effectLst/>
              </p:spPr>
            </p:pic>
          </p:grpSp>
          <p:grpSp>
            <p:nvGrpSpPr>
              <p:cNvPr id="268" name="Image 1"/>
              <p:cNvGrpSpPr/>
              <p:nvPr/>
            </p:nvGrpSpPr>
            <p:grpSpPr>
              <a:xfrm>
                <a:off x="4530213" y="1436664"/>
                <a:ext cx="537850" cy="467853"/>
                <a:chOff x="0" y="0"/>
                <a:chExt cx="537849" cy="467851"/>
              </a:xfrm>
            </p:grpSpPr>
            <p:sp>
              <p:nvSpPr>
                <p:cNvPr id="266" name="Forma"/>
                <p:cNvSpPr/>
                <p:nvPr/>
              </p:nvSpPr>
              <p:spPr>
                <a:xfrm>
                  <a:off x="0" y="-1"/>
                  <a:ext cx="537850" cy="46785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10800"/>
                      </a:lnTo>
                      <a:cubicBezTo>
                        <a:pt x="0" y="4835"/>
                        <a:pt x="4835" y="0"/>
                        <a:pt x="10800" y="0"/>
                      </a:cubicBezTo>
                      <a:lnTo>
                        <a:pt x="10800" y="0"/>
                      </a:lnTo>
                      <a:cubicBezTo>
                        <a:pt x="16765" y="0"/>
                        <a:pt x="21600" y="4835"/>
                        <a:pt x="21600" y="10800"/>
                      </a:cubicBezTo>
                      <a:lnTo>
                        <a:pt x="21600" y="10800"/>
                      </a:lnTo>
                      <a:cubicBezTo>
                        <a:pt x="21600" y="16765"/>
                        <a:pt x="16765" y="21600"/>
                        <a:pt x="10800" y="21600"/>
                      </a:cubicBezTo>
                      <a:lnTo>
                        <a:pt x="10800" y="21600"/>
                      </a:lnTo>
                      <a:cubicBezTo>
                        <a:pt x="4835" y="21600"/>
                        <a:pt x="0" y="16765"/>
                        <a:pt x="0" y="10800"/>
                      </a:cubicBezTo>
                      <a:close/>
                    </a:path>
                  </a:pathLst>
                </a:custGeom>
                <a:solidFill>
                  <a:srgbClr val="FFFFFF"/>
                </a:solidFill>
                <a:ln w="12700" cap="flat">
                  <a:noFill/>
                  <a:miter lim="400000"/>
                </a:ln>
                <a:effectLst/>
              </p:spPr>
              <p:txBody>
                <a:bodyPr wrap="square" lIns="45719" tIns="45719" rIns="45719" bIns="45719" numCol="1" anchor="ctr">
                  <a:noAutofit/>
                </a:bodyPr>
                <a:lstStyle/>
                <a:p>
                  <a:pPr algn="l">
                    <a:defRPr sz="1800" b="0">
                      <a:latin typeface="Calibri"/>
                      <a:ea typeface="Calibri"/>
                      <a:cs typeface="Calibri"/>
                      <a:sym typeface="Calibri"/>
                    </a:defRPr>
                  </a:pPr>
                  <a:endParaRPr dirty="0"/>
                </a:p>
              </p:txBody>
            </p:sp>
            <p:pic>
              <p:nvPicPr>
                <p:cNvPr id="267" name="image74.png" descr="image74.png"/>
                <p:cNvPicPr>
                  <a:picLocks noChangeAspect="1"/>
                </p:cNvPicPr>
                <p:nvPr/>
              </p:nvPicPr>
              <p:blipFill>
                <a:blip r:embed="rId29"/>
                <a:srcRect r="15"/>
                <a:stretch>
                  <a:fillRect/>
                </a:stretch>
              </p:blipFill>
              <p:spPr>
                <a:xfrm>
                  <a:off x="0" y="0"/>
                  <a:ext cx="537766" cy="467852"/>
                </a:xfrm>
                <a:custGeom>
                  <a:avLst/>
                  <a:gdLst/>
                  <a:ahLst/>
                  <a:cxnLst>
                    <a:cxn ang="0">
                      <a:pos x="wd2" y="hd2"/>
                    </a:cxn>
                    <a:cxn ang="5400000">
                      <a:pos x="wd2" y="hd2"/>
                    </a:cxn>
                    <a:cxn ang="10800000">
                      <a:pos x="wd2" y="hd2"/>
                    </a:cxn>
                    <a:cxn ang="16200000">
                      <a:pos x="wd2" y="hd2"/>
                    </a:cxn>
                  </a:cxnLst>
                  <a:rect l="0" t="0" r="r" b="b"/>
                  <a:pathLst>
                    <a:path w="21600" h="21600" extrusionOk="0">
                      <a:moveTo>
                        <a:pt x="10808" y="0"/>
                      </a:moveTo>
                      <a:cubicBezTo>
                        <a:pt x="4842" y="0"/>
                        <a:pt x="0" y="4827"/>
                        <a:pt x="0" y="10791"/>
                      </a:cubicBezTo>
                      <a:cubicBezTo>
                        <a:pt x="0" y="16755"/>
                        <a:pt x="4842" y="21600"/>
                        <a:pt x="10808" y="21600"/>
                      </a:cubicBezTo>
                      <a:cubicBezTo>
                        <a:pt x="16774" y="21600"/>
                        <a:pt x="21600" y="16755"/>
                        <a:pt x="21600" y="10791"/>
                      </a:cubicBezTo>
                      <a:cubicBezTo>
                        <a:pt x="21600" y="4827"/>
                        <a:pt x="16774" y="0"/>
                        <a:pt x="10808" y="0"/>
                      </a:cubicBezTo>
                      <a:close/>
                    </a:path>
                  </a:pathLst>
                </a:custGeom>
                <a:ln w="12700" cap="flat">
                  <a:noFill/>
                  <a:miter lim="400000"/>
                </a:ln>
                <a:effectLst/>
              </p:spPr>
            </p:pic>
          </p:grpSp>
        </p:grpSp>
      </p:grpSp>
      <p:pic>
        <p:nvPicPr>
          <p:cNvPr id="271" name="Image 1" descr="Image 1"/>
          <p:cNvPicPr>
            <a:picLocks noChangeAspect="1"/>
          </p:cNvPicPr>
          <p:nvPr/>
        </p:nvPicPr>
        <p:blipFill>
          <a:blip r:embed="rId28"/>
          <a:srcRect l="73631" t="53687" r="52"/>
          <a:stretch>
            <a:fillRect/>
          </a:stretch>
        </p:blipFill>
        <p:spPr>
          <a:xfrm>
            <a:off x="9898673" y="38759149"/>
            <a:ext cx="2923891" cy="3054541"/>
          </a:xfrm>
          <a:prstGeom prst="rect">
            <a:avLst/>
          </a:prstGeom>
          <a:ln w="12700">
            <a:miter lim="400000"/>
          </a:ln>
        </p:spPr>
      </p:pic>
      <p:pic>
        <p:nvPicPr>
          <p:cNvPr id="272" name="Image 1" descr="Image 1"/>
          <p:cNvPicPr>
            <a:picLocks noChangeAspect="1"/>
          </p:cNvPicPr>
          <p:nvPr/>
        </p:nvPicPr>
        <p:blipFill>
          <a:blip r:embed="rId28"/>
          <a:srcRect l="77519" t="56699"/>
          <a:stretch>
            <a:fillRect/>
          </a:stretch>
        </p:blipFill>
        <p:spPr>
          <a:xfrm>
            <a:off x="7267284" y="38759149"/>
            <a:ext cx="2736705" cy="2929152"/>
          </a:xfrm>
          <a:prstGeom prst="rect">
            <a:avLst/>
          </a:prstGeom>
          <a:ln w="12700">
            <a:miter lim="400000"/>
          </a:ln>
        </p:spPr>
      </p:pic>
      <p:grpSp>
        <p:nvGrpSpPr>
          <p:cNvPr id="275" name="Flèche droite à entaille 21"/>
          <p:cNvGrpSpPr/>
          <p:nvPr/>
        </p:nvGrpSpPr>
        <p:grpSpPr>
          <a:xfrm>
            <a:off x="9505127" y="38098089"/>
            <a:ext cx="1203907" cy="405203"/>
            <a:chOff x="0" y="0"/>
            <a:chExt cx="1203905" cy="405202"/>
          </a:xfrm>
        </p:grpSpPr>
        <p:sp>
          <p:nvSpPr>
            <p:cNvPr id="273" name="Forma"/>
            <p:cNvSpPr/>
            <p:nvPr/>
          </p:nvSpPr>
          <p:spPr>
            <a:xfrm>
              <a:off x="0" y="0"/>
              <a:ext cx="1203906" cy="405203"/>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7965" y="5400"/>
                  </a:lnTo>
                  <a:lnTo>
                    <a:pt x="17965" y="0"/>
                  </a:lnTo>
                  <a:lnTo>
                    <a:pt x="21600" y="10800"/>
                  </a:lnTo>
                  <a:lnTo>
                    <a:pt x="17965" y="21600"/>
                  </a:lnTo>
                  <a:lnTo>
                    <a:pt x="17965" y="16200"/>
                  </a:lnTo>
                  <a:lnTo>
                    <a:pt x="0" y="16200"/>
                  </a:lnTo>
                  <a:lnTo>
                    <a:pt x="1818" y="10800"/>
                  </a:lnTo>
                  <a:close/>
                </a:path>
              </a:pathLst>
            </a:custGeom>
            <a:solidFill>
              <a:srgbClr val="F2F2F2"/>
            </a:solidFill>
            <a:ln w="6350" cap="flat">
              <a:solidFill>
                <a:srgbClr val="000000"/>
              </a:solidFill>
              <a:prstDash val="solid"/>
              <a:miter lim="800000"/>
            </a:ln>
            <a:effectLst/>
          </p:spPr>
          <p:txBody>
            <a:bodyPr wrap="square" lIns="45719" tIns="45719" rIns="45719" bIns="45719" numCol="1" anchor="ctr">
              <a:noAutofit/>
            </a:bodyPr>
            <a:lstStyle/>
            <a:p>
              <a:pPr>
                <a:defRPr sz="1800" b="0">
                  <a:solidFill>
                    <a:srgbClr val="FFFFFF"/>
                  </a:solidFill>
                  <a:latin typeface="Calibri"/>
                  <a:ea typeface="Calibri"/>
                  <a:cs typeface="Calibri"/>
                  <a:sym typeface="Calibri"/>
                </a:defRPr>
              </a:pPr>
              <a:endParaRPr dirty="0"/>
            </a:p>
          </p:txBody>
        </p:sp>
        <p:sp>
          <p:nvSpPr>
            <p:cNvPr id="274" name="Flow"/>
            <p:cNvSpPr txBox="1"/>
            <p:nvPr/>
          </p:nvSpPr>
          <p:spPr>
            <a:xfrm>
              <a:off x="158850" y="68124"/>
              <a:ext cx="886207" cy="2689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defRPr sz="1000">
                  <a:solidFill>
                    <a:srgbClr val="808080"/>
                  </a:solidFill>
                  <a:latin typeface="Calibri"/>
                  <a:ea typeface="Calibri"/>
                  <a:cs typeface="Calibri"/>
                  <a:sym typeface="Calibri"/>
                </a:defRPr>
              </a:lvl1pPr>
            </a:lstStyle>
            <a:p>
              <a:r>
                <a:rPr dirty="0"/>
                <a:t>Flow</a:t>
              </a:r>
            </a:p>
          </p:txBody>
        </p:sp>
      </p:grpSp>
      <p:grpSp>
        <p:nvGrpSpPr>
          <p:cNvPr id="293" name="Groupe 26"/>
          <p:cNvGrpSpPr/>
          <p:nvPr/>
        </p:nvGrpSpPr>
        <p:grpSpPr>
          <a:xfrm>
            <a:off x="8078852" y="36962918"/>
            <a:ext cx="4466855" cy="3568293"/>
            <a:chOff x="0" y="0"/>
            <a:chExt cx="4466853" cy="3568292"/>
          </a:xfrm>
        </p:grpSpPr>
        <p:grpSp>
          <p:nvGrpSpPr>
            <p:cNvPr id="289" name="Groupe 23"/>
            <p:cNvGrpSpPr/>
            <p:nvPr/>
          </p:nvGrpSpPr>
          <p:grpSpPr>
            <a:xfrm>
              <a:off x="0" y="-1"/>
              <a:ext cx="4466854" cy="3568294"/>
              <a:chOff x="0" y="0"/>
              <a:chExt cx="4466853" cy="3568292"/>
            </a:xfrm>
          </p:grpSpPr>
          <p:pic>
            <p:nvPicPr>
              <p:cNvPr id="276" name="Image 14" descr="Image 14"/>
              <p:cNvPicPr>
                <a:picLocks noChangeAspect="1"/>
              </p:cNvPicPr>
              <p:nvPr/>
            </p:nvPicPr>
            <p:blipFill>
              <a:blip r:embed="rId30"/>
              <a:stretch>
                <a:fillRect/>
              </a:stretch>
            </p:blipFill>
            <p:spPr>
              <a:xfrm rot="3140109" flipH="1">
                <a:off x="1463271" y="267360"/>
                <a:ext cx="771332" cy="590714"/>
              </a:xfrm>
              <a:prstGeom prst="rect">
                <a:avLst/>
              </a:prstGeom>
              <a:ln w="12700" cap="flat">
                <a:noFill/>
                <a:miter lim="400000"/>
              </a:ln>
              <a:effectLst/>
            </p:spPr>
          </p:pic>
          <p:sp>
            <p:nvSpPr>
              <p:cNvPr id="277" name="ZoneTexte 7"/>
              <p:cNvSpPr txBox="1"/>
              <p:nvPr/>
            </p:nvSpPr>
            <p:spPr>
              <a:xfrm>
                <a:off x="1441590" y="0"/>
                <a:ext cx="1174547" cy="4803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l">
                  <a:defRPr sz="1400" i="1">
                    <a:solidFill>
                      <a:srgbClr val="4D6BE4"/>
                    </a:solidFill>
                    <a:latin typeface="Calibri"/>
                    <a:ea typeface="Calibri"/>
                    <a:cs typeface="Calibri"/>
                    <a:sym typeface="Calibri"/>
                  </a:defRPr>
                </a:lvl1pPr>
              </a:lstStyle>
              <a:p>
                <a:r>
                  <a:rPr dirty="0"/>
                  <a:t>Shigella</a:t>
                </a:r>
              </a:p>
            </p:txBody>
          </p:sp>
          <p:pic>
            <p:nvPicPr>
              <p:cNvPr id="278" name="Image 14" descr="Image 14"/>
              <p:cNvPicPr>
                <a:picLocks noChangeAspect="1"/>
              </p:cNvPicPr>
              <p:nvPr/>
            </p:nvPicPr>
            <p:blipFill>
              <a:blip r:embed="rId31"/>
              <a:stretch>
                <a:fillRect/>
              </a:stretch>
            </p:blipFill>
            <p:spPr>
              <a:xfrm rot="3140109" flipH="1">
                <a:off x="877342" y="2091945"/>
                <a:ext cx="715317" cy="547815"/>
              </a:xfrm>
              <a:prstGeom prst="rect">
                <a:avLst/>
              </a:prstGeom>
              <a:ln w="12700" cap="flat">
                <a:noFill/>
                <a:miter lim="400000"/>
              </a:ln>
              <a:effectLst/>
            </p:spPr>
          </p:pic>
          <p:pic>
            <p:nvPicPr>
              <p:cNvPr id="279" name="Image 14" descr="Image 14"/>
              <p:cNvPicPr>
                <a:picLocks noChangeAspect="1"/>
              </p:cNvPicPr>
              <p:nvPr/>
            </p:nvPicPr>
            <p:blipFill>
              <a:blip r:embed="rId31"/>
              <a:stretch>
                <a:fillRect/>
              </a:stretch>
            </p:blipFill>
            <p:spPr>
              <a:xfrm rot="6702772" flipH="1">
                <a:off x="931055" y="2600007"/>
                <a:ext cx="715316" cy="547815"/>
              </a:xfrm>
              <a:prstGeom prst="rect">
                <a:avLst/>
              </a:prstGeom>
              <a:ln w="12700" cap="flat">
                <a:noFill/>
                <a:miter lim="400000"/>
              </a:ln>
              <a:effectLst/>
            </p:spPr>
          </p:pic>
          <p:pic>
            <p:nvPicPr>
              <p:cNvPr id="280" name="Image 14" descr="Image 14"/>
              <p:cNvPicPr>
                <a:picLocks noChangeAspect="1"/>
              </p:cNvPicPr>
              <p:nvPr/>
            </p:nvPicPr>
            <p:blipFill>
              <a:blip r:embed="rId31"/>
              <a:stretch>
                <a:fillRect/>
              </a:stretch>
            </p:blipFill>
            <p:spPr>
              <a:xfrm rot="6702772" flipH="1">
                <a:off x="3647077" y="2831866"/>
                <a:ext cx="715316" cy="547815"/>
              </a:xfrm>
              <a:prstGeom prst="rect">
                <a:avLst/>
              </a:prstGeom>
              <a:ln w="12700" cap="flat">
                <a:noFill/>
                <a:miter lim="400000"/>
              </a:ln>
              <a:effectLst/>
            </p:spPr>
          </p:pic>
          <p:pic>
            <p:nvPicPr>
              <p:cNvPr id="281" name="Image 14" descr="Image 14"/>
              <p:cNvPicPr>
                <a:picLocks noChangeAspect="1"/>
              </p:cNvPicPr>
              <p:nvPr/>
            </p:nvPicPr>
            <p:blipFill>
              <a:blip r:embed="rId32"/>
              <a:stretch>
                <a:fillRect/>
              </a:stretch>
            </p:blipFill>
            <p:spPr>
              <a:xfrm rot="6351863" flipH="1">
                <a:off x="2847036" y="2508495"/>
                <a:ext cx="608188" cy="644306"/>
              </a:xfrm>
              <a:prstGeom prst="rect">
                <a:avLst/>
              </a:prstGeom>
              <a:ln w="12700" cap="flat">
                <a:noFill/>
                <a:miter lim="400000"/>
              </a:ln>
              <a:effectLst/>
            </p:spPr>
          </p:pic>
          <p:pic>
            <p:nvPicPr>
              <p:cNvPr id="282" name="Image 14" descr="Image 14"/>
              <p:cNvPicPr>
                <a:picLocks noChangeAspect="1"/>
              </p:cNvPicPr>
              <p:nvPr/>
            </p:nvPicPr>
            <p:blipFill>
              <a:blip r:embed="rId33"/>
              <a:stretch>
                <a:fillRect/>
              </a:stretch>
            </p:blipFill>
            <p:spPr>
              <a:xfrm rot="17332163" flipH="1">
                <a:off x="3823137" y="2628405"/>
                <a:ext cx="628603" cy="481405"/>
              </a:xfrm>
              <a:prstGeom prst="rect">
                <a:avLst/>
              </a:prstGeom>
              <a:ln w="12700" cap="flat">
                <a:noFill/>
                <a:miter lim="400000"/>
              </a:ln>
              <a:effectLst/>
            </p:spPr>
          </p:pic>
          <p:pic>
            <p:nvPicPr>
              <p:cNvPr id="283" name="Image 14" descr="Image 14"/>
              <p:cNvPicPr>
                <a:picLocks noChangeAspect="1"/>
              </p:cNvPicPr>
              <p:nvPr/>
            </p:nvPicPr>
            <p:blipFill>
              <a:blip r:embed="rId33"/>
              <a:stretch>
                <a:fillRect/>
              </a:stretch>
            </p:blipFill>
            <p:spPr>
              <a:xfrm rot="17332163" flipH="1">
                <a:off x="15114" y="2824035"/>
                <a:ext cx="628602" cy="481406"/>
              </a:xfrm>
              <a:prstGeom prst="rect">
                <a:avLst/>
              </a:prstGeom>
              <a:ln w="12700" cap="flat">
                <a:noFill/>
                <a:miter lim="400000"/>
              </a:ln>
              <a:effectLst/>
            </p:spPr>
          </p:pic>
          <p:pic>
            <p:nvPicPr>
              <p:cNvPr id="284" name="Image 14" descr="Image 14"/>
              <p:cNvPicPr>
                <a:picLocks noChangeAspect="1"/>
              </p:cNvPicPr>
              <p:nvPr/>
            </p:nvPicPr>
            <p:blipFill>
              <a:blip r:embed="rId34"/>
              <a:stretch>
                <a:fillRect/>
              </a:stretch>
            </p:blipFill>
            <p:spPr>
              <a:xfrm rot="1813876" flipH="1">
                <a:off x="196045" y="2630036"/>
                <a:ext cx="534461" cy="566201"/>
              </a:xfrm>
              <a:prstGeom prst="rect">
                <a:avLst/>
              </a:prstGeom>
              <a:ln w="12700" cap="flat">
                <a:noFill/>
                <a:miter lim="400000"/>
              </a:ln>
              <a:effectLst/>
            </p:spPr>
          </p:pic>
          <p:pic>
            <p:nvPicPr>
              <p:cNvPr id="285" name="Image 14" descr="Image 14"/>
              <p:cNvPicPr>
                <a:picLocks noChangeAspect="1"/>
              </p:cNvPicPr>
              <p:nvPr/>
            </p:nvPicPr>
            <p:blipFill>
              <a:blip r:embed="rId34"/>
              <a:stretch>
                <a:fillRect/>
              </a:stretch>
            </p:blipFill>
            <p:spPr>
              <a:xfrm rot="1813876" flipH="1">
                <a:off x="2626060" y="2419824"/>
                <a:ext cx="534461" cy="566201"/>
              </a:xfrm>
              <a:prstGeom prst="rect">
                <a:avLst/>
              </a:prstGeom>
              <a:ln w="12700" cap="flat">
                <a:noFill/>
                <a:miter lim="400000"/>
              </a:ln>
              <a:effectLst/>
            </p:spPr>
          </p:pic>
          <p:pic>
            <p:nvPicPr>
              <p:cNvPr id="286" name="Image 14" descr="Image 14"/>
              <p:cNvPicPr>
                <a:picLocks noChangeAspect="1"/>
              </p:cNvPicPr>
              <p:nvPr/>
            </p:nvPicPr>
            <p:blipFill>
              <a:blip r:embed="rId34"/>
              <a:stretch>
                <a:fillRect/>
              </a:stretch>
            </p:blipFill>
            <p:spPr>
              <a:xfrm rot="1813876" flipH="1">
                <a:off x="149975" y="2300055"/>
                <a:ext cx="534461" cy="566201"/>
              </a:xfrm>
              <a:prstGeom prst="rect">
                <a:avLst/>
              </a:prstGeom>
              <a:ln w="12700" cap="flat">
                <a:noFill/>
                <a:miter lim="400000"/>
              </a:ln>
              <a:effectLst/>
            </p:spPr>
          </p:pic>
          <p:pic>
            <p:nvPicPr>
              <p:cNvPr id="287" name="Image 14" descr="Image 14"/>
              <p:cNvPicPr>
                <a:picLocks noChangeAspect="1"/>
              </p:cNvPicPr>
              <p:nvPr/>
            </p:nvPicPr>
            <p:blipFill>
              <a:blip r:embed="rId34"/>
              <a:stretch>
                <a:fillRect/>
              </a:stretch>
            </p:blipFill>
            <p:spPr>
              <a:xfrm rot="1813876" flipH="1">
                <a:off x="978955" y="2814143"/>
                <a:ext cx="534461" cy="566201"/>
              </a:xfrm>
              <a:prstGeom prst="rect">
                <a:avLst/>
              </a:prstGeom>
              <a:ln w="12700" cap="flat">
                <a:noFill/>
                <a:miter lim="400000"/>
              </a:ln>
              <a:effectLst/>
            </p:spPr>
          </p:pic>
          <p:pic>
            <p:nvPicPr>
              <p:cNvPr id="288" name="Image 14" descr="Image 14"/>
              <p:cNvPicPr>
                <a:picLocks noChangeAspect="1"/>
              </p:cNvPicPr>
              <p:nvPr/>
            </p:nvPicPr>
            <p:blipFill>
              <a:blip r:embed="rId34"/>
              <a:stretch>
                <a:fillRect/>
              </a:stretch>
            </p:blipFill>
            <p:spPr>
              <a:xfrm rot="1813876" flipH="1">
                <a:off x="2767562" y="2906045"/>
                <a:ext cx="534462" cy="566201"/>
              </a:xfrm>
              <a:prstGeom prst="rect">
                <a:avLst/>
              </a:prstGeom>
              <a:ln w="12700" cap="flat">
                <a:noFill/>
                <a:miter lim="400000"/>
              </a:ln>
              <a:effectLst/>
            </p:spPr>
          </p:pic>
        </p:grpSp>
        <p:grpSp>
          <p:nvGrpSpPr>
            <p:cNvPr id="292" name="Double flèche horizontale 73"/>
            <p:cNvGrpSpPr/>
            <p:nvPr/>
          </p:nvGrpSpPr>
          <p:grpSpPr>
            <a:xfrm>
              <a:off x="1169031" y="1456680"/>
              <a:ext cx="1698657" cy="541597"/>
              <a:chOff x="0" y="0"/>
              <a:chExt cx="1698655" cy="541596"/>
            </a:xfrm>
          </p:grpSpPr>
          <p:sp>
            <p:nvSpPr>
              <p:cNvPr id="290" name="Doppia freccia"/>
              <p:cNvSpPr/>
              <p:nvPr/>
            </p:nvSpPr>
            <p:spPr>
              <a:xfrm>
                <a:off x="0" y="0"/>
                <a:ext cx="1698656" cy="541597"/>
              </a:xfrm>
              <a:prstGeom prst="leftRightArrow">
                <a:avLst>
                  <a:gd name="adj1" fmla="val 50000"/>
                  <a:gd name="adj2" fmla="val 50000"/>
                </a:avLst>
              </a:prstGeom>
              <a:solidFill>
                <a:srgbClr val="4160E9"/>
              </a:solidFill>
              <a:ln w="6350" cap="flat">
                <a:solidFill>
                  <a:srgbClr val="000000"/>
                </a:solidFill>
                <a:prstDash val="solid"/>
                <a:miter lim="800000"/>
              </a:ln>
              <a:effectLst/>
            </p:spPr>
            <p:txBody>
              <a:bodyPr wrap="square" lIns="45719" tIns="45719" rIns="45719" bIns="45719" numCol="1" anchor="ctr">
                <a:noAutofit/>
              </a:bodyPr>
              <a:lstStyle/>
              <a:p>
                <a:pPr>
                  <a:defRPr sz="1800" b="0">
                    <a:solidFill>
                      <a:srgbClr val="FFFFFF"/>
                    </a:solidFill>
                    <a:latin typeface="Calibri"/>
                    <a:ea typeface="Calibri"/>
                    <a:cs typeface="Calibri"/>
                    <a:sym typeface="Calibri"/>
                  </a:defRPr>
                </a:pPr>
                <a:endParaRPr dirty="0"/>
              </a:p>
            </p:txBody>
          </p:sp>
          <p:sp>
            <p:nvSpPr>
              <p:cNvPr id="291" name="Stretch"/>
              <p:cNvSpPr txBox="1"/>
              <p:nvPr/>
            </p:nvSpPr>
            <p:spPr>
              <a:xfrm>
                <a:off x="219033" y="75367"/>
                <a:ext cx="1260590" cy="3908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defRPr sz="1000">
                    <a:solidFill>
                      <a:srgbClr val="FFFFFF"/>
                    </a:solidFill>
                    <a:latin typeface="Calibri"/>
                    <a:ea typeface="Calibri"/>
                    <a:cs typeface="Calibri"/>
                    <a:sym typeface="Calibri"/>
                  </a:defRPr>
                </a:lvl1pPr>
              </a:lstStyle>
              <a:p>
                <a:r>
                  <a:rPr dirty="0"/>
                  <a:t>Stretch</a:t>
                </a:r>
              </a:p>
            </p:txBody>
          </p:sp>
        </p:grpSp>
      </p:grpSp>
      <p:sp>
        <p:nvSpPr>
          <p:cNvPr id="294" name="Simbolo dingbat croce"/>
          <p:cNvSpPr/>
          <p:nvPr/>
        </p:nvSpPr>
        <p:spPr>
          <a:xfrm>
            <a:off x="14928670" y="37016943"/>
            <a:ext cx="661110" cy="661110"/>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8801" y="0"/>
                  <a:pt x="7157" y="1522"/>
                  <a:pt x="6963" y="3471"/>
                </a:cubicBezTo>
                <a:cubicBezTo>
                  <a:pt x="6950" y="3598"/>
                  <a:pt x="6942" y="3729"/>
                  <a:pt x="6942" y="3859"/>
                </a:cubicBezTo>
                <a:cubicBezTo>
                  <a:pt x="6942" y="3862"/>
                  <a:pt x="6942" y="3864"/>
                  <a:pt x="6942" y="3867"/>
                </a:cubicBezTo>
                <a:cubicBezTo>
                  <a:pt x="6942" y="3881"/>
                  <a:pt x="6946" y="3893"/>
                  <a:pt x="6946" y="3907"/>
                </a:cubicBezTo>
                <a:cubicBezTo>
                  <a:pt x="6977" y="7312"/>
                  <a:pt x="10204" y="7449"/>
                  <a:pt x="10415" y="10413"/>
                </a:cubicBezTo>
                <a:cubicBezTo>
                  <a:pt x="7442" y="10197"/>
                  <a:pt x="7319" y="6942"/>
                  <a:pt x="3867" y="6942"/>
                </a:cubicBezTo>
                <a:cubicBezTo>
                  <a:pt x="3864" y="6942"/>
                  <a:pt x="3862" y="6942"/>
                  <a:pt x="3859" y="6942"/>
                </a:cubicBezTo>
                <a:cubicBezTo>
                  <a:pt x="3832" y="6942"/>
                  <a:pt x="3806" y="6945"/>
                  <a:pt x="3779" y="6946"/>
                </a:cubicBezTo>
                <a:cubicBezTo>
                  <a:pt x="3673" y="6948"/>
                  <a:pt x="3567" y="6952"/>
                  <a:pt x="3463" y="6963"/>
                </a:cubicBezTo>
                <a:cubicBezTo>
                  <a:pt x="3428" y="6966"/>
                  <a:pt x="3395" y="6974"/>
                  <a:pt x="3360" y="6978"/>
                </a:cubicBezTo>
                <a:cubicBezTo>
                  <a:pt x="1465" y="7223"/>
                  <a:pt x="0" y="8839"/>
                  <a:pt x="0" y="10801"/>
                </a:cubicBezTo>
                <a:cubicBezTo>
                  <a:pt x="0" y="12802"/>
                  <a:pt x="1523" y="14446"/>
                  <a:pt x="3473" y="14639"/>
                </a:cubicBezTo>
                <a:cubicBezTo>
                  <a:pt x="3603" y="14652"/>
                  <a:pt x="3734" y="14658"/>
                  <a:pt x="3867" y="14658"/>
                </a:cubicBezTo>
                <a:cubicBezTo>
                  <a:pt x="3888" y="14658"/>
                  <a:pt x="3905" y="14655"/>
                  <a:pt x="3926" y="14654"/>
                </a:cubicBezTo>
                <a:cubicBezTo>
                  <a:pt x="7312" y="14610"/>
                  <a:pt x="7455" y="11398"/>
                  <a:pt x="10413" y="11187"/>
                </a:cubicBezTo>
                <a:cubicBezTo>
                  <a:pt x="10196" y="14159"/>
                  <a:pt x="6942" y="14283"/>
                  <a:pt x="6942" y="17735"/>
                </a:cubicBezTo>
                <a:cubicBezTo>
                  <a:pt x="6942" y="17738"/>
                  <a:pt x="6942" y="17740"/>
                  <a:pt x="6942" y="17743"/>
                </a:cubicBezTo>
                <a:cubicBezTo>
                  <a:pt x="6942" y="17769"/>
                  <a:pt x="6945" y="17794"/>
                  <a:pt x="6946" y="17819"/>
                </a:cubicBezTo>
                <a:cubicBezTo>
                  <a:pt x="6948" y="17926"/>
                  <a:pt x="6952" y="18032"/>
                  <a:pt x="6963" y="18137"/>
                </a:cubicBezTo>
                <a:cubicBezTo>
                  <a:pt x="6976" y="18264"/>
                  <a:pt x="6995" y="18390"/>
                  <a:pt x="7020" y="18513"/>
                </a:cubicBezTo>
                <a:cubicBezTo>
                  <a:pt x="7378" y="20274"/>
                  <a:pt x="8935" y="21600"/>
                  <a:pt x="10801" y="21600"/>
                </a:cubicBezTo>
                <a:cubicBezTo>
                  <a:pt x="12667" y="21600"/>
                  <a:pt x="14222" y="20274"/>
                  <a:pt x="14580" y="18513"/>
                </a:cubicBezTo>
                <a:cubicBezTo>
                  <a:pt x="14605" y="18387"/>
                  <a:pt x="14626" y="18259"/>
                  <a:pt x="14639" y="18129"/>
                </a:cubicBezTo>
                <a:cubicBezTo>
                  <a:pt x="14652" y="18001"/>
                  <a:pt x="14658" y="17871"/>
                  <a:pt x="14658" y="17739"/>
                </a:cubicBezTo>
                <a:cubicBezTo>
                  <a:pt x="14658" y="17727"/>
                  <a:pt x="14656" y="17717"/>
                  <a:pt x="14656" y="17705"/>
                </a:cubicBezTo>
                <a:cubicBezTo>
                  <a:pt x="14631" y="14289"/>
                  <a:pt x="11398" y="14155"/>
                  <a:pt x="11187" y="11187"/>
                </a:cubicBezTo>
                <a:cubicBezTo>
                  <a:pt x="14159" y="11404"/>
                  <a:pt x="14283" y="14658"/>
                  <a:pt x="17735" y="14658"/>
                </a:cubicBezTo>
                <a:cubicBezTo>
                  <a:pt x="17738" y="14658"/>
                  <a:pt x="17740" y="14658"/>
                  <a:pt x="17743" y="14658"/>
                </a:cubicBezTo>
                <a:cubicBezTo>
                  <a:pt x="17873" y="14658"/>
                  <a:pt x="18002" y="14652"/>
                  <a:pt x="18129" y="14639"/>
                </a:cubicBezTo>
                <a:cubicBezTo>
                  <a:pt x="18259" y="14626"/>
                  <a:pt x="18387" y="14605"/>
                  <a:pt x="18513" y="14580"/>
                </a:cubicBezTo>
                <a:cubicBezTo>
                  <a:pt x="18764" y="14529"/>
                  <a:pt x="19006" y="14453"/>
                  <a:pt x="19236" y="14356"/>
                </a:cubicBezTo>
                <a:cubicBezTo>
                  <a:pt x="19352" y="14307"/>
                  <a:pt x="19465" y="14253"/>
                  <a:pt x="19575" y="14193"/>
                </a:cubicBezTo>
                <a:cubicBezTo>
                  <a:pt x="20780" y="13541"/>
                  <a:pt x="21600" y="12268"/>
                  <a:pt x="21600" y="10801"/>
                </a:cubicBezTo>
                <a:cubicBezTo>
                  <a:pt x="21600" y="8935"/>
                  <a:pt x="20274" y="7378"/>
                  <a:pt x="18513" y="7020"/>
                </a:cubicBezTo>
                <a:cubicBezTo>
                  <a:pt x="18447" y="7007"/>
                  <a:pt x="18378" y="7000"/>
                  <a:pt x="18311" y="6990"/>
                </a:cubicBezTo>
                <a:cubicBezTo>
                  <a:pt x="18253" y="6981"/>
                  <a:pt x="18196" y="6969"/>
                  <a:pt x="18137" y="6963"/>
                </a:cubicBezTo>
                <a:cubicBezTo>
                  <a:pt x="18032" y="6952"/>
                  <a:pt x="17926" y="6948"/>
                  <a:pt x="17819" y="6946"/>
                </a:cubicBezTo>
                <a:cubicBezTo>
                  <a:pt x="17791" y="6945"/>
                  <a:pt x="17764" y="6942"/>
                  <a:pt x="17735" y="6942"/>
                </a:cubicBezTo>
                <a:cubicBezTo>
                  <a:pt x="17714" y="6942"/>
                  <a:pt x="17697" y="6945"/>
                  <a:pt x="17676" y="6946"/>
                </a:cubicBezTo>
                <a:cubicBezTo>
                  <a:pt x="14290" y="6990"/>
                  <a:pt x="14146" y="10201"/>
                  <a:pt x="11189" y="10413"/>
                </a:cubicBezTo>
                <a:cubicBezTo>
                  <a:pt x="11406" y="7442"/>
                  <a:pt x="14658" y="7319"/>
                  <a:pt x="14658" y="3867"/>
                </a:cubicBezTo>
                <a:cubicBezTo>
                  <a:pt x="14658" y="3865"/>
                  <a:pt x="14658" y="3864"/>
                  <a:pt x="14658" y="3863"/>
                </a:cubicBezTo>
                <a:cubicBezTo>
                  <a:pt x="14658" y="3731"/>
                  <a:pt x="14652" y="3599"/>
                  <a:pt x="14639" y="3471"/>
                </a:cubicBezTo>
                <a:cubicBezTo>
                  <a:pt x="14445" y="1522"/>
                  <a:pt x="12801" y="0"/>
                  <a:pt x="10801" y="0"/>
                </a:cubicBezTo>
                <a:close/>
              </a:path>
            </a:pathLst>
          </a:custGeom>
          <a:solidFill>
            <a:srgbClr val="1362DB"/>
          </a:solidFill>
          <a:ln w="12700">
            <a:miter lim="400000"/>
          </a:ln>
        </p:spPr>
        <p:txBody>
          <a:bodyPr lIns="68580" tIns="68580" rIns="68580" bIns="68580" anchor="ctr"/>
          <a:lstStyle/>
          <a:p>
            <a:endParaRPr dirty="0"/>
          </a:p>
        </p:txBody>
      </p:sp>
      <p:sp>
        <p:nvSpPr>
          <p:cNvPr id="295" name="Simbolo dingbat croce"/>
          <p:cNvSpPr/>
          <p:nvPr/>
        </p:nvSpPr>
        <p:spPr>
          <a:xfrm>
            <a:off x="14928670" y="38416509"/>
            <a:ext cx="661110" cy="661110"/>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8801" y="0"/>
                  <a:pt x="7157" y="1522"/>
                  <a:pt x="6963" y="3471"/>
                </a:cubicBezTo>
                <a:cubicBezTo>
                  <a:pt x="6950" y="3598"/>
                  <a:pt x="6942" y="3729"/>
                  <a:pt x="6942" y="3859"/>
                </a:cubicBezTo>
                <a:cubicBezTo>
                  <a:pt x="6942" y="3862"/>
                  <a:pt x="6942" y="3864"/>
                  <a:pt x="6942" y="3867"/>
                </a:cubicBezTo>
                <a:cubicBezTo>
                  <a:pt x="6942" y="3881"/>
                  <a:pt x="6946" y="3893"/>
                  <a:pt x="6946" y="3907"/>
                </a:cubicBezTo>
                <a:cubicBezTo>
                  <a:pt x="6977" y="7312"/>
                  <a:pt x="10204" y="7449"/>
                  <a:pt x="10415" y="10413"/>
                </a:cubicBezTo>
                <a:cubicBezTo>
                  <a:pt x="7442" y="10197"/>
                  <a:pt x="7319" y="6942"/>
                  <a:pt x="3867" y="6942"/>
                </a:cubicBezTo>
                <a:cubicBezTo>
                  <a:pt x="3864" y="6942"/>
                  <a:pt x="3862" y="6942"/>
                  <a:pt x="3859" y="6942"/>
                </a:cubicBezTo>
                <a:cubicBezTo>
                  <a:pt x="3832" y="6942"/>
                  <a:pt x="3806" y="6945"/>
                  <a:pt x="3779" y="6946"/>
                </a:cubicBezTo>
                <a:cubicBezTo>
                  <a:pt x="3673" y="6948"/>
                  <a:pt x="3567" y="6952"/>
                  <a:pt x="3463" y="6963"/>
                </a:cubicBezTo>
                <a:cubicBezTo>
                  <a:pt x="3428" y="6966"/>
                  <a:pt x="3395" y="6974"/>
                  <a:pt x="3360" y="6978"/>
                </a:cubicBezTo>
                <a:cubicBezTo>
                  <a:pt x="1465" y="7223"/>
                  <a:pt x="0" y="8839"/>
                  <a:pt x="0" y="10801"/>
                </a:cubicBezTo>
                <a:cubicBezTo>
                  <a:pt x="0" y="12802"/>
                  <a:pt x="1523" y="14446"/>
                  <a:pt x="3473" y="14639"/>
                </a:cubicBezTo>
                <a:cubicBezTo>
                  <a:pt x="3603" y="14652"/>
                  <a:pt x="3734" y="14658"/>
                  <a:pt x="3867" y="14658"/>
                </a:cubicBezTo>
                <a:cubicBezTo>
                  <a:pt x="3888" y="14658"/>
                  <a:pt x="3905" y="14655"/>
                  <a:pt x="3926" y="14654"/>
                </a:cubicBezTo>
                <a:cubicBezTo>
                  <a:pt x="7312" y="14610"/>
                  <a:pt x="7455" y="11398"/>
                  <a:pt x="10413" y="11187"/>
                </a:cubicBezTo>
                <a:cubicBezTo>
                  <a:pt x="10196" y="14159"/>
                  <a:pt x="6942" y="14283"/>
                  <a:pt x="6942" y="17735"/>
                </a:cubicBezTo>
                <a:cubicBezTo>
                  <a:pt x="6942" y="17738"/>
                  <a:pt x="6942" y="17740"/>
                  <a:pt x="6942" y="17743"/>
                </a:cubicBezTo>
                <a:cubicBezTo>
                  <a:pt x="6942" y="17769"/>
                  <a:pt x="6945" y="17794"/>
                  <a:pt x="6946" y="17819"/>
                </a:cubicBezTo>
                <a:cubicBezTo>
                  <a:pt x="6948" y="17926"/>
                  <a:pt x="6952" y="18032"/>
                  <a:pt x="6963" y="18137"/>
                </a:cubicBezTo>
                <a:cubicBezTo>
                  <a:pt x="6976" y="18264"/>
                  <a:pt x="6995" y="18390"/>
                  <a:pt x="7020" y="18513"/>
                </a:cubicBezTo>
                <a:cubicBezTo>
                  <a:pt x="7378" y="20274"/>
                  <a:pt x="8935" y="21600"/>
                  <a:pt x="10801" y="21600"/>
                </a:cubicBezTo>
                <a:cubicBezTo>
                  <a:pt x="12667" y="21600"/>
                  <a:pt x="14222" y="20274"/>
                  <a:pt x="14580" y="18513"/>
                </a:cubicBezTo>
                <a:cubicBezTo>
                  <a:pt x="14605" y="18387"/>
                  <a:pt x="14626" y="18259"/>
                  <a:pt x="14639" y="18129"/>
                </a:cubicBezTo>
                <a:cubicBezTo>
                  <a:pt x="14652" y="18001"/>
                  <a:pt x="14658" y="17871"/>
                  <a:pt x="14658" y="17739"/>
                </a:cubicBezTo>
                <a:cubicBezTo>
                  <a:pt x="14658" y="17727"/>
                  <a:pt x="14656" y="17717"/>
                  <a:pt x="14656" y="17705"/>
                </a:cubicBezTo>
                <a:cubicBezTo>
                  <a:pt x="14631" y="14289"/>
                  <a:pt x="11398" y="14155"/>
                  <a:pt x="11187" y="11187"/>
                </a:cubicBezTo>
                <a:cubicBezTo>
                  <a:pt x="14159" y="11404"/>
                  <a:pt x="14283" y="14658"/>
                  <a:pt x="17735" y="14658"/>
                </a:cubicBezTo>
                <a:cubicBezTo>
                  <a:pt x="17738" y="14658"/>
                  <a:pt x="17740" y="14658"/>
                  <a:pt x="17743" y="14658"/>
                </a:cubicBezTo>
                <a:cubicBezTo>
                  <a:pt x="17873" y="14658"/>
                  <a:pt x="18002" y="14652"/>
                  <a:pt x="18129" y="14639"/>
                </a:cubicBezTo>
                <a:cubicBezTo>
                  <a:pt x="18259" y="14626"/>
                  <a:pt x="18387" y="14605"/>
                  <a:pt x="18513" y="14580"/>
                </a:cubicBezTo>
                <a:cubicBezTo>
                  <a:pt x="18764" y="14529"/>
                  <a:pt x="19006" y="14453"/>
                  <a:pt x="19236" y="14356"/>
                </a:cubicBezTo>
                <a:cubicBezTo>
                  <a:pt x="19352" y="14307"/>
                  <a:pt x="19465" y="14253"/>
                  <a:pt x="19575" y="14193"/>
                </a:cubicBezTo>
                <a:cubicBezTo>
                  <a:pt x="20780" y="13541"/>
                  <a:pt x="21600" y="12268"/>
                  <a:pt x="21600" y="10801"/>
                </a:cubicBezTo>
                <a:cubicBezTo>
                  <a:pt x="21600" y="8935"/>
                  <a:pt x="20274" y="7378"/>
                  <a:pt x="18513" y="7020"/>
                </a:cubicBezTo>
                <a:cubicBezTo>
                  <a:pt x="18447" y="7007"/>
                  <a:pt x="18378" y="7000"/>
                  <a:pt x="18311" y="6990"/>
                </a:cubicBezTo>
                <a:cubicBezTo>
                  <a:pt x="18253" y="6981"/>
                  <a:pt x="18196" y="6969"/>
                  <a:pt x="18137" y="6963"/>
                </a:cubicBezTo>
                <a:cubicBezTo>
                  <a:pt x="18032" y="6952"/>
                  <a:pt x="17926" y="6948"/>
                  <a:pt x="17819" y="6946"/>
                </a:cubicBezTo>
                <a:cubicBezTo>
                  <a:pt x="17791" y="6945"/>
                  <a:pt x="17764" y="6942"/>
                  <a:pt x="17735" y="6942"/>
                </a:cubicBezTo>
                <a:cubicBezTo>
                  <a:pt x="17714" y="6942"/>
                  <a:pt x="17697" y="6945"/>
                  <a:pt x="17676" y="6946"/>
                </a:cubicBezTo>
                <a:cubicBezTo>
                  <a:pt x="14290" y="6990"/>
                  <a:pt x="14146" y="10201"/>
                  <a:pt x="11189" y="10413"/>
                </a:cubicBezTo>
                <a:cubicBezTo>
                  <a:pt x="11406" y="7442"/>
                  <a:pt x="14658" y="7319"/>
                  <a:pt x="14658" y="3867"/>
                </a:cubicBezTo>
                <a:cubicBezTo>
                  <a:pt x="14658" y="3865"/>
                  <a:pt x="14658" y="3864"/>
                  <a:pt x="14658" y="3863"/>
                </a:cubicBezTo>
                <a:cubicBezTo>
                  <a:pt x="14658" y="3731"/>
                  <a:pt x="14652" y="3599"/>
                  <a:pt x="14639" y="3471"/>
                </a:cubicBezTo>
                <a:cubicBezTo>
                  <a:pt x="14445" y="1522"/>
                  <a:pt x="12801" y="0"/>
                  <a:pt x="10801" y="0"/>
                </a:cubicBezTo>
                <a:close/>
              </a:path>
            </a:pathLst>
          </a:custGeom>
          <a:solidFill>
            <a:srgbClr val="1362DB"/>
          </a:solidFill>
          <a:ln w="12700">
            <a:miter lim="400000"/>
          </a:ln>
        </p:spPr>
        <p:txBody>
          <a:bodyPr lIns="68580" tIns="68580" rIns="68580" bIns="68580" anchor="ctr"/>
          <a:lstStyle/>
          <a:p>
            <a:endParaRPr dirty="0"/>
          </a:p>
        </p:txBody>
      </p:sp>
      <p:sp>
        <p:nvSpPr>
          <p:cNvPr id="296" name="Simbolo dingbat croce"/>
          <p:cNvSpPr/>
          <p:nvPr/>
        </p:nvSpPr>
        <p:spPr>
          <a:xfrm>
            <a:off x="14928670" y="39240448"/>
            <a:ext cx="661110" cy="661110"/>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8801" y="0"/>
                  <a:pt x="7157" y="1522"/>
                  <a:pt x="6963" y="3471"/>
                </a:cubicBezTo>
                <a:cubicBezTo>
                  <a:pt x="6950" y="3598"/>
                  <a:pt x="6942" y="3729"/>
                  <a:pt x="6942" y="3859"/>
                </a:cubicBezTo>
                <a:cubicBezTo>
                  <a:pt x="6942" y="3862"/>
                  <a:pt x="6942" y="3864"/>
                  <a:pt x="6942" y="3867"/>
                </a:cubicBezTo>
                <a:cubicBezTo>
                  <a:pt x="6942" y="3881"/>
                  <a:pt x="6946" y="3893"/>
                  <a:pt x="6946" y="3907"/>
                </a:cubicBezTo>
                <a:cubicBezTo>
                  <a:pt x="6977" y="7312"/>
                  <a:pt x="10204" y="7449"/>
                  <a:pt x="10415" y="10413"/>
                </a:cubicBezTo>
                <a:cubicBezTo>
                  <a:pt x="7442" y="10197"/>
                  <a:pt x="7319" y="6942"/>
                  <a:pt x="3867" y="6942"/>
                </a:cubicBezTo>
                <a:cubicBezTo>
                  <a:pt x="3864" y="6942"/>
                  <a:pt x="3862" y="6942"/>
                  <a:pt x="3859" y="6942"/>
                </a:cubicBezTo>
                <a:cubicBezTo>
                  <a:pt x="3832" y="6942"/>
                  <a:pt x="3806" y="6945"/>
                  <a:pt x="3779" y="6946"/>
                </a:cubicBezTo>
                <a:cubicBezTo>
                  <a:pt x="3673" y="6948"/>
                  <a:pt x="3567" y="6952"/>
                  <a:pt x="3463" y="6963"/>
                </a:cubicBezTo>
                <a:cubicBezTo>
                  <a:pt x="3428" y="6966"/>
                  <a:pt x="3395" y="6974"/>
                  <a:pt x="3360" y="6978"/>
                </a:cubicBezTo>
                <a:cubicBezTo>
                  <a:pt x="1465" y="7223"/>
                  <a:pt x="0" y="8839"/>
                  <a:pt x="0" y="10801"/>
                </a:cubicBezTo>
                <a:cubicBezTo>
                  <a:pt x="0" y="12802"/>
                  <a:pt x="1523" y="14446"/>
                  <a:pt x="3473" y="14639"/>
                </a:cubicBezTo>
                <a:cubicBezTo>
                  <a:pt x="3603" y="14652"/>
                  <a:pt x="3734" y="14658"/>
                  <a:pt x="3867" y="14658"/>
                </a:cubicBezTo>
                <a:cubicBezTo>
                  <a:pt x="3888" y="14658"/>
                  <a:pt x="3905" y="14655"/>
                  <a:pt x="3926" y="14654"/>
                </a:cubicBezTo>
                <a:cubicBezTo>
                  <a:pt x="7312" y="14610"/>
                  <a:pt x="7455" y="11398"/>
                  <a:pt x="10413" y="11187"/>
                </a:cubicBezTo>
                <a:cubicBezTo>
                  <a:pt x="10196" y="14159"/>
                  <a:pt x="6942" y="14283"/>
                  <a:pt x="6942" y="17735"/>
                </a:cubicBezTo>
                <a:cubicBezTo>
                  <a:pt x="6942" y="17738"/>
                  <a:pt x="6942" y="17740"/>
                  <a:pt x="6942" y="17743"/>
                </a:cubicBezTo>
                <a:cubicBezTo>
                  <a:pt x="6942" y="17769"/>
                  <a:pt x="6945" y="17794"/>
                  <a:pt x="6946" y="17819"/>
                </a:cubicBezTo>
                <a:cubicBezTo>
                  <a:pt x="6948" y="17926"/>
                  <a:pt x="6952" y="18032"/>
                  <a:pt x="6963" y="18137"/>
                </a:cubicBezTo>
                <a:cubicBezTo>
                  <a:pt x="6976" y="18264"/>
                  <a:pt x="6995" y="18390"/>
                  <a:pt x="7020" y="18513"/>
                </a:cubicBezTo>
                <a:cubicBezTo>
                  <a:pt x="7378" y="20274"/>
                  <a:pt x="8935" y="21600"/>
                  <a:pt x="10801" y="21600"/>
                </a:cubicBezTo>
                <a:cubicBezTo>
                  <a:pt x="12667" y="21600"/>
                  <a:pt x="14222" y="20274"/>
                  <a:pt x="14580" y="18513"/>
                </a:cubicBezTo>
                <a:cubicBezTo>
                  <a:pt x="14605" y="18387"/>
                  <a:pt x="14626" y="18259"/>
                  <a:pt x="14639" y="18129"/>
                </a:cubicBezTo>
                <a:cubicBezTo>
                  <a:pt x="14652" y="18001"/>
                  <a:pt x="14658" y="17871"/>
                  <a:pt x="14658" y="17739"/>
                </a:cubicBezTo>
                <a:cubicBezTo>
                  <a:pt x="14658" y="17727"/>
                  <a:pt x="14656" y="17717"/>
                  <a:pt x="14656" y="17705"/>
                </a:cubicBezTo>
                <a:cubicBezTo>
                  <a:pt x="14631" y="14289"/>
                  <a:pt x="11398" y="14155"/>
                  <a:pt x="11187" y="11187"/>
                </a:cubicBezTo>
                <a:cubicBezTo>
                  <a:pt x="14159" y="11404"/>
                  <a:pt x="14283" y="14658"/>
                  <a:pt x="17735" y="14658"/>
                </a:cubicBezTo>
                <a:cubicBezTo>
                  <a:pt x="17738" y="14658"/>
                  <a:pt x="17740" y="14658"/>
                  <a:pt x="17743" y="14658"/>
                </a:cubicBezTo>
                <a:cubicBezTo>
                  <a:pt x="17873" y="14658"/>
                  <a:pt x="18002" y="14652"/>
                  <a:pt x="18129" y="14639"/>
                </a:cubicBezTo>
                <a:cubicBezTo>
                  <a:pt x="18259" y="14626"/>
                  <a:pt x="18387" y="14605"/>
                  <a:pt x="18513" y="14580"/>
                </a:cubicBezTo>
                <a:cubicBezTo>
                  <a:pt x="18764" y="14529"/>
                  <a:pt x="19006" y="14453"/>
                  <a:pt x="19236" y="14356"/>
                </a:cubicBezTo>
                <a:cubicBezTo>
                  <a:pt x="19352" y="14307"/>
                  <a:pt x="19465" y="14253"/>
                  <a:pt x="19575" y="14193"/>
                </a:cubicBezTo>
                <a:cubicBezTo>
                  <a:pt x="20780" y="13541"/>
                  <a:pt x="21600" y="12268"/>
                  <a:pt x="21600" y="10801"/>
                </a:cubicBezTo>
                <a:cubicBezTo>
                  <a:pt x="21600" y="8935"/>
                  <a:pt x="20274" y="7378"/>
                  <a:pt x="18513" y="7020"/>
                </a:cubicBezTo>
                <a:cubicBezTo>
                  <a:pt x="18447" y="7007"/>
                  <a:pt x="18378" y="7000"/>
                  <a:pt x="18311" y="6990"/>
                </a:cubicBezTo>
                <a:cubicBezTo>
                  <a:pt x="18253" y="6981"/>
                  <a:pt x="18196" y="6969"/>
                  <a:pt x="18137" y="6963"/>
                </a:cubicBezTo>
                <a:cubicBezTo>
                  <a:pt x="18032" y="6952"/>
                  <a:pt x="17926" y="6948"/>
                  <a:pt x="17819" y="6946"/>
                </a:cubicBezTo>
                <a:cubicBezTo>
                  <a:pt x="17791" y="6945"/>
                  <a:pt x="17764" y="6942"/>
                  <a:pt x="17735" y="6942"/>
                </a:cubicBezTo>
                <a:cubicBezTo>
                  <a:pt x="17714" y="6942"/>
                  <a:pt x="17697" y="6945"/>
                  <a:pt x="17676" y="6946"/>
                </a:cubicBezTo>
                <a:cubicBezTo>
                  <a:pt x="14290" y="6990"/>
                  <a:pt x="14146" y="10201"/>
                  <a:pt x="11189" y="10413"/>
                </a:cubicBezTo>
                <a:cubicBezTo>
                  <a:pt x="11406" y="7442"/>
                  <a:pt x="14658" y="7319"/>
                  <a:pt x="14658" y="3867"/>
                </a:cubicBezTo>
                <a:cubicBezTo>
                  <a:pt x="14658" y="3865"/>
                  <a:pt x="14658" y="3864"/>
                  <a:pt x="14658" y="3863"/>
                </a:cubicBezTo>
                <a:cubicBezTo>
                  <a:pt x="14658" y="3731"/>
                  <a:pt x="14652" y="3599"/>
                  <a:pt x="14639" y="3471"/>
                </a:cubicBezTo>
                <a:cubicBezTo>
                  <a:pt x="14445" y="1522"/>
                  <a:pt x="12801" y="0"/>
                  <a:pt x="10801" y="0"/>
                </a:cubicBezTo>
                <a:close/>
              </a:path>
            </a:pathLst>
          </a:custGeom>
          <a:solidFill>
            <a:srgbClr val="1362DB"/>
          </a:solidFill>
          <a:ln w="12700">
            <a:miter lim="400000"/>
          </a:ln>
        </p:spPr>
        <p:txBody>
          <a:bodyPr lIns="68580" tIns="68580" rIns="68580" bIns="68580" anchor="ctr"/>
          <a:lstStyle/>
          <a:p>
            <a:endParaRPr dirty="0"/>
          </a:p>
        </p:txBody>
      </p:sp>
      <p:sp>
        <p:nvSpPr>
          <p:cNvPr id="297" name="Simbolo dingbat croce"/>
          <p:cNvSpPr/>
          <p:nvPr/>
        </p:nvSpPr>
        <p:spPr>
          <a:xfrm>
            <a:off x="14928670" y="40437938"/>
            <a:ext cx="661110" cy="661110"/>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8801" y="0"/>
                  <a:pt x="7157" y="1522"/>
                  <a:pt x="6963" y="3471"/>
                </a:cubicBezTo>
                <a:cubicBezTo>
                  <a:pt x="6950" y="3598"/>
                  <a:pt x="6942" y="3729"/>
                  <a:pt x="6942" y="3859"/>
                </a:cubicBezTo>
                <a:cubicBezTo>
                  <a:pt x="6942" y="3862"/>
                  <a:pt x="6942" y="3864"/>
                  <a:pt x="6942" y="3867"/>
                </a:cubicBezTo>
                <a:cubicBezTo>
                  <a:pt x="6942" y="3881"/>
                  <a:pt x="6946" y="3893"/>
                  <a:pt x="6946" y="3907"/>
                </a:cubicBezTo>
                <a:cubicBezTo>
                  <a:pt x="6977" y="7312"/>
                  <a:pt x="10204" y="7449"/>
                  <a:pt x="10415" y="10413"/>
                </a:cubicBezTo>
                <a:cubicBezTo>
                  <a:pt x="7442" y="10197"/>
                  <a:pt x="7319" y="6942"/>
                  <a:pt x="3867" y="6942"/>
                </a:cubicBezTo>
                <a:cubicBezTo>
                  <a:pt x="3864" y="6942"/>
                  <a:pt x="3862" y="6942"/>
                  <a:pt x="3859" y="6942"/>
                </a:cubicBezTo>
                <a:cubicBezTo>
                  <a:pt x="3832" y="6942"/>
                  <a:pt x="3806" y="6945"/>
                  <a:pt x="3779" y="6946"/>
                </a:cubicBezTo>
                <a:cubicBezTo>
                  <a:pt x="3673" y="6948"/>
                  <a:pt x="3567" y="6952"/>
                  <a:pt x="3463" y="6963"/>
                </a:cubicBezTo>
                <a:cubicBezTo>
                  <a:pt x="3428" y="6966"/>
                  <a:pt x="3395" y="6974"/>
                  <a:pt x="3360" y="6978"/>
                </a:cubicBezTo>
                <a:cubicBezTo>
                  <a:pt x="1465" y="7223"/>
                  <a:pt x="0" y="8839"/>
                  <a:pt x="0" y="10801"/>
                </a:cubicBezTo>
                <a:cubicBezTo>
                  <a:pt x="0" y="12802"/>
                  <a:pt x="1523" y="14446"/>
                  <a:pt x="3473" y="14639"/>
                </a:cubicBezTo>
                <a:cubicBezTo>
                  <a:pt x="3603" y="14652"/>
                  <a:pt x="3734" y="14658"/>
                  <a:pt x="3867" y="14658"/>
                </a:cubicBezTo>
                <a:cubicBezTo>
                  <a:pt x="3888" y="14658"/>
                  <a:pt x="3905" y="14655"/>
                  <a:pt x="3926" y="14654"/>
                </a:cubicBezTo>
                <a:cubicBezTo>
                  <a:pt x="7312" y="14610"/>
                  <a:pt x="7455" y="11398"/>
                  <a:pt x="10413" y="11187"/>
                </a:cubicBezTo>
                <a:cubicBezTo>
                  <a:pt x="10196" y="14159"/>
                  <a:pt x="6942" y="14283"/>
                  <a:pt x="6942" y="17735"/>
                </a:cubicBezTo>
                <a:cubicBezTo>
                  <a:pt x="6942" y="17738"/>
                  <a:pt x="6942" y="17740"/>
                  <a:pt x="6942" y="17743"/>
                </a:cubicBezTo>
                <a:cubicBezTo>
                  <a:pt x="6942" y="17769"/>
                  <a:pt x="6945" y="17794"/>
                  <a:pt x="6946" y="17819"/>
                </a:cubicBezTo>
                <a:cubicBezTo>
                  <a:pt x="6948" y="17926"/>
                  <a:pt x="6952" y="18032"/>
                  <a:pt x="6963" y="18137"/>
                </a:cubicBezTo>
                <a:cubicBezTo>
                  <a:pt x="6976" y="18264"/>
                  <a:pt x="6995" y="18390"/>
                  <a:pt x="7020" y="18513"/>
                </a:cubicBezTo>
                <a:cubicBezTo>
                  <a:pt x="7378" y="20274"/>
                  <a:pt x="8935" y="21600"/>
                  <a:pt x="10801" y="21600"/>
                </a:cubicBezTo>
                <a:cubicBezTo>
                  <a:pt x="12667" y="21600"/>
                  <a:pt x="14222" y="20274"/>
                  <a:pt x="14580" y="18513"/>
                </a:cubicBezTo>
                <a:cubicBezTo>
                  <a:pt x="14605" y="18387"/>
                  <a:pt x="14626" y="18259"/>
                  <a:pt x="14639" y="18129"/>
                </a:cubicBezTo>
                <a:cubicBezTo>
                  <a:pt x="14652" y="18001"/>
                  <a:pt x="14658" y="17871"/>
                  <a:pt x="14658" y="17739"/>
                </a:cubicBezTo>
                <a:cubicBezTo>
                  <a:pt x="14658" y="17727"/>
                  <a:pt x="14656" y="17717"/>
                  <a:pt x="14656" y="17705"/>
                </a:cubicBezTo>
                <a:cubicBezTo>
                  <a:pt x="14631" y="14289"/>
                  <a:pt x="11398" y="14155"/>
                  <a:pt x="11187" y="11187"/>
                </a:cubicBezTo>
                <a:cubicBezTo>
                  <a:pt x="14159" y="11404"/>
                  <a:pt x="14283" y="14658"/>
                  <a:pt x="17735" y="14658"/>
                </a:cubicBezTo>
                <a:cubicBezTo>
                  <a:pt x="17738" y="14658"/>
                  <a:pt x="17740" y="14658"/>
                  <a:pt x="17743" y="14658"/>
                </a:cubicBezTo>
                <a:cubicBezTo>
                  <a:pt x="17873" y="14658"/>
                  <a:pt x="18002" y="14652"/>
                  <a:pt x="18129" y="14639"/>
                </a:cubicBezTo>
                <a:cubicBezTo>
                  <a:pt x="18259" y="14626"/>
                  <a:pt x="18387" y="14605"/>
                  <a:pt x="18513" y="14580"/>
                </a:cubicBezTo>
                <a:cubicBezTo>
                  <a:pt x="18764" y="14529"/>
                  <a:pt x="19006" y="14453"/>
                  <a:pt x="19236" y="14356"/>
                </a:cubicBezTo>
                <a:cubicBezTo>
                  <a:pt x="19352" y="14307"/>
                  <a:pt x="19465" y="14253"/>
                  <a:pt x="19575" y="14193"/>
                </a:cubicBezTo>
                <a:cubicBezTo>
                  <a:pt x="20780" y="13541"/>
                  <a:pt x="21600" y="12268"/>
                  <a:pt x="21600" y="10801"/>
                </a:cubicBezTo>
                <a:cubicBezTo>
                  <a:pt x="21600" y="8935"/>
                  <a:pt x="20274" y="7378"/>
                  <a:pt x="18513" y="7020"/>
                </a:cubicBezTo>
                <a:cubicBezTo>
                  <a:pt x="18447" y="7007"/>
                  <a:pt x="18378" y="7000"/>
                  <a:pt x="18311" y="6990"/>
                </a:cubicBezTo>
                <a:cubicBezTo>
                  <a:pt x="18253" y="6981"/>
                  <a:pt x="18196" y="6969"/>
                  <a:pt x="18137" y="6963"/>
                </a:cubicBezTo>
                <a:cubicBezTo>
                  <a:pt x="18032" y="6952"/>
                  <a:pt x="17926" y="6948"/>
                  <a:pt x="17819" y="6946"/>
                </a:cubicBezTo>
                <a:cubicBezTo>
                  <a:pt x="17791" y="6945"/>
                  <a:pt x="17764" y="6942"/>
                  <a:pt x="17735" y="6942"/>
                </a:cubicBezTo>
                <a:cubicBezTo>
                  <a:pt x="17714" y="6942"/>
                  <a:pt x="17697" y="6945"/>
                  <a:pt x="17676" y="6946"/>
                </a:cubicBezTo>
                <a:cubicBezTo>
                  <a:pt x="14290" y="6990"/>
                  <a:pt x="14146" y="10201"/>
                  <a:pt x="11189" y="10413"/>
                </a:cubicBezTo>
                <a:cubicBezTo>
                  <a:pt x="11406" y="7442"/>
                  <a:pt x="14658" y="7319"/>
                  <a:pt x="14658" y="3867"/>
                </a:cubicBezTo>
                <a:cubicBezTo>
                  <a:pt x="14658" y="3865"/>
                  <a:pt x="14658" y="3864"/>
                  <a:pt x="14658" y="3863"/>
                </a:cubicBezTo>
                <a:cubicBezTo>
                  <a:pt x="14658" y="3731"/>
                  <a:pt x="14652" y="3599"/>
                  <a:pt x="14639" y="3471"/>
                </a:cubicBezTo>
                <a:cubicBezTo>
                  <a:pt x="14445" y="1522"/>
                  <a:pt x="12801" y="0"/>
                  <a:pt x="10801" y="0"/>
                </a:cubicBezTo>
                <a:close/>
              </a:path>
            </a:pathLst>
          </a:custGeom>
          <a:solidFill>
            <a:srgbClr val="1362DB"/>
          </a:solidFill>
          <a:ln w="12700">
            <a:miter lim="400000"/>
          </a:ln>
        </p:spPr>
        <p:txBody>
          <a:bodyPr lIns="68580" tIns="68580" rIns="68580" bIns="68580" anchor="ctr"/>
          <a:lstStyle/>
          <a:p>
            <a:endParaRPr dirty="0"/>
          </a:p>
        </p:txBody>
      </p:sp>
      <p:sp>
        <p:nvSpPr>
          <p:cNvPr id="298" name="Freccia 7"/>
          <p:cNvSpPr/>
          <p:nvPr/>
        </p:nvSpPr>
        <p:spPr>
          <a:xfrm rot="5400000" flipH="1">
            <a:off x="18156468" y="31869199"/>
            <a:ext cx="1841533" cy="2356608"/>
          </a:xfrm>
          <a:custGeom>
            <a:avLst/>
            <a:gdLst/>
            <a:ahLst/>
            <a:cxnLst>
              <a:cxn ang="0">
                <a:pos x="wd2" y="hd2"/>
              </a:cxn>
              <a:cxn ang="5400000">
                <a:pos x="wd2" y="hd2"/>
              </a:cxn>
              <a:cxn ang="10800000">
                <a:pos x="wd2" y="hd2"/>
              </a:cxn>
              <a:cxn ang="16200000">
                <a:pos x="wd2" y="hd2"/>
              </a:cxn>
            </a:cxnLst>
            <a:rect l="0" t="0" r="r" b="b"/>
            <a:pathLst>
              <a:path w="21600" h="21600" extrusionOk="0">
                <a:moveTo>
                  <a:pt x="7367" y="0"/>
                </a:moveTo>
                <a:lnTo>
                  <a:pt x="0" y="7818"/>
                </a:lnTo>
                <a:lnTo>
                  <a:pt x="4127" y="7818"/>
                </a:lnTo>
                <a:cubicBezTo>
                  <a:pt x="4127" y="7860"/>
                  <a:pt x="4125" y="7904"/>
                  <a:pt x="4125" y="7946"/>
                </a:cubicBezTo>
                <a:cubicBezTo>
                  <a:pt x="4125" y="15487"/>
                  <a:pt x="11948" y="21600"/>
                  <a:pt x="21598" y="21600"/>
                </a:cubicBezTo>
                <a:cubicBezTo>
                  <a:pt x="21598" y="21600"/>
                  <a:pt x="21600" y="21600"/>
                  <a:pt x="21600" y="21600"/>
                </a:cubicBezTo>
                <a:lnTo>
                  <a:pt x="21600" y="16556"/>
                </a:lnTo>
                <a:cubicBezTo>
                  <a:pt x="21600" y="16556"/>
                  <a:pt x="21598" y="16556"/>
                  <a:pt x="21598" y="16556"/>
                </a:cubicBezTo>
                <a:cubicBezTo>
                  <a:pt x="15512" y="16556"/>
                  <a:pt x="10578" y="12702"/>
                  <a:pt x="10578" y="7946"/>
                </a:cubicBezTo>
                <a:cubicBezTo>
                  <a:pt x="10578" y="7903"/>
                  <a:pt x="10582" y="7860"/>
                  <a:pt x="10582" y="7818"/>
                </a:cubicBezTo>
                <a:lnTo>
                  <a:pt x="14736" y="7818"/>
                </a:lnTo>
                <a:lnTo>
                  <a:pt x="7367" y="0"/>
                </a:lnTo>
                <a:close/>
              </a:path>
            </a:pathLst>
          </a:custGeom>
          <a:solidFill>
            <a:schemeClr val="accent1"/>
          </a:solidFill>
          <a:ln w="25400">
            <a:solidFill>
              <a:schemeClr val="accent1"/>
            </a:solidFill>
          </a:ln>
        </p:spPr>
        <p:txBody>
          <a:bodyPr lIns="68580" tIns="68580" rIns="68580" bIns="68580" anchor="ctr"/>
          <a:lstStyle/>
          <a:p>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1" animBg="1" advAuto="0"/>
    </p:bldLst>
  </p:timing>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FDA023"/>
      </a:accent1>
      <a:accent2>
        <a:srgbClr val="AA2B1E"/>
      </a:accent2>
      <a:accent3>
        <a:srgbClr val="71685C"/>
      </a:accent3>
      <a:accent4>
        <a:srgbClr val="64A73B"/>
      </a:accent4>
      <a:accent5>
        <a:srgbClr val="EB5605"/>
      </a:accent5>
      <a:accent6>
        <a:srgbClr val="B9CA1A"/>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68580" tIns="68580" rIns="68580" bIns="68580"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4300" b="1"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4300" b="1"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FFFFFF"/>
      </a:dk1>
      <a:lt1>
        <a:srgbClr val="FF9900"/>
      </a:lt1>
      <a:dk2>
        <a:srgbClr val="A7A7A7"/>
      </a:dk2>
      <a:lt2>
        <a:srgbClr val="535353"/>
      </a:lt2>
      <a:accent1>
        <a:srgbClr val="FDA023"/>
      </a:accent1>
      <a:accent2>
        <a:srgbClr val="AA2B1E"/>
      </a:accent2>
      <a:accent3>
        <a:srgbClr val="71685C"/>
      </a:accent3>
      <a:accent4>
        <a:srgbClr val="64A73B"/>
      </a:accent4>
      <a:accent5>
        <a:srgbClr val="EB5605"/>
      </a:accent5>
      <a:accent6>
        <a:srgbClr val="B9CA1A"/>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68580" tIns="68580" rIns="68580" bIns="68580"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4300" b="1"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4300" b="1"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37</TotalTime>
  <Words>827</Words>
  <Application>Microsoft Macintosh PowerPoint</Application>
  <PresentationFormat>Custom</PresentationFormat>
  <Paragraphs>72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Nunito</vt:lpstr>
      <vt:lpstr>Open Sans</vt:lpstr>
      <vt:lpstr>Symbol</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Nathalie  SAUVONNET</cp:lastModifiedBy>
  <cp:revision>6</cp:revision>
  <dcterms:modified xsi:type="dcterms:W3CDTF">2021-12-05T15:43:07Z</dcterms:modified>
</cp:coreProperties>
</file>