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6"/>
  </p:notesMasterIdLst>
  <p:sldIdLst>
    <p:sldId id="301" r:id="rId2"/>
    <p:sldId id="256" r:id="rId3"/>
    <p:sldId id="258" r:id="rId4"/>
    <p:sldId id="257" r:id="rId5"/>
    <p:sldId id="302" r:id="rId6"/>
    <p:sldId id="259" r:id="rId7"/>
    <p:sldId id="260" r:id="rId8"/>
    <p:sldId id="261" r:id="rId9"/>
    <p:sldId id="262" r:id="rId10"/>
    <p:sldId id="265" r:id="rId11"/>
    <p:sldId id="264" r:id="rId12"/>
    <p:sldId id="279" r:id="rId13"/>
    <p:sldId id="280" r:id="rId14"/>
    <p:sldId id="306"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Fira Sans" panose="020B0503050000020004" pitchFamily="34" charset="0"/>
      <p:regular r:id="rId21"/>
      <p:bold r:id="rId22"/>
      <p:italic r:id="rId23"/>
      <p:boldItalic r:id="rId24"/>
    </p:embeddedFont>
    <p:embeddedFont>
      <p:font typeface="Freestyle Script" panose="030804020302050B0404" pitchFamily="66" charset="0"/>
      <p:regular r:id="rId25"/>
    </p:embeddedFont>
    <p:embeddedFont>
      <p:font typeface="Roboto Slab" panose="020B0604020202020204" charset="0"/>
      <p:regular r:id="rId26"/>
      <p:bold r:id="rId27"/>
    </p:embeddedFont>
    <p:embeddedFont>
      <p:font typeface="Source Sans Pro" panose="020B0503030403020204" pitchFamily="34" charset="0"/>
      <p:regular r:id="rId28"/>
      <p:bold r:id="rId29"/>
      <p:italic r:id="rId30"/>
      <p:boldItalic r:id="rId31"/>
    </p:embeddedFont>
    <p:embeddedFont>
      <p:font typeface="Viga"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99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65B886-D097-4690-90C7-267D63A2BC6E}">
  <a:tblStyle styleId="{A765B886-D097-4690-90C7-267D63A2BC6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47" autoAdjust="0"/>
    <p:restoredTop sz="84595" autoAdjust="0"/>
  </p:normalViewPr>
  <p:slideViewPr>
    <p:cSldViewPr snapToGrid="0">
      <p:cViewPr varScale="1">
        <p:scale>
          <a:sx n="93" d="100"/>
          <a:sy n="93" d="100"/>
        </p:scale>
        <p:origin x="2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d863e7ddba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d863e7ddba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TR" dirty="0"/>
              <a:t>Depending on our research, total and sub-divided costs are  expected to be as presented above. </a:t>
            </a:r>
          </a:p>
          <a:p>
            <a:pPr marL="158750" indent="0">
              <a:buNone/>
            </a:pPr>
            <a:r>
              <a:rPr lang="en-TR" dirty="0"/>
              <a:t>General lab equipments cost approximately 2000 €/year. It includes from used pipette tips to gloves etc.  during the whole experiments. </a:t>
            </a:r>
          </a:p>
          <a:p>
            <a:pPr marL="158750" indent="0">
              <a:buNone/>
            </a:pPr>
            <a:r>
              <a:rPr lang="en-TR" dirty="0"/>
              <a:t>pAAV6 Vector costs 75 $, (we might need a pair per year/ in anycase.)</a:t>
            </a:r>
          </a:p>
          <a:p>
            <a:pPr marL="158750" indent="0">
              <a:buNone/>
            </a:pPr>
            <a:r>
              <a:rPr lang="en-TR" dirty="0"/>
              <a:t>We will order 1 mice model and it already includes 2 female and 1 male and we will produce the rest of the mice we will need.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TR" dirty="0"/>
              <a:t>Cost for experiments show variety as; PET/CT $ 750 , </a:t>
            </a:r>
            <a:r>
              <a:rPr lang="it-IT" dirty="0">
                <a:latin typeface="Times New Roman" panose="02020603050405020304" pitchFamily="18" charset="0"/>
                <a:ea typeface="Roboto Slab" panose="020B0604020202020204" charset="0"/>
                <a:cs typeface="Times New Roman" panose="02020603050405020304" pitchFamily="18" charset="0"/>
              </a:rPr>
              <a:t>Immunofluorescence  $ 570 , Immunohistochemistry  $ 250, tumor progression for $200, metastasis analysis for $ 300 and CC3 assay $ 250,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dirty="0">
                <a:latin typeface="Times New Roman" panose="02020603050405020304" pitchFamily="18" charset="0"/>
                <a:ea typeface="Roboto Slab" panose="020B0604020202020204" charset="0"/>
                <a:cs typeface="Times New Roman" panose="02020603050405020304" pitchFamily="18" charset="0"/>
              </a:rPr>
              <a:t>Moreover, during the entire project, 1 post-Doc and 2 PhD are required to perform the studies. As an average salary per year it costs 20.400 and 26.400 Euros, respectivelty.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dirty="0">
                <a:latin typeface="Times New Roman" panose="02020603050405020304" pitchFamily="18" charset="0"/>
                <a:ea typeface="Roboto Slab" panose="020B0604020202020204" charset="0"/>
                <a:cs typeface="Times New Roman" panose="02020603050405020304" pitchFamily="18" charset="0"/>
              </a:rPr>
              <a:t>At </a:t>
            </a:r>
            <a:r>
              <a:rPr lang="it-IT" dirty="0" err="1">
                <a:latin typeface="Times New Roman" panose="02020603050405020304" pitchFamily="18" charset="0"/>
                <a:ea typeface="Roboto Slab" panose="020B0604020202020204" charset="0"/>
                <a:cs typeface="Times New Roman" panose="02020603050405020304" pitchFamily="18" charset="0"/>
              </a:rPr>
              <a:t>total</a:t>
            </a:r>
            <a:r>
              <a:rPr lang="it-IT" dirty="0">
                <a:latin typeface="Times New Roman" panose="02020603050405020304" pitchFamily="18" charset="0"/>
                <a:ea typeface="Roboto Slab" panose="020B0604020202020204" charset="0"/>
                <a:cs typeface="Times New Roman" panose="02020603050405020304" pitchFamily="18" charset="0"/>
              </a:rPr>
              <a:t>, the entire project with the full expenses will cost approximately,149.320.000 </a:t>
            </a:r>
            <a:r>
              <a:rPr lang="it-IT" dirty="0" err="1">
                <a:latin typeface="Times New Roman" panose="02020603050405020304" pitchFamily="18" charset="0"/>
                <a:ea typeface="Roboto Slab" panose="020B0604020202020204" charset="0"/>
                <a:cs typeface="Times New Roman" panose="02020603050405020304" pitchFamily="18" charset="0"/>
              </a:rPr>
              <a:t>dollars</a:t>
            </a:r>
            <a:r>
              <a:rPr lang="it-IT" dirty="0">
                <a:latin typeface="Times New Roman" panose="02020603050405020304" pitchFamily="18" charset="0"/>
                <a:ea typeface="Roboto Slab" panose="020B0604020202020204" charset="0"/>
                <a:cs typeface="Times New Roman" panose="02020603050405020304" pitchFamily="18" charset="0"/>
              </a:rPr>
              <a:t>, </a:t>
            </a:r>
            <a:r>
              <a:rPr lang="it-IT" dirty="0" err="1">
                <a:latin typeface="Times New Roman" panose="02020603050405020304" pitchFamily="18" charset="0"/>
                <a:ea typeface="Roboto Slab" panose="020B0604020202020204" charset="0"/>
                <a:cs typeface="Times New Roman" panose="02020603050405020304" pitchFamily="18" charset="0"/>
              </a:rPr>
              <a:t>assuming</a:t>
            </a:r>
            <a:r>
              <a:rPr lang="it-IT" dirty="0">
                <a:latin typeface="Times New Roman" panose="02020603050405020304" pitchFamily="18" charset="0"/>
                <a:ea typeface="Roboto Slab" panose="020B0604020202020204" charset="0"/>
                <a:cs typeface="Times New Roman" panose="02020603050405020304" pitchFamily="18" charset="0"/>
              </a:rPr>
              <a:t> </a:t>
            </a:r>
            <a:r>
              <a:rPr lang="it-IT" dirty="0" err="1">
                <a:latin typeface="Times New Roman" panose="02020603050405020304" pitchFamily="18" charset="0"/>
                <a:ea typeface="Roboto Slab" panose="020B0604020202020204" charset="0"/>
                <a:cs typeface="Times New Roman" panose="02020603050405020304" pitchFamily="18" charset="0"/>
              </a:rPr>
              <a:t>that</a:t>
            </a:r>
            <a:r>
              <a:rPr lang="it-IT" dirty="0">
                <a:latin typeface="Times New Roman" panose="02020603050405020304" pitchFamily="18" charset="0"/>
                <a:ea typeface="Roboto Slab" panose="020B0604020202020204" charset="0"/>
                <a:cs typeface="Times New Roman" panose="02020603050405020304" pitchFamily="18" charset="0"/>
              </a:rPr>
              <a:t> </a:t>
            </a:r>
            <a:r>
              <a:rPr lang="it-IT" dirty="0" err="1">
                <a:latin typeface="Times New Roman" panose="02020603050405020304" pitchFamily="18" charset="0"/>
                <a:ea typeface="Roboto Slab" panose="020B0604020202020204" charset="0"/>
                <a:cs typeface="Times New Roman" panose="02020603050405020304" pitchFamily="18" charset="0"/>
              </a:rPr>
              <a:t>we</a:t>
            </a:r>
            <a:r>
              <a:rPr lang="it-IT" dirty="0">
                <a:latin typeface="Times New Roman" panose="02020603050405020304" pitchFamily="18" charset="0"/>
                <a:ea typeface="Roboto Slab" panose="020B0604020202020204" charset="0"/>
                <a:cs typeface="Times New Roman" panose="02020603050405020304" pitchFamily="18" charset="0"/>
              </a:rPr>
              <a:t> </a:t>
            </a:r>
            <a:r>
              <a:rPr lang="it-IT" dirty="0" err="1">
                <a:latin typeface="Times New Roman" panose="02020603050405020304" pitchFamily="18" charset="0"/>
                <a:ea typeface="Roboto Slab" panose="020B0604020202020204" charset="0"/>
                <a:cs typeface="Times New Roman" panose="02020603050405020304" pitchFamily="18" charset="0"/>
              </a:rPr>
              <a:t>will</a:t>
            </a:r>
            <a:r>
              <a:rPr lang="it-IT" dirty="0">
                <a:latin typeface="Times New Roman" panose="02020603050405020304" pitchFamily="18" charset="0"/>
                <a:ea typeface="Roboto Slab" panose="020B0604020202020204" charset="0"/>
                <a:cs typeface="Times New Roman" panose="02020603050405020304" pitchFamily="18" charset="0"/>
              </a:rPr>
              <a:t> </a:t>
            </a:r>
            <a:r>
              <a:rPr lang="it-IT" dirty="0" err="1">
                <a:latin typeface="Times New Roman" panose="02020603050405020304" pitchFamily="18" charset="0"/>
                <a:ea typeface="Roboto Slab" panose="020B0604020202020204" charset="0"/>
                <a:cs typeface="Times New Roman" panose="02020603050405020304" pitchFamily="18" charset="0"/>
              </a:rPr>
              <a:t>need</a:t>
            </a:r>
            <a:r>
              <a:rPr lang="it-IT" dirty="0">
                <a:latin typeface="Times New Roman" panose="02020603050405020304" pitchFamily="18" charset="0"/>
                <a:ea typeface="Roboto Slab" panose="020B0604020202020204" charset="0"/>
                <a:cs typeface="Times New Roman" panose="02020603050405020304" pitchFamily="18" charset="0"/>
              </a:rPr>
              <a:t> </a:t>
            </a:r>
            <a:r>
              <a:rPr lang="it-IT" dirty="0" err="1">
                <a:latin typeface="Times New Roman" panose="02020603050405020304" pitchFamily="18" charset="0"/>
                <a:ea typeface="Roboto Slab" panose="020B0604020202020204" charset="0"/>
                <a:cs typeface="Times New Roman" panose="02020603050405020304" pitchFamily="18" charset="0"/>
              </a:rPr>
              <a:t>three</a:t>
            </a:r>
            <a:r>
              <a:rPr lang="it-IT" dirty="0">
                <a:latin typeface="Times New Roman" panose="02020603050405020304" pitchFamily="18" charset="0"/>
                <a:ea typeface="Roboto Slab" panose="020B0604020202020204" charset="0"/>
                <a:cs typeface="Times New Roman" panose="02020603050405020304" pitchFamily="18" charset="0"/>
              </a:rPr>
              <a:t> </a:t>
            </a:r>
            <a:r>
              <a:rPr lang="it-IT" dirty="0" err="1">
                <a:latin typeface="Times New Roman" panose="02020603050405020304" pitchFamily="18" charset="0"/>
                <a:ea typeface="Roboto Slab" panose="020B0604020202020204" charset="0"/>
                <a:cs typeface="Times New Roman" panose="02020603050405020304" pitchFamily="18" charset="0"/>
              </a:rPr>
              <a:t>years</a:t>
            </a:r>
            <a:r>
              <a:rPr lang="it-IT" dirty="0">
                <a:latin typeface="Times New Roman" panose="02020603050405020304" pitchFamily="18" charset="0"/>
                <a:ea typeface="Roboto Slab" panose="020B0604020202020204" charset="0"/>
                <a:cs typeface="Times New Roman" panose="02020603050405020304" pitchFamily="18" charset="0"/>
              </a:rPr>
              <a:t> to complete </a:t>
            </a:r>
            <a:r>
              <a:rPr lang="it-IT" dirty="0" err="1">
                <a:latin typeface="Times New Roman" panose="02020603050405020304" pitchFamily="18" charset="0"/>
                <a:ea typeface="Roboto Slab" panose="020B0604020202020204" charset="0"/>
                <a:cs typeface="Times New Roman" panose="02020603050405020304" pitchFamily="18" charset="0"/>
              </a:rPr>
              <a:t>it</a:t>
            </a:r>
            <a:r>
              <a:rPr lang="it-IT" dirty="0">
                <a:latin typeface="Times New Roman" panose="02020603050405020304" pitchFamily="18" charset="0"/>
                <a:ea typeface="Roboto Slab" panose="020B0604020202020204" charset="0"/>
                <a:cs typeface="Times New Roman" panose="02020603050405020304" pitchFamily="18" charset="0"/>
              </a:rPr>
              <a: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it-IT" dirty="0">
              <a:latin typeface="Times New Roman" panose="02020603050405020304" pitchFamily="18" charset="0"/>
              <a:ea typeface="Roboto Slab" panose="020B0604020202020204" charset="0"/>
              <a:cs typeface="Times New Roman" panose="02020603050405020304" pitchFamily="18" charset="0"/>
            </a:endParaRPr>
          </a:p>
          <a:p>
            <a:endParaRPr lang="en-T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d863e7ddba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d863e7ddb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it-IT" dirty="0"/>
              <a:t>1: </a:t>
            </a:r>
            <a:r>
              <a:rPr lang="it-IT" sz="1100" b="0" i="0" u="none" strike="noStrike" cap="none" dirty="0">
                <a:solidFill>
                  <a:srgbClr val="000000"/>
                </a:solidFill>
                <a:effectLst/>
                <a:latin typeface="Arial"/>
                <a:cs typeface="Arial"/>
                <a:sym typeface="Arial"/>
              </a:rPr>
              <a:t>M</a:t>
            </a:r>
            <a:r>
              <a:rPr lang="it-IT" sz="1100" b="0" i="0" u="none" strike="noStrike" cap="none" dirty="0">
                <a:solidFill>
                  <a:srgbClr val="000000"/>
                </a:solidFill>
                <a:effectLst/>
                <a:latin typeface="Arial"/>
                <a:ea typeface="Arial"/>
                <a:cs typeface="Arial"/>
                <a:sym typeface="Arial"/>
              </a:rPr>
              <a:t>any studies have shown that the tumor microenvironment at the primary site can differ from that of metastasis. Thus, while a TAMs depleting approach works in decreasing the primary tumor growth in mice, the same approach does not give the same outcome in PDAC patients with advanced disease. To maximize the translatabilitybetween preclinical models and humans can be used  models that mimic the stage of cancer in which the therapy is meant to be tested in clinical trials. An example of model realized to recapitulate advanced disease in mice is the intrasplenic pancreatic tumor model.</a:t>
            </a:r>
            <a:endParaRPr lang="it-IT" dirty="0"/>
          </a:p>
          <a:p>
            <a:pPr marL="158750" indent="0">
              <a:buNone/>
            </a:pPr>
            <a:r>
              <a:rPr lang="it-IT" dirty="0"/>
              <a:t>2 : </a:t>
            </a:r>
            <a:r>
              <a:rPr lang="it-IT" sz="1100" b="0" i="0" u="none" strike="noStrike" cap="none" dirty="0">
                <a:solidFill>
                  <a:srgbClr val="000000"/>
                </a:solidFill>
                <a:effectLst/>
                <a:latin typeface="Arial"/>
                <a:ea typeface="Arial"/>
                <a:cs typeface="Arial"/>
                <a:sym typeface="Arial"/>
              </a:rPr>
              <a:t> There are currently limited markers to distinguish TAMs from normal macrophages in non-tumor tissues.</a:t>
            </a:r>
          </a:p>
          <a:p>
            <a:pPr marL="158750" indent="0">
              <a:buNone/>
            </a:pPr>
            <a:r>
              <a:rPr lang="it-IT" sz="1100" b="0" i="0" u="none" strike="noStrike" cap="none" dirty="0">
                <a:solidFill>
                  <a:srgbClr val="000000"/>
                </a:solidFill>
                <a:effectLst/>
                <a:latin typeface="Arial"/>
                <a:ea typeface="Arial"/>
                <a:cs typeface="Arial"/>
                <a:sym typeface="Arial"/>
              </a:rPr>
              <a:t>The increased accessibility to novel technologies such as including mIHC, CyTOF, high-throughput scRNA-seq, and spatial transcriptomics can help to identify novel TAMs targets improoving the outcome of TAMs based approaches. Moreovere these technologies can also help to get a more complete landscape of the of the inter-tumoral and intra-tumoral  heterogeneity in terms of macrophages density shown in previous studies that have identified different subtypes of PDAC.</a:t>
            </a:r>
          </a:p>
          <a:p>
            <a:pPr marL="158750" indent="0">
              <a:buNone/>
            </a:pPr>
            <a:r>
              <a:rPr lang="it-IT" sz="1100" b="0" i="0" u="none" strike="noStrike" cap="none" dirty="0">
                <a:solidFill>
                  <a:srgbClr val="000000"/>
                </a:solidFill>
                <a:effectLst/>
                <a:latin typeface="Arial"/>
                <a:cs typeface="Arial"/>
                <a:sym typeface="Arial"/>
              </a:rPr>
              <a:t>3: Because </a:t>
            </a:r>
            <a:r>
              <a:rPr lang="it-IT" sz="1100" b="0" i="0" u="none" strike="noStrike" cap="none" dirty="0">
                <a:solidFill>
                  <a:srgbClr val="000000"/>
                </a:solidFill>
                <a:effectLst/>
                <a:latin typeface="Arial"/>
                <a:ea typeface="Arial"/>
                <a:cs typeface="Arial"/>
                <a:sym typeface="Arial"/>
              </a:rPr>
              <a:t>systemic macrophage depletion in an immunocompromised patient treated with chemotherapy may increase vulnerability to infections, and because systemic delivery of anti-TAMs agents (in particulary macrophage depletion inhibiting CSF1R) has been shown in previous studies to promote inflammation. Thus, we purpose instead of systemic administration the intraductal delivery, which have been demonstrated safe and effective.</a:t>
            </a:r>
            <a:endParaRPr lang="it-IT"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d863e7ddba_0_2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d863e7ddba_0_2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Given the multiples roles of TAMs in promoting PDAC and their correlation with a poor prognosis, they represent an attractive therapeutic target to impair tumor development and progression. There are many different strategies aiming at targeting TAMs in pre-clinical models, these therapeutic agents also demonstrate complementary effects when combined with chemotherapy and immune check-point blockade, suggesting the additive benefit of targeting TAMs. However, despite showing great potential there are some difficulties in part due to the complexity associated with the nature and origin of TAMs, and the diverse heterogeneity of PDAC tumors in humans compared to mice. Further research is therefore required to comprehensively characterize TAM subsets within the tumor microenvironment.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d863e7ddba_0_1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d863e7ddba_0_1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d863e7ddba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d863e7ddb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dirty="0"/>
          </a:p>
        </p:txBody>
      </p:sp>
    </p:spTree>
    <p:extLst>
      <p:ext uri="{BB962C8B-B14F-4D97-AF65-F5344CB8AC3E}">
        <p14:creationId xmlns:p14="http://schemas.microsoft.com/office/powerpoint/2010/main" val="381851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Tumor microenvironment (TME) is fundamental in cancer development. It shapes the intracellular program of cells regulating their functionality through cytokines, growth, transcriptional factors, oxygen levels and nutrients. Immune cells in the TME reprogram their phenotype to a tumor- associated one. In this context tumor-associate macrophages (TAMs) are one of the main cellular components, indeed in solid tumors consist up to the 50% of the mass. TAMs contribute to tumor progression at different levels: by promoting genetic instability nurturing cancer stem cells, supporting metastasis and taming protective adaptive immunity. Furthermore they can induce therapeutic chemoresistance. </a:t>
            </a:r>
            <a:r>
              <a:rPr lang="en-GB" sz="1100" dirty="0">
                <a:effectLst/>
                <a:latin typeface="Calibri" panose="020F0502020204030204" pitchFamily="34" charset="0"/>
                <a:ea typeface="Calibri" panose="020F0502020204030204" pitchFamily="34" charset="0"/>
                <a:cs typeface="Times New Roman" panose="02020603050405020304" pitchFamily="18" charset="0"/>
              </a:rPr>
              <a:t>M</a:t>
            </a:r>
            <a:r>
              <a:rPr lang="en-US" sz="1100" dirty="0">
                <a:effectLst/>
                <a:latin typeface="Calibri" panose="020F0502020204030204" pitchFamily="34" charset="0"/>
                <a:ea typeface="Calibri" panose="020F0502020204030204" pitchFamily="34" charset="0"/>
                <a:cs typeface="Times New Roman" panose="02020603050405020304" pitchFamily="18" charset="0"/>
              </a:rPr>
              <a:t>assive infiltration of TAMs or enrichment of TAM-related markers, at least the ones characterizing the M2 phenotype, usually indicate cancer progression and a poor prognosis.</a:t>
            </a:r>
          </a:p>
          <a:p>
            <a:pPr marL="139700" indent="0">
              <a:lnSpc>
                <a:spcPct val="107000"/>
              </a:lnSpc>
              <a:spcAft>
                <a:spcPts val="800"/>
              </a:spcAft>
              <a:buNone/>
            </a:pP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139700" indent="0">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Pancreatic ductal adenocarcinoma (PDAC) is a highly lethal malignancy. PDAC is only cured by surgical resection in its early stage, but there remains a relatively high possibility of recurrence. Pancreatic ductal adenocarcinoma takes a proportion of 85% in pancreatic cancer cases and is still one of the most malignant tumors with 5-year overall survival of less than 10%</a:t>
            </a:r>
            <a:r>
              <a:rPr lang="it-IT" sz="1100" dirty="0">
                <a:effectLst/>
                <a:latin typeface="Calibri" panose="020F0502020204030204" pitchFamily="34" charset="0"/>
                <a:ea typeface="Calibri" panose="020F0502020204030204" pitchFamily="34" charset="0"/>
                <a:cs typeface="Times New Roman" panose="02020603050405020304" pitchFamily="18" charset="0"/>
              </a:rPr>
              <a:t>.  The development of PDAC is closely associated with the tumor microenvironment. Tumor-associated macrophages (TAMs) are one of the most abundant immune cell populations in the pancreatic tumor stroma. </a:t>
            </a:r>
            <a:r>
              <a:rPr lang="en-GB" sz="1100" dirty="0">
                <a:effectLst/>
                <a:latin typeface="Calibri" panose="020F0502020204030204" pitchFamily="34" charset="0"/>
                <a:ea typeface="Calibri" panose="020F0502020204030204" pitchFamily="34" charset="0"/>
                <a:cs typeface="Times New Roman" panose="02020603050405020304" pitchFamily="18" charset="0"/>
              </a:rPr>
              <a:t>The role of TAMs in PDAC, is to promote PDAC development and progression by contributing to chronic inflammation, promoting cancer stemness, desmoplasia, immunosuppression, angiogenesis, inducing EMT, tumor invasion and metastasis, and mediating drug resistance.</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these reasons this kind of cancer it is an optimal choice for the treatment targeting TAMs. Indeed TAMs is an emerging field of interest, there are many researches on TAM-focused therapeutic strategies that have the potential to complement and synergize with both chemotherapy and immunotherapy. The principle strategies developed in pre-clinical models of PDAC  aim to deplete TAMs, inhibit their recruitment or reprogramming TAMs towards the M1 phenotype, as M1 macrophages have been shown playing a tumor-suppressive role, whereas the phenotype M2 has been shown pro-tumoral.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76915f5b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d76915f5b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aim of the project is to test if tumour-associated macrophages suppression can slow down tumour progression and increase chemotherapy efficacy avoiding the chemoresistance insurrection. We decided to make an in vivo gene therapy in a mouse model of pancreatic ductal adenocarcinoma by using an Adeno-Associated Vector that specifically targets pancreatic TAMs and expresses a suicide gene.</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76915f5b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d76915f5b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recombinant AAV vector is produced using as package cell line the HEK-293, </a:t>
            </a:r>
            <a:r>
              <a:rPr lang="en-US" dirty="0" err="1"/>
              <a:t>cotransfected</a:t>
            </a:r>
            <a:r>
              <a:rPr lang="en-US" dirty="0"/>
              <a:t> with the expression cassette containing the transgene we aim to express (HSV-TK) and a reporter gene (GFP) enclosed between 2 ITRs,  a plasmid containing Rep and Cap genes, that allow the formation of the capsid and the replication, and an Helper  plasmid containing the adenoviral E4, E2A and VA RNA genes necessary for the replication of the recombinant AAV (The E1a and the E1B55K genes are expressed from the HEK-293 cell line itself).</a:t>
            </a:r>
          </a:p>
          <a:p>
            <a:pPr marL="0" lvl="0" indent="0" algn="l" rtl="0">
              <a:spcBef>
                <a:spcPts val="0"/>
              </a:spcBef>
              <a:spcAft>
                <a:spcPts val="0"/>
              </a:spcAft>
              <a:buNone/>
            </a:pPr>
            <a:r>
              <a:rPr lang="en-US" dirty="0"/>
              <a:t>The transgene HSV-TK (Herpes simplex virus thymidine kinase) is a suicide gene that works converting Ganciclovir (GCV) into the </a:t>
            </a:r>
            <a:r>
              <a:rPr lang="en-US" sz="1100" b="0" i="0" u="none" strike="noStrike" cap="none" dirty="0">
                <a:solidFill>
                  <a:srgbClr val="000000"/>
                </a:solidFill>
                <a:effectLst/>
                <a:latin typeface="Arial"/>
                <a:ea typeface="Arial"/>
                <a:cs typeface="Arial"/>
                <a:sym typeface="Arial"/>
              </a:rPr>
              <a:t>monophosphorylated metabolite, further phosphorylated by the host cell kinase. This triphosphate form of GCV (deoxythymidine triphosphate) inhibits DNA polymerase, blocking the both nuclear and mitochondrial DNA synthesis and inducing the apoptosis cascade. Achieving HSV-TK expression in TAMs and administrating GCV we induce TAMs apoptosis.</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Both the suicide gene and the reporter gene (GFP) are expressed under CD163 promoter, in order to induce the expression of the cassette only in TAMs. Indeed CD163 is a marker of M2 macrophages, expressed on TAMs surface. </a:t>
            </a: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The serotype we have chosen is the AAV6, that shows tropism for pancreatic cells (and that have been used in previous studies on PDAC).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cs typeface="Arial"/>
                <a:sym typeface="Arial"/>
              </a:rPr>
              <a:t>The murine model of PDAC used for in vivo experiments is the </a:t>
            </a:r>
            <a:r>
              <a:rPr lang="en-US" sz="1100" b="0" i="0" u="none" strike="noStrike" cap="none" dirty="0">
                <a:solidFill>
                  <a:srgbClr val="000000"/>
                </a:solidFill>
                <a:effectLst/>
                <a:latin typeface="Arial"/>
                <a:ea typeface="Arial"/>
                <a:cs typeface="Arial"/>
                <a:sym typeface="Arial"/>
              </a:rPr>
              <a:t>KPC Model (</a:t>
            </a:r>
            <a:r>
              <a:rPr lang="en-US" sz="1100" b="0" i="1" u="none" strike="noStrike" cap="none" dirty="0">
                <a:solidFill>
                  <a:srgbClr val="000000"/>
                </a:solidFill>
                <a:effectLst/>
                <a:latin typeface="Arial"/>
                <a:ea typeface="Arial"/>
                <a:cs typeface="Arial"/>
                <a:sym typeface="Arial"/>
              </a:rPr>
              <a:t>LSL-Kras</a:t>
            </a:r>
            <a:r>
              <a:rPr lang="en-US" sz="1100" b="0" i="1" u="none" strike="noStrike" cap="none" baseline="30000" dirty="0">
                <a:solidFill>
                  <a:srgbClr val="000000"/>
                </a:solidFill>
                <a:effectLst/>
                <a:latin typeface="Arial"/>
                <a:ea typeface="Arial"/>
                <a:cs typeface="Arial"/>
                <a:sym typeface="Arial"/>
              </a:rPr>
              <a:t>G12D/+</a:t>
            </a:r>
            <a:r>
              <a:rPr lang="en-US" sz="1100" b="0" i="1" u="none" strike="noStrike" cap="none" dirty="0">
                <a:solidFill>
                  <a:srgbClr val="000000"/>
                </a:solidFill>
                <a:effectLst/>
                <a:latin typeface="Arial"/>
                <a:ea typeface="Arial"/>
                <a:cs typeface="Arial"/>
                <a:sym typeface="Arial"/>
              </a:rPr>
              <a:t>;LSL-Trp53</a:t>
            </a:r>
            <a:r>
              <a:rPr lang="en-US" sz="1100" b="0" i="1" u="none" strike="noStrike" cap="none" baseline="30000" dirty="0">
                <a:solidFill>
                  <a:srgbClr val="000000"/>
                </a:solidFill>
                <a:effectLst/>
                <a:latin typeface="Arial"/>
                <a:ea typeface="Arial"/>
                <a:cs typeface="Arial"/>
                <a:sym typeface="Arial"/>
              </a:rPr>
              <a:t>R172H/+</a:t>
            </a:r>
            <a:r>
              <a:rPr lang="en-US" sz="1100" b="0" i="1" u="none" strike="noStrike" cap="none" dirty="0">
                <a:solidFill>
                  <a:srgbClr val="000000"/>
                </a:solidFill>
                <a:effectLst/>
                <a:latin typeface="Arial"/>
                <a:ea typeface="Arial"/>
                <a:cs typeface="Arial"/>
                <a:sym typeface="Arial"/>
              </a:rPr>
              <a:t>;Pdx-1-Cre)</a:t>
            </a:r>
            <a:r>
              <a:rPr lang="en-US" sz="1100" b="0" i="0" u="none" strike="noStrike" cap="none" dirty="0">
                <a:solidFill>
                  <a:srgbClr val="000000"/>
                </a:solidFill>
                <a:effectLst/>
                <a:latin typeface="Arial"/>
                <a:ea typeface="Arial"/>
                <a:cs typeface="Arial"/>
                <a:sym typeface="Arial"/>
              </a:rPr>
              <a:t>.</a:t>
            </a:r>
            <a:endParaRPr lang="en-US"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pPr marL="158750" indent="0">
              <a:buNone/>
            </a:pPr>
            <a:r>
              <a:rPr lang="it-IT" sz="1400" dirty="0"/>
              <a:t>With the method already seen are producend 2 vectors : in one is cloned the HSV-TK  and the GFP gene as reporter, and the other is a control expressing only the GFP gene. </a:t>
            </a:r>
          </a:p>
          <a:p>
            <a:pPr marL="158750" indent="0">
              <a:buNone/>
            </a:pPr>
            <a:r>
              <a:rPr lang="it-IT" sz="1400" dirty="0"/>
              <a:t>The experimental plan is divided in 2 parts :  in vitro and in vivo. The assays both in vitro and in vivo aim to compare the amount of TAMs and their apoptosis rate and the efficacy of chemotherapy with and without the expression of HSV-TK.</a:t>
            </a:r>
          </a:p>
          <a:p>
            <a:pPr marL="158750" indent="0">
              <a:buNone/>
            </a:pPr>
            <a:r>
              <a:rPr lang="it-IT" sz="1400" u="sng" dirty="0"/>
              <a:t>In vitro : </a:t>
            </a:r>
            <a:r>
              <a:rPr lang="it-IT" sz="1400" u="none" dirty="0"/>
              <a:t>Cells are extracted from the murine model KPC. The cells are cultured in two different plates (both with GCV in the soil). One cell culture is transfected with HSV-TK (and GFP as reporter gene), the other cell culture with the control (GFP only). First is assessed the efficacy of transfection in both the cell cultures. Further assays aim to assess the TAMs amount and the rate of TAMs apoptosis in both the cells transfected with the HSV-TK and in the control.</a:t>
            </a:r>
          </a:p>
          <a:p>
            <a:pPr marL="158750" indent="0">
              <a:buNone/>
            </a:pPr>
            <a:r>
              <a:rPr lang="it-IT" sz="1400" u="none" dirty="0"/>
              <a:t>Then both the HSV-TK and control are treated with the chemotherapeutic agent Gemcitabine, in order to analyze the drug metabolism .</a:t>
            </a:r>
          </a:p>
          <a:p>
            <a:pPr marL="158750" indent="0">
              <a:buNone/>
            </a:pPr>
            <a:r>
              <a:rPr lang="it-IT" sz="1400" u="sng" dirty="0"/>
              <a:t>In vivo :</a:t>
            </a:r>
            <a:r>
              <a:rPr lang="it-IT" sz="1400" u="none" dirty="0"/>
              <a:t> the in vivo assays are performed on a cohort of 40  mices </a:t>
            </a:r>
            <a:r>
              <a:rPr lang="en-GB" sz="1400" b="0" dirty="0"/>
              <a:t>. They are divided in 2 groups : one is injected with HSV-TK vector (20 mices), the other one with the control (20 mices). After the vector injection each group of 20 mices- the HSV-TK injected, and the control- is divided into 2 groups : 10 mices are  treated with chemotherapy (Gemcitabine, GEM), the other 10 mices are used as control. Such that the initial cohort of 40 mices is divided in 4 groups, each composed by 10 mices : (1) HSV-TK; (2) control; (3) HSV-TK +GEM; (4) control + GEM. First is assessed tumor progression and metastatization in living mices by performing PET. Then mices are sacrificed. Once is assessed the efficacy of transfection, in all the groups, are performed histochemical assays on HSV-TK and control group that aim to assess the amount of TAMs. Further histochemical assay to assess the TAMs apoptosis rate is performed on HSV-TK, HSV-TK+GEM and control +GEM groups. Finally ulterior assays are performed to evaluate the tumor growth and the methastasis formation among all the 4 groups.</a:t>
            </a:r>
            <a:endParaRPr lang="it-IT" sz="1400" b="0" u="sng" dirty="0"/>
          </a:p>
        </p:txBody>
      </p:sp>
    </p:spTree>
    <p:extLst>
      <p:ext uri="{BB962C8B-B14F-4D97-AF65-F5344CB8AC3E}">
        <p14:creationId xmlns:p14="http://schemas.microsoft.com/office/powerpoint/2010/main" val="234517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d76915f5bd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d76915f5bd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cells were extracted from the murine model KPC</a:t>
            </a:r>
            <a:r>
              <a:rPr lang="en-GB" sz="1100" b="0" i="0" u="none" strike="noStrike" cap="none" baseline="30000" dirty="0">
                <a:solidFill>
                  <a:srgbClr val="000000"/>
                </a:solidFill>
                <a:latin typeface="Arial"/>
                <a:cs typeface="Arial"/>
                <a:sym typeface="Arial"/>
              </a:rPr>
              <a:t>, </a:t>
            </a:r>
            <a:r>
              <a:rPr lang="en-GB" sz="1100" b="0" i="0" u="none" strike="noStrike" cap="none" dirty="0">
                <a:solidFill>
                  <a:srgbClr val="000000"/>
                </a:solidFill>
                <a:latin typeface="Arial"/>
                <a:cs typeface="Arial"/>
                <a:sym typeface="Arial"/>
              </a:rPr>
              <a:t>a group was transfected with the recombinant vector with HSV-TK + GFP as reporter gene, the other with the control only containing the GFP. </a:t>
            </a:r>
            <a:r>
              <a:rPr lang="en-GB" sz="1100" dirty="0">
                <a:effectLst/>
                <a:latin typeface="Calibri" panose="020F0502020204030204" pitchFamily="34" charset="0"/>
                <a:ea typeface="Calibri" panose="020F0502020204030204" pitchFamily="34" charset="0"/>
                <a:cs typeface="Times New Roman" panose="02020603050405020304" pitchFamily="18" charset="0"/>
              </a:rPr>
              <a:t>At first it is verified that the vector has been transfected in the cells checking for the GFP fluorescence emission and we were able to see that in both cases it happened.</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In order to quantify the amount of TAMs it was performed a flow cytometry for CD163 – an antigen specific for the monocyte – macrophages lineage. It was performed both on the transfected cells and on the control, showing that the expression of the suicide gene induces the decrease of the TAMs population.</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It was made a flow cytometry for </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Annexin V</a:t>
            </a:r>
            <a:r>
              <a:rPr lang="it-IT" sz="1100" dirty="0">
                <a:effectLst/>
                <a:latin typeface="Calibri" panose="020F0502020204030204" pitchFamily="34" charset="0"/>
                <a:ea typeface="Calibri" panose="020F0502020204030204" pitchFamily="34" charset="0"/>
                <a:cs typeface="Times New Roman" panose="02020603050405020304" pitchFamily="18" charset="0"/>
              </a:rPr>
              <a:t> to assess that  the apoptosis has occurred aafter the transfection. We could observe that in the cells transfected with the suicide gene the apoptosis was significantly higher than apoptosis in the control.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100" dirty="0">
                <a:effectLst/>
                <a:latin typeface="Calibri" panose="020F0502020204030204" pitchFamily="34" charset="0"/>
                <a:ea typeface="Calibri" panose="020F0502020204030204" pitchFamily="34" charset="0"/>
                <a:cs typeface="Times New Roman" panose="02020603050405020304" pitchFamily="18" charset="0"/>
              </a:rPr>
              <a:t>TAMs are responsible for chemoresistance to Gemcitabine, as they can transform it from the active metabolite (dFdC) to the inactive one (dFdU).</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100" dirty="0">
                <a:effectLst/>
                <a:latin typeface="Calibri" panose="020F0502020204030204" pitchFamily="34" charset="0"/>
                <a:ea typeface="Calibri" panose="020F0502020204030204" pitchFamily="34" charset="0"/>
                <a:cs typeface="Times New Roman" panose="02020603050405020304" pitchFamily="18" charset="0"/>
              </a:rPr>
              <a:t>Both the cell cultures (the one transfected with the suicide gene HSV-TK and the negative control) were incubated with 1 microM of Gemcitabine.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100" dirty="0">
                <a:effectLst/>
                <a:latin typeface="Calibri" panose="020F0502020204030204" pitchFamily="34" charset="0"/>
                <a:ea typeface="Calibri" panose="020F0502020204030204" pitchFamily="34" charset="0"/>
                <a:cs typeface="Times New Roman" panose="02020603050405020304" pitchFamily="18" charset="0"/>
              </a:rPr>
              <a:t>The drug metabolism of Gemcitabine was analyzed by liquid chromathography-tandem mass spectrometry (LC-MS/MS) of the supernatant respectively 2 and 24 h treatment with gemcitabine. The active metabolite of the drug (dFdC) after 24 h results increased in the HSV-TK transfected cells with respect of control. Viceversa the inactive metabolite (dFdU) results decreased after 24 h in the transfectd HSV-TK cells with respect to the control. Thus the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suppression</a:t>
            </a:r>
            <a:r>
              <a:rPr lang="it-IT" sz="1100" dirty="0">
                <a:effectLst/>
                <a:latin typeface="Calibri" panose="020F0502020204030204" pitchFamily="34" charset="0"/>
                <a:ea typeface="Calibri" panose="020F0502020204030204" pitchFamily="34" charset="0"/>
                <a:cs typeface="Times New Roman" panose="02020603050405020304" pitchFamily="18" charset="0"/>
              </a:rPr>
              <a:t> of TAMs leads to an higher concentration of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active</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Gemcitabine</a:t>
            </a:r>
            <a:r>
              <a:rPr lang="it-IT" sz="1100" dirty="0">
                <a:effectLst/>
                <a:latin typeface="Calibri" panose="020F0502020204030204" pitchFamily="34" charset="0"/>
                <a:ea typeface="Calibri" panose="020F0502020204030204" pitchFamily="34" charset="0"/>
                <a:cs typeface="Times New Roman" panose="02020603050405020304" pitchFamily="18" charset="0"/>
              </a:rPr>
              <a:t> in vitro, may reducing chemoresistance in vivo.</a:t>
            </a:r>
            <a:endParaRPr lang="it-IT"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d76915f5b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d76915f5b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Once completed the in vitro experiments and verified that everything is on point we passed to the in vivo testing. So we transfected the mices, one group of 20 with the empty vector (control), one (group of 20) expressing the suicide gene (HSV-TK) by </a:t>
            </a:r>
            <a:r>
              <a:rPr lang="en-GB"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retrograde ductal delivery via cannulation of the common bile duct</a:t>
            </a:r>
            <a:r>
              <a:rPr lang="en-GB" sz="1100" dirty="0">
                <a:effectLst/>
                <a:latin typeface="Calibri" panose="020F0502020204030204" pitchFamily="34" charset="0"/>
                <a:ea typeface="Calibri" panose="020F0502020204030204" pitchFamily="34" charset="0"/>
                <a:cs typeface="Times New Roman" panose="02020603050405020304" pitchFamily="18" charset="0"/>
              </a:rPr>
              <a:t>.</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100" dirty="0" err="1">
                <a:effectLst/>
                <a:latin typeface="Calibri" panose="020F0502020204030204" pitchFamily="34" charset="0"/>
                <a:ea typeface="Calibri" panose="020F0502020204030204" pitchFamily="34" charset="0"/>
                <a:cs typeface="Times New Roman" panose="02020603050405020304" pitchFamily="18" charset="0"/>
              </a:rPr>
              <a:t>We</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have</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done</a:t>
            </a:r>
            <a:r>
              <a:rPr lang="it-IT" sz="1100" dirty="0">
                <a:effectLst/>
                <a:latin typeface="Calibri" panose="020F0502020204030204" pitchFamily="34" charset="0"/>
                <a:ea typeface="Calibri" panose="020F0502020204030204" pitchFamily="34" charset="0"/>
                <a:cs typeface="Times New Roman" panose="02020603050405020304" pitchFamily="18" charset="0"/>
              </a:rPr>
              <a:t> a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biopsy</a:t>
            </a:r>
            <a:r>
              <a:rPr lang="it-IT" sz="1100" dirty="0">
                <a:effectLst/>
                <a:latin typeface="Calibri" panose="020F0502020204030204" pitchFamily="34" charset="0"/>
                <a:ea typeface="Calibri" panose="020F0502020204030204" pitchFamily="34" charset="0"/>
                <a:cs typeface="Times New Roman" panose="02020603050405020304" pitchFamily="18" charset="0"/>
              </a:rPr>
              <a:t> of the mice pancreas and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performed</a:t>
            </a:r>
            <a:r>
              <a:rPr lang="it-IT" sz="1100" dirty="0">
                <a:effectLst/>
                <a:latin typeface="Calibri" panose="020F0502020204030204" pitchFamily="34" charset="0"/>
                <a:ea typeface="Calibri" panose="020F0502020204030204" pitchFamily="34" charset="0"/>
                <a:cs typeface="Times New Roman" panose="02020603050405020304" pitchFamily="18" charset="0"/>
              </a:rPr>
              <a:t> an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immunofluorescence</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assay</a:t>
            </a:r>
            <a:r>
              <a:rPr lang="it-IT" sz="1100" dirty="0">
                <a:effectLst/>
                <a:latin typeface="Calibri" panose="020F0502020204030204" pitchFamily="34" charset="0"/>
                <a:ea typeface="Calibri" panose="020F0502020204030204" pitchFamily="34" charset="0"/>
                <a:cs typeface="Times New Roman" panose="02020603050405020304" pitchFamily="18" charset="0"/>
              </a:rPr>
              <a:t> to check the GFP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expression</a:t>
            </a:r>
            <a:r>
              <a:rPr lang="it-IT" sz="1100" dirty="0">
                <a:effectLst/>
                <a:latin typeface="Calibri" panose="020F0502020204030204" pitchFamily="34" charset="0"/>
                <a:ea typeface="Calibri" panose="020F0502020204030204" pitchFamily="34" charset="0"/>
                <a:cs typeface="Times New Roman" panose="02020603050405020304" pitchFamily="18" charset="0"/>
              </a:rPr>
              <a:t> in order to know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1100" dirty="0">
                <a:effectLst/>
                <a:latin typeface="Calibri" panose="020F0502020204030204" pitchFamily="34" charset="0"/>
                <a:ea typeface="Calibri" panose="020F0502020204030204" pitchFamily="34" charset="0"/>
                <a:cs typeface="Times New Roman" panose="02020603050405020304" pitchFamily="18" charset="0"/>
              </a:rPr>
              <a:t> the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transfection</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has</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occurred</a:t>
            </a:r>
            <a:r>
              <a:rPr lang="it-IT" sz="1100" dirty="0">
                <a:effectLst/>
                <a:latin typeface="Calibri" panose="020F0502020204030204" pitchFamily="34" charset="0"/>
                <a:ea typeface="Calibri" panose="020F0502020204030204" pitchFamily="34" charset="0"/>
                <a:cs typeface="Times New Roman" panose="02020603050405020304" pitchFamily="18" charset="0"/>
              </a:rPr>
              <a:t>. And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we</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could</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observed</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that</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indeed</a:t>
            </a:r>
            <a:r>
              <a:rPr lang="it-IT" sz="1100" dirty="0">
                <a:effectLst/>
                <a:latin typeface="Calibri" panose="020F0502020204030204" pitchFamily="34" charset="0"/>
                <a:ea typeface="Calibri" panose="020F0502020204030204" pitchFamily="34" charset="0"/>
                <a:cs typeface="Times New Roman" panose="02020603050405020304" pitchFamily="18" charset="0"/>
              </a:rPr>
              <a:t> in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both</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cases</a:t>
            </a:r>
            <a:r>
              <a:rPr lang="it-IT" sz="1100" dirty="0">
                <a:effectLst/>
                <a:latin typeface="Calibri" panose="020F0502020204030204" pitchFamily="34" charset="0"/>
                <a:ea typeface="Calibri" panose="020F0502020204030204" pitchFamily="34" charset="0"/>
                <a:cs typeface="Times New Roman" panose="02020603050405020304" pitchFamily="18" charset="0"/>
              </a:rPr>
              <a:t>, the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vector</a:t>
            </a:r>
            <a:r>
              <a:rPr lang="it-IT" sz="1100" dirty="0">
                <a:effectLst/>
                <a:latin typeface="Calibri" panose="020F0502020204030204" pitchFamily="34" charset="0"/>
                <a:ea typeface="Calibri" panose="020F0502020204030204" pitchFamily="34" charset="0"/>
                <a:cs typeface="Times New Roman" panose="02020603050405020304" pitchFamily="18" charset="0"/>
              </a:rPr>
              <a:t> with the suicide gene and the control, the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transfection</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was</a:t>
            </a:r>
            <a:r>
              <a:rPr lang="it-IT" sz="1100" dirty="0">
                <a:effectLst/>
                <a:latin typeface="Calibri" panose="020F0502020204030204" pitchFamily="34" charset="0"/>
                <a:ea typeface="Calibri" panose="020F0502020204030204" pitchFamily="34" charset="0"/>
                <a:cs typeface="Times New Roman" panose="02020603050405020304" pitchFamily="18" charset="0"/>
              </a:rPr>
              <a:t> </a:t>
            </a:r>
            <a:r>
              <a:rPr lang="it-IT" sz="1100" dirty="0" err="1">
                <a:effectLst/>
                <a:latin typeface="Calibri" panose="020F0502020204030204" pitchFamily="34" charset="0"/>
                <a:ea typeface="Calibri" panose="020F0502020204030204" pitchFamily="34" charset="0"/>
                <a:cs typeface="Times New Roman" panose="02020603050405020304" pitchFamily="18" charset="0"/>
              </a:rPr>
              <a:t>successful</a:t>
            </a:r>
            <a:r>
              <a:rPr lang="it-IT" sz="1100" dirty="0">
                <a:effectLst/>
                <a:latin typeface="Calibri" panose="020F0502020204030204" pitchFamily="34" charset="0"/>
                <a:ea typeface="Calibri" panose="020F0502020204030204" pitchFamily="34" charset="0"/>
                <a:cs typeface="Times New Roman" panose="02020603050405020304" pitchFamily="18" charset="0"/>
              </a:rPr>
              <a:t>. (2)</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it-IT" sz="1100" dirty="0">
                <a:effectLst/>
                <a:latin typeface="Calibri" panose="020F0502020204030204" pitchFamily="34" charset="0"/>
                <a:ea typeface="Calibri" panose="020F0502020204030204" pitchFamily="34" charset="0"/>
                <a:cs typeface="Times New Roman" panose="02020603050405020304" pitchFamily="18" charset="0"/>
              </a:rPr>
              <a:t>After 21 days we made a </a:t>
            </a:r>
            <a:r>
              <a:rPr lang="en-US" sz="1100" dirty="0">
                <a:effectLst/>
                <a:latin typeface="Calibri" panose="020F0502020204030204" pitchFamily="34" charset="0"/>
                <a:ea typeface="Calibri" panose="020F0502020204030204" pitchFamily="34" charset="0"/>
                <a:cs typeface="Times New Roman" panose="02020603050405020304" pitchFamily="18" charset="0"/>
              </a:rPr>
              <a:t>Positron emission tomography/computed tomography (PET/CT) on both mice and </a:t>
            </a:r>
            <a:r>
              <a:rPr lang="en-GB" sz="1100" dirty="0">
                <a:effectLst/>
                <a:latin typeface="Calibri" panose="020F0502020204030204" pitchFamily="34" charset="0"/>
                <a:ea typeface="Calibri" panose="020F0502020204030204" pitchFamily="34" charset="0"/>
                <a:cs typeface="Times New Roman" panose="02020603050405020304" pitchFamily="18" charset="0"/>
              </a:rPr>
              <a:t>we could observe primary pancreatic tumor and liver metastatic lesions in both but there was a significantly higher liver metastasis in the control group compared to the TAM-depletion group</a:t>
            </a:r>
            <a:r>
              <a:rPr lang="it-IT" sz="1100" dirty="0">
                <a:effectLst/>
                <a:latin typeface="Calibri" panose="020F0502020204030204" pitchFamily="34" charset="0"/>
                <a:ea typeface="Calibri" panose="020F0502020204030204" pitchFamily="34" charset="0"/>
                <a:cs typeface="Times New Roman" panose="02020603050405020304" pitchFamily="18" charset="0"/>
              </a:rPr>
              <a:t>, and also the dimensions of the primary tumour were bigger (1).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r>
              <a:rPr lang="it-IT" dirty="0"/>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d863e7ddba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d863e7ddba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Then we performed some immunohistochemistry assays; in one case using hematoxylin-eosin dyes for looking at the tissue morphology and CDC8 staining to visualize the macrophages expression in both samples, the one treated with the suicide gene and the control. We observed that the cells expressing the suicide gene had a tissue morphology similar to healthy pancreas and that the expression of macrophages marker CD68 was lower than its expression in the control that showed instead a tumoral phenotype. Furthermore we made an assay using antibodies against TAMs surface marker CD163 and also against CSF1R Macrophage colony-stimulating factor 1 receptor, the receptor of  myeloid growth factor whose expression is important for the tumour progression. So the expression of CD163 and CSF1R were tested in the group expressing the suicide gene and in the control and it was possible to see that the expression of both was significantly reduced in the HSV-TK group suggesting that the suicide gene worked (3).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We made some analysis in order to understand if TAMs suppression effectively inhibit tumour growth and can increase chemotherapy with Gemcitabine efficacy by looking at the wet tumour weight and volume of mice sacrificed at different times. We observed that TAMs suppression as single agent modestly slows PDAC tumor growth, similar to Gemcitabine therapy. To determine whether TAMs suppression could improve responses to chemotherapy, we treated mice with Gemcitabine alone (in the control) or in combination with the TAMs suppression. We found that the combination dramatically slowed tumor progression. We observed that Gemcitabine reduced tumor growth (compared with parallel mice sacrificed at the start of treatment, Rx Start) by 32% as compared with vehicle-treated tumors, whereas HSV-TK treatment plus Gemcitabine reduced tumor growth by 81% (4).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d76915f5bd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d76915f5bd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We observed the frequency and/or severity of disseminated tumors in the perennial cavity or liver is depicted as the proportion of mice with gross tumors at necropsy. Similar to human PDAC, the mice develop hepatic and peritoneal metastatic disease. In mice bearing tumors, gemcitabine or TAMs suppression alone reduced peritoneal metastases, and combined treatment regimens had an additive effect. Gemcitabine or TAMs suppression alone also decreased the frequency of hepatic metastases; Consistent with these results, HSV-TK expression plus gemcitabine also increased the survival of tumor-bearing mice (5).</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Then we made the Cleaved Caspase 3 assay, CC3 is a hallmark of the apoptosis and it is produced by both intrinsic and extrinsic pathway; immunohistochemistry revealed that the number of cleaved caspase-3 increased significantly with the combination of the Gemcitabine chemotherapy and the gene therapy compared to the two therapies alone giving an ulterior corfirmation of what observed in the other experiments (6).</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17850" y="753115"/>
            <a:ext cx="4486200" cy="24330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817850" y="3157850"/>
            <a:ext cx="3419700" cy="705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2962925"/>
            <a:ext cx="4383331" cy="2181175"/>
            <a:chOff x="0" y="2962925"/>
            <a:chExt cx="4383331" cy="2181175"/>
          </a:xfrm>
        </p:grpSpPr>
        <p:sp>
          <p:nvSpPr>
            <p:cNvPr id="12" name="Google Shape;12;p2"/>
            <p:cNvSpPr/>
            <p:nvPr/>
          </p:nvSpPr>
          <p:spPr>
            <a:xfrm>
              <a:off x="0" y="2962925"/>
              <a:ext cx="4383331" cy="2181175"/>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0" y="3246738"/>
              <a:ext cx="4101773" cy="1893722"/>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4;p2"/>
          <p:cNvGrpSpPr/>
          <p:nvPr/>
        </p:nvGrpSpPr>
        <p:grpSpPr>
          <a:xfrm>
            <a:off x="5514951" y="-120"/>
            <a:ext cx="3629117" cy="2588645"/>
            <a:chOff x="5514951" y="-120"/>
            <a:chExt cx="3629117" cy="2588645"/>
          </a:xfrm>
        </p:grpSpPr>
        <p:sp>
          <p:nvSpPr>
            <p:cNvPr id="15" name="Google Shape;15;p2"/>
            <p:cNvSpPr/>
            <p:nvPr/>
          </p:nvSpPr>
          <p:spPr>
            <a:xfrm rot="-5400000">
              <a:off x="6035187" y="-520356"/>
              <a:ext cx="2588645" cy="3629117"/>
            </a:xfrm>
            <a:custGeom>
              <a:avLst/>
              <a:gdLst/>
              <a:ahLst/>
              <a:cxnLst/>
              <a:rect l="l" t="t" r="r" b="b"/>
              <a:pathLst>
                <a:path w="104634" h="92680" extrusionOk="0">
                  <a:moveTo>
                    <a:pt x="104634" y="0"/>
                  </a:moveTo>
                  <a:cubicBezTo>
                    <a:pt x="90329" y="7368"/>
                    <a:pt x="74649" y="32164"/>
                    <a:pt x="71094" y="50425"/>
                  </a:cubicBezTo>
                  <a:cubicBezTo>
                    <a:pt x="63755" y="77744"/>
                    <a:pt x="35203" y="88810"/>
                    <a:pt x="0" y="92680"/>
                  </a:cubicBezTo>
                  <a:lnTo>
                    <a:pt x="104634" y="92680"/>
                  </a:lnTo>
                  <a:lnTo>
                    <a:pt x="104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rot="-5400000">
              <a:off x="6215556" y="-495299"/>
              <a:ext cx="2433327" cy="3423697"/>
            </a:xfrm>
            <a:custGeom>
              <a:avLst/>
              <a:gdLst/>
              <a:ahLst/>
              <a:cxnLst/>
              <a:rect l="l" t="t" r="r" b="b"/>
              <a:pathLst>
                <a:path w="98356" h="87434" extrusionOk="0">
                  <a:moveTo>
                    <a:pt x="98356" y="0"/>
                  </a:moveTo>
                  <a:cubicBezTo>
                    <a:pt x="84051" y="7368"/>
                    <a:pt x="74677" y="26918"/>
                    <a:pt x="71094" y="45179"/>
                  </a:cubicBezTo>
                  <a:cubicBezTo>
                    <a:pt x="63727" y="72498"/>
                    <a:pt x="35203" y="83564"/>
                    <a:pt x="0" y="87434"/>
                  </a:cubicBezTo>
                  <a:lnTo>
                    <a:pt x="98356" y="87434"/>
                  </a:lnTo>
                  <a:lnTo>
                    <a:pt x="98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1_1_1">
    <p:spTree>
      <p:nvGrpSpPr>
        <p:cNvPr id="1" name="Shape 161"/>
        <p:cNvGrpSpPr/>
        <p:nvPr/>
      </p:nvGrpSpPr>
      <p:grpSpPr>
        <a:xfrm>
          <a:off x="0" y="0"/>
          <a:ext cx="0" cy="0"/>
          <a:chOff x="0" y="0"/>
          <a:chExt cx="0" cy="0"/>
        </a:xfrm>
      </p:grpSpPr>
      <p:grpSp>
        <p:nvGrpSpPr>
          <p:cNvPr id="162" name="Google Shape;162;p18"/>
          <p:cNvGrpSpPr/>
          <p:nvPr/>
        </p:nvGrpSpPr>
        <p:grpSpPr>
          <a:xfrm>
            <a:off x="5611224" y="126"/>
            <a:ext cx="3532775" cy="2787949"/>
            <a:chOff x="5611224" y="126"/>
            <a:chExt cx="3532775" cy="2787949"/>
          </a:xfrm>
        </p:grpSpPr>
        <p:sp>
          <p:nvSpPr>
            <p:cNvPr id="163" name="Google Shape;163;p18"/>
            <p:cNvSpPr/>
            <p:nvPr/>
          </p:nvSpPr>
          <p:spPr>
            <a:xfrm rot="10800000">
              <a:off x="5611224" y="126"/>
              <a:ext cx="3532775" cy="278794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164;p18"/>
            <p:cNvSpPr/>
            <p:nvPr/>
          </p:nvSpPr>
          <p:spPr>
            <a:xfrm rot="10800000">
              <a:off x="5838148" y="4735"/>
              <a:ext cx="3305852" cy="242053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5" name="Google Shape;165;p18"/>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8"/>
          <p:cNvSpPr txBox="1">
            <a:spLocks noGrp="1"/>
          </p:cNvSpPr>
          <p:nvPr>
            <p:ph type="subTitle" idx="1"/>
          </p:nvPr>
        </p:nvSpPr>
        <p:spPr>
          <a:xfrm>
            <a:off x="2033438" y="1321545"/>
            <a:ext cx="2280300" cy="39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167" name="Google Shape;167;p18"/>
          <p:cNvSpPr txBox="1">
            <a:spLocks noGrp="1"/>
          </p:cNvSpPr>
          <p:nvPr>
            <p:ph type="subTitle" idx="2"/>
          </p:nvPr>
        </p:nvSpPr>
        <p:spPr>
          <a:xfrm>
            <a:off x="2033450" y="1713345"/>
            <a:ext cx="2280300" cy="84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8" name="Google Shape;168;p18"/>
          <p:cNvSpPr txBox="1">
            <a:spLocks noGrp="1"/>
          </p:cNvSpPr>
          <p:nvPr>
            <p:ph type="subTitle" idx="3"/>
          </p:nvPr>
        </p:nvSpPr>
        <p:spPr>
          <a:xfrm>
            <a:off x="5906113" y="1321545"/>
            <a:ext cx="2280300" cy="39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169" name="Google Shape;169;p18"/>
          <p:cNvSpPr txBox="1">
            <a:spLocks noGrp="1"/>
          </p:cNvSpPr>
          <p:nvPr>
            <p:ph type="subTitle" idx="4"/>
          </p:nvPr>
        </p:nvSpPr>
        <p:spPr>
          <a:xfrm>
            <a:off x="5906125" y="1713345"/>
            <a:ext cx="2280300" cy="84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0" name="Google Shape;170;p18"/>
          <p:cNvSpPr txBox="1">
            <a:spLocks noGrp="1"/>
          </p:cNvSpPr>
          <p:nvPr>
            <p:ph type="subTitle" idx="5"/>
          </p:nvPr>
        </p:nvSpPr>
        <p:spPr>
          <a:xfrm>
            <a:off x="2033438" y="2979208"/>
            <a:ext cx="2280300" cy="39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171" name="Google Shape;171;p18"/>
          <p:cNvSpPr txBox="1">
            <a:spLocks noGrp="1"/>
          </p:cNvSpPr>
          <p:nvPr>
            <p:ph type="subTitle" idx="6"/>
          </p:nvPr>
        </p:nvSpPr>
        <p:spPr>
          <a:xfrm>
            <a:off x="2033450" y="3371008"/>
            <a:ext cx="2280300" cy="84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2" name="Google Shape;172;p18"/>
          <p:cNvSpPr txBox="1">
            <a:spLocks noGrp="1"/>
          </p:cNvSpPr>
          <p:nvPr>
            <p:ph type="subTitle" idx="7"/>
          </p:nvPr>
        </p:nvSpPr>
        <p:spPr>
          <a:xfrm>
            <a:off x="5906113" y="2979208"/>
            <a:ext cx="2280300" cy="39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173" name="Google Shape;173;p18"/>
          <p:cNvSpPr txBox="1">
            <a:spLocks noGrp="1"/>
          </p:cNvSpPr>
          <p:nvPr>
            <p:ph type="subTitle" idx="8"/>
          </p:nvPr>
        </p:nvSpPr>
        <p:spPr>
          <a:xfrm>
            <a:off x="5906125" y="3371008"/>
            <a:ext cx="2280300" cy="843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74" name="Google Shape;174;p18"/>
          <p:cNvGrpSpPr/>
          <p:nvPr/>
        </p:nvGrpSpPr>
        <p:grpSpPr>
          <a:xfrm>
            <a:off x="0" y="2788075"/>
            <a:ext cx="2984654" cy="2355390"/>
            <a:chOff x="0" y="2788075"/>
            <a:chExt cx="2984654" cy="2355390"/>
          </a:xfrm>
        </p:grpSpPr>
        <p:sp>
          <p:nvSpPr>
            <p:cNvPr id="175" name="Google Shape;175;p18"/>
            <p:cNvSpPr/>
            <p:nvPr/>
          </p:nvSpPr>
          <p:spPr>
            <a:xfrm>
              <a:off x="0" y="2788075"/>
              <a:ext cx="2984654" cy="2355390"/>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18"/>
            <p:cNvSpPr/>
            <p:nvPr/>
          </p:nvSpPr>
          <p:spPr>
            <a:xfrm>
              <a:off x="0" y="3094579"/>
              <a:ext cx="2792938" cy="2044978"/>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_1_1_1_1_2_1">
    <p:spTree>
      <p:nvGrpSpPr>
        <p:cNvPr id="1" name="Shape 231"/>
        <p:cNvGrpSpPr/>
        <p:nvPr/>
      </p:nvGrpSpPr>
      <p:grpSpPr>
        <a:xfrm>
          <a:off x="0" y="0"/>
          <a:ext cx="0" cy="0"/>
          <a:chOff x="0" y="0"/>
          <a:chExt cx="0" cy="0"/>
        </a:xfrm>
      </p:grpSpPr>
      <p:grpSp>
        <p:nvGrpSpPr>
          <p:cNvPr id="232" name="Google Shape;232;p27"/>
          <p:cNvGrpSpPr/>
          <p:nvPr/>
        </p:nvGrpSpPr>
        <p:grpSpPr>
          <a:xfrm>
            <a:off x="-50" y="4168585"/>
            <a:ext cx="9144201" cy="993965"/>
            <a:chOff x="-50" y="4168585"/>
            <a:chExt cx="9144201" cy="993965"/>
          </a:xfrm>
        </p:grpSpPr>
        <p:sp>
          <p:nvSpPr>
            <p:cNvPr id="233" name="Google Shape;233;p27"/>
            <p:cNvSpPr/>
            <p:nvPr/>
          </p:nvSpPr>
          <p:spPr>
            <a:xfrm>
              <a:off x="-50" y="4168585"/>
              <a:ext cx="9144201"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27"/>
            <p:cNvSpPr/>
            <p:nvPr/>
          </p:nvSpPr>
          <p:spPr>
            <a:xfrm>
              <a:off x="-50" y="4322055"/>
              <a:ext cx="9144201"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_1_1_1_1_2_1_1">
    <p:spTree>
      <p:nvGrpSpPr>
        <p:cNvPr id="1" name="Shape 235"/>
        <p:cNvGrpSpPr/>
        <p:nvPr/>
      </p:nvGrpSpPr>
      <p:grpSpPr>
        <a:xfrm>
          <a:off x="0" y="0"/>
          <a:ext cx="0" cy="0"/>
          <a:chOff x="0" y="0"/>
          <a:chExt cx="0" cy="0"/>
        </a:xfrm>
      </p:grpSpPr>
      <p:grpSp>
        <p:nvGrpSpPr>
          <p:cNvPr id="236" name="Google Shape;236;p28"/>
          <p:cNvGrpSpPr/>
          <p:nvPr/>
        </p:nvGrpSpPr>
        <p:grpSpPr>
          <a:xfrm>
            <a:off x="5657550" y="2899776"/>
            <a:ext cx="3486459" cy="2243735"/>
            <a:chOff x="5657550" y="2899776"/>
            <a:chExt cx="3486459" cy="2243735"/>
          </a:xfrm>
        </p:grpSpPr>
        <p:sp>
          <p:nvSpPr>
            <p:cNvPr id="237" name="Google Shape;237;p28"/>
            <p:cNvSpPr/>
            <p:nvPr/>
          </p:nvSpPr>
          <p:spPr>
            <a:xfrm>
              <a:off x="5657550" y="2899776"/>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28"/>
            <p:cNvSpPr/>
            <p:nvPr/>
          </p:nvSpPr>
          <p:spPr>
            <a:xfrm>
              <a:off x="5844609" y="3172997"/>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9" name="Google Shape;239;p28"/>
          <p:cNvGrpSpPr/>
          <p:nvPr/>
        </p:nvGrpSpPr>
        <p:grpSpPr>
          <a:xfrm>
            <a:off x="0" y="1"/>
            <a:ext cx="3486459" cy="2243735"/>
            <a:chOff x="0" y="1"/>
            <a:chExt cx="3486459" cy="2243735"/>
          </a:xfrm>
        </p:grpSpPr>
        <p:sp>
          <p:nvSpPr>
            <p:cNvPr id="240" name="Google Shape;240;p28"/>
            <p:cNvSpPr/>
            <p:nvPr/>
          </p:nvSpPr>
          <p:spPr>
            <a:xfrm rot="10800000">
              <a:off x="3" y="8"/>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241;p28"/>
            <p:cNvSpPr/>
            <p:nvPr/>
          </p:nvSpPr>
          <p:spPr>
            <a:xfrm rot="10800000">
              <a:off x="0" y="1"/>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94019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21"/>
        <p:cNvGrpSpPr/>
        <p:nvPr/>
      </p:nvGrpSpPr>
      <p:grpSpPr>
        <a:xfrm>
          <a:off x="0" y="0"/>
          <a:ext cx="0" cy="0"/>
          <a:chOff x="0" y="0"/>
          <a:chExt cx="0" cy="0"/>
        </a:xfrm>
      </p:grpSpPr>
      <p:grpSp>
        <p:nvGrpSpPr>
          <p:cNvPr id="222" name="Google Shape;222;p26"/>
          <p:cNvGrpSpPr/>
          <p:nvPr/>
        </p:nvGrpSpPr>
        <p:grpSpPr>
          <a:xfrm>
            <a:off x="-6" y="1195439"/>
            <a:ext cx="3115669" cy="3948049"/>
            <a:chOff x="-6" y="1195439"/>
            <a:chExt cx="3115669" cy="3948049"/>
          </a:xfrm>
        </p:grpSpPr>
        <p:sp>
          <p:nvSpPr>
            <p:cNvPr id="223" name="Google Shape;223;p26"/>
            <p:cNvSpPr/>
            <p:nvPr/>
          </p:nvSpPr>
          <p:spPr>
            <a:xfrm rot="5400000" flipH="1">
              <a:off x="-416196" y="1611629"/>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rot="5400000" flipH="1">
              <a:off x="-489520" y="1943732"/>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6"/>
          <p:cNvSpPr txBox="1">
            <a:spLocks noGrp="1"/>
          </p:cNvSpPr>
          <p:nvPr>
            <p:ph type="title"/>
          </p:nvPr>
        </p:nvSpPr>
        <p:spPr>
          <a:xfrm>
            <a:off x="1826100" y="320625"/>
            <a:ext cx="5491800" cy="98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26" name="Google Shape;226;p26"/>
          <p:cNvSpPr txBox="1">
            <a:spLocks noGrp="1"/>
          </p:cNvSpPr>
          <p:nvPr>
            <p:ph type="subTitle" idx="1"/>
          </p:nvPr>
        </p:nvSpPr>
        <p:spPr>
          <a:xfrm>
            <a:off x="2561425" y="1647825"/>
            <a:ext cx="4044900" cy="12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227" name="Google Shape;227;p26"/>
          <p:cNvGrpSpPr/>
          <p:nvPr/>
        </p:nvGrpSpPr>
        <p:grpSpPr>
          <a:xfrm rot="-5400000">
            <a:off x="5612150" y="416200"/>
            <a:ext cx="3948049" cy="3115669"/>
            <a:chOff x="5195950" y="2027950"/>
            <a:chExt cx="3948049" cy="3115669"/>
          </a:xfrm>
        </p:grpSpPr>
        <p:sp>
          <p:nvSpPr>
            <p:cNvPr id="228" name="Google Shape;228;p26"/>
            <p:cNvSpPr/>
            <p:nvPr/>
          </p:nvSpPr>
          <p:spPr>
            <a:xfrm flipH="1">
              <a:off x="5195950" y="2027950"/>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flipH="1">
              <a:off x="5449548" y="2433377"/>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6"/>
          <p:cNvSpPr txBox="1"/>
          <p:nvPr/>
        </p:nvSpPr>
        <p:spPr>
          <a:xfrm>
            <a:off x="3083875" y="3619500"/>
            <a:ext cx="3000000" cy="5046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dk1"/>
                </a:solidFill>
                <a:latin typeface="Fira Sans"/>
                <a:ea typeface="Fira Sans"/>
                <a:cs typeface="Fira Sans"/>
                <a:sym typeface="Fira Sans"/>
              </a:rPr>
              <a:t>CREDITS: This presentation template was created by </a:t>
            </a:r>
            <a:r>
              <a:rPr lang="en" sz="1000">
                <a:solidFill>
                  <a:schemeClr val="dk1"/>
                </a:solidFill>
                <a:uFill>
                  <a:noFill/>
                </a:uFill>
                <a:latin typeface="Fira Sans"/>
                <a:ea typeface="Fira Sans"/>
                <a:cs typeface="Fira Sans"/>
                <a:sym typeface="Fira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Fira Sans"/>
                <a:ea typeface="Fira Sans"/>
                <a:cs typeface="Fira Sans"/>
                <a:sym typeface="Fira Sans"/>
              </a:rPr>
              <a:t>, including icons by </a:t>
            </a:r>
            <a:r>
              <a:rPr lang="en" sz="1000">
                <a:solidFill>
                  <a:schemeClr val="dk1"/>
                </a:solidFill>
                <a:uFill>
                  <a:noFill/>
                </a:uFill>
                <a:latin typeface="Fira Sans"/>
                <a:ea typeface="Fira Sans"/>
                <a:cs typeface="Fira Sans"/>
                <a:sym typeface="Fira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Fira Sans"/>
                <a:ea typeface="Fira Sans"/>
                <a:cs typeface="Fira Sans"/>
                <a:sym typeface="Fira Sans"/>
              </a:rPr>
              <a:t>, infographics &amp; images by </a:t>
            </a:r>
            <a:r>
              <a:rPr lang="en" sz="1000">
                <a:solidFill>
                  <a:schemeClr val="dk1"/>
                </a:solidFill>
                <a:uFill>
                  <a:noFill/>
                </a:u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Freepik</a:t>
            </a:r>
            <a:endParaRPr>
              <a:solidFill>
                <a:schemeClr val="dk1"/>
              </a:solidFill>
              <a:latin typeface="Fira Sans"/>
              <a:ea typeface="Fira Sans"/>
              <a:cs typeface="Fira Sans"/>
              <a:sym typeface="Fira Sans"/>
            </a:endParaRPr>
          </a:p>
        </p:txBody>
      </p:sp>
    </p:spTree>
    <p:extLst>
      <p:ext uri="{BB962C8B-B14F-4D97-AF65-F5344CB8AC3E}">
        <p14:creationId xmlns:p14="http://schemas.microsoft.com/office/powerpoint/2010/main" val="586162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89"/>
        <p:cNvGrpSpPr/>
        <p:nvPr/>
      </p:nvGrpSpPr>
      <p:grpSpPr>
        <a:xfrm>
          <a:off x="0" y="0"/>
          <a:ext cx="0" cy="0"/>
          <a:chOff x="0" y="0"/>
          <a:chExt cx="0" cy="0"/>
        </a:xfrm>
      </p:grpSpPr>
      <p:sp>
        <p:nvSpPr>
          <p:cNvPr id="190" name="Google Shape;190;p21"/>
          <p:cNvSpPr txBox="1">
            <a:spLocks noGrp="1"/>
          </p:cNvSpPr>
          <p:nvPr>
            <p:ph type="title"/>
          </p:nvPr>
        </p:nvSpPr>
        <p:spPr>
          <a:xfrm>
            <a:off x="942900" y="1164825"/>
            <a:ext cx="2657700" cy="1092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91" name="Google Shape;191;p21"/>
          <p:cNvSpPr txBox="1">
            <a:spLocks noGrp="1"/>
          </p:cNvSpPr>
          <p:nvPr>
            <p:ph type="subTitle" idx="1"/>
          </p:nvPr>
        </p:nvSpPr>
        <p:spPr>
          <a:xfrm>
            <a:off x="942900" y="2257275"/>
            <a:ext cx="2610000" cy="120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184274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154900" y="3094200"/>
            <a:ext cx="32751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5591174" y="3936000"/>
            <a:ext cx="2838300" cy="58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 name="Google Shape;20;p3"/>
          <p:cNvSpPr txBox="1">
            <a:spLocks noGrp="1"/>
          </p:cNvSpPr>
          <p:nvPr>
            <p:ph type="title" idx="2" hasCustomPrompt="1"/>
          </p:nvPr>
        </p:nvSpPr>
        <p:spPr>
          <a:xfrm>
            <a:off x="5154725" y="1624538"/>
            <a:ext cx="3275100" cy="121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0000"/>
              <a:buNone/>
              <a:defRPr sz="10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grpSp>
        <p:nvGrpSpPr>
          <p:cNvPr id="21" name="Google Shape;21;p3"/>
          <p:cNvGrpSpPr/>
          <p:nvPr/>
        </p:nvGrpSpPr>
        <p:grpSpPr>
          <a:xfrm>
            <a:off x="4882692" y="0"/>
            <a:ext cx="4261308" cy="2588625"/>
            <a:chOff x="4882692" y="0"/>
            <a:chExt cx="4261308" cy="2588625"/>
          </a:xfrm>
        </p:grpSpPr>
        <p:sp>
          <p:nvSpPr>
            <p:cNvPr id="22" name="Google Shape;22;p3"/>
            <p:cNvSpPr/>
            <p:nvPr/>
          </p:nvSpPr>
          <p:spPr>
            <a:xfrm rot="10800000">
              <a:off x="4882692" y="0"/>
              <a:ext cx="4261308" cy="2588625"/>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a:off x="5156413" y="4300"/>
              <a:ext cx="3987587" cy="2247475"/>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6" name="Google Shape;26;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 name="Google Shape;27;p4"/>
          <p:cNvGrpSpPr/>
          <p:nvPr/>
        </p:nvGrpSpPr>
        <p:grpSpPr>
          <a:xfrm>
            <a:off x="5757795" y="-42819"/>
            <a:ext cx="4174516" cy="1081110"/>
            <a:chOff x="5139650" y="1052375"/>
            <a:chExt cx="2239427" cy="912175"/>
          </a:xfrm>
        </p:grpSpPr>
        <p:sp>
          <p:nvSpPr>
            <p:cNvPr id="28" name="Google Shape;28;p4"/>
            <p:cNvSpPr/>
            <p:nvPr/>
          </p:nvSpPr>
          <p:spPr>
            <a:xfrm>
              <a:off x="5139650" y="1052375"/>
              <a:ext cx="2239425" cy="912175"/>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4"/>
            <p:cNvSpPr/>
            <p:nvPr/>
          </p:nvSpPr>
          <p:spPr>
            <a:xfrm>
              <a:off x="5155102" y="1053066"/>
              <a:ext cx="2223975" cy="793653"/>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 name="Google Shape;46;p6"/>
          <p:cNvGrpSpPr/>
          <p:nvPr/>
        </p:nvGrpSpPr>
        <p:grpSpPr>
          <a:xfrm>
            <a:off x="-19000" y="2885973"/>
            <a:ext cx="2316663" cy="2267419"/>
            <a:chOff x="38" y="2499575"/>
            <a:chExt cx="2672662" cy="2615850"/>
          </a:xfrm>
        </p:grpSpPr>
        <p:sp>
          <p:nvSpPr>
            <p:cNvPr id="47" name="Google Shape;47;p6"/>
            <p:cNvSpPr/>
            <p:nvPr/>
          </p:nvSpPr>
          <p:spPr>
            <a:xfrm rot="5400000">
              <a:off x="28445" y="2471170"/>
              <a:ext cx="2615850" cy="2672659"/>
            </a:xfrm>
            <a:custGeom>
              <a:avLst/>
              <a:gdLst/>
              <a:ahLst/>
              <a:cxnLst/>
              <a:rect l="l" t="t" r="r" b="b"/>
              <a:pathLst>
                <a:path w="104634" h="92680" extrusionOk="0">
                  <a:moveTo>
                    <a:pt x="104634" y="0"/>
                  </a:moveTo>
                  <a:cubicBezTo>
                    <a:pt x="90329" y="7368"/>
                    <a:pt x="74649" y="32164"/>
                    <a:pt x="71094" y="50425"/>
                  </a:cubicBezTo>
                  <a:cubicBezTo>
                    <a:pt x="63755" y="77744"/>
                    <a:pt x="35203" y="88810"/>
                    <a:pt x="0" y="92680"/>
                  </a:cubicBezTo>
                  <a:lnTo>
                    <a:pt x="104634" y="92680"/>
                  </a:lnTo>
                  <a:lnTo>
                    <a:pt x="104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6"/>
            <p:cNvSpPr/>
            <p:nvPr/>
          </p:nvSpPr>
          <p:spPr>
            <a:xfrm rot="5400000">
              <a:off x="31277" y="2625286"/>
              <a:ext cx="2458900" cy="2521378"/>
            </a:xfrm>
            <a:custGeom>
              <a:avLst/>
              <a:gdLst/>
              <a:ahLst/>
              <a:cxnLst/>
              <a:rect l="l" t="t" r="r" b="b"/>
              <a:pathLst>
                <a:path w="98356" h="87434" extrusionOk="0">
                  <a:moveTo>
                    <a:pt x="98356" y="0"/>
                  </a:moveTo>
                  <a:cubicBezTo>
                    <a:pt x="84051" y="7368"/>
                    <a:pt x="74677" y="26918"/>
                    <a:pt x="71094" y="45179"/>
                  </a:cubicBezTo>
                  <a:cubicBezTo>
                    <a:pt x="63727" y="72498"/>
                    <a:pt x="35203" y="83564"/>
                    <a:pt x="0" y="87434"/>
                  </a:cubicBezTo>
                  <a:lnTo>
                    <a:pt x="98356" y="87434"/>
                  </a:lnTo>
                  <a:lnTo>
                    <a:pt x="98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2230950" y="1470942"/>
            <a:ext cx="4682100" cy="22593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0" name="Google Shape;60;p8"/>
          <p:cNvGrpSpPr/>
          <p:nvPr/>
        </p:nvGrpSpPr>
        <p:grpSpPr>
          <a:xfrm>
            <a:off x="4299342" y="-20190"/>
            <a:ext cx="5093356" cy="1547062"/>
            <a:chOff x="5139649" y="1052376"/>
            <a:chExt cx="2239428" cy="968730"/>
          </a:xfrm>
        </p:grpSpPr>
        <p:sp>
          <p:nvSpPr>
            <p:cNvPr id="61" name="Google Shape;61;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3" name="Google Shape;63;p8"/>
          <p:cNvGrpSpPr/>
          <p:nvPr/>
        </p:nvGrpSpPr>
        <p:grpSpPr>
          <a:xfrm rot="10800000">
            <a:off x="-251158" y="3596435"/>
            <a:ext cx="5093356" cy="1547062"/>
            <a:chOff x="5139649" y="1052376"/>
            <a:chExt cx="2239428" cy="968730"/>
          </a:xfrm>
        </p:grpSpPr>
        <p:sp>
          <p:nvSpPr>
            <p:cNvPr id="64" name="Google Shape;64;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714300" y="1104000"/>
            <a:ext cx="3857700" cy="9636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39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714300" y="2000200"/>
            <a:ext cx="3193800" cy="148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9" name="Google Shape;69;p9"/>
          <p:cNvGrpSpPr/>
          <p:nvPr/>
        </p:nvGrpSpPr>
        <p:grpSpPr>
          <a:xfrm rot="10800000">
            <a:off x="-259789" y="3605299"/>
            <a:ext cx="5248107" cy="1538214"/>
            <a:chOff x="4547790" y="1052382"/>
            <a:chExt cx="2831305" cy="873043"/>
          </a:xfrm>
        </p:grpSpPr>
        <p:sp>
          <p:nvSpPr>
            <p:cNvPr id="70" name="Google Shape;70;p9"/>
            <p:cNvSpPr/>
            <p:nvPr/>
          </p:nvSpPr>
          <p:spPr>
            <a:xfrm>
              <a:off x="4547790" y="1052382"/>
              <a:ext cx="2831305" cy="873043"/>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9"/>
            <p:cNvSpPr/>
            <p:nvPr/>
          </p:nvSpPr>
          <p:spPr>
            <a:xfrm>
              <a:off x="4567323" y="1053052"/>
              <a:ext cx="2811772" cy="789201"/>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 name="Google Shape;72;p9"/>
          <p:cNvGrpSpPr/>
          <p:nvPr/>
        </p:nvGrpSpPr>
        <p:grpSpPr>
          <a:xfrm>
            <a:off x="4988441" y="0"/>
            <a:ext cx="4155560" cy="1326375"/>
            <a:chOff x="4988441" y="0"/>
            <a:chExt cx="4155560" cy="1326375"/>
          </a:xfrm>
        </p:grpSpPr>
        <p:sp>
          <p:nvSpPr>
            <p:cNvPr id="73" name="Google Shape;73;p9"/>
            <p:cNvSpPr/>
            <p:nvPr/>
          </p:nvSpPr>
          <p:spPr>
            <a:xfrm flipH="1">
              <a:off x="4988441" y="0"/>
              <a:ext cx="4155560" cy="1326375"/>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9"/>
            <p:cNvSpPr/>
            <p:nvPr/>
          </p:nvSpPr>
          <p:spPr>
            <a:xfrm flipH="1">
              <a:off x="4988441" y="0"/>
              <a:ext cx="4155560" cy="1198016"/>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1465050" y="1358745"/>
            <a:ext cx="6213900" cy="14913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84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82" name="Google Shape;82;p11"/>
          <p:cNvSpPr txBox="1">
            <a:spLocks noGrp="1"/>
          </p:cNvSpPr>
          <p:nvPr>
            <p:ph type="subTitle" idx="1"/>
          </p:nvPr>
        </p:nvSpPr>
        <p:spPr>
          <a:xfrm>
            <a:off x="2451600" y="2850024"/>
            <a:ext cx="4240800" cy="50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 name="Google Shape;83;p11"/>
          <p:cNvGrpSpPr/>
          <p:nvPr/>
        </p:nvGrpSpPr>
        <p:grpSpPr>
          <a:xfrm>
            <a:off x="-25" y="3826425"/>
            <a:ext cx="9144201" cy="1317064"/>
            <a:chOff x="-25" y="3826425"/>
            <a:chExt cx="9144201" cy="1317064"/>
          </a:xfrm>
        </p:grpSpPr>
        <p:sp>
          <p:nvSpPr>
            <p:cNvPr id="84" name="Google Shape;84;p11"/>
            <p:cNvSpPr/>
            <p:nvPr/>
          </p:nvSpPr>
          <p:spPr>
            <a:xfrm rot="10800000" flipH="1">
              <a:off x="-25" y="3826425"/>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11"/>
            <p:cNvSpPr/>
            <p:nvPr/>
          </p:nvSpPr>
          <p:spPr>
            <a:xfrm rot="10800000" flipH="1">
              <a:off x="-25" y="399553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6" name="Google Shape;86;p11"/>
          <p:cNvGrpSpPr/>
          <p:nvPr/>
        </p:nvGrpSpPr>
        <p:grpSpPr>
          <a:xfrm>
            <a:off x="-25" y="-9550"/>
            <a:ext cx="9144201" cy="1317064"/>
            <a:chOff x="-25" y="-9550"/>
            <a:chExt cx="9144201" cy="1317064"/>
          </a:xfrm>
        </p:grpSpPr>
        <p:sp>
          <p:nvSpPr>
            <p:cNvPr id="87" name="Google Shape;87;p11"/>
            <p:cNvSpPr/>
            <p:nvPr/>
          </p:nvSpPr>
          <p:spPr>
            <a:xfrm>
              <a:off x="-25" y="-9550"/>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88;p11"/>
            <p:cNvSpPr/>
            <p:nvPr/>
          </p:nvSpPr>
          <p:spPr>
            <a:xfrm>
              <a:off x="-25" y="-955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3"/>
          <p:cNvSpPr txBox="1">
            <a:spLocks noGrp="1"/>
          </p:cNvSpPr>
          <p:nvPr>
            <p:ph type="subTitle" idx="1"/>
          </p:nvPr>
        </p:nvSpPr>
        <p:spPr>
          <a:xfrm>
            <a:off x="1625688" y="1270375"/>
            <a:ext cx="2280300" cy="391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93" name="Google Shape;93;p13"/>
          <p:cNvSpPr txBox="1">
            <a:spLocks noGrp="1"/>
          </p:cNvSpPr>
          <p:nvPr>
            <p:ph type="subTitle" idx="2"/>
          </p:nvPr>
        </p:nvSpPr>
        <p:spPr>
          <a:xfrm>
            <a:off x="1625688" y="1662175"/>
            <a:ext cx="2280300" cy="67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3"/>
          <p:cNvSpPr txBox="1">
            <a:spLocks noGrp="1"/>
          </p:cNvSpPr>
          <p:nvPr>
            <p:ph type="title" idx="3" hasCustomPrompt="1"/>
          </p:nvPr>
        </p:nvSpPr>
        <p:spPr>
          <a:xfrm>
            <a:off x="714288" y="1460025"/>
            <a:ext cx="1019400" cy="514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 name="Google Shape;95;p13"/>
          <p:cNvSpPr txBox="1">
            <a:spLocks noGrp="1"/>
          </p:cNvSpPr>
          <p:nvPr>
            <p:ph type="subTitle" idx="4"/>
          </p:nvPr>
        </p:nvSpPr>
        <p:spPr>
          <a:xfrm>
            <a:off x="6149388" y="1270375"/>
            <a:ext cx="2280300" cy="39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96" name="Google Shape;96;p13"/>
          <p:cNvSpPr txBox="1">
            <a:spLocks noGrp="1"/>
          </p:cNvSpPr>
          <p:nvPr>
            <p:ph type="subTitle" idx="5"/>
          </p:nvPr>
        </p:nvSpPr>
        <p:spPr>
          <a:xfrm>
            <a:off x="6149388" y="1662175"/>
            <a:ext cx="2280300" cy="67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13"/>
          <p:cNvSpPr txBox="1">
            <a:spLocks noGrp="1"/>
          </p:cNvSpPr>
          <p:nvPr>
            <p:ph type="title" idx="6" hasCustomPrompt="1"/>
          </p:nvPr>
        </p:nvSpPr>
        <p:spPr>
          <a:xfrm>
            <a:off x="5237988" y="1460025"/>
            <a:ext cx="1019400" cy="514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3"/>
          <p:cNvSpPr txBox="1">
            <a:spLocks noGrp="1"/>
          </p:cNvSpPr>
          <p:nvPr>
            <p:ph type="subTitle" idx="7"/>
          </p:nvPr>
        </p:nvSpPr>
        <p:spPr>
          <a:xfrm>
            <a:off x="1625688" y="2707675"/>
            <a:ext cx="2280300" cy="39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99" name="Google Shape;99;p13"/>
          <p:cNvSpPr txBox="1">
            <a:spLocks noGrp="1"/>
          </p:cNvSpPr>
          <p:nvPr>
            <p:ph type="subTitle" idx="8"/>
          </p:nvPr>
        </p:nvSpPr>
        <p:spPr>
          <a:xfrm>
            <a:off x="1625688" y="3099475"/>
            <a:ext cx="2280300" cy="67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13"/>
          <p:cNvSpPr txBox="1">
            <a:spLocks noGrp="1"/>
          </p:cNvSpPr>
          <p:nvPr>
            <p:ph type="title" idx="9" hasCustomPrompt="1"/>
          </p:nvPr>
        </p:nvSpPr>
        <p:spPr>
          <a:xfrm>
            <a:off x="714288" y="2897325"/>
            <a:ext cx="1019400" cy="514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1" name="Google Shape;101;p13"/>
          <p:cNvSpPr txBox="1">
            <a:spLocks noGrp="1"/>
          </p:cNvSpPr>
          <p:nvPr>
            <p:ph type="subTitle" idx="13"/>
          </p:nvPr>
        </p:nvSpPr>
        <p:spPr>
          <a:xfrm>
            <a:off x="6149388" y="2707675"/>
            <a:ext cx="2280300" cy="391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102" name="Google Shape;102;p13"/>
          <p:cNvSpPr txBox="1">
            <a:spLocks noGrp="1"/>
          </p:cNvSpPr>
          <p:nvPr>
            <p:ph type="subTitle" idx="14"/>
          </p:nvPr>
        </p:nvSpPr>
        <p:spPr>
          <a:xfrm>
            <a:off x="6149388" y="3099475"/>
            <a:ext cx="2280300" cy="673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p13"/>
          <p:cNvSpPr txBox="1">
            <a:spLocks noGrp="1"/>
          </p:cNvSpPr>
          <p:nvPr>
            <p:ph type="title" idx="15" hasCustomPrompt="1"/>
          </p:nvPr>
        </p:nvSpPr>
        <p:spPr>
          <a:xfrm>
            <a:off x="5237988" y="2897325"/>
            <a:ext cx="1019400" cy="514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104" name="Google Shape;104;p13"/>
          <p:cNvGrpSpPr/>
          <p:nvPr/>
        </p:nvGrpSpPr>
        <p:grpSpPr>
          <a:xfrm>
            <a:off x="-25" y="3832926"/>
            <a:ext cx="9144201" cy="1310547"/>
            <a:chOff x="-25" y="3832926"/>
            <a:chExt cx="9144201" cy="1310547"/>
          </a:xfrm>
        </p:grpSpPr>
        <p:sp>
          <p:nvSpPr>
            <p:cNvPr id="105" name="Google Shape;105;p13"/>
            <p:cNvSpPr/>
            <p:nvPr/>
          </p:nvSpPr>
          <p:spPr>
            <a:xfrm>
              <a:off x="-25" y="3832926"/>
              <a:ext cx="9144201" cy="1310547"/>
            </a:xfrm>
            <a:custGeom>
              <a:avLst/>
              <a:gdLst/>
              <a:ahLst/>
              <a:cxnLst/>
              <a:rect l="l" t="t" r="r" b="b"/>
              <a:pathLst>
                <a:path w="243213" h="26249" extrusionOk="0">
                  <a:moveTo>
                    <a:pt x="0" y="0"/>
                  </a:moveTo>
                  <a:lnTo>
                    <a:pt x="0" y="26248"/>
                  </a:lnTo>
                  <a:lnTo>
                    <a:pt x="243212" y="26248"/>
                  </a:lnTo>
                  <a:lnTo>
                    <a:pt x="243212" y="0"/>
                  </a:lnTo>
                  <a:cubicBezTo>
                    <a:pt x="197941" y="10958"/>
                    <a:pt x="155521" y="16168"/>
                    <a:pt x="115696" y="16168"/>
                  </a:cubicBezTo>
                  <a:cubicBezTo>
                    <a:pt x="74442" y="16168"/>
                    <a:pt x="35972" y="1057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p13"/>
            <p:cNvSpPr/>
            <p:nvPr/>
          </p:nvSpPr>
          <p:spPr>
            <a:xfrm>
              <a:off x="-25" y="3908766"/>
              <a:ext cx="9144201" cy="1234707"/>
            </a:xfrm>
            <a:custGeom>
              <a:avLst/>
              <a:gdLst/>
              <a:ahLst/>
              <a:cxnLst/>
              <a:rect l="l" t="t" r="r" b="b"/>
              <a:pathLst>
                <a:path w="243213" h="24730" extrusionOk="0">
                  <a:moveTo>
                    <a:pt x="0" y="0"/>
                  </a:moveTo>
                  <a:lnTo>
                    <a:pt x="0" y="24729"/>
                  </a:lnTo>
                  <a:lnTo>
                    <a:pt x="243212" y="24729"/>
                  </a:lnTo>
                  <a:lnTo>
                    <a:pt x="243212" y="0"/>
                  </a:lnTo>
                  <a:cubicBezTo>
                    <a:pt x="192482" y="11815"/>
                    <a:pt x="154490" y="17578"/>
                    <a:pt x="118059" y="17578"/>
                  </a:cubicBezTo>
                  <a:cubicBezTo>
                    <a:pt x="81010" y="17578"/>
                    <a:pt x="45576" y="11618"/>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CUSTOM_1_3">
    <p:spTree>
      <p:nvGrpSpPr>
        <p:cNvPr id="1" name="Shape 121"/>
        <p:cNvGrpSpPr/>
        <p:nvPr/>
      </p:nvGrpSpPr>
      <p:grpSpPr>
        <a:xfrm>
          <a:off x="0" y="0"/>
          <a:ext cx="0" cy="0"/>
          <a:chOff x="0" y="0"/>
          <a:chExt cx="0" cy="0"/>
        </a:xfrm>
      </p:grpSpPr>
      <p:grpSp>
        <p:nvGrpSpPr>
          <p:cNvPr id="122" name="Google Shape;122;p15"/>
          <p:cNvGrpSpPr/>
          <p:nvPr/>
        </p:nvGrpSpPr>
        <p:grpSpPr>
          <a:xfrm>
            <a:off x="5176500" y="1175"/>
            <a:ext cx="3967500" cy="1266350"/>
            <a:chOff x="5176500" y="1175"/>
            <a:chExt cx="3967500" cy="1266350"/>
          </a:xfrm>
        </p:grpSpPr>
        <p:sp>
          <p:nvSpPr>
            <p:cNvPr id="123" name="Google Shape;123;p15"/>
            <p:cNvSpPr/>
            <p:nvPr/>
          </p:nvSpPr>
          <p:spPr>
            <a:xfrm flipH="1">
              <a:off x="5176500" y="1175"/>
              <a:ext cx="3967500" cy="1266350"/>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24;p15"/>
            <p:cNvSpPr/>
            <p:nvPr/>
          </p:nvSpPr>
          <p:spPr>
            <a:xfrm flipH="1">
              <a:off x="5176500" y="1175"/>
              <a:ext cx="3967500" cy="1143800"/>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125;p1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5"/>
          <p:cNvSpPr txBox="1">
            <a:spLocks noGrp="1"/>
          </p:cNvSpPr>
          <p:nvPr>
            <p:ph type="subTitle" idx="1"/>
          </p:nvPr>
        </p:nvSpPr>
        <p:spPr>
          <a:xfrm>
            <a:off x="1509602" y="1508500"/>
            <a:ext cx="25884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127" name="Google Shape;127;p15"/>
          <p:cNvSpPr txBox="1">
            <a:spLocks noGrp="1"/>
          </p:cNvSpPr>
          <p:nvPr>
            <p:ph type="subTitle" idx="2"/>
          </p:nvPr>
        </p:nvSpPr>
        <p:spPr>
          <a:xfrm>
            <a:off x="1509625" y="3119500"/>
            <a:ext cx="2588400" cy="109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8" name="Google Shape;128;p15"/>
          <p:cNvSpPr txBox="1">
            <a:spLocks noGrp="1"/>
          </p:cNvSpPr>
          <p:nvPr>
            <p:ph type="subTitle" idx="3"/>
          </p:nvPr>
        </p:nvSpPr>
        <p:spPr>
          <a:xfrm>
            <a:off x="5045984" y="1508500"/>
            <a:ext cx="2588400" cy="391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2400" b="1">
                <a:solidFill>
                  <a:schemeClr val="lt2"/>
                </a:solidFill>
                <a:latin typeface="Viga"/>
                <a:ea typeface="Viga"/>
                <a:cs typeface="Viga"/>
                <a:sym typeface="Viga"/>
              </a:defRPr>
            </a:lvl9pPr>
          </a:lstStyle>
          <a:p>
            <a:endParaRPr/>
          </a:p>
        </p:txBody>
      </p:sp>
      <p:sp>
        <p:nvSpPr>
          <p:cNvPr id="129" name="Google Shape;129;p15"/>
          <p:cNvSpPr txBox="1">
            <a:spLocks noGrp="1"/>
          </p:cNvSpPr>
          <p:nvPr>
            <p:ph type="subTitle" idx="4"/>
          </p:nvPr>
        </p:nvSpPr>
        <p:spPr>
          <a:xfrm>
            <a:off x="5046003" y="3119500"/>
            <a:ext cx="2588400" cy="1090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30" name="Google Shape;130;p15"/>
          <p:cNvGrpSpPr/>
          <p:nvPr/>
        </p:nvGrpSpPr>
        <p:grpSpPr>
          <a:xfrm>
            <a:off x="36" y="3176650"/>
            <a:ext cx="3468451" cy="1966831"/>
            <a:chOff x="36" y="3176650"/>
            <a:chExt cx="3468451" cy="1966831"/>
          </a:xfrm>
        </p:grpSpPr>
        <p:sp>
          <p:nvSpPr>
            <p:cNvPr id="131" name="Google Shape;131;p15"/>
            <p:cNvSpPr/>
            <p:nvPr/>
          </p:nvSpPr>
          <p:spPr>
            <a:xfrm flipH="1">
              <a:off x="38" y="3176650"/>
              <a:ext cx="3468449" cy="19668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15"/>
            <p:cNvSpPr/>
            <p:nvPr/>
          </p:nvSpPr>
          <p:spPr>
            <a:xfrm flipH="1">
              <a:off x="36" y="3416150"/>
              <a:ext cx="3282359" cy="1727331"/>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1pPr>
            <a:lvl2pPr lvl="1">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2pPr>
            <a:lvl3pPr lvl="2">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3pPr>
            <a:lvl4pPr lvl="3">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4pPr>
            <a:lvl5pPr lvl="4">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5pPr>
            <a:lvl6pPr lvl="5">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6pPr>
            <a:lvl7pPr lvl="6">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7pPr>
            <a:lvl8pPr lvl="7">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8pPr>
            <a:lvl9pPr lvl="8">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Fira Sans"/>
              <a:buChar char="●"/>
              <a:defRPr sz="1800">
                <a:solidFill>
                  <a:schemeClr val="dk1"/>
                </a:solidFill>
                <a:latin typeface="Fira Sans"/>
                <a:ea typeface="Fira Sans"/>
                <a:cs typeface="Fira Sans"/>
                <a:sym typeface="Fira Sans"/>
              </a:defRPr>
            </a:lvl1pPr>
            <a:lvl2pPr marL="914400" lvl="1"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7" r:id="rId7"/>
    <p:sldLayoutId id="2147483659" r:id="rId8"/>
    <p:sldLayoutId id="2147483661" r:id="rId9"/>
    <p:sldLayoutId id="2147483664" r:id="rId10"/>
    <p:sldLayoutId id="2147483673" r:id="rId11"/>
    <p:sldLayoutId id="2147483674" r:id="rId12"/>
    <p:sldLayoutId id="2147483678"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svg"/><Relationship Id="rId4" Type="http://schemas.openxmlformats.org/officeDocument/2006/relationships/image" Target="../media/image11.tiff"/><Relationship Id="rId9" Type="http://schemas.openxmlformats.org/officeDocument/2006/relationships/image" Target="../media/image16.png"/><Relationship Id="rId1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0.jp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3" name="Immagine 2" descr="Immagine che contiene mappa&#10;&#10;Descrizione generata automaticamente">
            <a:extLst>
              <a:ext uri="{FF2B5EF4-FFF2-40B4-BE49-F238E27FC236}">
                <a16:creationId xmlns:a16="http://schemas.microsoft.com/office/drawing/2014/main" id="{3F6BB37A-15E9-4EF7-8312-DBF72643C14B}"/>
              </a:ext>
            </a:extLst>
          </p:cNvPr>
          <p:cNvPicPr>
            <a:picLocks noChangeAspect="1"/>
          </p:cNvPicPr>
          <p:nvPr/>
        </p:nvPicPr>
        <p:blipFill>
          <a:blip r:embed="rId3"/>
          <a:stretch>
            <a:fillRect/>
          </a:stretch>
        </p:blipFill>
        <p:spPr>
          <a:xfrm>
            <a:off x="-260632" y="-112534"/>
            <a:ext cx="9522619" cy="6338887"/>
          </a:xfrm>
          <a:prstGeom prst="rect">
            <a:avLst/>
          </a:prstGeom>
        </p:spPr>
      </p:pic>
      <p:sp>
        <p:nvSpPr>
          <p:cNvPr id="70" name="Google Shape;70;p12"/>
          <p:cNvSpPr txBox="1">
            <a:spLocks noGrp="1"/>
          </p:cNvSpPr>
          <p:nvPr>
            <p:ph type="ctrTitle"/>
          </p:nvPr>
        </p:nvSpPr>
        <p:spPr>
          <a:xfrm>
            <a:off x="349381" y="1411950"/>
            <a:ext cx="58074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5400" dirty="0">
                <a:solidFill>
                  <a:schemeClr val="tx2">
                    <a:lumMod val="75000"/>
                  </a:schemeClr>
                </a:solidFill>
              </a:rPr>
              <a:t>TAMs targeting in</a:t>
            </a:r>
            <a:r>
              <a:rPr lang="en" sz="5400" dirty="0">
                <a:solidFill>
                  <a:schemeClr val="tx2">
                    <a:lumMod val="75000"/>
                  </a:schemeClr>
                </a:solidFill>
              </a:rPr>
              <a:t> vivo gene therapy in PDAC </a:t>
            </a:r>
            <a:endParaRPr sz="5400" dirty="0">
              <a:solidFill>
                <a:schemeClr val="tx2">
                  <a:lumMod val="75000"/>
                </a:schemeClr>
              </a:solidFill>
            </a:endParaRPr>
          </a:p>
        </p:txBody>
      </p:sp>
      <p:pic>
        <p:nvPicPr>
          <p:cNvPr id="6" name="Picture 14">
            <a:extLst>
              <a:ext uri="{FF2B5EF4-FFF2-40B4-BE49-F238E27FC236}">
                <a16:creationId xmlns:a16="http://schemas.microsoft.com/office/drawing/2014/main" id="{E1DFA17E-1B2C-7A4B-83D3-3EA71009CF06}"/>
              </a:ext>
            </a:extLst>
          </p:cNvPr>
          <p:cNvPicPr>
            <a:picLocks noChangeAspect="1"/>
          </p:cNvPicPr>
          <p:nvPr/>
        </p:nvPicPr>
        <p:blipFill rotWithShape="1">
          <a:blip r:embed="rId4"/>
          <a:srcRect l="9630" t="9859" b="11730"/>
          <a:stretch/>
        </p:blipFill>
        <p:spPr>
          <a:xfrm>
            <a:off x="1734502" y="4494424"/>
            <a:ext cx="1925958" cy="649076"/>
          </a:xfrm>
          <a:prstGeom prst="rect">
            <a:avLst/>
          </a:prstGeom>
          <a:ln>
            <a:noFill/>
          </a:ln>
          <a:effectLst>
            <a:softEdge rad="112500"/>
          </a:effectLst>
        </p:spPr>
      </p:pic>
      <p:sp>
        <p:nvSpPr>
          <p:cNvPr id="4" name="CasellaDiTesto 3">
            <a:extLst>
              <a:ext uri="{FF2B5EF4-FFF2-40B4-BE49-F238E27FC236}">
                <a16:creationId xmlns:a16="http://schemas.microsoft.com/office/drawing/2014/main" id="{50ADB7F8-8A3C-4120-BD6A-BE7E30888839}"/>
              </a:ext>
            </a:extLst>
          </p:cNvPr>
          <p:cNvSpPr txBox="1"/>
          <p:nvPr/>
        </p:nvSpPr>
        <p:spPr>
          <a:xfrm>
            <a:off x="207141" y="3446364"/>
            <a:ext cx="2578921" cy="1068932"/>
          </a:xfrm>
          <a:prstGeom prst="rect">
            <a:avLst/>
          </a:prstGeom>
          <a:noFill/>
        </p:spPr>
        <p:txBody>
          <a:bodyPr wrap="square" rtlCol="0">
            <a:spAutoFit/>
          </a:bodyPr>
          <a:lstStyle/>
          <a:p>
            <a:r>
              <a:rPr lang="it-IT" sz="1600" dirty="0">
                <a:solidFill>
                  <a:schemeClr val="dk1"/>
                </a:solidFill>
                <a:latin typeface="Fira Sans"/>
                <a:sym typeface="Fira Sans"/>
              </a:rPr>
              <a:t>Di Roma Claudia</a:t>
            </a:r>
          </a:p>
          <a:p>
            <a:r>
              <a:rPr lang="it-IT" sz="1600" dirty="0">
                <a:solidFill>
                  <a:schemeClr val="dk1"/>
                </a:solidFill>
                <a:latin typeface="Fira Sans"/>
                <a:sym typeface="Fira Sans"/>
              </a:rPr>
              <a:t>Gambelli Jasmine</a:t>
            </a:r>
          </a:p>
          <a:p>
            <a:r>
              <a:rPr lang="it-IT" sz="1600" dirty="0">
                <a:solidFill>
                  <a:schemeClr val="dk1"/>
                </a:solidFill>
                <a:latin typeface="Fira Sans"/>
                <a:sym typeface="Fira Sans"/>
              </a:rPr>
              <a:t>Karayagmurlu Deniz </a:t>
            </a:r>
          </a:p>
          <a:p>
            <a:endParaRPr lang="it-IT" dirty="0"/>
          </a:p>
        </p:txBody>
      </p:sp>
      <p:sp>
        <p:nvSpPr>
          <p:cNvPr id="7" name="CasellaDiTesto 6">
            <a:extLst>
              <a:ext uri="{FF2B5EF4-FFF2-40B4-BE49-F238E27FC236}">
                <a16:creationId xmlns:a16="http://schemas.microsoft.com/office/drawing/2014/main" id="{F9F11C82-4B82-4246-B459-955F2106FFDC}"/>
              </a:ext>
            </a:extLst>
          </p:cNvPr>
          <p:cNvSpPr txBox="1"/>
          <p:nvPr/>
        </p:nvSpPr>
        <p:spPr>
          <a:xfrm>
            <a:off x="3486149" y="3468856"/>
            <a:ext cx="3643313" cy="1046440"/>
          </a:xfrm>
          <a:prstGeom prst="rect">
            <a:avLst/>
          </a:prstGeom>
          <a:noFill/>
        </p:spPr>
        <p:txBody>
          <a:bodyPr wrap="square" rtlCol="0">
            <a:spAutoFit/>
          </a:bodyPr>
          <a:lstStyle/>
          <a:p>
            <a:r>
              <a:rPr lang="it-IT" sz="1600" dirty="0">
                <a:solidFill>
                  <a:schemeClr val="dk1"/>
                </a:solidFill>
                <a:latin typeface="Fira Sans"/>
              </a:rPr>
              <a:t>Gene Therapy 2021-2022</a:t>
            </a:r>
          </a:p>
          <a:p>
            <a:r>
              <a:rPr lang="it-IT" sz="1600" dirty="0">
                <a:solidFill>
                  <a:schemeClr val="dk1"/>
                </a:solidFill>
                <a:latin typeface="Fira Sans"/>
              </a:rPr>
              <a:t>Prof. Saggio Isabella</a:t>
            </a:r>
          </a:p>
          <a:p>
            <a:r>
              <a:rPr lang="it-IT" sz="1600" dirty="0">
                <a:solidFill>
                  <a:schemeClr val="dk1"/>
                </a:solidFill>
                <a:latin typeface="Fira Sans"/>
              </a:rPr>
              <a:t>Tutor: Burla Romina</a:t>
            </a:r>
          </a:p>
          <a:p>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0"/>
          <p:cNvSpPr txBox="1">
            <a:spLocks noGrp="1"/>
          </p:cNvSpPr>
          <p:nvPr>
            <p:ph type="title"/>
          </p:nvPr>
        </p:nvSpPr>
        <p:spPr>
          <a:xfrm>
            <a:off x="-321419" y="87415"/>
            <a:ext cx="4002873" cy="11450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4800" dirty="0"/>
              <a:t>costs</a:t>
            </a:r>
            <a:endParaRPr sz="4800" dirty="0"/>
          </a:p>
        </p:txBody>
      </p:sp>
      <p:grpSp>
        <p:nvGrpSpPr>
          <p:cNvPr id="3" name="Group 2">
            <a:extLst>
              <a:ext uri="{FF2B5EF4-FFF2-40B4-BE49-F238E27FC236}">
                <a16:creationId xmlns:a16="http://schemas.microsoft.com/office/drawing/2014/main" id="{083A7010-0E56-4446-8956-5847BCA286F8}"/>
              </a:ext>
            </a:extLst>
          </p:cNvPr>
          <p:cNvGrpSpPr/>
          <p:nvPr/>
        </p:nvGrpSpPr>
        <p:grpSpPr>
          <a:xfrm>
            <a:off x="1226710" y="1079919"/>
            <a:ext cx="8101012" cy="3432165"/>
            <a:chOff x="1158115" y="1234642"/>
            <a:chExt cx="8101012" cy="3432165"/>
          </a:xfrm>
        </p:grpSpPr>
        <p:grpSp>
          <p:nvGrpSpPr>
            <p:cNvPr id="4" name="Group 3">
              <a:extLst>
                <a:ext uri="{FF2B5EF4-FFF2-40B4-BE49-F238E27FC236}">
                  <a16:creationId xmlns:a16="http://schemas.microsoft.com/office/drawing/2014/main" id="{1FF86B09-AEEF-344B-A36A-50F8E3759BDF}"/>
                </a:ext>
              </a:extLst>
            </p:cNvPr>
            <p:cNvGrpSpPr/>
            <p:nvPr/>
          </p:nvGrpSpPr>
          <p:grpSpPr>
            <a:xfrm>
              <a:off x="1190696" y="1256372"/>
              <a:ext cx="3109718" cy="611888"/>
              <a:chOff x="1393183" y="1252521"/>
              <a:chExt cx="3109718" cy="611888"/>
            </a:xfrm>
          </p:grpSpPr>
          <p:sp>
            <p:nvSpPr>
              <p:cNvPr id="22" name="TextBox 21">
                <a:extLst>
                  <a:ext uri="{FF2B5EF4-FFF2-40B4-BE49-F238E27FC236}">
                    <a16:creationId xmlns:a16="http://schemas.microsoft.com/office/drawing/2014/main" id="{09D4F500-3214-174E-B0A8-931F568FDD2B}"/>
                  </a:ext>
                </a:extLst>
              </p:cNvPr>
              <p:cNvSpPr txBox="1"/>
              <p:nvPr/>
            </p:nvSpPr>
            <p:spPr>
              <a:xfrm>
                <a:off x="1393183" y="1252521"/>
                <a:ext cx="3109718" cy="338554"/>
              </a:xfrm>
              <a:prstGeom prst="rect">
                <a:avLst/>
              </a:prstGeom>
              <a:noFill/>
            </p:spPr>
            <p:txBody>
              <a:bodyPr wrap="square" rtlCol="0">
                <a:spAutoFit/>
              </a:bodyPr>
              <a:lstStyle/>
              <a:p>
                <a:r>
                  <a:rPr lang="en-TR" sz="1600" b="1">
                    <a:solidFill>
                      <a:schemeClr val="tx2"/>
                    </a:solidFill>
                    <a:latin typeface="Fira Sans"/>
                  </a:rPr>
                  <a:t>General Lab Equipments</a:t>
                </a:r>
                <a:r>
                  <a:rPr lang="en-TR" sz="1600" b="1">
                    <a:solidFill>
                      <a:schemeClr val="tx2"/>
                    </a:solidFill>
                    <a:latin typeface="Times New Roman" panose="02020603050405020304" pitchFamily="18" charset="0"/>
                    <a:cs typeface="Times New Roman" panose="02020603050405020304" pitchFamily="18" charset="0"/>
                  </a:rPr>
                  <a:t>: </a:t>
                </a:r>
              </a:p>
            </p:txBody>
          </p:sp>
          <p:sp>
            <p:nvSpPr>
              <p:cNvPr id="23" name="TextBox 22">
                <a:extLst>
                  <a:ext uri="{FF2B5EF4-FFF2-40B4-BE49-F238E27FC236}">
                    <a16:creationId xmlns:a16="http://schemas.microsoft.com/office/drawing/2014/main" id="{841FF64A-C9B9-6346-9733-907135F1DAC0}"/>
                  </a:ext>
                </a:extLst>
              </p:cNvPr>
              <p:cNvSpPr txBox="1"/>
              <p:nvPr/>
            </p:nvSpPr>
            <p:spPr>
              <a:xfrm>
                <a:off x="1417465" y="1556632"/>
                <a:ext cx="1207382" cy="307777"/>
              </a:xfrm>
              <a:prstGeom prst="rect">
                <a:avLst/>
              </a:prstGeom>
              <a:noFill/>
            </p:spPr>
            <p:txBody>
              <a:bodyPr wrap="none" rtlCol="0">
                <a:spAutoFit/>
              </a:bodyPr>
              <a:lstStyle/>
              <a:p>
                <a:r>
                  <a:rPr lang="en-GB" dirty="0">
                    <a:solidFill>
                      <a:schemeClr val="dk1"/>
                    </a:solidFill>
                    <a:latin typeface="Fira Sans"/>
                  </a:rPr>
                  <a:t> 2000$</a:t>
                </a:r>
                <a:r>
                  <a:rPr lang="en-TR" dirty="0">
                    <a:solidFill>
                      <a:schemeClr val="dk1"/>
                    </a:solidFill>
                    <a:latin typeface="Fira Sans"/>
                  </a:rPr>
                  <a:t>/ year</a:t>
                </a:r>
              </a:p>
            </p:txBody>
          </p:sp>
        </p:grpSp>
        <p:grpSp>
          <p:nvGrpSpPr>
            <p:cNvPr id="5" name="Group 4">
              <a:extLst>
                <a:ext uri="{FF2B5EF4-FFF2-40B4-BE49-F238E27FC236}">
                  <a16:creationId xmlns:a16="http://schemas.microsoft.com/office/drawing/2014/main" id="{615305C1-2D96-4F49-B258-97448D2390E1}"/>
                </a:ext>
              </a:extLst>
            </p:cNvPr>
            <p:cNvGrpSpPr/>
            <p:nvPr/>
          </p:nvGrpSpPr>
          <p:grpSpPr>
            <a:xfrm>
              <a:off x="1177100" y="2197255"/>
              <a:ext cx="1439818" cy="573157"/>
              <a:chOff x="1379586" y="2118457"/>
              <a:chExt cx="1439818" cy="573157"/>
            </a:xfrm>
          </p:grpSpPr>
          <p:sp>
            <p:nvSpPr>
              <p:cNvPr id="18" name="TextBox 17">
                <a:extLst>
                  <a:ext uri="{FF2B5EF4-FFF2-40B4-BE49-F238E27FC236}">
                    <a16:creationId xmlns:a16="http://schemas.microsoft.com/office/drawing/2014/main" id="{14BFCBAD-29F1-BF4E-8EC0-FD0C192E6BC4}"/>
                  </a:ext>
                </a:extLst>
              </p:cNvPr>
              <p:cNvSpPr txBox="1"/>
              <p:nvPr/>
            </p:nvSpPr>
            <p:spPr>
              <a:xfrm>
                <a:off x="1379586" y="2118457"/>
                <a:ext cx="1439818" cy="338554"/>
              </a:xfrm>
              <a:prstGeom prst="rect">
                <a:avLst/>
              </a:prstGeom>
              <a:noFill/>
            </p:spPr>
            <p:txBody>
              <a:bodyPr wrap="none" rtlCol="0">
                <a:spAutoFit/>
              </a:bodyPr>
              <a:lstStyle/>
              <a:p>
                <a:r>
                  <a:rPr lang="en-TR" sz="1600" b="1">
                    <a:solidFill>
                      <a:schemeClr val="tx2"/>
                    </a:solidFill>
                    <a:latin typeface="Fira Sans"/>
                  </a:rPr>
                  <a:t>pAAV6 Vector</a:t>
                </a:r>
              </a:p>
            </p:txBody>
          </p:sp>
          <p:sp>
            <p:nvSpPr>
              <p:cNvPr id="20" name="TextBox 19">
                <a:extLst>
                  <a:ext uri="{FF2B5EF4-FFF2-40B4-BE49-F238E27FC236}">
                    <a16:creationId xmlns:a16="http://schemas.microsoft.com/office/drawing/2014/main" id="{429EF421-541D-744D-AFAE-B79196C94B50}"/>
                  </a:ext>
                </a:extLst>
              </p:cNvPr>
              <p:cNvSpPr txBox="1"/>
              <p:nvPr/>
            </p:nvSpPr>
            <p:spPr>
              <a:xfrm>
                <a:off x="1394548" y="2383837"/>
                <a:ext cx="1135247" cy="307777"/>
              </a:xfrm>
              <a:prstGeom prst="rect">
                <a:avLst/>
              </a:prstGeom>
              <a:noFill/>
            </p:spPr>
            <p:txBody>
              <a:bodyPr wrap="none" rtlCol="0">
                <a:spAutoFit/>
              </a:bodyPr>
              <a:lstStyle/>
              <a:p>
                <a:r>
                  <a:rPr lang="en-TR">
                    <a:solidFill>
                      <a:schemeClr val="dk1"/>
                    </a:solidFill>
                    <a:latin typeface="Fira Sans"/>
                  </a:rPr>
                  <a:t>150 $ / year</a:t>
                </a:r>
              </a:p>
            </p:txBody>
          </p:sp>
        </p:grpSp>
        <p:sp>
          <p:nvSpPr>
            <p:cNvPr id="16" name="TextBox 15">
              <a:extLst>
                <a:ext uri="{FF2B5EF4-FFF2-40B4-BE49-F238E27FC236}">
                  <a16:creationId xmlns:a16="http://schemas.microsoft.com/office/drawing/2014/main" id="{D95B792E-550B-5843-B71E-4714886EF49C}"/>
                </a:ext>
              </a:extLst>
            </p:cNvPr>
            <p:cNvSpPr txBox="1"/>
            <p:nvPr/>
          </p:nvSpPr>
          <p:spPr>
            <a:xfrm>
              <a:off x="1158115" y="3102316"/>
              <a:ext cx="2951950" cy="553998"/>
            </a:xfrm>
            <a:prstGeom prst="rect">
              <a:avLst/>
            </a:prstGeom>
            <a:noFill/>
          </p:spPr>
          <p:txBody>
            <a:bodyPr wrap="square">
              <a:spAutoFit/>
            </a:bodyPr>
            <a:lstStyle/>
            <a:p>
              <a:r>
                <a:rPr lang="en-GB" sz="1600" b="1" dirty="0">
                  <a:solidFill>
                    <a:schemeClr val="tx2"/>
                  </a:solidFill>
                  <a:latin typeface="Fira Sans"/>
                </a:rPr>
                <a:t>LSL-KrasG12D/+  Mice Model</a:t>
              </a:r>
            </a:p>
            <a:p>
              <a:r>
                <a:rPr lang="en-TR">
                  <a:solidFill>
                    <a:schemeClr val="dk1"/>
                  </a:solidFill>
                  <a:latin typeface="Fira Sans"/>
                </a:rPr>
                <a:t>255 $ / 2F, 1M</a:t>
              </a:r>
            </a:p>
          </p:txBody>
        </p:sp>
        <p:sp>
          <p:nvSpPr>
            <p:cNvPr id="14" name="TextBox 13">
              <a:extLst>
                <a:ext uri="{FF2B5EF4-FFF2-40B4-BE49-F238E27FC236}">
                  <a16:creationId xmlns:a16="http://schemas.microsoft.com/office/drawing/2014/main" id="{BA8F0B2B-7A8B-3B4A-8A47-7168E2D06D38}"/>
                </a:ext>
              </a:extLst>
            </p:cNvPr>
            <p:cNvSpPr txBox="1"/>
            <p:nvPr/>
          </p:nvSpPr>
          <p:spPr>
            <a:xfrm>
              <a:off x="4582614" y="1234642"/>
              <a:ext cx="4520871" cy="2492990"/>
            </a:xfrm>
            <a:prstGeom prst="rect">
              <a:avLst/>
            </a:prstGeom>
            <a:noFill/>
          </p:spPr>
          <p:txBody>
            <a:bodyPr wrap="square">
              <a:spAutoFit/>
            </a:bodyPr>
            <a:lstStyle/>
            <a:p>
              <a:r>
                <a:rPr lang="en-TR" b="1">
                  <a:latin typeface="Times New Roman" panose="02020603050405020304" pitchFamily="18" charset="0"/>
                  <a:cs typeface="Times New Roman" panose="02020603050405020304" pitchFamily="18" charset="0"/>
                </a:rPr>
                <a:t>       </a:t>
              </a:r>
              <a:r>
                <a:rPr lang="en-TR" sz="1600" b="1">
                  <a:solidFill>
                    <a:schemeClr val="tx2"/>
                  </a:solidFill>
                  <a:latin typeface="Fira Sans"/>
                </a:rPr>
                <a:t>Cost for experiments</a:t>
              </a:r>
              <a:r>
                <a:rPr lang="en-TR">
                  <a:latin typeface="Times New Roman" panose="02020603050405020304" pitchFamily="18" charset="0"/>
                  <a:cs typeface="Times New Roman" panose="02020603050405020304" pitchFamily="18" charset="0"/>
                </a:rPr>
                <a:t>:</a:t>
              </a:r>
            </a:p>
            <a:p>
              <a:endParaRPr lang="en-TR">
                <a:solidFill>
                  <a:schemeClr val="dk1"/>
                </a:solidFill>
                <a:latin typeface="Fira Sans"/>
              </a:endParaRPr>
            </a:p>
            <a:p>
              <a:pPr marL="342900" indent="-342900">
                <a:buFont typeface="+mj-lt"/>
                <a:buAutoNum type="arabicPeriod"/>
              </a:pPr>
              <a:r>
                <a:rPr lang="en-US" dirty="0">
                  <a:solidFill>
                    <a:schemeClr val="dk1"/>
                  </a:solidFill>
                  <a:latin typeface="Fira Sans"/>
                </a:rPr>
                <a:t>Positron emission tomography/computed tomography (PET/CT)                                                 $ 750 </a:t>
              </a:r>
            </a:p>
            <a:p>
              <a:pPr marL="342900" indent="-342900">
                <a:buFont typeface="+mj-lt"/>
                <a:buAutoNum type="arabicPeriod"/>
              </a:pPr>
              <a:r>
                <a:rPr lang="it-IT" dirty="0">
                  <a:solidFill>
                    <a:schemeClr val="dk1"/>
                  </a:solidFill>
                  <a:latin typeface="Fira Sans"/>
                </a:rPr>
                <a:t>Immunofluorescence                            $ 570 </a:t>
              </a:r>
            </a:p>
            <a:p>
              <a:pPr marL="342900" indent="-342900">
                <a:buFont typeface="+mj-lt"/>
                <a:buAutoNum type="arabicPeriod"/>
              </a:pPr>
              <a:r>
                <a:rPr lang="it-IT" dirty="0">
                  <a:solidFill>
                    <a:schemeClr val="dk1"/>
                  </a:solidFill>
                  <a:latin typeface="Fira Sans"/>
                </a:rPr>
                <a:t>Immunohistochemistry                         $ 250</a:t>
              </a:r>
            </a:p>
            <a:p>
              <a:pPr marL="342900" indent="-342900">
                <a:buFont typeface="+mj-lt"/>
                <a:buAutoNum type="arabicPeriod"/>
              </a:pPr>
              <a:r>
                <a:rPr lang="it-IT" dirty="0">
                  <a:solidFill>
                    <a:schemeClr val="dk1"/>
                  </a:solidFill>
                  <a:latin typeface="Fira Sans"/>
                </a:rPr>
                <a:t>Tumour progression analysis               $ 200</a:t>
              </a:r>
            </a:p>
            <a:p>
              <a:pPr marL="342900" indent="-342900">
                <a:buFont typeface="+mj-lt"/>
                <a:buAutoNum type="arabicPeriod"/>
              </a:pPr>
              <a:r>
                <a:rPr lang="it-IT" dirty="0">
                  <a:solidFill>
                    <a:schemeClr val="dk1"/>
                  </a:solidFill>
                  <a:latin typeface="Fira Sans"/>
                </a:rPr>
                <a:t>Metastasis analysis                               $ 300</a:t>
              </a:r>
            </a:p>
            <a:p>
              <a:pPr marL="342900" indent="-342900">
                <a:buFont typeface="+mj-lt"/>
                <a:buAutoNum type="arabicPeriod"/>
              </a:pPr>
              <a:r>
                <a:rPr lang="it-IT" dirty="0">
                  <a:solidFill>
                    <a:schemeClr val="dk1"/>
                  </a:solidFill>
                  <a:latin typeface="Fira Sans"/>
                </a:rPr>
                <a:t>CC3 assay                                               $ 250 </a:t>
              </a:r>
            </a:p>
            <a:p>
              <a:endParaRPr lang="en-TR">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2E7925B-E2B3-5340-963C-400A4C4215EB}"/>
                </a:ext>
              </a:extLst>
            </p:cNvPr>
            <p:cNvSpPr txBox="1"/>
            <p:nvPr/>
          </p:nvSpPr>
          <p:spPr>
            <a:xfrm>
              <a:off x="2910815" y="4104068"/>
              <a:ext cx="2408032" cy="523220"/>
            </a:xfrm>
            <a:prstGeom prst="rect">
              <a:avLst/>
            </a:prstGeom>
            <a:noFill/>
          </p:spPr>
          <p:txBody>
            <a:bodyPr wrap="none" rtlCol="0">
              <a:spAutoFit/>
            </a:bodyPr>
            <a:lstStyle/>
            <a:p>
              <a:r>
                <a:rPr lang="en-TR">
                  <a:solidFill>
                    <a:schemeClr val="dk1"/>
                  </a:solidFill>
                  <a:latin typeface="Fira Sans"/>
                </a:rPr>
                <a:t>1 Post-Doc   20.400 € / year</a:t>
              </a:r>
            </a:p>
            <a:p>
              <a:r>
                <a:rPr lang="en-TR">
                  <a:solidFill>
                    <a:schemeClr val="dk1"/>
                  </a:solidFill>
                  <a:latin typeface="Fira Sans"/>
                </a:rPr>
                <a:t>2 PhD           26.400 € / year</a:t>
              </a:r>
            </a:p>
          </p:txBody>
        </p:sp>
        <p:sp>
          <p:nvSpPr>
            <p:cNvPr id="9" name="TextBox 8">
              <a:extLst>
                <a:ext uri="{FF2B5EF4-FFF2-40B4-BE49-F238E27FC236}">
                  <a16:creationId xmlns:a16="http://schemas.microsoft.com/office/drawing/2014/main" id="{075D2A50-179B-BB47-BD4C-661CA1D0AB6C}"/>
                </a:ext>
              </a:extLst>
            </p:cNvPr>
            <p:cNvSpPr txBox="1"/>
            <p:nvPr/>
          </p:nvSpPr>
          <p:spPr>
            <a:xfrm>
              <a:off x="7144917" y="3897365"/>
              <a:ext cx="920445" cy="400110"/>
            </a:xfrm>
            <a:prstGeom prst="rect">
              <a:avLst/>
            </a:prstGeom>
            <a:noFill/>
          </p:spPr>
          <p:txBody>
            <a:bodyPr wrap="none" rtlCol="0">
              <a:spAutoFit/>
            </a:bodyPr>
            <a:lstStyle/>
            <a:p>
              <a:r>
                <a:rPr lang="en-TR" sz="2000" b="1">
                  <a:solidFill>
                    <a:schemeClr val="tx2"/>
                  </a:solidFill>
                  <a:latin typeface="Fira Sans"/>
                </a:rPr>
                <a:t>TOTAL</a:t>
              </a:r>
            </a:p>
          </p:txBody>
        </p:sp>
        <p:sp>
          <p:nvSpPr>
            <p:cNvPr id="10" name="TextBox 9">
              <a:extLst>
                <a:ext uri="{FF2B5EF4-FFF2-40B4-BE49-F238E27FC236}">
                  <a16:creationId xmlns:a16="http://schemas.microsoft.com/office/drawing/2014/main" id="{9C7890A9-9333-A14B-BF61-959598A8BE44}"/>
                </a:ext>
              </a:extLst>
            </p:cNvPr>
            <p:cNvSpPr txBox="1"/>
            <p:nvPr/>
          </p:nvSpPr>
          <p:spPr>
            <a:xfrm>
              <a:off x="6726061" y="4297475"/>
              <a:ext cx="2533066" cy="369332"/>
            </a:xfrm>
            <a:prstGeom prst="rect">
              <a:avLst/>
            </a:prstGeom>
            <a:noFill/>
          </p:spPr>
          <p:txBody>
            <a:bodyPr wrap="none" rtlCol="0">
              <a:spAutoFit/>
            </a:bodyPr>
            <a:lstStyle/>
            <a:p>
              <a:r>
                <a:rPr lang="it-IT" sz="1800" dirty="0">
                  <a:solidFill>
                    <a:schemeClr val="dk1"/>
                  </a:solidFill>
                  <a:latin typeface="Fira Sans"/>
                </a:rPr>
                <a:t>$</a:t>
              </a:r>
              <a:r>
                <a:rPr lang="en-TR" sz="1800">
                  <a:solidFill>
                    <a:schemeClr val="dk1"/>
                  </a:solidFill>
                  <a:latin typeface="Fira Sans"/>
                </a:rPr>
                <a:t> 149.325.000</a:t>
              </a:r>
              <a:r>
                <a:rPr lang="it-IT" sz="1800" dirty="0">
                  <a:solidFill>
                    <a:schemeClr val="dk1"/>
                  </a:solidFill>
                  <a:latin typeface="Fira Sans"/>
                </a:rPr>
                <a:t>/3 years</a:t>
              </a:r>
              <a:r>
                <a:rPr lang="en-TR" sz="1800">
                  <a:solidFill>
                    <a:schemeClr val="dk1"/>
                  </a:solidFill>
                  <a:latin typeface="Fira Sans"/>
                </a:rPr>
                <a:t>  </a:t>
              </a:r>
            </a:p>
          </p:txBody>
        </p:sp>
      </p:grpSp>
      <p:pic>
        <p:nvPicPr>
          <p:cNvPr id="24" name="Immagine 23">
            <a:extLst>
              <a:ext uri="{FF2B5EF4-FFF2-40B4-BE49-F238E27FC236}">
                <a16:creationId xmlns:a16="http://schemas.microsoft.com/office/drawing/2014/main" id="{383CBD30-07AC-44C3-B864-4E2AD70918ED}"/>
              </a:ext>
            </a:extLst>
          </p:cNvPr>
          <p:cNvPicPr>
            <a:picLocks noChangeAspect="1"/>
          </p:cNvPicPr>
          <p:nvPr/>
        </p:nvPicPr>
        <p:blipFill>
          <a:blip r:embed="rId3"/>
          <a:stretch>
            <a:fillRect/>
          </a:stretch>
        </p:blipFill>
        <p:spPr>
          <a:xfrm>
            <a:off x="357145" y="896011"/>
            <a:ext cx="869565" cy="869565"/>
          </a:xfrm>
          <a:prstGeom prst="rect">
            <a:avLst/>
          </a:prstGeom>
        </p:spPr>
      </p:pic>
      <p:pic>
        <p:nvPicPr>
          <p:cNvPr id="26" name="Immagine 25">
            <a:extLst>
              <a:ext uri="{FF2B5EF4-FFF2-40B4-BE49-F238E27FC236}">
                <a16:creationId xmlns:a16="http://schemas.microsoft.com/office/drawing/2014/main" id="{1F3626EC-A142-42D3-A004-20845A552DCB}"/>
              </a:ext>
            </a:extLst>
          </p:cNvPr>
          <p:cNvPicPr>
            <a:picLocks noChangeAspect="1"/>
          </p:cNvPicPr>
          <p:nvPr/>
        </p:nvPicPr>
        <p:blipFill>
          <a:blip r:embed="rId4"/>
          <a:stretch>
            <a:fillRect/>
          </a:stretch>
        </p:blipFill>
        <p:spPr>
          <a:xfrm>
            <a:off x="463747" y="2014097"/>
            <a:ext cx="627973" cy="627973"/>
          </a:xfrm>
          <a:prstGeom prst="rect">
            <a:avLst/>
          </a:prstGeom>
        </p:spPr>
      </p:pic>
      <p:pic>
        <p:nvPicPr>
          <p:cNvPr id="30" name="Immagine 29">
            <a:extLst>
              <a:ext uri="{FF2B5EF4-FFF2-40B4-BE49-F238E27FC236}">
                <a16:creationId xmlns:a16="http://schemas.microsoft.com/office/drawing/2014/main" id="{D5F7730D-CAAF-4AEF-A8DA-52A0AC65C1D3}"/>
              </a:ext>
            </a:extLst>
          </p:cNvPr>
          <p:cNvPicPr>
            <a:picLocks noChangeAspect="1"/>
          </p:cNvPicPr>
          <p:nvPr/>
        </p:nvPicPr>
        <p:blipFill>
          <a:blip r:embed="rId5"/>
          <a:stretch>
            <a:fillRect/>
          </a:stretch>
        </p:blipFill>
        <p:spPr>
          <a:xfrm>
            <a:off x="4497691" y="940496"/>
            <a:ext cx="523220" cy="523220"/>
          </a:xfrm>
          <a:prstGeom prst="rect">
            <a:avLst/>
          </a:prstGeom>
        </p:spPr>
      </p:pic>
      <p:pic>
        <p:nvPicPr>
          <p:cNvPr id="738" name="Immagine 737">
            <a:extLst>
              <a:ext uri="{FF2B5EF4-FFF2-40B4-BE49-F238E27FC236}">
                <a16:creationId xmlns:a16="http://schemas.microsoft.com/office/drawing/2014/main" id="{E0BD4C95-4F75-4559-A203-284727CB25D4}"/>
              </a:ext>
            </a:extLst>
          </p:cNvPr>
          <p:cNvPicPr>
            <a:picLocks noChangeAspect="1"/>
          </p:cNvPicPr>
          <p:nvPr/>
        </p:nvPicPr>
        <p:blipFill>
          <a:blip r:embed="rId6"/>
          <a:stretch>
            <a:fillRect/>
          </a:stretch>
        </p:blipFill>
        <p:spPr>
          <a:xfrm>
            <a:off x="2262906" y="3742880"/>
            <a:ext cx="783841" cy="783841"/>
          </a:xfrm>
          <a:prstGeom prst="rect">
            <a:avLst/>
          </a:prstGeom>
        </p:spPr>
      </p:pic>
      <p:pic>
        <p:nvPicPr>
          <p:cNvPr id="740" name="Immagine 739">
            <a:extLst>
              <a:ext uri="{FF2B5EF4-FFF2-40B4-BE49-F238E27FC236}">
                <a16:creationId xmlns:a16="http://schemas.microsoft.com/office/drawing/2014/main" id="{77437009-75FC-4AC4-9FA4-9A02D06CB07E}"/>
              </a:ext>
            </a:extLst>
          </p:cNvPr>
          <p:cNvPicPr>
            <a:picLocks noChangeAspect="1"/>
          </p:cNvPicPr>
          <p:nvPr/>
        </p:nvPicPr>
        <p:blipFill>
          <a:blip r:embed="rId7"/>
          <a:stretch>
            <a:fillRect/>
          </a:stretch>
        </p:blipFill>
        <p:spPr>
          <a:xfrm>
            <a:off x="465913" y="2752118"/>
            <a:ext cx="625807" cy="625807"/>
          </a:xfrm>
          <a:prstGeom prst="rect">
            <a:avLst/>
          </a:prstGeom>
        </p:spPr>
      </p:pic>
      <p:pic>
        <p:nvPicPr>
          <p:cNvPr id="742" name="Immagine 741">
            <a:extLst>
              <a:ext uri="{FF2B5EF4-FFF2-40B4-BE49-F238E27FC236}">
                <a16:creationId xmlns:a16="http://schemas.microsoft.com/office/drawing/2014/main" id="{D2BEACE4-4E2D-482C-A129-6CE9467ADBE3}"/>
              </a:ext>
            </a:extLst>
          </p:cNvPr>
          <p:cNvPicPr>
            <a:picLocks noChangeAspect="1"/>
          </p:cNvPicPr>
          <p:nvPr/>
        </p:nvPicPr>
        <p:blipFill>
          <a:blip r:embed="rId8"/>
          <a:stretch>
            <a:fillRect/>
          </a:stretch>
        </p:blipFill>
        <p:spPr>
          <a:xfrm>
            <a:off x="5720494" y="3742642"/>
            <a:ext cx="1121569" cy="11215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14" name="Google Shape;253;p31">
            <a:extLst>
              <a:ext uri="{FF2B5EF4-FFF2-40B4-BE49-F238E27FC236}">
                <a16:creationId xmlns:a16="http://schemas.microsoft.com/office/drawing/2014/main" id="{3E4496FF-4446-484E-AACA-231AEB82E7DB}"/>
              </a:ext>
            </a:extLst>
          </p:cNvPr>
          <p:cNvSpPr/>
          <p:nvPr/>
        </p:nvSpPr>
        <p:spPr>
          <a:xfrm>
            <a:off x="4326680" y="1480232"/>
            <a:ext cx="4737807" cy="3383681"/>
          </a:xfrm>
          <a:custGeom>
            <a:avLst/>
            <a:gdLst/>
            <a:ahLst/>
            <a:cxnLst/>
            <a:rect l="l" t="t" r="r" b="b"/>
            <a:pathLst>
              <a:path w="32124" h="24918" extrusionOk="0">
                <a:moveTo>
                  <a:pt x="11104" y="0"/>
                </a:moveTo>
                <a:cubicBezTo>
                  <a:pt x="3906" y="0"/>
                  <a:pt x="867" y="7920"/>
                  <a:pt x="398" y="13957"/>
                </a:cubicBezTo>
                <a:cubicBezTo>
                  <a:pt x="230" y="16130"/>
                  <a:pt x="1" y="18417"/>
                  <a:pt x="857" y="20486"/>
                </a:cubicBezTo>
                <a:cubicBezTo>
                  <a:pt x="1797" y="22794"/>
                  <a:pt x="3949" y="24006"/>
                  <a:pt x="6352" y="24528"/>
                </a:cubicBezTo>
                <a:cubicBezTo>
                  <a:pt x="7343" y="24747"/>
                  <a:pt x="8345" y="24827"/>
                  <a:pt x="9350" y="24827"/>
                </a:cubicBezTo>
                <a:cubicBezTo>
                  <a:pt x="11279" y="24827"/>
                  <a:pt x="13221" y="24533"/>
                  <a:pt x="15137" y="24361"/>
                </a:cubicBezTo>
                <a:cubicBezTo>
                  <a:pt x="15867" y="24293"/>
                  <a:pt x="16593" y="24240"/>
                  <a:pt x="17320" y="24240"/>
                </a:cubicBezTo>
                <a:cubicBezTo>
                  <a:pt x="17925" y="24240"/>
                  <a:pt x="18531" y="24277"/>
                  <a:pt x="19138" y="24372"/>
                </a:cubicBezTo>
                <a:cubicBezTo>
                  <a:pt x="20579" y="24594"/>
                  <a:pt x="21991" y="24917"/>
                  <a:pt x="23429" y="24917"/>
                </a:cubicBezTo>
                <a:cubicBezTo>
                  <a:pt x="23951" y="24917"/>
                  <a:pt x="24477" y="24875"/>
                  <a:pt x="25009" y="24769"/>
                </a:cubicBezTo>
                <a:cubicBezTo>
                  <a:pt x="26785" y="24414"/>
                  <a:pt x="28467" y="23547"/>
                  <a:pt x="29658" y="22178"/>
                </a:cubicBezTo>
                <a:cubicBezTo>
                  <a:pt x="31977" y="19514"/>
                  <a:pt x="32123" y="15607"/>
                  <a:pt x="31695" y="12097"/>
                </a:cubicBezTo>
                <a:cubicBezTo>
                  <a:pt x="31173" y="7835"/>
                  <a:pt x="29386" y="2497"/>
                  <a:pt x="24821" y="1108"/>
                </a:cubicBezTo>
                <a:cubicBezTo>
                  <a:pt x="24155" y="909"/>
                  <a:pt x="23500" y="841"/>
                  <a:pt x="22847" y="841"/>
                </a:cubicBezTo>
                <a:cubicBezTo>
                  <a:pt x="21576" y="841"/>
                  <a:pt x="20314" y="1101"/>
                  <a:pt x="19003" y="1170"/>
                </a:cubicBezTo>
                <a:cubicBezTo>
                  <a:pt x="18860" y="1178"/>
                  <a:pt x="18718" y="1182"/>
                  <a:pt x="18577" y="1182"/>
                </a:cubicBezTo>
                <a:cubicBezTo>
                  <a:pt x="16053" y="1182"/>
                  <a:pt x="13679" y="10"/>
                  <a:pt x="11147" y="0"/>
                </a:cubicBezTo>
                <a:cubicBezTo>
                  <a:pt x="11133" y="0"/>
                  <a:pt x="11118" y="0"/>
                  <a:pt x="11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4" name="Google Shape;724;p39"/>
          <p:cNvSpPr txBox="1">
            <a:spLocks noGrp="1"/>
          </p:cNvSpPr>
          <p:nvPr>
            <p:ph type="title"/>
          </p:nvPr>
        </p:nvSpPr>
        <p:spPr>
          <a:xfrm>
            <a:off x="714300" y="207502"/>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PITFULLS and SOLUTIONS</a:t>
            </a:r>
            <a:endParaRPr dirty="0"/>
          </a:p>
        </p:txBody>
      </p:sp>
      <p:sp>
        <p:nvSpPr>
          <p:cNvPr id="3" name="Sottotitolo 2">
            <a:extLst>
              <a:ext uri="{FF2B5EF4-FFF2-40B4-BE49-F238E27FC236}">
                <a16:creationId xmlns:a16="http://schemas.microsoft.com/office/drawing/2014/main" id="{5E63FA3A-A6F4-4BDD-814C-1D5FE0FFDF22}"/>
              </a:ext>
            </a:extLst>
          </p:cNvPr>
          <p:cNvSpPr>
            <a:spLocks noGrp="1"/>
          </p:cNvSpPr>
          <p:nvPr>
            <p:ph type="subTitle" idx="1"/>
          </p:nvPr>
        </p:nvSpPr>
        <p:spPr>
          <a:xfrm>
            <a:off x="936443" y="1038730"/>
            <a:ext cx="3977463" cy="3663268"/>
          </a:xfrm>
        </p:spPr>
        <p:txBody>
          <a:bodyPr/>
          <a:lstStyle/>
          <a:p>
            <a:endParaRPr lang="it-IT" dirty="0"/>
          </a:p>
          <a:p>
            <a:pPr marL="114300" indent="0"/>
            <a:r>
              <a:rPr lang="it-IT" dirty="0">
                <a:sym typeface="Roboto Slab"/>
              </a:rPr>
              <a:t> </a:t>
            </a:r>
            <a:r>
              <a:rPr lang="it-IT" sz="1400" b="0" dirty="0">
                <a:solidFill>
                  <a:schemeClr val="dk1"/>
                </a:solidFill>
                <a:latin typeface="Fira Sans"/>
                <a:cs typeface="Arial"/>
                <a:sym typeface="Roboto Slab"/>
              </a:rPr>
              <a:t>Translatability between </a:t>
            </a:r>
            <a:r>
              <a:rPr lang="it-IT" sz="1400" b="0" dirty="0" err="1">
                <a:solidFill>
                  <a:schemeClr val="dk1"/>
                </a:solidFill>
                <a:latin typeface="Fira Sans"/>
                <a:cs typeface="Arial"/>
                <a:sym typeface="Roboto Slab"/>
              </a:rPr>
              <a:t>Pre</a:t>
            </a:r>
            <a:r>
              <a:rPr lang="it-IT" sz="1400" b="0" dirty="0">
                <a:solidFill>
                  <a:schemeClr val="dk1"/>
                </a:solidFill>
                <a:latin typeface="Fira Sans"/>
                <a:cs typeface="Arial"/>
                <a:sym typeface="Roboto Slab"/>
              </a:rPr>
              <a:t>-Clinical models and human </a:t>
            </a:r>
            <a:r>
              <a:rPr lang="it-IT" sz="1400" b="0" dirty="0" err="1">
                <a:solidFill>
                  <a:schemeClr val="dk1"/>
                </a:solidFill>
                <a:latin typeface="Fira Sans"/>
                <a:cs typeface="Arial"/>
                <a:sym typeface="Roboto Slab"/>
              </a:rPr>
              <a:t>patients</a:t>
            </a:r>
            <a:endParaRPr lang="it-IT" sz="1400" b="0" dirty="0">
              <a:solidFill>
                <a:schemeClr val="dk1"/>
              </a:solidFill>
              <a:latin typeface="Fira Sans"/>
              <a:cs typeface="Arial"/>
              <a:sym typeface="Roboto Slab"/>
            </a:endParaRPr>
          </a:p>
          <a:p>
            <a:pPr marL="114300" indent="0"/>
            <a:endParaRPr lang="it-IT" sz="1400" b="0" dirty="0">
              <a:solidFill>
                <a:schemeClr val="dk1"/>
              </a:solidFill>
              <a:latin typeface="Fira Sans"/>
              <a:cs typeface="Arial"/>
              <a:sym typeface="Roboto Slab"/>
            </a:endParaRPr>
          </a:p>
          <a:p>
            <a:pPr marL="114300" indent="0"/>
            <a:endParaRPr lang="it-IT" sz="1400" b="0" dirty="0">
              <a:solidFill>
                <a:schemeClr val="dk1"/>
              </a:solidFill>
              <a:latin typeface="Fira Sans"/>
              <a:cs typeface="Arial"/>
              <a:sym typeface="Roboto Slab"/>
            </a:endParaRPr>
          </a:p>
          <a:p>
            <a:pPr marL="114300" indent="0"/>
            <a:r>
              <a:rPr lang="it-IT" sz="1400" b="0" dirty="0">
                <a:solidFill>
                  <a:schemeClr val="dk1"/>
                </a:solidFill>
                <a:latin typeface="Fira Sans"/>
                <a:cs typeface="Arial"/>
                <a:sym typeface="Arial"/>
              </a:rPr>
              <a:t>Limited markers to discriminate between TAMs and </a:t>
            </a:r>
            <a:r>
              <a:rPr lang="it-IT" sz="1400" b="0" dirty="0" err="1">
                <a:solidFill>
                  <a:schemeClr val="dk1"/>
                </a:solidFill>
                <a:latin typeface="Fira Sans"/>
                <a:cs typeface="Arial"/>
                <a:sym typeface="Arial"/>
              </a:rPr>
              <a:t>normal</a:t>
            </a:r>
            <a:r>
              <a:rPr lang="it-IT" sz="1400" b="0" dirty="0">
                <a:solidFill>
                  <a:schemeClr val="dk1"/>
                </a:solidFill>
                <a:latin typeface="Fira Sans"/>
                <a:cs typeface="Arial"/>
                <a:sym typeface="Arial"/>
              </a:rPr>
              <a:t> Macrophages</a:t>
            </a:r>
          </a:p>
          <a:p>
            <a:pPr marL="114300" indent="0"/>
            <a:endParaRPr lang="it-IT" sz="1400" b="0" dirty="0">
              <a:solidFill>
                <a:schemeClr val="dk1"/>
              </a:solidFill>
              <a:latin typeface="Fira Sans"/>
              <a:cs typeface="Arial"/>
              <a:sym typeface="Roboto Slab"/>
            </a:endParaRPr>
          </a:p>
          <a:p>
            <a:pPr>
              <a:buFont typeface="Wingdings" panose="05000000000000000000" pitchFamily="2" charset="2"/>
              <a:buChar char="q"/>
            </a:pPr>
            <a:endParaRPr lang="it-IT" sz="1400" b="0" dirty="0">
              <a:solidFill>
                <a:schemeClr val="dk1"/>
              </a:solidFill>
              <a:latin typeface="Fira Sans"/>
              <a:cs typeface="Arial"/>
              <a:sym typeface="Roboto Slab"/>
            </a:endParaRPr>
          </a:p>
          <a:p>
            <a:pPr marL="114300" indent="0"/>
            <a:r>
              <a:rPr lang="it-IT" sz="1400" b="0" dirty="0" err="1">
                <a:solidFill>
                  <a:schemeClr val="dk1"/>
                </a:solidFill>
                <a:latin typeface="Fira Sans"/>
                <a:cs typeface="Arial"/>
                <a:sym typeface="Arial"/>
              </a:rPr>
              <a:t>Minimizing</a:t>
            </a:r>
            <a:r>
              <a:rPr lang="it-IT" sz="1400" b="0" dirty="0">
                <a:solidFill>
                  <a:schemeClr val="dk1"/>
                </a:solidFill>
                <a:latin typeface="Fira Sans"/>
                <a:cs typeface="Arial"/>
                <a:sym typeface="Arial"/>
              </a:rPr>
              <a:t> off-target side </a:t>
            </a:r>
            <a:r>
              <a:rPr lang="it-IT" sz="1400" b="0" dirty="0" err="1">
                <a:solidFill>
                  <a:schemeClr val="dk1"/>
                </a:solidFill>
                <a:latin typeface="Fira Sans"/>
                <a:cs typeface="Arial"/>
                <a:sym typeface="Arial"/>
              </a:rPr>
              <a:t>effects</a:t>
            </a:r>
            <a:r>
              <a:rPr lang="it-IT" sz="1400" b="0" dirty="0">
                <a:solidFill>
                  <a:schemeClr val="dk1"/>
                </a:solidFill>
                <a:latin typeface="Fira Sans"/>
                <a:cs typeface="Arial"/>
                <a:sym typeface="Arial"/>
              </a:rPr>
              <a:t> </a:t>
            </a:r>
          </a:p>
          <a:p>
            <a:pPr marL="342900" indent="-342900">
              <a:buFont typeface="Wingdings" panose="05000000000000000000" pitchFamily="2" charset="2"/>
              <a:buChar char="q"/>
            </a:pPr>
            <a:endParaRPr lang="it-IT" sz="1400" b="0" dirty="0">
              <a:solidFill>
                <a:schemeClr val="dk1"/>
              </a:solidFill>
              <a:latin typeface="Fira Sans"/>
              <a:cs typeface="Arial"/>
              <a:sym typeface="Arial"/>
            </a:endParaRPr>
          </a:p>
          <a:p>
            <a:pPr marL="342900" indent="-342900">
              <a:buFont typeface="Wingdings" panose="05000000000000000000" pitchFamily="2" charset="2"/>
              <a:buChar char="q"/>
            </a:pPr>
            <a:endParaRPr lang="it-IT" dirty="0">
              <a:solidFill>
                <a:schemeClr val="accent1"/>
              </a:solidFill>
              <a:latin typeface="Roboto Slab"/>
              <a:ea typeface="Roboto Slab"/>
            </a:endParaRPr>
          </a:p>
          <a:p>
            <a:endParaRPr lang="it-IT" dirty="0"/>
          </a:p>
        </p:txBody>
      </p:sp>
      <p:sp>
        <p:nvSpPr>
          <p:cNvPr id="12" name="CasellaDiTesto 15">
            <a:extLst>
              <a:ext uri="{FF2B5EF4-FFF2-40B4-BE49-F238E27FC236}">
                <a16:creationId xmlns:a16="http://schemas.microsoft.com/office/drawing/2014/main" id="{DBA77F74-15AF-4847-A179-64B3EE72D076}"/>
              </a:ext>
            </a:extLst>
          </p:cNvPr>
          <p:cNvSpPr txBox="1"/>
          <p:nvPr/>
        </p:nvSpPr>
        <p:spPr>
          <a:xfrm>
            <a:off x="4842346" y="2024342"/>
            <a:ext cx="3977461" cy="224676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mj-lt"/>
              <a:buAutoNum type="arabicPeriod"/>
            </a:pPr>
            <a:r>
              <a:rPr lang="it-IT" dirty="0">
                <a:solidFill>
                  <a:schemeClr val="dk1"/>
                </a:solidFill>
                <a:latin typeface="Fira Sans"/>
              </a:rPr>
              <a:t>Models that mimic the stage of cancer in which the therapy is meant to be tested in clinical trials. </a:t>
            </a:r>
          </a:p>
          <a:p>
            <a:pPr marL="342900" indent="-342900">
              <a:buFont typeface="+mj-lt"/>
              <a:buAutoNum type="arabicPeriod"/>
            </a:pPr>
            <a:endParaRPr lang="it-IT" dirty="0">
              <a:solidFill>
                <a:schemeClr val="dk1"/>
              </a:solidFill>
              <a:latin typeface="Fira Sans"/>
            </a:endParaRPr>
          </a:p>
          <a:p>
            <a:pPr marL="342900" indent="-342900">
              <a:buFont typeface="+mj-lt"/>
              <a:buAutoNum type="arabicPeriod"/>
            </a:pPr>
            <a:r>
              <a:rPr lang="it-IT" dirty="0" err="1">
                <a:solidFill>
                  <a:schemeClr val="dk1"/>
                </a:solidFill>
                <a:latin typeface="Fira Sans"/>
              </a:rPr>
              <a:t>Increased</a:t>
            </a:r>
            <a:r>
              <a:rPr lang="it-IT" dirty="0">
                <a:solidFill>
                  <a:schemeClr val="dk1"/>
                </a:solidFill>
                <a:latin typeface="Fira Sans"/>
              </a:rPr>
              <a:t> accessibility to </a:t>
            </a:r>
            <a:r>
              <a:rPr lang="it-IT" dirty="0" err="1">
                <a:solidFill>
                  <a:schemeClr val="dk1"/>
                </a:solidFill>
                <a:latin typeface="Fira Sans"/>
              </a:rPr>
              <a:t>novel</a:t>
            </a:r>
            <a:r>
              <a:rPr lang="it-IT" dirty="0">
                <a:solidFill>
                  <a:schemeClr val="dk1"/>
                </a:solidFill>
                <a:latin typeface="Fira Sans"/>
              </a:rPr>
              <a:t> </a:t>
            </a:r>
            <a:r>
              <a:rPr lang="it-IT" dirty="0" err="1">
                <a:solidFill>
                  <a:schemeClr val="dk1"/>
                </a:solidFill>
                <a:latin typeface="Fira Sans"/>
              </a:rPr>
              <a:t>technologies</a:t>
            </a:r>
            <a:r>
              <a:rPr lang="it-IT" dirty="0">
                <a:solidFill>
                  <a:schemeClr val="dk1"/>
                </a:solidFill>
                <a:latin typeface="Fira Sans"/>
              </a:rPr>
              <a:t> of single </a:t>
            </a:r>
            <a:r>
              <a:rPr lang="it-IT" dirty="0" err="1">
                <a:solidFill>
                  <a:schemeClr val="dk1"/>
                </a:solidFill>
                <a:latin typeface="Fira Sans"/>
              </a:rPr>
              <a:t>cell-sequencing</a:t>
            </a:r>
            <a:r>
              <a:rPr lang="it-IT" dirty="0">
                <a:solidFill>
                  <a:schemeClr val="dk1"/>
                </a:solidFill>
                <a:latin typeface="Fira Sans"/>
              </a:rPr>
              <a:t> and </a:t>
            </a:r>
            <a:r>
              <a:rPr lang="it-IT" dirty="0" err="1">
                <a:solidFill>
                  <a:schemeClr val="dk1"/>
                </a:solidFill>
                <a:latin typeface="Fira Sans"/>
              </a:rPr>
              <a:t>transcriptomics</a:t>
            </a:r>
            <a:endParaRPr lang="it-IT" dirty="0">
              <a:solidFill>
                <a:schemeClr val="accent1"/>
              </a:solidFill>
              <a:latin typeface="Roboto Slab"/>
              <a:ea typeface="Roboto Slab"/>
            </a:endParaRPr>
          </a:p>
          <a:p>
            <a:pPr marL="342900" indent="-342900">
              <a:buFont typeface="+mj-lt"/>
              <a:buAutoNum type="arabicPeriod"/>
            </a:pPr>
            <a:endParaRPr lang="it-IT" dirty="0">
              <a:solidFill>
                <a:schemeClr val="dk1"/>
              </a:solidFill>
              <a:latin typeface="Fira Sans"/>
              <a:sym typeface="Fira Sans"/>
            </a:endParaRPr>
          </a:p>
          <a:p>
            <a:pPr marL="342900" indent="-342900">
              <a:buFont typeface="+mj-lt"/>
              <a:buAutoNum type="arabicPeriod"/>
            </a:pPr>
            <a:r>
              <a:rPr lang="it-IT" dirty="0">
                <a:solidFill>
                  <a:schemeClr val="dk1"/>
                </a:solidFill>
                <a:latin typeface="Fira Sans"/>
                <a:sym typeface="Fira Sans"/>
              </a:rPr>
              <a:t>Intraductal delivery</a:t>
            </a:r>
          </a:p>
          <a:p>
            <a:endParaRPr lang="it-IT" dirty="0"/>
          </a:p>
        </p:txBody>
      </p:sp>
      <p:pic>
        <p:nvPicPr>
          <p:cNvPr id="16" name="Elemento grafico 15" descr="Badge 1 con riempimento a tinta unita">
            <a:extLst>
              <a:ext uri="{FF2B5EF4-FFF2-40B4-BE49-F238E27FC236}">
                <a16:creationId xmlns:a16="http://schemas.microsoft.com/office/drawing/2014/main" id="{ACD46544-E687-4B4B-AD5B-C487C84E42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562" y="1320602"/>
            <a:ext cx="432889" cy="432889"/>
          </a:xfrm>
          <a:prstGeom prst="rect">
            <a:avLst/>
          </a:prstGeom>
        </p:spPr>
      </p:pic>
      <p:pic>
        <p:nvPicPr>
          <p:cNvPr id="18" name="Elemento grafico 17" descr="Badge con riempimento a tinta unita">
            <a:extLst>
              <a:ext uri="{FF2B5EF4-FFF2-40B4-BE49-F238E27FC236}">
                <a16:creationId xmlns:a16="http://schemas.microsoft.com/office/drawing/2014/main" id="{266B7DC6-ED45-4D51-A84B-91E4315B56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561" y="2323501"/>
            <a:ext cx="432889" cy="432889"/>
          </a:xfrm>
          <a:prstGeom prst="rect">
            <a:avLst/>
          </a:prstGeom>
        </p:spPr>
      </p:pic>
      <p:pic>
        <p:nvPicPr>
          <p:cNvPr id="19" name="Elemento grafico 18" descr="Badge 3 con riempimento a tinta unita">
            <a:extLst>
              <a:ext uri="{FF2B5EF4-FFF2-40B4-BE49-F238E27FC236}">
                <a16:creationId xmlns:a16="http://schemas.microsoft.com/office/drawing/2014/main" id="{BB9E37FF-3ACC-43EC-B688-F3D5AE5D6A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5560" y="3079859"/>
            <a:ext cx="432890" cy="4328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54"/>
          <p:cNvSpPr txBox="1">
            <a:spLocks noGrp="1"/>
          </p:cNvSpPr>
          <p:nvPr>
            <p:ph type="title"/>
          </p:nvPr>
        </p:nvSpPr>
        <p:spPr>
          <a:xfrm>
            <a:off x="2413890" y="72864"/>
            <a:ext cx="4909260" cy="109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CONCLUSIONS</a:t>
            </a:r>
            <a:endParaRPr sz="4000" dirty="0"/>
          </a:p>
        </p:txBody>
      </p:sp>
      <p:grpSp>
        <p:nvGrpSpPr>
          <p:cNvPr id="1292" name="Google Shape;1292;p54"/>
          <p:cNvGrpSpPr/>
          <p:nvPr/>
        </p:nvGrpSpPr>
        <p:grpSpPr>
          <a:xfrm>
            <a:off x="-78228" y="4006089"/>
            <a:ext cx="9300465" cy="1137411"/>
            <a:chOff x="-78228" y="4006089"/>
            <a:chExt cx="9300465" cy="1137411"/>
          </a:xfrm>
        </p:grpSpPr>
        <p:sp>
          <p:nvSpPr>
            <p:cNvPr id="1293" name="Google Shape;1293;p54"/>
            <p:cNvSpPr/>
            <p:nvPr/>
          </p:nvSpPr>
          <p:spPr>
            <a:xfrm rot="10800000">
              <a:off x="-78228" y="4006089"/>
              <a:ext cx="9300465" cy="1137411"/>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4"/>
            <p:cNvSpPr/>
            <p:nvPr/>
          </p:nvSpPr>
          <p:spPr>
            <a:xfrm rot="10800000">
              <a:off x="-78228" y="4152128"/>
              <a:ext cx="9300465" cy="991372"/>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ottotitolo 2">
            <a:extLst>
              <a:ext uri="{FF2B5EF4-FFF2-40B4-BE49-F238E27FC236}">
                <a16:creationId xmlns:a16="http://schemas.microsoft.com/office/drawing/2014/main" id="{F23CFFA4-15BD-4184-ACDE-39C074FAB7EE}"/>
              </a:ext>
            </a:extLst>
          </p:cNvPr>
          <p:cNvSpPr>
            <a:spLocks noGrp="1"/>
          </p:cNvSpPr>
          <p:nvPr>
            <p:ph type="subTitle" idx="1"/>
          </p:nvPr>
        </p:nvSpPr>
        <p:spPr>
          <a:xfrm>
            <a:off x="1209591" y="943990"/>
            <a:ext cx="6514106" cy="1872520"/>
          </a:xfr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a:solidFill>
              <a:schemeClr val="bg1"/>
            </a:solidFill>
          </a:ln>
        </p:spPr>
        <p:txBody>
          <a:bodyPr/>
          <a:lstStyle/>
          <a:p>
            <a:pPr marL="114300" indent="0">
              <a:buNone/>
            </a:pPr>
            <a:r>
              <a:rPr lang="it-IT" sz="1600" dirty="0" err="1"/>
              <a:t>TAMs</a:t>
            </a:r>
            <a:r>
              <a:rPr lang="it-IT" sz="1600" dirty="0"/>
              <a:t> </a:t>
            </a:r>
            <a:r>
              <a:rPr lang="it-IT" sz="1600" dirty="0" err="1"/>
              <a:t>represent</a:t>
            </a:r>
            <a:r>
              <a:rPr lang="it-IT" sz="1600" dirty="0"/>
              <a:t> an </a:t>
            </a:r>
            <a:r>
              <a:rPr lang="it-IT" sz="1600" dirty="0" err="1"/>
              <a:t>attractive</a:t>
            </a:r>
            <a:r>
              <a:rPr lang="it-IT" sz="1600" dirty="0"/>
              <a:t> </a:t>
            </a:r>
            <a:r>
              <a:rPr lang="it-IT" sz="1600" dirty="0" err="1"/>
              <a:t>therapeutic</a:t>
            </a:r>
            <a:r>
              <a:rPr lang="it-IT" sz="1600" dirty="0"/>
              <a:t> target to </a:t>
            </a:r>
            <a:r>
              <a:rPr lang="it-IT" sz="1600" dirty="0" err="1"/>
              <a:t>impair</a:t>
            </a:r>
            <a:r>
              <a:rPr lang="it-IT" sz="1600" dirty="0"/>
              <a:t> </a:t>
            </a:r>
            <a:r>
              <a:rPr lang="it-IT" sz="1600" dirty="0" err="1"/>
              <a:t>tumour</a:t>
            </a:r>
            <a:endParaRPr lang="it-IT" sz="1600" dirty="0"/>
          </a:p>
          <a:p>
            <a:pPr marL="114300" indent="0">
              <a:buNone/>
            </a:pPr>
            <a:endParaRPr lang="it-IT" sz="1600" dirty="0"/>
          </a:p>
          <a:p>
            <a:pPr marL="114300" indent="0">
              <a:buNone/>
            </a:pPr>
            <a:r>
              <a:rPr lang="it-IT" sz="1600" dirty="0" err="1"/>
              <a:t>TAMs</a:t>
            </a:r>
            <a:r>
              <a:rPr lang="it-IT" sz="1600" dirty="0"/>
              <a:t> </a:t>
            </a:r>
            <a:r>
              <a:rPr lang="it-IT" sz="1600" dirty="0" err="1"/>
              <a:t>suppression</a:t>
            </a:r>
            <a:r>
              <a:rPr lang="it-IT" sz="1600" dirty="0"/>
              <a:t> </a:t>
            </a:r>
            <a:r>
              <a:rPr lang="it-IT" sz="1600" dirty="0" err="1"/>
              <a:t>effectively</a:t>
            </a:r>
            <a:r>
              <a:rPr lang="it-IT" sz="1600" dirty="0"/>
              <a:t> </a:t>
            </a:r>
            <a:r>
              <a:rPr lang="it-IT" sz="1600" dirty="0" err="1"/>
              <a:t>induces</a:t>
            </a:r>
            <a:r>
              <a:rPr lang="it-IT" sz="1600" dirty="0"/>
              <a:t>: </a:t>
            </a:r>
          </a:p>
          <a:p>
            <a:pPr>
              <a:buClrTx/>
              <a:buFont typeface="Wingdings" panose="05000000000000000000" pitchFamily="2" charset="2"/>
              <a:buChar char="q"/>
            </a:pPr>
            <a:r>
              <a:rPr lang="it-IT" sz="1600" dirty="0" err="1"/>
              <a:t>Tumour</a:t>
            </a:r>
            <a:r>
              <a:rPr lang="it-IT" sz="1600" dirty="0"/>
              <a:t> </a:t>
            </a:r>
            <a:r>
              <a:rPr lang="it-IT" sz="1600" dirty="0" err="1"/>
              <a:t>progression</a:t>
            </a:r>
            <a:r>
              <a:rPr lang="it-IT" sz="1600" dirty="0"/>
              <a:t> </a:t>
            </a:r>
            <a:r>
              <a:rPr lang="it-IT" sz="1600" dirty="0" err="1"/>
              <a:t>inhibitions</a:t>
            </a:r>
            <a:endParaRPr lang="it-IT" sz="1600" dirty="0"/>
          </a:p>
          <a:p>
            <a:pPr>
              <a:buClrTx/>
              <a:buFont typeface="Wingdings" panose="05000000000000000000" pitchFamily="2" charset="2"/>
              <a:buChar char="q"/>
            </a:pPr>
            <a:r>
              <a:rPr lang="it-IT" sz="1600" dirty="0" err="1"/>
              <a:t>Reduction</a:t>
            </a:r>
            <a:r>
              <a:rPr lang="it-IT" sz="1600" dirty="0"/>
              <a:t> of </a:t>
            </a:r>
            <a:r>
              <a:rPr lang="it-IT" sz="1600" dirty="0" err="1"/>
              <a:t>metastasis</a:t>
            </a:r>
            <a:endParaRPr lang="it-IT" sz="1600" dirty="0"/>
          </a:p>
          <a:p>
            <a:pPr>
              <a:buClrTx/>
              <a:buFont typeface="Wingdings" panose="05000000000000000000" pitchFamily="2" charset="2"/>
              <a:buChar char="q"/>
            </a:pPr>
            <a:r>
              <a:rPr lang="it-IT" sz="1600" dirty="0" err="1"/>
              <a:t>Complementary</a:t>
            </a:r>
            <a:r>
              <a:rPr lang="it-IT" sz="1600" dirty="0"/>
              <a:t> </a:t>
            </a:r>
            <a:r>
              <a:rPr lang="it-IT" sz="1600" dirty="0" err="1"/>
              <a:t>effects</a:t>
            </a:r>
            <a:r>
              <a:rPr lang="it-IT" sz="1600" dirty="0"/>
              <a:t> </a:t>
            </a:r>
            <a:r>
              <a:rPr lang="it-IT" sz="1600" dirty="0" err="1"/>
              <a:t>when</a:t>
            </a:r>
            <a:r>
              <a:rPr lang="it-IT" sz="1600" dirty="0"/>
              <a:t> </a:t>
            </a:r>
            <a:r>
              <a:rPr lang="it-IT" sz="1600" dirty="0" err="1"/>
              <a:t>combined</a:t>
            </a:r>
            <a:r>
              <a:rPr lang="it-IT" sz="1600" dirty="0"/>
              <a:t> with </a:t>
            </a:r>
            <a:r>
              <a:rPr lang="it-IT" sz="1600" dirty="0" err="1"/>
              <a:t>chemotherapy</a:t>
            </a:r>
            <a:r>
              <a:rPr lang="it-IT" sz="1600" dirty="0"/>
              <a:t> </a:t>
            </a:r>
          </a:p>
          <a:p>
            <a:pPr marL="114300" indent="0">
              <a:buNone/>
            </a:pPr>
            <a:endParaRPr lang="it-IT" dirty="0"/>
          </a:p>
          <a:p>
            <a:pPr marL="114300" indent="0">
              <a:buNone/>
            </a:pPr>
            <a:endParaRPr lang="it-IT" dirty="0"/>
          </a:p>
          <a:p>
            <a:pPr marL="114300" indent="0">
              <a:buNone/>
            </a:pPr>
            <a:endParaRPr lang="it-IT" dirty="0"/>
          </a:p>
        </p:txBody>
      </p:sp>
      <p:sp>
        <p:nvSpPr>
          <p:cNvPr id="30" name="CasellaDiTesto 29">
            <a:extLst>
              <a:ext uri="{FF2B5EF4-FFF2-40B4-BE49-F238E27FC236}">
                <a16:creationId xmlns:a16="http://schemas.microsoft.com/office/drawing/2014/main" id="{78CA9283-351B-4C9D-99CD-9D1DD457134A}"/>
              </a:ext>
            </a:extLst>
          </p:cNvPr>
          <p:cNvSpPr txBox="1"/>
          <p:nvPr/>
        </p:nvSpPr>
        <p:spPr>
          <a:xfrm>
            <a:off x="2524540" y="3034622"/>
            <a:ext cx="4210215" cy="830997"/>
          </a:xfrm>
          <a:prstGeom prst="rect">
            <a:avLst/>
          </a:prstGeom>
          <a:noFill/>
        </p:spPr>
        <p:txBody>
          <a:bodyPr wrap="square">
            <a:spAutoFit/>
          </a:bodyPr>
          <a:lstStyle/>
          <a:p>
            <a:pPr algn="ctr"/>
            <a:r>
              <a:rPr lang="en-US" sz="1600" dirty="0">
                <a:solidFill>
                  <a:schemeClr val="dk1"/>
                </a:solidFill>
                <a:latin typeface="Fira Sans"/>
              </a:rPr>
              <a:t>Further research is </a:t>
            </a:r>
            <a:r>
              <a:rPr lang="en-US" sz="1600" dirty="0">
                <a:solidFill>
                  <a:schemeClr val="dk1"/>
                </a:solidFill>
                <a:latin typeface="Fira Sans"/>
                <a:sym typeface="Fira Sans"/>
              </a:rPr>
              <a:t>required to comprehensively characterize TAMs subsets</a:t>
            </a:r>
            <a:endParaRPr lang="it-IT" sz="1600" dirty="0">
              <a:solidFill>
                <a:schemeClr val="dk1"/>
              </a:solidFill>
              <a:latin typeface="Fira Sans"/>
              <a:sym typeface="Fira Sans"/>
            </a:endParaRPr>
          </a:p>
        </p:txBody>
      </p:sp>
      <p:pic>
        <p:nvPicPr>
          <p:cNvPr id="12" name="Immagine 11">
            <a:extLst>
              <a:ext uri="{FF2B5EF4-FFF2-40B4-BE49-F238E27FC236}">
                <a16:creationId xmlns:a16="http://schemas.microsoft.com/office/drawing/2014/main" id="{27FB108D-E5F6-40AB-B349-B05FE6C9352D}"/>
              </a:ext>
            </a:extLst>
          </p:cNvPr>
          <p:cNvPicPr>
            <a:picLocks noChangeAspect="1"/>
          </p:cNvPicPr>
          <p:nvPr/>
        </p:nvPicPr>
        <p:blipFill>
          <a:blip r:embed="rId3"/>
          <a:stretch>
            <a:fillRect/>
          </a:stretch>
        </p:blipFill>
        <p:spPr>
          <a:xfrm flipH="1">
            <a:off x="2350280" y="2990498"/>
            <a:ext cx="620834" cy="64942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55"/>
          <p:cNvSpPr txBox="1">
            <a:spLocks noGrp="1"/>
          </p:cNvSpPr>
          <p:nvPr>
            <p:ph type="title"/>
          </p:nvPr>
        </p:nvSpPr>
        <p:spPr>
          <a:xfrm>
            <a:off x="1837975" y="1647825"/>
            <a:ext cx="5491800" cy="98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THANKS!</a:t>
            </a:r>
            <a:endParaRPr dirty="0"/>
          </a:p>
        </p:txBody>
      </p:sp>
      <p:sp>
        <p:nvSpPr>
          <p:cNvPr id="4" name="Rettangolo 3">
            <a:extLst>
              <a:ext uri="{FF2B5EF4-FFF2-40B4-BE49-F238E27FC236}">
                <a16:creationId xmlns:a16="http://schemas.microsoft.com/office/drawing/2014/main" id="{9B9C08E0-F963-4076-B5B7-E3DD07A0B522}"/>
              </a:ext>
            </a:extLst>
          </p:cNvPr>
          <p:cNvSpPr/>
          <p:nvPr/>
        </p:nvSpPr>
        <p:spPr>
          <a:xfrm>
            <a:off x="2846566" y="3275938"/>
            <a:ext cx="3442916" cy="146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39"/>
          <p:cNvSpPr txBox="1">
            <a:spLocks noGrp="1"/>
          </p:cNvSpPr>
          <p:nvPr>
            <p:ph type="title"/>
          </p:nvPr>
        </p:nvSpPr>
        <p:spPr>
          <a:xfrm>
            <a:off x="595030" y="7561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REFERENCES</a:t>
            </a:r>
            <a:endParaRPr dirty="0"/>
          </a:p>
        </p:txBody>
      </p:sp>
      <p:sp>
        <p:nvSpPr>
          <p:cNvPr id="3" name="Sottotitolo 2">
            <a:extLst>
              <a:ext uri="{FF2B5EF4-FFF2-40B4-BE49-F238E27FC236}">
                <a16:creationId xmlns:a16="http://schemas.microsoft.com/office/drawing/2014/main" id="{5E63FA3A-A6F4-4BDD-814C-1D5FE0FFDF22}"/>
              </a:ext>
            </a:extLst>
          </p:cNvPr>
          <p:cNvSpPr>
            <a:spLocks noGrp="1"/>
          </p:cNvSpPr>
          <p:nvPr>
            <p:ph type="subTitle" idx="1"/>
          </p:nvPr>
        </p:nvSpPr>
        <p:spPr>
          <a:xfrm>
            <a:off x="936443" y="1038730"/>
            <a:ext cx="3977463" cy="3663268"/>
          </a:xfrm>
        </p:spPr>
        <p:txBody>
          <a:bodyPr/>
          <a:lstStyle/>
          <a:p>
            <a:endParaRPr lang="it-IT"/>
          </a:p>
          <a:p>
            <a:pPr marL="114300" indent="0"/>
            <a:r>
              <a:rPr lang="it-IT">
                <a:sym typeface="Roboto Slab"/>
              </a:rPr>
              <a:t> </a:t>
            </a:r>
            <a:endParaRPr lang="it-IT">
              <a:solidFill>
                <a:schemeClr val="accent1"/>
              </a:solidFill>
              <a:latin typeface="Roboto Slab"/>
              <a:ea typeface="Roboto Slab"/>
            </a:endParaRPr>
          </a:p>
          <a:p>
            <a:endParaRPr lang="it-IT"/>
          </a:p>
        </p:txBody>
      </p:sp>
      <p:sp>
        <p:nvSpPr>
          <p:cNvPr id="9" name="CasellaDiTesto 8">
            <a:extLst>
              <a:ext uri="{FF2B5EF4-FFF2-40B4-BE49-F238E27FC236}">
                <a16:creationId xmlns:a16="http://schemas.microsoft.com/office/drawing/2014/main" id="{F09E4451-3874-0F4D-9D09-A150564F2DD2}"/>
              </a:ext>
            </a:extLst>
          </p:cNvPr>
          <p:cNvSpPr txBox="1"/>
          <p:nvPr/>
        </p:nvSpPr>
        <p:spPr>
          <a:xfrm>
            <a:off x="498246" y="638716"/>
            <a:ext cx="7908967" cy="4278094"/>
          </a:xfrm>
          <a:prstGeom prst="rect">
            <a:avLst/>
          </a:prstGeom>
          <a:noFill/>
        </p:spPr>
        <p:txBody>
          <a:bodyPr wrap="square" rtlCol="0">
            <a:spAutoFit/>
          </a:bodyPr>
          <a:lstStyle/>
          <a:p>
            <a:pPr marL="171450" lvl="0" indent="-171450">
              <a:buFont typeface="Arial" panose="020B0604020202020204" pitchFamily="34" charset="0"/>
              <a:buChar char="•"/>
            </a:pPr>
            <a:r>
              <a:rPr lang="it-IT" sz="800" dirty="0">
                <a:solidFill>
                  <a:srgbClr val="002060"/>
                </a:solidFill>
                <a:latin typeface="Viga"/>
                <a:sym typeface="Viga"/>
              </a:rPr>
              <a:t>Poh, Ashleigh R, and Matthias Ernst. “Tumor-Associated Macrophages in Pancreatic Ductal Adenocarcinoma: Therapeutic Opportunities and Clinical Challenges.” Cancers vol. 13,12 2860. 8 Jun. 2021, doi:10.3390/cancers13122860</a:t>
            </a:r>
          </a:p>
          <a:p>
            <a:r>
              <a:rPr lang="it-IT" sz="800" dirty="0">
                <a:solidFill>
                  <a:srgbClr val="002060"/>
                </a:solidFill>
                <a:latin typeface="Viga"/>
                <a:sym typeface="Viga"/>
              </a:rPr>
              <a:t> </a:t>
            </a:r>
          </a:p>
          <a:p>
            <a:pPr marL="171450" lvl="0" indent="-171450">
              <a:buFont typeface="Arial" panose="020B0604020202020204" pitchFamily="34" charset="0"/>
              <a:buChar char="•"/>
            </a:pPr>
            <a:r>
              <a:rPr lang="it-IT" sz="800" dirty="0">
                <a:solidFill>
                  <a:srgbClr val="002060"/>
                </a:solidFill>
                <a:latin typeface="Viga"/>
                <a:sym typeface="Viga"/>
              </a:rPr>
              <a:t>Buchholz, S.M.; Goetze, R.G.; Singh, S.K.; Ammer-Herrmenau, C.; Richards, F.M.; Jodrell, D.I.; Buchholz, M.; Michl, P.; Ellenrieder, V.; Hessmann, E.; Neesse, A. Depletion of Macrophages Improves Therapeutic Response to Gemcitabine in Murine Pancreas Cancer. Cancers 2020, 12, 1978. https://doi.org/10.3390/cancers12071978</a:t>
            </a:r>
          </a:p>
          <a:p>
            <a:r>
              <a:rPr lang="it-IT" sz="800" dirty="0">
                <a:solidFill>
                  <a:srgbClr val="002060"/>
                </a:solidFill>
                <a:latin typeface="Viga"/>
                <a:sym typeface="Viga"/>
              </a:rPr>
              <a:t> </a:t>
            </a:r>
          </a:p>
          <a:p>
            <a:r>
              <a:rPr lang="it-IT" sz="800" dirty="0">
                <a:solidFill>
                  <a:srgbClr val="002060"/>
                </a:solidFill>
                <a:latin typeface="Viga"/>
                <a:sym typeface="Viga"/>
              </a:rPr>
              <a:t> </a:t>
            </a:r>
          </a:p>
          <a:p>
            <a:pPr marL="171450" lvl="0" indent="-171450">
              <a:buFont typeface="Arial" panose="020B0604020202020204" pitchFamily="34" charset="0"/>
              <a:buChar char="•"/>
            </a:pPr>
            <a:r>
              <a:rPr lang="it-IT" sz="800" dirty="0">
                <a:solidFill>
                  <a:srgbClr val="002060"/>
                </a:solidFill>
                <a:latin typeface="Viga"/>
                <a:sym typeface="Viga"/>
              </a:rPr>
              <a:t>Karjoo Z, Chen X, Hatefi A. Progress and problems with the use of suicide genes for targeted cancer therapy. Adv Drug Deliv Rev. 2016 Apr 1;99(Pt A):113-128. doi: 10.1016/j.addr.2015.05.009. Epub 2015 May 22. PMID: 26004498; PMCID: PMC4758904.</a:t>
            </a:r>
          </a:p>
          <a:p>
            <a:r>
              <a:rPr lang="it-IT" sz="800" dirty="0">
                <a:solidFill>
                  <a:srgbClr val="002060"/>
                </a:solidFill>
                <a:latin typeface="Viga"/>
                <a:sym typeface="Viga"/>
              </a:rPr>
              <a:t> </a:t>
            </a:r>
          </a:p>
          <a:p>
            <a:pPr marL="171450" lvl="0" indent="-171450">
              <a:buFont typeface="Arial" panose="020B0604020202020204" pitchFamily="34" charset="0"/>
              <a:buChar char="•"/>
            </a:pPr>
            <a:r>
              <a:rPr lang="it-IT" sz="800" dirty="0">
                <a:solidFill>
                  <a:srgbClr val="002060"/>
                </a:solidFill>
                <a:latin typeface="Viga"/>
                <a:sym typeface="Viga"/>
              </a:rPr>
              <a:t>Cioffi M, Trabulo S, Hidalgo M, Costello E, Greenhalf W, Erkan M, Kleeff J, Sainz B Jr, Heeschen C. Inhibition of CD47 Effectively Targets Pancreatic Cancer Stem Cells via Dual Mechanisms. Clin Cancer Res. 2015 May 15;21(10):2325-37. doi: 10.1158/1078-0432.CCR-14-1399. Epub 2015 Feb 23. PMID: 25717063.</a:t>
            </a:r>
          </a:p>
          <a:p>
            <a:r>
              <a:rPr lang="it-IT" sz="800" dirty="0">
                <a:solidFill>
                  <a:srgbClr val="002060"/>
                </a:solidFill>
                <a:latin typeface="Viga"/>
                <a:sym typeface="Viga"/>
              </a:rPr>
              <a:t> </a:t>
            </a:r>
          </a:p>
          <a:p>
            <a:pPr marL="171450" lvl="0" indent="-171450">
              <a:buFont typeface="Arial" panose="020B0604020202020204" pitchFamily="34" charset="0"/>
              <a:buChar char="•"/>
            </a:pPr>
            <a:r>
              <a:rPr lang="it-IT" sz="800" dirty="0">
                <a:solidFill>
                  <a:srgbClr val="002060"/>
                </a:solidFill>
                <a:latin typeface="Viga"/>
                <a:sym typeface="Viga"/>
              </a:rPr>
              <a:t>Xiong C, Zhu Y, Xue M, Jiang Y, Zhong Y, Jiang L, Shi M, Chen H. Tumor-associated macrophages promote pancreatic ductal adenocarcinoma progression by inducing epithelial-to-mesenchymal transition. Aging (Albany NY). 2021 Jan 10;13(3):3386-3404. doi: 10.18632/aging.202264. Epub 2021 Jan 10. PMID: 33428605; PMCID: PMC7906203.</a:t>
            </a:r>
          </a:p>
          <a:p>
            <a:pPr marL="171450" indent="-171450">
              <a:buFont typeface="Arial" panose="020B0604020202020204" pitchFamily="34" charset="0"/>
              <a:buChar char="•"/>
            </a:pPr>
            <a:endParaRPr lang="it-IT" sz="800" dirty="0">
              <a:solidFill>
                <a:srgbClr val="002060"/>
              </a:solidFill>
              <a:latin typeface="Viga"/>
              <a:sym typeface="Viga"/>
            </a:endParaRPr>
          </a:p>
          <a:p>
            <a:pPr marL="171450" lvl="0" indent="-171450">
              <a:buFont typeface="Arial" panose="020B0604020202020204" pitchFamily="34" charset="0"/>
              <a:buChar char="•"/>
            </a:pPr>
            <a:r>
              <a:rPr lang="it-IT" sz="800" dirty="0">
                <a:solidFill>
                  <a:srgbClr val="002060"/>
                </a:solidFill>
                <a:latin typeface="Viga"/>
                <a:sym typeface="Viga"/>
              </a:rPr>
              <a:t>Mitchem JB, Brennan DJ, Knolhoff </a:t>
            </a:r>
            <a:r>
              <a:rPr lang="it-IT" sz="800" dirty="0">
                <a:solidFill>
                  <a:srgbClr val="002060"/>
                </a:solidFill>
                <a:latin typeface="Viga"/>
              </a:rPr>
              <a:t>BL, Belt BA, Zhu Y, Sanford DE, Belaygorod L, Carpenter D, Collins L, Piwnica-Worms D, Hewitt S, Udupi GM, Gallagher WM, Wegner C, West BL, Wang-Gillam A, Goedegebuure P, Linehan DC, DeNardo DG. Targeting tumor-infiltrating macrophages decreases tumor-initiating cells, relieves immunosuppression, and improves chemotherapeutic responses. Cancer Res. 2013 Feb 1;73(3):1128-41. doi: 10.1158/0008-5472.CAN-12-2731. Epub 2012 Dec 5. PMID: 23221383; PMCID: PMC3563931.</a:t>
            </a:r>
          </a:p>
          <a:p>
            <a:pPr marL="171450" indent="-171450">
              <a:buFont typeface="Arial" panose="020B0604020202020204" pitchFamily="34" charset="0"/>
              <a:buChar char="•"/>
            </a:pPr>
            <a:endParaRPr lang="it-IT" sz="800" dirty="0">
              <a:solidFill>
                <a:srgbClr val="002060"/>
              </a:solidFill>
              <a:latin typeface="Viga"/>
            </a:endParaRPr>
          </a:p>
          <a:p>
            <a:pPr marL="171450" lvl="0" indent="-171450">
              <a:buFont typeface="Arial" panose="020B0604020202020204" pitchFamily="34" charset="0"/>
              <a:buChar char="•"/>
            </a:pPr>
            <a:r>
              <a:rPr lang="it-IT" sz="800" dirty="0">
                <a:solidFill>
                  <a:srgbClr val="002060"/>
                </a:solidFill>
                <a:latin typeface="Viga"/>
              </a:rPr>
              <a:t>Quirin KA, Kwon JJ, Alioufi A, Factora T, Temm CJ, Jacobsen M, Sandusky GE, Shontz K, Chicoine LG, Clark KR, Mendell JT, Korc M, Kota J. Safety and Efficacy of AAV Retrograde Pancreatic Ductal Gene Delivery in Normal and Pancreatic Cancer Mice. Mol Ther Methods Clin Dev. 2017 Sep 30;8:8-20. doi: 10.1016/j.omtm.2017.09.006. PMID: 29349096; PMCID: PMC5675991.</a:t>
            </a:r>
          </a:p>
          <a:p>
            <a:pPr marL="171450" lvl="0" indent="-171450">
              <a:buFont typeface="Arial" panose="020B0604020202020204" pitchFamily="34" charset="0"/>
              <a:buChar char="•"/>
            </a:pPr>
            <a:endParaRPr lang="it-IT" sz="800" dirty="0">
              <a:solidFill>
                <a:srgbClr val="002060"/>
              </a:solidFill>
              <a:latin typeface="Viga"/>
            </a:endParaRPr>
          </a:p>
          <a:p>
            <a:pPr marL="171450" lvl="0" indent="-171450">
              <a:buFont typeface="Arial" panose="020B0604020202020204" pitchFamily="34" charset="0"/>
              <a:buChar char="•"/>
            </a:pPr>
            <a:r>
              <a:rPr lang="it-IT" sz="800" dirty="0">
                <a:solidFill>
                  <a:srgbClr val="002060"/>
                </a:solidFill>
                <a:latin typeface="Viga"/>
              </a:rPr>
              <a:t>Lee JW, </a:t>
            </a:r>
            <a:r>
              <a:rPr lang="it-IT" sz="800" dirty="0" err="1">
                <a:solidFill>
                  <a:srgbClr val="002060"/>
                </a:solidFill>
                <a:latin typeface="Viga"/>
              </a:rPr>
              <a:t>Komar</a:t>
            </a:r>
            <a:r>
              <a:rPr lang="it-IT" sz="800" dirty="0">
                <a:solidFill>
                  <a:srgbClr val="002060"/>
                </a:solidFill>
                <a:latin typeface="Viga"/>
              </a:rPr>
              <a:t> CA, </a:t>
            </a:r>
            <a:r>
              <a:rPr lang="it-IT" sz="800" dirty="0" err="1">
                <a:solidFill>
                  <a:srgbClr val="002060"/>
                </a:solidFill>
                <a:latin typeface="Viga"/>
              </a:rPr>
              <a:t>Bengsch</a:t>
            </a:r>
            <a:r>
              <a:rPr lang="it-IT" sz="800" dirty="0">
                <a:solidFill>
                  <a:srgbClr val="002060"/>
                </a:solidFill>
                <a:latin typeface="Viga"/>
              </a:rPr>
              <a:t> </a:t>
            </a:r>
            <a:r>
              <a:rPr lang="it-IT" sz="800" dirty="0" err="1">
                <a:solidFill>
                  <a:srgbClr val="002060"/>
                </a:solidFill>
                <a:latin typeface="Viga"/>
              </a:rPr>
              <a:t>F</a:t>
            </a:r>
            <a:r>
              <a:rPr lang="it-IT" sz="800" dirty="0">
                <a:solidFill>
                  <a:srgbClr val="002060"/>
                </a:solidFill>
                <a:latin typeface="Viga"/>
              </a:rPr>
              <a:t>, Graham K, </a:t>
            </a:r>
            <a:r>
              <a:rPr lang="it-IT" sz="800" dirty="0" err="1">
                <a:solidFill>
                  <a:srgbClr val="002060"/>
                </a:solidFill>
                <a:latin typeface="Viga"/>
              </a:rPr>
              <a:t>Beatty</a:t>
            </a:r>
            <a:r>
              <a:rPr lang="it-IT" sz="800" dirty="0">
                <a:solidFill>
                  <a:srgbClr val="002060"/>
                </a:solidFill>
                <a:latin typeface="Viga"/>
              </a:rPr>
              <a:t> GL. </a:t>
            </a:r>
            <a:r>
              <a:rPr lang="it-IT" sz="800" dirty="0" err="1">
                <a:solidFill>
                  <a:srgbClr val="002060"/>
                </a:solidFill>
                <a:latin typeface="Viga"/>
              </a:rPr>
              <a:t>Genetically</a:t>
            </a:r>
            <a:r>
              <a:rPr lang="it-IT" sz="800" dirty="0">
                <a:solidFill>
                  <a:srgbClr val="002060"/>
                </a:solidFill>
                <a:latin typeface="Viga"/>
              </a:rPr>
              <a:t> </a:t>
            </a:r>
            <a:r>
              <a:rPr lang="it-IT" sz="800" dirty="0" err="1">
                <a:solidFill>
                  <a:srgbClr val="002060"/>
                </a:solidFill>
                <a:latin typeface="Viga"/>
              </a:rPr>
              <a:t>Engineered</a:t>
            </a:r>
            <a:r>
              <a:rPr lang="it-IT" sz="800" dirty="0">
                <a:solidFill>
                  <a:srgbClr val="002060"/>
                </a:solidFill>
                <a:latin typeface="Viga"/>
              </a:rPr>
              <a:t> Mouse Models of Pancreatic Cancer: The KPC Model (LSL-</a:t>
            </a:r>
            <a:r>
              <a:rPr lang="it-IT" sz="800" dirty="0" err="1">
                <a:solidFill>
                  <a:srgbClr val="002060"/>
                </a:solidFill>
                <a:latin typeface="Viga"/>
              </a:rPr>
              <a:t>Kras</a:t>
            </a:r>
            <a:r>
              <a:rPr lang="it-IT" sz="800" dirty="0">
                <a:solidFill>
                  <a:srgbClr val="002060"/>
                </a:solidFill>
                <a:latin typeface="Viga"/>
              </a:rPr>
              <a:t>(G12D/+) ;LSL-Trp53(R172H/+) ;Pdx-1-Cre), </a:t>
            </a:r>
            <a:r>
              <a:rPr lang="it-IT" sz="800" dirty="0" err="1">
                <a:solidFill>
                  <a:srgbClr val="002060"/>
                </a:solidFill>
                <a:latin typeface="Viga"/>
              </a:rPr>
              <a:t>Its</a:t>
            </a:r>
            <a:r>
              <a:rPr lang="it-IT" sz="800" dirty="0">
                <a:solidFill>
                  <a:srgbClr val="002060"/>
                </a:solidFill>
                <a:latin typeface="Viga"/>
              </a:rPr>
              <a:t> </a:t>
            </a:r>
            <a:r>
              <a:rPr lang="it-IT" sz="800" dirty="0" err="1">
                <a:solidFill>
                  <a:srgbClr val="002060"/>
                </a:solidFill>
                <a:latin typeface="Viga"/>
              </a:rPr>
              <a:t>Variants</a:t>
            </a:r>
            <a:r>
              <a:rPr lang="it-IT" sz="800" dirty="0">
                <a:solidFill>
                  <a:srgbClr val="002060"/>
                </a:solidFill>
                <a:latin typeface="Viga"/>
              </a:rPr>
              <a:t>, and Their Application in </a:t>
            </a:r>
            <a:r>
              <a:rPr lang="it-IT" sz="800" dirty="0" err="1">
                <a:solidFill>
                  <a:srgbClr val="002060"/>
                </a:solidFill>
                <a:latin typeface="Viga"/>
              </a:rPr>
              <a:t>Immuno-oncology</a:t>
            </a:r>
            <a:r>
              <a:rPr lang="it-IT" sz="800" dirty="0">
                <a:solidFill>
                  <a:srgbClr val="002060"/>
                </a:solidFill>
                <a:latin typeface="Viga"/>
              </a:rPr>
              <a:t> Drug </a:t>
            </a:r>
            <a:r>
              <a:rPr lang="it-IT" sz="800" dirty="0" err="1">
                <a:solidFill>
                  <a:srgbClr val="002060"/>
                </a:solidFill>
                <a:latin typeface="Viga"/>
              </a:rPr>
              <a:t>Discovery</a:t>
            </a:r>
            <a:r>
              <a:rPr lang="it-IT" sz="800" dirty="0">
                <a:solidFill>
                  <a:srgbClr val="002060"/>
                </a:solidFill>
                <a:latin typeface="Viga"/>
              </a:rPr>
              <a:t>. </a:t>
            </a:r>
            <a:r>
              <a:rPr lang="it-IT" sz="800" dirty="0" err="1">
                <a:solidFill>
                  <a:srgbClr val="002060"/>
                </a:solidFill>
                <a:latin typeface="Viga"/>
              </a:rPr>
              <a:t>Curr</a:t>
            </a:r>
            <a:r>
              <a:rPr lang="it-IT" sz="800" dirty="0">
                <a:solidFill>
                  <a:srgbClr val="002060"/>
                </a:solidFill>
                <a:latin typeface="Viga"/>
              </a:rPr>
              <a:t> </a:t>
            </a:r>
            <a:r>
              <a:rPr lang="it-IT" sz="800" dirty="0" err="1">
                <a:solidFill>
                  <a:srgbClr val="002060"/>
                </a:solidFill>
                <a:latin typeface="Viga"/>
              </a:rPr>
              <a:t>Protoc</a:t>
            </a:r>
            <a:r>
              <a:rPr lang="it-IT" sz="800" dirty="0">
                <a:solidFill>
                  <a:srgbClr val="002060"/>
                </a:solidFill>
                <a:latin typeface="Viga"/>
              </a:rPr>
              <a:t> </a:t>
            </a:r>
            <a:r>
              <a:rPr lang="it-IT" sz="800" dirty="0" err="1">
                <a:solidFill>
                  <a:srgbClr val="002060"/>
                </a:solidFill>
                <a:latin typeface="Viga"/>
              </a:rPr>
              <a:t>Pharmacol</a:t>
            </a:r>
            <a:r>
              <a:rPr lang="it-IT" sz="800" dirty="0">
                <a:solidFill>
                  <a:srgbClr val="002060"/>
                </a:solidFill>
                <a:latin typeface="Viga"/>
              </a:rPr>
              <a:t>. 2016;73:14.39.1-14.39.20. </a:t>
            </a:r>
            <a:r>
              <a:rPr lang="it-IT" sz="800" dirty="0" err="1">
                <a:solidFill>
                  <a:srgbClr val="002060"/>
                </a:solidFill>
                <a:latin typeface="Viga"/>
              </a:rPr>
              <a:t>Published</a:t>
            </a:r>
            <a:r>
              <a:rPr lang="it-IT" sz="800" dirty="0">
                <a:solidFill>
                  <a:srgbClr val="002060"/>
                </a:solidFill>
                <a:latin typeface="Viga"/>
              </a:rPr>
              <a:t> 2016 Jun 1. doi:10.1002/cpph.2</a:t>
            </a:r>
          </a:p>
          <a:p>
            <a:pPr marL="171450" lvl="0" indent="-171450">
              <a:buFont typeface="Arial" panose="020B0604020202020204" pitchFamily="34" charset="0"/>
              <a:buChar char="•"/>
            </a:pPr>
            <a:endParaRPr lang="it-IT" sz="800" dirty="0">
              <a:solidFill>
                <a:srgbClr val="002060"/>
              </a:solidFill>
              <a:latin typeface="Viga"/>
            </a:endParaRPr>
          </a:p>
          <a:p>
            <a:pPr marL="171450" lvl="0" indent="-171450">
              <a:buFont typeface="Arial" panose="020B0604020202020204" pitchFamily="34" charset="0"/>
              <a:buChar char="•"/>
            </a:pPr>
            <a:r>
              <a:rPr lang="it-IT" sz="800" dirty="0" err="1">
                <a:solidFill>
                  <a:srgbClr val="002060"/>
                </a:solidFill>
                <a:latin typeface="Viga"/>
              </a:rPr>
              <a:t>Wu</a:t>
            </a:r>
            <a:r>
              <a:rPr lang="it-IT" sz="800" dirty="0">
                <a:solidFill>
                  <a:srgbClr val="002060"/>
                </a:solidFill>
                <a:latin typeface="Viga"/>
              </a:rPr>
              <a:t>, </a:t>
            </a:r>
            <a:r>
              <a:rPr lang="it-IT" sz="800" dirty="0" err="1">
                <a:solidFill>
                  <a:srgbClr val="002060"/>
                </a:solidFill>
                <a:latin typeface="Viga"/>
              </a:rPr>
              <a:t>Kaiyue</a:t>
            </a:r>
            <a:r>
              <a:rPr lang="it-IT" sz="800" dirty="0">
                <a:solidFill>
                  <a:srgbClr val="002060"/>
                </a:solidFill>
                <a:latin typeface="Viga"/>
              </a:rPr>
              <a:t> et al. “</a:t>
            </a:r>
            <a:r>
              <a:rPr lang="it-IT" sz="800" dirty="0" err="1">
                <a:solidFill>
                  <a:srgbClr val="002060"/>
                </a:solidFill>
                <a:latin typeface="Viga"/>
              </a:rPr>
              <a:t>Redefining</a:t>
            </a:r>
            <a:r>
              <a:rPr lang="it-IT" sz="800" dirty="0">
                <a:solidFill>
                  <a:srgbClr val="002060"/>
                </a:solidFill>
                <a:latin typeface="Viga"/>
              </a:rPr>
              <a:t> Tumor-Associated Macrophage </a:t>
            </a:r>
            <a:r>
              <a:rPr lang="it-IT" sz="800" dirty="0" err="1">
                <a:solidFill>
                  <a:srgbClr val="002060"/>
                </a:solidFill>
                <a:latin typeface="Viga"/>
              </a:rPr>
              <a:t>Subpopulations</a:t>
            </a:r>
            <a:r>
              <a:rPr lang="it-IT" sz="800" dirty="0">
                <a:solidFill>
                  <a:srgbClr val="002060"/>
                </a:solidFill>
                <a:latin typeface="Viga"/>
              </a:rPr>
              <a:t> and </a:t>
            </a:r>
            <a:r>
              <a:rPr lang="it-IT" sz="800" dirty="0" err="1">
                <a:solidFill>
                  <a:srgbClr val="002060"/>
                </a:solidFill>
                <a:latin typeface="Viga"/>
              </a:rPr>
              <a:t>Functions</a:t>
            </a:r>
            <a:r>
              <a:rPr lang="it-IT" sz="800" dirty="0">
                <a:solidFill>
                  <a:srgbClr val="002060"/>
                </a:solidFill>
                <a:latin typeface="Viga"/>
              </a:rPr>
              <a:t> in the Tumor Microenvironment.” </a:t>
            </a:r>
            <a:r>
              <a:rPr lang="it-IT" sz="800" dirty="0" err="1">
                <a:solidFill>
                  <a:srgbClr val="002060"/>
                </a:solidFill>
                <a:latin typeface="Viga"/>
              </a:rPr>
              <a:t>Frontiers</a:t>
            </a:r>
            <a:r>
              <a:rPr lang="it-IT" sz="800" dirty="0">
                <a:solidFill>
                  <a:srgbClr val="002060"/>
                </a:solidFill>
                <a:latin typeface="Viga"/>
              </a:rPr>
              <a:t> in </a:t>
            </a:r>
            <a:r>
              <a:rPr lang="it-IT" sz="800" dirty="0" err="1">
                <a:solidFill>
                  <a:srgbClr val="002060"/>
                </a:solidFill>
                <a:latin typeface="Viga"/>
              </a:rPr>
              <a:t>immunology</a:t>
            </a:r>
            <a:r>
              <a:rPr lang="it-IT" sz="800" dirty="0">
                <a:solidFill>
                  <a:srgbClr val="002060"/>
                </a:solidFill>
                <a:latin typeface="Viga"/>
              </a:rPr>
              <a:t> vol. 11 1731. 4 </a:t>
            </a:r>
            <a:r>
              <a:rPr lang="it-IT" sz="800" dirty="0" err="1">
                <a:solidFill>
                  <a:srgbClr val="002060"/>
                </a:solidFill>
                <a:latin typeface="Viga"/>
              </a:rPr>
              <a:t>Aug</a:t>
            </a:r>
            <a:r>
              <a:rPr lang="it-IT" sz="800" dirty="0">
                <a:solidFill>
                  <a:srgbClr val="002060"/>
                </a:solidFill>
                <a:latin typeface="Viga"/>
              </a:rPr>
              <a:t>. 2020, doi:10.3389/fimmu.2020.01731</a:t>
            </a:r>
          </a:p>
          <a:p>
            <a:r>
              <a:rPr lang="it-IT" sz="800" dirty="0">
                <a:solidFill>
                  <a:srgbClr val="002060"/>
                </a:solidFill>
              </a:rPr>
              <a:t> </a:t>
            </a:r>
          </a:p>
        </p:txBody>
      </p:sp>
    </p:spTree>
    <p:extLst>
      <p:ext uri="{BB962C8B-B14F-4D97-AF65-F5344CB8AC3E}">
        <p14:creationId xmlns:p14="http://schemas.microsoft.com/office/powerpoint/2010/main" val="199283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31"/>
          <p:cNvSpPr txBox="1">
            <a:spLocks noGrp="1"/>
          </p:cNvSpPr>
          <p:nvPr>
            <p:ph type="ctrTitle"/>
          </p:nvPr>
        </p:nvSpPr>
        <p:spPr>
          <a:xfrm>
            <a:off x="234626" y="-254674"/>
            <a:ext cx="4295706" cy="96988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t>BACKGROUND</a:t>
            </a:r>
            <a:endParaRPr sz="3200" dirty="0"/>
          </a:p>
        </p:txBody>
      </p:sp>
      <p:sp>
        <p:nvSpPr>
          <p:cNvPr id="251" name="Google Shape;251;p31"/>
          <p:cNvSpPr txBox="1">
            <a:spLocks noGrp="1"/>
          </p:cNvSpPr>
          <p:nvPr>
            <p:ph type="subTitle" idx="1"/>
          </p:nvPr>
        </p:nvSpPr>
        <p:spPr>
          <a:xfrm>
            <a:off x="457800" y="715210"/>
            <a:ext cx="4959889" cy="2212389"/>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sz="1600" b="1" dirty="0">
                <a:solidFill>
                  <a:schemeClr val="tx1">
                    <a:lumMod val="50000"/>
                  </a:schemeClr>
                </a:solidFill>
              </a:rPr>
              <a:t>TUMOR-ASSOCIATED MAGROPHAGES</a:t>
            </a:r>
          </a:p>
          <a:p>
            <a:pPr marL="0" lvl="0" indent="0" algn="l" rtl="0">
              <a:spcBef>
                <a:spcPts val="0"/>
              </a:spcBef>
              <a:spcAft>
                <a:spcPts val="0"/>
              </a:spcAft>
              <a:buNone/>
            </a:pPr>
            <a:r>
              <a:rPr lang="it-IT" sz="1600" dirty="0">
                <a:solidFill>
                  <a:schemeClr val="tx1">
                    <a:lumMod val="50000"/>
                  </a:schemeClr>
                </a:solidFill>
              </a:rPr>
              <a:t>Promote tumor progression by:</a:t>
            </a:r>
          </a:p>
          <a:p>
            <a:pPr marL="285750" lvl="0" indent="-285750" algn="l" rtl="0">
              <a:spcBef>
                <a:spcPts val="600"/>
              </a:spcBef>
              <a:spcAft>
                <a:spcPts val="0"/>
              </a:spcAft>
              <a:buClr>
                <a:schemeClr val="dk1"/>
              </a:buClr>
              <a:buSzPts val="1100"/>
              <a:buFont typeface="Arial" panose="020B0604020202020204" pitchFamily="34" charset="0"/>
              <a:buChar char="•"/>
            </a:pPr>
            <a:r>
              <a:rPr lang="en-US" sz="1600" dirty="0">
                <a:solidFill>
                  <a:schemeClr val="tx1">
                    <a:lumMod val="50000"/>
                  </a:schemeClr>
                </a:solidFill>
                <a:sym typeface="Source Sans Pro"/>
              </a:rPr>
              <a:t>Promoting genetic instability</a:t>
            </a:r>
          </a:p>
          <a:p>
            <a:pPr marL="285750" lvl="0" indent="-285750" algn="l" rtl="0">
              <a:spcBef>
                <a:spcPts val="600"/>
              </a:spcBef>
              <a:spcAft>
                <a:spcPts val="0"/>
              </a:spcAft>
              <a:buClr>
                <a:schemeClr val="dk1"/>
              </a:buClr>
              <a:buSzPts val="1100"/>
              <a:buFont typeface="Arial" panose="020B0604020202020204" pitchFamily="34" charset="0"/>
              <a:buChar char="•"/>
            </a:pPr>
            <a:r>
              <a:rPr lang="en-US" sz="1600" dirty="0">
                <a:solidFill>
                  <a:schemeClr val="tx1">
                    <a:lumMod val="50000"/>
                  </a:schemeClr>
                </a:solidFill>
                <a:sym typeface="Source Sans Pro"/>
              </a:rPr>
              <a:t>Nurturing cancer stem cells</a:t>
            </a:r>
          </a:p>
          <a:p>
            <a:pPr marL="285750" lvl="0" indent="-285750" algn="l" rtl="0">
              <a:spcBef>
                <a:spcPts val="600"/>
              </a:spcBef>
              <a:spcAft>
                <a:spcPts val="0"/>
              </a:spcAft>
              <a:buClr>
                <a:schemeClr val="dk1"/>
              </a:buClr>
              <a:buSzPts val="1100"/>
              <a:buFont typeface="Arial" panose="020B0604020202020204" pitchFamily="34" charset="0"/>
              <a:buChar char="•"/>
            </a:pPr>
            <a:r>
              <a:rPr lang="en-US" sz="1600" dirty="0">
                <a:solidFill>
                  <a:schemeClr val="tx1">
                    <a:lumMod val="50000"/>
                  </a:schemeClr>
                </a:solidFill>
                <a:sym typeface="Source Sans Pro"/>
              </a:rPr>
              <a:t>Supporting metastasis</a:t>
            </a:r>
          </a:p>
          <a:p>
            <a:pPr marL="285750" lvl="0" indent="-285750" algn="l" rtl="0">
              <a:spcBef>
                <a:spcPts val="600"/>
              </a:spcBef>
              <a:spcAft>
                <a:spcPts val="0"/>
              </a:spcAft>
              <a:buClr>
                <a:schemeClr val="dk1"/>
              </a:buClr>
              <a:buSzPts val="1100"/>
              <a:buFont typeface="Arial" panose="020B0604020202020204" pitchFamily="34" charset="0"/>
              <a:buChar char="•"/>
            </a:pPr>
            <a:r>
              <a:rPr lang="en-US" sz="1600" dirty="0">
                <a:solidFill>
                  <a:schemeClr val="tx1">
                    <a:lumMod val="50000"/>
                  </a:schemeClr>
                </a:solidFill>
                <a:sym typeface="Source Sans Pro"/>
              </a:rPr>
              <a:t>Taming protective adaptive immunity</a:t>
            </a:r>
          </a:p>
          <a:p>
            <a:pPr marL="285750" lvl="0" indent="-285750" algn="l" rtl="0">
              <a:spcBef>
                <a:spcPts val="600"/>
              </a:spcBef>
              <a:spcAft>
                <a:spcPts val="0"/>
              </a:spcAft>
              <a:buClr>
                <a:schemeClr val="dk1"/>
              </a:buClr>
              <a:buSzPts val="1100"/>
              <a:buFont typeface="Arial" panose="020B0604020202020204" pitchFamily="34" charset="0"/>
              <a:buChar char="•"/>
            </a:pPr>
            <a:r>
              <a:rPr lang="en-US" sz="1600" dirty="0">
                <a:solidFill>
                  <a:schemeClr val="tx1">
                    <a:lumMod val="50000"/>
                  </a:schemeClr>
                </a:solidFill>
                <a:sym typeface="Source Sans Pro"/>
              </a:rPr>
              <a:t>Inducing therapeutic chemoresistance</a:t>
            </a:r>
          </a:p>
          <a:p>
            <a:pPr marL="0" lvl="0" indent="0" algn="l" rtl="0">
              <a:spcBef>
                <a:spcPts val="0"/>
              </a:spcBef>
              <a:spcAft>
                <a:spcPts val="0"/>
              </a:spcAft>
              <a:buNone/>
            </a:pPr>
            <a:endParaRPr lang="it-IT" dirty="0"/>
          </a:p>
        </p:txBody>
      </p:sp>
      <p:sp>
        <p:nvSpPr>
          <p:cNvPr id="359" name="CasellaDiTesto 358">
            <a:extLst>
              <a:ext uri="{FF2B5EF4-FFF2-40B4-BE49-F238E27FC236}">
                <a16:creationId xmlns:a16="http://schemas.microsoft.com/office/drawing/2014/main" id="{684C8F66-3FF1-4248-91B5-4F7171871EAE}"/>
              </a:ext>
            </a:extLst>
          </p:cNvPr>
          <p:cNvSpPr txBox="1"/>
          <p:nvPr/>
        </p:nvSpPr>
        <p:spPr>
          <a:xfrm>
            <a:off x="4686217" y="1666346"/>
            <a:ext cx="4572000" cy="1692771"/>
          </a:xfrm>
          <a:prstGeom prst="rect">
            <a:avLst/>
          </a:prstGeom>
          <a:noFill/>
        </p:spPr>
        <p:txBody>
          <a:bodyPr wrap="square">
            <a:spAutoFit/>
          </a:bodyPr>
          <a:lstStyle/>
          <a:p>
            <a:pPr marL="0" lvl="0" indent="0" algn="l" rtl="0">
              <a:spcBef>
                <a:spcPts val="600"/>
              </a:spcBef>
              <a:spcAft>
                <a:spcPts val="0"/>
              </a:spcAft>
              <a:buNone/>
            </a:pPr>
            <a:r>
              <a:rPr lang="it-IT" b="1" dirty="0">
                <a:solidFill>
                  <a:schemeClr val="accent5">
                    <a:lumMod val="10000"/>
                  </a:schemeClr>
                </a:solidFill>
                <a:latin typeface="Fira Sans"/>
                <a:sym typeface="Source Sans Pro"/>
              </a:rPr>
              <a:t>PANCREATIC DUCTAL ADENOCARCINOMA</a:t>
            </a:r>
          </a:p>
          <a:p>
            <a:pPr marL="285750" lvl="0" indent="-285750" algn="l" rtl="0">
              <a:spcBef>
                <a:spcPts val="600"/>
              </a:spcBef>
              <a:spcAft>
                <a:spcPts val="0"/>
              </a:spcAft>
              <a:buClrTx/>
              <a:buFont typeface="Arial" panose="020B0604020202020204" pitchFamily="34" charset="0"/>
              <a:buChar char="•"/>
            </a:pPr>
            <a:r>
              <a:rPr lang="en-US" dirty="0">
                <a:solidFill>
                  <a:schemeClr val="dk1"/>
                </a:solidFill>
                <a:latin typeface="Fira Sans"/>
              </a:rPr>
              <a:t>Only cured by surgical resection in its early stage</a:t>
            </a:r>
          </a:p>
          <a:p>
            <a:pPr marL="285750" lvl="0" indent="-285750" algn="l" rtl="0">
              <a:spcBef>
                <a:spcPts val="600"/>
              </a:spcBef>
              <a:spcAft>
                <a:spcPts val="0"/>
              </a:spcAft>
              <a:buClrTx/>
              <a:buFont typeface="Arial" panose="020B0604020202020204" pitchFamily="34" charset="0"/>
              <a:buChar char="•"/>
            </a:pPr>
            <a:r>
              <a:rPr lang="en-US" dirty="0">
                <a:solidFill>
                  <a:schemeClr val="dk1"/>
                </a:solidFill>
                <a:latin typeface="Fira Sans"/>
              </a:rPr>
              <a:t> 85% of pancreatic cancer cases </a:t>
            </a:r>
          </a:p>
          <a:p>
            <a:pPr marL="285750" lvl="0" indent="-285750" algn="l" rtl="0">
              <a:spcBef>
                <a:spcPts val="600"/>
              </a:spcBef>
              <a:spcAft>
                <a:spcPts val="0"/>
              </a:spcAft>
              <a:buClrTx/>
              <a:buFont typeface="Arial" panose="020B0604020202020204" pitchFamily="34" charset="0"/>
              <a:buChar char="•"/>
            </a:pPr>
            <a:r>
              <a:rPr lang="en-US" dirty="0">
                <a:solidFill>
                  <a:schemeClr val="dk1"/>
                </a:solidFill>
                <a:latin typeface="Fira Sans"/>
              </a:rPr>
              <a:t>5-year overall </a:t>
            </a:r>
            <a:r>
              <a:rPr lang="en-US" dirty="0">
                <a:solidFill>
                  <a:schemeClr val="dk1"/>
                </a:solidFill>
                <a:latin typeface="Fira Sans"/>
                <a:sym typeface="Fira Sans"/>
              </a:rPr>
              <a:t>survival</a:t>
            </a:r>
            <a:r>
              <a:rPr lang="en-US" dirty="0">
                <a:solidFill>
                  <a:schemeClr val="dk1"/>
                </a:solidFill>
                <a:latin typeface="Fira Sans"/>
              </a:rPr>
              <a:t> of less than 10% </a:t>
            </a:r>
            <a:endParaRPr lang="en-US" dirty="0">
              <a:solidFill>
                <a:schemeClr val="dk1"/>
              </a:solidFill>
              <a:latin typeface="Fira Sans"/>
              <a:sym typeface="Source Sans Pro"/>
            </a:endParaRPr>
          </a:p>
          <a:p>
            <a:pPr marL="285750" lvl="0" indent="-285750" algn="l" rtl="0">
              <a:spcBef>
                <a:spcPts val="600"/>
              </a:spcBef>
              <a:spcAft>
                <a:spcPts val="0"/>
              </a:spcAft>
              <a:buClrTx/>
              <a:buFont typeface="Arial" panose="020B0604020202020204" pitchFamily="34" charset="0"/>
              <a:buChar char="•"/>
            </a:pPr>
            <a:r>
              <a:rPr lang="en-US" dirty="0">
                <a:solidFill>
                  <a:schemeClr val="dk1"/>
                </a:solidFill>
                <a:latin typeface="Fira Sans"/>
                <a:sym typeface="Source Sans Pro"/>
              </a:rPr>
              <a:t>TAMs are the most abundant ICs population in pancreatic tumor stroma</a:t>
            </a:r>
          </a:p>
        </p:txBody>
      </p:sp>
      <p:pic>
        <p:nvPicPr>
          <p:cNvPr id="3" name="Immagine 2">
            <a:extLst>
              <a:ext uri="{FF2B5EF4-FFF2-40B4-BE49-F238E27FC236}">
                <a16:creationId xmlns:a16="http://schemas.microsoft.com/office/drawing/2014/main" id="{0BA2F2C3-DDC1-41F5-A60F-820686D7AD4D}"/>
              </a:ext>
            </a:extLst>
          </p:cNvPr>
          <p:cNvPicPr>
            <a:picLocks noChangeAspect="1"/>
          </p:cNvPicPr>
          <p:nvPr/>
        </p:nvPicPr>
        <p:blipFill>
          <a:blip r:embed="rId3"/>
          <a:stretch>
            <a:fillRect/>
          </a:stretch>
        </p:blipFill>
        <p:spPr>
          <a:xfrm rot="20881076">
            <a:off x="4436319" y="195854"/>
            <a:ext cx="1485221" cy="1485221"/>
          </a:xfrm>
          <a:prstGeom prst="rect">
            <a:avLst/>
          </a:prstGeom>
          <a:noFill/>
        </p:spPr>
      </p:pic>
      <p:sp>
        <p:nvSpPr>
          <p:cNvPr id="16" name="Google Shape;253;p31">
            <a:extLst>
              <a:ext uri="{FF2B5EF4-FFF2-40B4-BE49-F238E27FC236}">
                <a16:creationId xmlns:a16="http://schemas.microsoft.com/office/drawing/2014/main" id="{4072EBA9-D154-764B-AB80-1EED950D84DB}"/>
              </a:ext>
            </a:extLst>
          </p:cNvPr>
          <p:cNvSpPr/>
          <p:nvPr/>
        </p:nvSpPr>
        <p:spPr>
          <a:xfrm>
            <a:off x="-119416" y="528235"/>
            <a:ext cx="4649748" cy="2830882"/>
          </a:xfrm>
          <a:custGeom>
            <a:avLst/>
            <a:gdLst/>
            <a:ahLst/>
            <a:cxnLst/>
            <a:rect l="l" t="t" r="r" b="b"/>
            <a:pathLst>
              <a:path w="32124" h="24918" extrusionOk="0">
                <a:moveTo>
                  <a:pt x="11104" y="0"/>
                </a:moveTo>
                <a:cubicBezTo>
                  <a:pt x="3906" y="0"/>
                  <a:pt x="867" y="7920"/>
                  <a:pt x="398" y="13957"/>
                </a:cubicBezTo>
                <a:cubicBezTo>
                  <a:pt x="230" y="16130"/>
                  <a:pt x="1" y="18417"/>
                  <a:pt x="857" y="20486"/>
                </a:cubicBezTo>
                <a:cubicBezTo>
                  <a:pt x="1797" y="22794"/>
                  <a:pt x="3949" y="24006"/>
                  <a:pt x="6352" y="24528"/>
                </a:cubicBezTo>
                <a:cubicBezTo>
                  <a:pt x="7343" y="24747"/>
                  <a:pt x="8345" y="24827"/>
                  <a:pt x="9350" y="24827"/>
                </a:cubicBezTo>
                <a:cubicBezTo>
                  <a:pt x="11279" y="24827"/>
                  <a:pt x="13221" y="24533"/>
                  <a:pt x="15137" y="24361"/>
                </a:cubicBezTo>
                <a:cubicBezTo>
                  <a:pt x="15867" y="24293"/>
                  <a:pt x="16593" y="24240"/>
                  <a:pt x="17320" y="24240"/>
                </a:cubicBezTo>
                <a:cubicBezTo>
                  <a:pt x="17925" y="24240"/>
                  <a:pt x="18531" y="24277"/>
                  <a:pt x="19138" y="24372"/>
                </a:cubicBezTo>
                <a:cubicBezTo>
                  <a:pt x="20579" y="24594"/>
                  <a:pt x="21991" y="24917"/>
                  <a:pt x="23429" y="24917"/>
                </a:cubicBezTo>
                <a:cubicBezTo>
                  <a:pt x="23951" y="24917"/>
                  <a:pt x="24477" y="24875"/>
                  <a:pt x="25009" y="24769"/>
                </a:cubicBezTo>
                <a:cubicBezTo>
                  <a:pt x="26785" y="24414"/>
                  <a:pt x="28467" y="23547"/>
                  <a:pt x="29658" y="22178"/>
                </a:cubicBezTo>
                <a:cubicBezTo>
                  <a:pt x="31977" y="19514"/>
                  <a:pt x="32123" y="15607"/>
                  <a:pt x="31695" y="12097"/>
                </a:cubicBezTo>
                <a:cubicBezTo>
                  <a:pt x="31173" y="7835"/>
                  <a:pt x="29386" y="2497"/>
                  <a:pt x="24821" y="1108"/>
                </a:cubicBezTo>
                <a:cubicBezTo>
                  <a:pt x="24155" y="909"/>
                  <a:pt x="23500" y="841"/>
                  <a:pt x="22847" y="841"/>
                </a:cubicBezTo>
                <a:cubicBezTo>
                  <a:pt x="21576" y="841"/>
                  <a:pt x="20314" y="1101"/>
                  <a:pt x="19003" y="1170"/>
                </a:cubicBezTo>
                <a:cubicBezTo>
                  <a:pt x="18860" y="1178"/>
                  <a:pt x="18718" y="1182"/>
                  <a:pt x="18577" y="1182"/>
                </a:cubicBezTo>
                <a:cubicBezTo>
                  <a:pt x="16053" y="1182"/>
                  <a:pt x="13679" y="10"/>
                  <a:pt x="11147" y="0"/>
                </a:cubicBezTo>
                <a:cubicBezTo>
                  <a:pt x="11133" y="0"/>
                  <a:pt x="11118" y="0"/>
                  <a:pt x="11104" y="0"/>
                </a:cubicBezTo>
                <a:close/>
              </a:path>
            </a:pathLst>
          </a:custGeom>
          <a:solidFill>
            <a:schemeClr val="accent2">
              <a:alpha val="4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CasellaDiTesto 8">
            <a:extLst>
              <a:ext uri="{FF2B5EF4-FFF2-40B4-BE49-F238E27FC236}">
                <a16:creationId xmlns:a16="http://schemas.microsoft.com/office/drawing/2014/main" id="{1590E88B-0B96-4A50-B194-4BE42BC11DCD}"/>
              </a:ext>
            </a:extLst>
          </p:cNvPr>
          <p:cNvSpPr txBox="1"/>
          <p:nvPr/>
        </p:nvSpPr>
        <p:spPr>
          <a:xfrm>
            <a:off x="2847209" y="3546092"/>
            <a:ext cx="4663440" cy="1169551"/>
          </a:xfrm>
          <a:prstGeom prst="rect">
            <a:avLst/>
          </a:prstGeom>
          <a:noFill/>
        </p:spPr>
        <p:txBody>
          <a:bodyPr wrap="square">
            <a:spAutoFit/>
          </a:bodyPr>
          <a:lstStyle/>
          <a:p>
            <a:pPr marL="0" lvl="0" indent="0" algn="l" rtl="0">
              <a:spcBef>
                <a:spcPts val="0"/>
              </a:spcBef>
              <a:spcAft>
                <a:spcPts val="0"/>
              </a:spcAft>
              <a:buNone/>
            </a:pPr>
            <a:r>
              <a:rPr lang="it-IT" sz="1400" b="1" dirty="0" err="1">
                <a:solidFill>
                  <a:schemeClr val="accent5">
                    <a:lumMod val="10000"/>
                  </a:schemeClr>
                </a:solidFill>
              </a:rPr>
              <a:t>TAMs</a:t>
            </a:r>
            <a:r>
              <a:rPr lang="it-IT" sz="1400" b="1" dirty="0">
                <a:solidFill>
                  <a:schemeClr val="accent5">
                    <a:lumMod val="10000"/>
                  </a:schemeClr>
                </a:solidFill>
              </a:rPr>
              <a:t> targeting </a:t>
            </a:r>
            <a:r>
              <a:rPr lang="it-IT" sz="1400" b="1" dirty="0" err="1">
                <a:solidFill>
                  <a:schemeClr val="accent5">
                    <a:lumMod val="10000"/>
                  </a:schemeClr>
                </a:solidFill>
              </a:rPr>
              <a:t>approaches</a:t>
            </a:r>
            <a:r>
              <a:rPr lang="it-IT" sz="1400" b="1" dirty="0">
                <a:solidFill>
                  <a:schemeClr val="accent5">
                    <a:lumMod val="10000"/>
                  </a:schemeClr>
                </a:solidFill>
              </a:rPr>
              <a:t> in PDAC</a:t>
            </a:r>
          </a:p>
          <a:p>
            <a:pPr marL="0" lvl="0" indent="0" algn="l" rtl="0">
              <a:spcBef>
                <a:spcPts val="0"/>
              </a:spcBef>
              <a:spcAft>
                <a:spcPts val="0"/>
              </a:spcAft>
              <a:buNone/>
            </a:pPr>
            <a:r>
              <a:rPr lang="it-IT" sz="1400" b="1" dirty="0">
                <a:solidFill>
                  <a:schemeClr val="accent5">
                    <a:lumMod val="10000"/>
                  </a:schemeClr>
                </a:solidFill>
              </a:rPr>
              <a:t> </a:t>
            </a:r>
            <a:r>
              <a:rPr lang="it-IT" sz="1400" b="1" dirty="0" err="1">
                <a:solidFill>
                  <a:schemeClr val="accent5">
                    <a:lumMod val="10000"/>
                  </a:schemeClr>
                </a:solidFill>
              </a:rPr>
              <a:t>already</a:t>
            </a:r>
            <a:r>
              <a:rPr lang="it-IT" sz="1400" b="1" dirty="0">
                <a:solidFill>
                  <a:schemeClr val="accent5">
                    <a:lumMod val="10000"/>
                  </a:schemeClr>
                </a:solidFill>
              </a:rPr>
              <a:t> </a:t>
            </a:r>
            <a:r>
              <a:rPr lang="it-IT" sz="1400" b="1" dirty="0" err="1">
                <a:solidFill>
                  <a:schemeClr val="accent5">
                    <a:lumMod val="10000"/>
                  </a:schemeClr>
                </a:solidFill>
              </a:rPr>
              <a:t>investigated</a:t>
            </a:r>
            <a:r>
              <a:rPr lang="it-IT" sz="1400" b="1" dirty="0">
                <a:solidFill>
                  <a:schemeClr val="accent5">
                    <a:lumMod val="10000"/>
                  </a:schemeClr>
                </a:solidFill>
              </a:rPr>
              <a:t> in </a:t>
            </a:r>
            <a:r>
              <a:rPr lang="it-IT" sz="1400" b="1" dirty="0" err="1">
                <a:solidFill>
                  <a:schemeClr val="accent5">
                    <a:lumMod val="10000"/>
                  </a:schemeClr>
                </a:solidFill>
              </a:rPr>
              <a:t>pre</a:t>
            </a:r>
            <a:r>
              <a:rPr lang="it-IT" sz="1400" b="1" dirty="0">
                <a:solidFill>
                  <a:schemeClr val="accent5">
                    <a:lumMod val="10000"/>
                  </a:schemeClr>
                </a:solidFill>
              </a:rPr>
              <a:t>-clinical models :</a:t>
            </a:r>
          </a:p>
          <a:p>
            <a:pPr marL="285750" lvl="0" indent="-285750" algn="l" rtl="0">
              <a:spcBef>
                <a:spcPts val="0"/>
              </a:spcBef>
              <a:spcAft>
                <a:spcPts val="0"/>
              </a:spcAft>
              <a:buFont typeface="Arial" panose="020B0604020202020204" pitchFamily="34" charset="0"/>
              <a:buChar char="•"/>
            </a:pPr>
            <a:r>
              <a:rPr lang="it-IT" sz="1400" dirty="0" err="1">
                <a:solidFill>
                  <a:schemeClr val="accent5">
                    <a:lumMod val="10000"/>
                  </a:schemeClr>
                </a:solidFill>
              </a:rPr>
              <a:t>Depletion</a:t>
            </a:r>
            <a:endParaRPr lang="it-IT" sz="1400" dirty="0">
              <a:solidFill>
                <a:schemeClr val="accent5">
                  <a:lumMod val="10000"/>
                </a:schemeClr>
              </a:solidFill>
            </a:endParaRPr>
          </a:p>
          <a:p>
            <a:pPr marL="285750" lvl="0" indent="-285750" algn="l" rtl="0">
              <a:spcBef>
                <a:spcPts val="0"/>
              </a:spcBef>
              <a:spcAft>
                <a:spcPts val="0"/>
              </a:spcAft>
              <a:buFont typeface="Arial" panose="020B0604020202020204" pitchFamily="34" charset="0"/>
              <a:buChar char="•"/>
            </a:pPr>
            <a:r>
              <a:rPr lang="it-IT" sz="1400" dirty="0" err="1">
                <a:solidFill>
                  <a:schemeClr val="accent5">
                    <a:lumMod val="10000"/>
                  </a:schemeClr>
                </a:solidFill>
              </a:rPr>
              <a:t>Inhibition</a:t>
            </a:r>
            <a:r>
              <a:rPr lang="it-IT" sz="1400" dirty="0">
                <a:solidFill>
                  <a:schemeClr val="accent5">
                    <a:lumMod val="10000"/>
                  </a:schemeClr>
                </a:solidFill>
              </a:rPr>
              <a:t> of recruitment</a:t>
            </a:r>
          </a:p>
          <a:p>
            <a:pPr marL="285750" lvl="0" indent="-285750" algn="l" rtl="0">
              <a:spcBef>
                <a:spcPts val="0"/>
              </a:spcBef>
              <a:spcAft>
                <a:spcPts val="0"/>
              </a:spcAft>
              <a:buFont typeface="Arial" panose="020B0604020202020204" pitchFamily="34" charset="0"/>
              <a:buChar char="•"/>
            </a:pPr>
            <a:r>
              <a:rPr lang="it-IT" sz="1400" dirty="0" err="1">
                <a:solidFill>
                  <a:schemeClr val="accent5">
                    <a:lumMod val="10000"/>
                  </a:schemeClr>
                </a:solidFill>
              </a:rPr>
              <a:t>Reprogramming</a:t>
            </a:r>
            <a:endParaRPr lang="it-IT" sz="1400" dirty="0">
              <a:solidFill>
                <a:schemeClr val="accent5">
                  <a:lumMod val="10000"/>
                </a:schemeClr>
              </a:solidFill>
            </a:endParaRPr>
          </a:p>
        </p:txBody>
      </p:sp>
      <p:sp>
        <p:nvSpPr>
          <p:cNvPr id="11" name="Google Shape;253;p31">
            <a:extLst>
              <a:ext uri="{FF2B5EF4-FFF2-40B4-BE49-F238E27FC236}">
                <a16:creationId xmlns:a16="http://schemas.microsoft.com/office/drawing/2014/main" id="{22B32817-D430-489D-AB58-3B0B6A322019}"/>
              </a:ext>
            </a:extLst>
          </p:cNvPr>
          <p:cNvSpPr/>
          <p:nvPr/>
        </p:nvSpPr>
        <p:spPr>
          <a:xfrm>
            <a:off x="2464843" y="3324435"/>
            <a:ext cx="4214314" cy="1594294"/>
          </a:xfrm>
          <a:custGeom>
            <a:avLst/>
            <a:gdLst/>
            <a:ahLst/>
            <a:cxnLst/>
            <a:rect l="l" t="t" r="r" b="b"/>
            <a:pathLst>
              <a:path w="32124" h="24918" extrusionOk="0">
                <a:moveTo>
                  <a:pt x="11104" y="0"/>
                </a:moveTo>
                <a:cubicBezTo>
                  <a:pt x="3906" y="0"/>
                  <a:pt x="867" y="7920"/>
                  <a:pt x="398" y="13957"/>
                </a:cubicBezTo>
                <a:cubicBezTo>
                  <a:pt x="230" y="16130"/>
                  <a:pt x="1" y="18417"/>
                  <a:pt x="857" y="20486"/>
                </a:cubicBezTo>
                <a:cubicBezTo>
                  <a:pt x="1797" y="22794"/>
                  <a:pt x="3949" y="24006"/>
                  <a:pt x="6352" y="24528"/>
                </a:cubicBezTo>
                <a:cubicBezTo>
                  <a:pt x="7343" y="24747"/>
                  <a:pt x="8345" y="24827"/>
                  <a:pt x="9350" y="24827"/>
                </a:cubicBezTo>
                <a:cubicBezTo>
                  <a:pt x="11279" y="24827"/>
                  <a:pt x="13221" y="24533"/>
                  <a:pt x="15137" y="24361"/>
                </a:cubicBezTo>
                <a:cubicBezTo>
                  <a:pt x="15867" y="24293"/>
                  <a:pt x="16593" y="24240"/>
                  <a:pt x="17320" y="24240"/>
                </a:cubicBezTo>
                <a:cubicBezTo>
                  <a:pt x="17925" y="24240"/>
                  <a:pt x="18531" y="24277"/>
                  <a:pt x="19138" y="24372"/>
                </a:cubicBezTo>
                <a:cubicBezTo>
                  <a:pt x="20579" y="24594"/>
                  <a:pt x="21991" y="24917"/>
                  <a:pt x="23429" y="24917"/>
                </a:cubicBezTo>
                <a:cubicBezTo>
                  <a:pt x="23951" y="24917"/>
                  <a:pt x="24477" y="24875"/>
                  <a:pt x="25009" y="24769"/>
                </a:cubicBezTo>
                <a:cubicBezTo>
                  <a:pt x="26785" y="24414"/>
                  <a:pt x="28467" y="23547"/>
                  <a:pt x="29658" y="22178"/>
                </a:cubicBezTo>
                <a:cubicBezTo>
                  <a:pt x="31977" y="19514"/>
                  <a:pt x="32123" y="15607"/>
                  <a:pt x="31695" y="12097"/>
                </a:cubicBezTo>
                <a:cubicBezTo>
                  <a:pt x="31173" y="7835"/>
                  <a:pt x="29386" y="2497"/>
                  <a:pt x="24821" y="1108"/>
                </a:cubicBezTo>
                <a:cubicBezTo>
                  <a:pt x="24155" y="909"/>
                  <a:pt x="23500" y="841"/>
                  <a:pt x="22847" y="841"/>
                </a:cubicBezTo>
                <a:cubicBezTo>
                  <a:pt x="21576" y="841"/>
                  <a:pt x="20314" y="1101"/>
                  <a:pt x="19003" y="1170"/>
                </a:cubicBezTo>
                <a:cubicBezTo>
                  <a:pt x="18860" y="1178"/>
                  <a:pt x="18718" y="1182"/>
                  <a:pt x="18577" y="1182"/>
                </a:cubicBezTo>
                <a:cubicBezTo>
                  <a:pt x="16053" y="1182"/>
                  <a:pt x="13679" y="10"/>
                  <a:pt x="11147" y="0"/>
                </a:cubicBezTo>
                <a:cubicBezTo>
                  <a:pt x="11133" y="0"/>
                  <a:pt x="11118" y="0"/>
                  <a:pt x="11104" y="0"/>
                </a:cubicBezTo>
                <a:close/>
              </a:path>
            </a:pathLst>
          </a:custGeom>
          <a:solidFill>
            <a:schemeClr val="tx2">
              <a:alpha val="4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title"/>
          </p:nvPr>
        </p:nvSpPr>
        <p:spPr>
          <a:xfrm>
            <a:off x="2658690" y="183048"/>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AIM of the PROJECT</a:t>
            </a:r>
            <a:endParaRPr dirty="0"/>
          </a:p>
        </p:txBody>
      </p:sp>
      <p:sp>
        <p:nvSpPr>
          <p:cNvPr id="362" name="Google Shape;362;p33"/>
          <p:cNvSpPr txBox="1">
            <a:spLocks noGrp="1"/>
          </p:cNvSpPr>
          <p:nvPr>
            <p:ph type="subTitle" idx="1"/>
          </p:nvPr>
        </p:nvSpPr>
        <p:spPr>
          <a:xfrm>
            <a:off x="1534034" y="1877896"/>
            <a:ext cx="2493561" cy="3082555"/>
          </a:xfrm>
          <a:prstGeom prst="rect">
            <a:avLst/>
          </a:prstGeom>
        </p:spPr>
        <p:txBody>
          <a:bodyPr spcFirstLastPara="1" wrap="square" lIns="91425" tIns="91425" rIns="91425" bIns="91425" anchor="t" anchorCtr="0">
            <a:noAutofit/>
          </a:bodyPr>
          <a:lstStyle/>
          <a:p>
            <a:pPr marL="114300" indent="0"/>
            <a:r>
              <a:rPr lang="it-IT" dirty="0">
                <a:latin typeface="Roboto Slab" panose="020B0604020202020204" charset="0"/>
                <a:ea typeface="Roboto Slab" panose="020B0604020202020204" charset="0"/>
              </a:rPr>
              <a:t>Decrease tumour progression</a:t>
            </a:r>
          </a:p>
          <a:p>
            <a:pPr marL="114300" indent="0"/>
            <a:endParaRPr lang="it-IT" dirty="0">
              <a:latin typeface="Roboto Slab" panose="020B0604020202020204" charset="0"/>
              <a:ea typeface="Roboto Slab" panose="020B0604020202020204" charset="0"/>
            </a:endParaRPr>
          </a:p>
          <a:p>
            <a:pPr marL="114300" indent="0"/>
            <a:r>
              <a:rPr lang="it-IT" dirty="0">
                <a:latin typeface="Roboto Slab" panose="020B0604020202020204" charset="0"/>
                <a:ea typeface="Roboto Slab" panose="020B0604020202020204" charset="0"/>
              </a:rPr>
              <a:t>Prevent metastasis development</a:t>
            </a:r>
          </a:p>
          <a:p>
            <a:pPr marL="114300" indent="0"/>
            <a:endParaRPr lang="it-IT" dirty="0">
              <a:latin typeface="Roboto Slab" panose="020B0604020202020204" charset="0"/>
              <a:ea typeface="Roboto Slab" panose="020B0604020202020204" charset="0"/>
            </a:endParaRPr>
          </a:p>
          <a:p>
            <a:pPr marL="114300" indent="0"/>
            <a:r>
              <a:rPr lang="it-IT" dirty="0">
                <a:latin typeface="Roboto Slab" panose="020B0604020202020204" charset="0"/>
                <a:ea typeface="Roboto Slab" panose="020B0604020202020204" charset="0"/>
              </a:rPr>
              <a:t>Synergize with Chemotherapy</a:t>
            </a:r>
          </a:p>
        </p:txBody>
      </p:sp>
      <p:sp>
        <p:nvSpPr>
          <p:cNvPr id="368" name="Google Shape;368;p33"/>
          <p:cNvSpPr txBox="1">
            <a:spLocks noGrp="1"/>
          </p:cNvSpPr>
          <p:nvPr>
            <p:ph type="subTitle" idx="2"/>
          </p:nvPr>
        </p:nvSpPr>
        <p:spPr>
          <a:xfrm>
            <a:off x="4954676" y="2335313"/>
            <a:ext cx="3517812" cy="1944295"/>
          </a:xfrm>
          <a:prstGeom prst="rect">
            <a:avLst/>
          </a:prstGeom>
        </p:spPr>
        <p:txBody>
          <a:bodyPr spcFirstLastPara="1" wrap="square" lIns="91425" tIns="91425" rIns="91425" bIns="91425" anchor="t" anchorCtr="0">
            <a:noAutofit/>
          </a:bodyPr>
          <a:lstStyle/>
          <a:p>
            <a:r>
              <a:rPr lang="it-IT" sz="1800" b="1" dirty="0">
                <a:solidFill>
                  <a:schemeClr val="lt2"/>
                </a:solidFill>
                <a:latin typeface="Roboto Slab" panose="020B0604020202020204" charset="0"/>
                <a:ea typeface="Roboto Slab" panose="020B0604020202020204" charset="0"/>
                <a:sym typeface="Viga"/>
              </a:rPr>
              <a:t>Adeno-associated Vector in vivo Gene Therapy on PDAC mouse model</a:t>
            </a:r>
          </a:p>
          <a:p>
            <a:endParaRPr lang="it-IT" sz="1800" b="1" dirty="0">
              <a:solidFill>
                <a:schemeClr val="lt2"/>
              </a:solidFill>
              <a:latin typeface="Roboto Slab" panose="020B0604020202020204" charset="0"/>
              <a:ea typeface="Roboto Slab" panose="020B0604020202020204" charset="0"/>
              <a:sym typeface="Viga"/>
            </a:endParaRPr>
          </a:p>
          <a:p>
            <a:endParaRPr lang="it-IT" sz="1800" b="1" dirty="0">
              <a:solidFill>
                <a:schemeClr val="lt2"/>
              </a:solidFill>
              <a:latin typeface="Roboto Slab" panose="020B0604020202020204" charset="0"/>
              <a:ea typeface="Roboto Slab" panose="020B0604020202020204" charset="0"/>
              <a:sym typeface="Viga"/>
            </a:endParaRPr>
          </a:p>
          <a:p>
            <a:r>
              <a:rPr lang="it-IT" sz="1800" b="1" dirty="0">
                <a:solidFill>
                  <a:schemeClr val="lt2"/>
                </a:solidFill>
                <a:latin typeface="Roboto Slab" panose="020B0604020202020204" charset="0"/>
                <a:ea typeface="Roboto Slab" panose="020B0604020202020204" charset="0"/>
                <a:sym typeface="Viga"/>
              </a:rPr>
              <a:t> Expressing a suicide gene in TAMs</a:t>
            </a:r>
          </a:p>
          <a:p>
            <a:pPr marL="0" lvl="0" indent="0" algn="l" rtl="0">
              <a:spcBef>
                <a:spcPts val="0"/>
              </a:spcBef>
              <a:spcAft>
                <a:spcPts val="1200"/>
              </a:spcAft>
              <a:buClr>
                <a:schemeClr val="dk1"/>
              </a:buClr>
              <a:buSzPts val="1100"/>
              <a:buFont typeface="Arial"/>
              <a:buNone/>
            </a:pPr>
            <a:endParaRPr dirty="0"/>
          </a:p>
        </p:txBody>
      </p:sp>
      <p:sp>
        <p:nvSpPr>
          <p:cNvPr id="363" name="Google Shape;363;p33"/>
          <p:cNvSpPr txBox="1">
            <a:spLocks noGrp="1"/>
          </p:cNvSpPr>
          <p:nvPr>
            <p:ph type="title" idx="3"/>
          </p:nvPr>
        </p:nvSpPr>
        <p:spPr>
          <a:xfrm>
            <a:off x="963427" y="1878284"/>
            <a:ext cx="1019400" cy="51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01.</a:t>
            </a:r>
            <a:endParaRPr sz="2400" dirty="0"/>
          </a:p>
        </p:txBody>
      </p:sp>
      <p:sp>
        <p:nvSpPr>
          <p:cNvPr id="366" name="Google Shape;366;p33"/>
          <p:cNvSpPr txBox="1">
            <a:spLocks noGrp="1"/>
          </p:cNvSpPr>
          <p:nvPr>
            <p:ph type="title" idx="6"/>
          </p:nvPr>
        </p:nvSpPr>
        <p:spPr>
          <a:xfrm>
            <a:off x="936243" y="2672479"/>
            <a:ext cx="3091351" cy="67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02.</a:t>
            </a:r>
            <a:endParaRPr sz="2400" dirty="0"/>
          </a:p>
        </p:txBody>
      </p:sp>
      <p:sp>
        <p:nvSpPr>
          <p:cNvPr id="369" name="Google Shape;369;p33"/>
          <p:cNvSpPr txBox="1">
            <a:spLocks noGrp="1"/>
          </p:cNvSpPr>
          <p:nvPr>
            <p:ph type="title" idx="9"/>
          </p:nvPr>
        </p:nvSpPr>
        <p:spPr>
          <a:xfrm>
            <a:off x="936244" y="3307461"/>
            <a:ext cx="1195580" cy="7581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03.</a:t>
            </a:r>
            <a:endParaRPr sz="2400" dirty="0"/>
          </a:p>
        </p:txBody>
      </p:sp>
      <p:sp>
        <p:nvSpPr>
          <p:cNvPr id="16" name="CasellaDiTesto 15">
            <a:extLst>
              <a:ext uri="{FF2B5EF4-FFF2-40B4-BE49-F238E27FC236}">
                <a16:creationId xmlns:a16="http://schemas.microsoft.com/office/drawing/2014/main" id="{4F0048A9-97E1-44ED-AE32-245992EF3850}"/>
              </a:ext>
            </a:extLst>
          </p:cNvPr>
          <p:cNvSpPr txBox="1"/>
          <p:nvPr/>
        </p:nvSpPr>
        <p:spPr>
          <a:xfrm>
            <a:off x="1534034" y="820297"/>
            <a:ext cx="5868050" cy="369332"/>
          </a:xfrm>
          <a:prstGeom prst="rect">
            <a:avLst/>
          </a:prstGeom>
          <a:noFill/>
        </p:spPr>
        <p:txBody>
          <a:bodyPr wrap="square">
            <a:spAutoFit/>
          </a:bodyPr>
          <a:lstStyle/>
          <a:p>
            <a:pPr marL="0" indent="0">
              <a:buSzPts val="1100"/>
            </a:pPr>
            <a:r>
              <a:rPr lang="it-IT" sz="1800" dirty="0">
                <a:solidFill>
                  <a:schemeClr val="dk1"/>
                </a:solidFill>
                <a:latin typeface="Fira Sans"/>
                <a:sym typeface="Fira Sans"/>
              </a:rPr>
              <a:t>Induce Tumour-associated Macrophages suppression</a:t>
            </a:r>
          </a:p>
        </p:txBody>
      </p:sp>
      <p:sp>
        <p:nvSpPr>
          <p:cNvPr id="23" name="CasellaDiTesto 22">
            <a:extLst>
              <a:ext uri="{FF2B5EF4-FFF2-40B4-BE49-F238E27FC236}">
                <a16:creationId xmlns:a16="http://schemas.microsoft.com/office/drawing/2014/main" id="{FBCE271A-E6F8-4A3A-B176-95F598243551}"/>
              </a:ext>
            </a:extLst>
          </p:cNvPr>
          <p:cNvSpPr txBox="1"/>
          <p:nvPr/>
        </p:nvSpPr>
        <p:spPr>
          <a:xfrm>
            <a:off x="1931742" y="1308985"/>
            <a:ext cx="1453896" cy="584775"/>
          </a:xfrm>
          <a:prstGeom prst="rect">
            <a:avLst/>
          </a:prstGeom>
          <a:noFill/>
        </p:spPr>
        <p:txBody>
          <a:bodyPr wrap="square" rtlCol="0">
            <a:spAutoFit/>
          </a:bodyPr>
          <a:lstStyle/>
          <a:p>
            <a:r>
              <a:rPr lang="it-IT" sz="3200" dirty="0">
                <a:latin typeface="Freestyle Script" panose="030804020302050B0404" pitchFamily="66" charset="0"/>
              </a:rPr>
              <a:t>In order to</a:t>
            </a:r>
            <a:r>
              <a:rPr lang="it-IT" dirty="0"/>
              <a:t>:</a:t>
            </a:r>
          </a:p>
        </p:txBody>
      </p:sp>
      <p:sp>
        <p:nvSpPr>
          <p:cNvPr id="28" name="CasellaDiTesto 27">
            <a:extLst>
              <a:ext uri="{FF2B5EF4-FFF2-40B4-BE49-F238E27FC236}">
                <a16:creationId xmlns:a16="http://schemas.microsoft.com/office/drawing/2014/main" id="{EAE3B7B3-9532-4980-A608-C8CF34C331F7}"/>
              </a:ext>
            </a:extLst>
          </p:cNvPr>
          <p:cNvSpPr txBox="1"/>
          <p:nvPr/>
        </p:nvSpPr>
        <p:spPr>
          <a:xfrm>
            <a:off x="5859938" y="1601373"/>
            <a:ext cx="1051561" cy="584775"/>
          </a:xfrm>
          <a:prstGeom prst="rect">
            <a:avLst/>
          </a:prstGeom>
          <a:noFill/>
        </p:spPr>
        <p:txBody>
          <a:bodyPr wrap="square" rtlCol="0">
            <a:spAutoFit/>
          </a:bodyPr>
          <a:lstStyle/>
          <a:p>
            <a:r>
              <a:rPr lang="it-IT" sz="3200" dirty="0">
                <a:latin typeface="Freestyle Script" panose="030804020302050B0404" pitchFamily="66" charset="0"/>
              </a:rPr>
              <a:t>How</a:t>
            </a:r>
            <a:r>
              <a:rPr lang="it-IT" dirty="0"/>
              <a:t> </a:t>
            </a:r>
          </a:p>
        </p:txBody>
      </p:sp>
      <p:pic>
        <p:nvPicPr>
          <p:cNvPr id="21" name="Elemento grafico 20" descr="Badge Punto interrogativo con riempimento a tinta unita">
            <a:extLst>
              <a:ext uri="{FF2B5EF4-FFF2-40B4-BE49-F238E27FC236}">
                <a16:creationId xmlns:a16="http://schemas.microsoft.com/office/drawing/2014/main" id="{9C8F19D8-CC7E-476E-B946-D26CF1177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5801" y="1416694"/>
            <a:ext cx="806331" cy="8063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2"/>
          <p:cNvSpPr txBox="1">
            <a:spLocks noGrp="1"/>
          </p:cNvSpPr>
          <p:nvPr>
            <p:ph type="subTitle" idx="1"/>
          </p:nvPr>
        </p:nvSpPr>
        <p:spPr>
          <a:xfrm>
            <a:off x="217447" y="858356"/>
            <a:ext cx="7471464" cy="477003"/>
          </a:xfrm>
          <a:prstGeom prst="rect">
            <a:avLst/>
          </a:prstGeom>
        </p:spPr>
        <p:txBody>
          <a:bodyPr spcFirstLastPara="1" wrap="square" lIns="91425" tIns="91425" rIns="91425" bIns="91425" anchor="t" anchorCtr="0">
            <a:noAutofit/>
          </a:bodyPr>
          <a:lstStyle/>
          <a:p>
            <a:pPr marL="0" indent="0">
              <a:buSzPts val="1100"/>
            </a:pPr>
            <a:r>
              <a:rPr lang="it-IT" sz="1600" dirty="0"/>
              <a:t>Induce </a:t>
            </a:r>
            <a:r>
              <a:rPr lang="it-IT" sz="1600" dirty="0" err="1"/>
              <a:t>Tumour-associated</a:t>
            </a:r>
            <a:r>
              <a:rPr lang="it-IT" sz="1600" dirty="0"/>
              <a:t> </a:t>
            </a:r>
            <a:r>
              <a:rPr lang="it-IT" sz="1600" dirty="0" err="1"/>
              <a:t>Macrophages</a:t>
            </a:r>
            <a:r>
              <a:rPr lang="it-IT" sz="1600" dirty="0"/>
              <a:t> </a:t>
            </a:r>
            <a:r>
              <a:rPr lang="it-IT" sz="1600" dirty="0" err="1"/>
              <a:t>suppression</a:t>
            </a:r>
            <a:endParaRPr lang="it-IT" sz="1600" dirty="0"/>
          </a:p>
          <a:p>
            <a:pPr marL="0" lvl="0" indent="0" algn="l" rtl="0">
              <a:spcBef>
                <a:spcPts val="0"/>
              </a:spcBef>
              <a:spcAft>
                <a:spcPts val="0"/>
              </a:spcAft>
              <a:buClr>
                <a:schemeClr val="dk1"/>
              </a:buClr>
              <a:buSzPts val="1100"/>
              <a:buFont typeface="Arial"/>
              <a:buNone/>
            </a:pPr>
            <a:endParaRPr dirty="0"/>
          </a:p>
        </p:txBody>
      </p:sp>
      <p:sp>
        <p:nvSpPr>
          <p:cNvPr id="355" name="Google Shape;355;p32"/>
          <p:cNvSpPr txBox="1">
            <a:spLocks noGrp="1"/>
          </p:cNvSpPr>
          <p:nvPr>
            <p:ph type="title"/>
          </p:nvPr>
        </p:nvSpPr>
        <p:spPr>
          <a:xfrm>
            <a:off x="363729" y="112016"/>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TOOLS</a:t>
            </a:r>
            <a:endParaRPr sz="3600" dirty="0"/>
          </a:p>
        </p:txBody>
      </p:sp>
      <p:grpSp>
        <p:nvGrpSpPr>
          <p:cNvPr id="6" name="Group 5">
            <a:extLst>
              <a:ext uri="{FF2B5EF4-FFF2-40B4-BE49-F238E27FC236}">
                <a16:creationId xmlns:a16="http://schemas.microsoft.com/office/drawing/2014/main" id="{51E247A9-ED2C-FC46-A5D9-710A67280B91}"/>
              </a:ext>
            </a:extLst>
          </p:cNvPr>
          <p:cNvGrpSpPr/>
          <p:nvPr/>
        </p:nvGrpSpPr>
        <p:grpSpPr>
          <a:xfrm>
            <a:off x="472065" y="1285900"/>
            <a:ext cx="8732529" cy="3745584"/>
            <a:chOff x="86630" y="1161985"/>
            <a:chExt cx="8732529" cy="3745584"/>
          </a:xfrm>
        </p:grpSpPr>
        <p:sp>
          <p:nvSpPr>
            <p:cNvPr id="7" name="TextBox 6">
              <a:extLst>
                <a:ext uri="{FF2B5EF4-FFF2-40B4-BE49-F238E27FC236}">
                  <a16:creationId xmlns:a16="http://schemas.microsoft.com/office/drawing/2014/main" id="{8425624F-101C-5245-8C30-E852C565BA44}"/>
                </a:ext>
              </a:extLst>
            </p:cNvPr>
            <p:cNvSpPr txBox="1"/>
            <p:nvPr/>
          </p:nvSpPr>
          <p:spPr>
            <a:xfrm>
              <a:off x="215985" y="1188918"/>
              <a:ext cx="1354858" cy="307777"/>
            </a:xfrm>
            <a:prstGeom prst="rect">
              <a:avLst/>
            </a:prstGeom>
            <a:noFill/>
          </p:spPr>
          <p:txBody>
            <a:bodyPr wrap="none" rtlCol="0">
              <a:spAutoFit/>
            </a:bodyPr>
            <a:lstStyle/>
            <a:p>
              <a:r>
                <a:rPr lang="en-TR" b="1" dirty="0">
                  <a:ln w="0"/>
                  <a:solidFill>
                    <a:schemeClr val="tx2"/>
                  </a:solidFill>
                  <a:latin typeface="Viga" panose="020B0604020202020204" charset="0"/>
                </a:rPr>
                <a:t>SUICIDE GENE</a:t>
              </a:r>
            </a:p>
          </p:txBody>
        </p:sp>
        <p:sp>
          <p:nvSpPr>
            <p:cNvPr id="8" name="TextBox 7">
              <a:extLst>
                <a:ext uri="{FF2B5EF4-FFF2-40B4-BE49-F238E27FC236}">
                  <a16:creationId xmlns:a16="http://schemas.microsoft.com/office/drawing/2014/main" id="{6904DAED-2E91-4D45-9BA0-A82CAD49B902}"/>
                </a:ext>
              </a:extLst>
            </p:cNvPr>
            <p:cNvSpPr txBox="1"/>
            <p:nvPr/>
          </p:nvSpPr>
          <p:spPr>
            <a:xfrm>
              <a:off x="405117" y="1613702"/>
              <a:ext cx="843501" cy="307777"/>
            </a:xfrm>
            <a:prstGeom prst="rect">
              <a:avLst/>
            </a:prstGeom>
            <a:noFill/>
          </p:spPr>
          <p:txBody>
            <a:bodyPr wrap="none" rtlCol="0">
              <a:spAutoFit/>
            </a:bodyPr>
            <a:lstStyle/>
            <a:p>
              <a:r>
                <a:rPr lang="en-TR" dirty="0"/>
                <a:t>HSV-TK</a:t>
              </a:r>
            </a:p>
          </p:txBody>
        </p:sp>
        <p:sp>
          <p:nvSpPr>
            <p:cNvPr id="9" name="TextBox 8">
              <a:extLst>
                <a:ext uri="{FF2B5EF4-FFF2-40B4-BE49-F238E27FC236}">
                  <a16:creationId xmlns:a16="http://schemas.microsoft.com/office/drawing/2014/main" id="{653B878F-1C83-A743-A368-07695341714B}"/>
                </a:ext>
              </a:extLst>
            </p:cNvPr>
            <p:cNvSpPr txBox="1"/>
            <p:nvPr/>
          </p:nvSpPr>
          <p:spPr>
            <a:xfrm>
              <a:off x="2947600" y="1216795"/>
              <a:ext cx="841897" cy="307777"/>
            </a:xfrm>
            <a:prstGeom prst="rect">
              <a:avLst/>
            </a:prstGeom>
            <a:noFill/>
          </p:spPr>
          <p:txBody>
            <a:bodyPr wrap="none" rtlCol="0">
              <a:spAutoFit/>
            </a:bodyPr>
            <a:lstStyle/>
            <a:p>
              <a:r>
                <a:rPr lang="en-TR" b="1" dirty="0">
                  <a:ln w="0"/>
                  <a:solidFill>
                    <a:schemeClr val="tx2"/>
                  </a:solidFill>
                  <a:latin typeface="Viga" panose="020B0604020202020204" charset="0"/>
                </a:rPr>
                <a:t>VECTOR</a:t>
              </a:r>
            </a:p>
          </p:txBody>
        </p:sp>
        <p:sp>
          <p:nvSpPr>
            <p:cNvPr id="10" name="TextBox 9">
              <a:extLst>
                <a:ext uri="{FF2B5EF4-FFF2-40B4-BE49-F238E27FC236}">
                  <a16:creationId xmlns:a16="http://schemas.microsoft.com/office/drawing/2014/main" id="{5A488243-5985-1C46-A2E1-0E567AAF230F}"/>
                </a:ext>
              </a:extLst>
            </p:cNvPr>
            <p:cNvSpPr txBox="1"/>
            <p:nvPr/>
          </p:nvSpPr>
          <p:spPr>
            <a:xfrm>
              <a:off x="3040118" y="1627942"/>
              <a:ext cx="644728" cy="307777"/>
            </a:xfrm>
            <a:prstGeom prst="rect">
              <a:avLst/>
            </a:prstGeom>
            <a:noFill/>
          </p:spPr>
          <p:txBody>
            <a:bodyPr wrap="none" rtlCol="0">
              <a:spAutoFit/>
            </a:bodyPr>
            <a:lstStyle/>
            <a:p>
              <a:r>
                <a:rPr lang="en-TR" dirty="0"/>
                <a:t>AAV6</a:t>
              </a:r>
            </a:p>
          </p:txBody>
        </p:sp>
        <p:cxnSp>
          <p:nvCxnSpPr>
            <p:cNvPr id="11" name="Straight Connector 10">
              <a:extLst>
                <a:ext uri="{FF2B5EF4-FFF2-40B4-BE49-F238E27FC236}">
                  <a16:creationId xmlns:a16="http://schemas.microsoft.com/office/drawing/2014/main" id="{12BC62F0-5C14-584A-92BF-785F84EB0E68}"/>
                </a:ext>
              </a:extLst>
            </p:cNvPr>
            <p:cNvCxnSpPr>
              <a:cxnSpLocks/>
            </p:cNvCxnSpPr>
            <p:nvPr/>
          </p:nvCxnSpPr>
          <p:spPr>
            <a:xfrm>
              <a:off x="86630" y="2159228"/>
              <a:ext cx="166040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B7AD369-B036-4848-87F2-75652E919381}"/>
                </a:ext>
              </a:extLst>
            </p:cNvPr>
            <p:cNvSpPr txBox="1"/>
            <p:nvPr/>
          </p:nvSpPr>
          <p:spPr>
            <a:xfrm>
              <a:off x="7082776" y="1161985"/>
              <a:ext cx="1569660" cy="307777"/>
            </a:xfrm>
            <a:prstGeom prst="rect">
              <a:avLst/>
            </a:prstGeom>
            <a:noFill/>
          </p:spPr>
          <p:txBody>
            <a:bodyPr wrap="none" rtlCol="0">
              <a:spAutoFit/>
            </a:bodyPr>
            <a:lstStyle/>
            <a:p>
              <a:r>
                <a:rPr lang="en-TR" dirty="0">
                  <a:solidFill>
                    <a:schemeClr val="accent1"/>
                  </a:solidFill>
                </a:rPr>
                <a:t>  </a:t>
              </a:r>
              <a:r>
                <a:rPr lang="en-TR" b="1" dirty="0">
                  <a:ln w="0"/>
                  <a:solidFill>
                    <a:schemeClr val="tx2"/>
                  </a:solidFill>
                  <a:latin typeface="Viga" panose="020B0604020202020204" charset="0"/>
                </a:rPr>
                <a:t>ANIMAL MODEL</a:t>
              </a:r>
            </a:p>
          </p:txBody>
        </p:sp>
        <p:cxnSp>
          <p:nvCxnSpPr>
            <p:cNvPr id="15" name="Straight Connector 14">
              <a:extLst>
                <a:ext uri="{FF2B5EF4-FFF2-40B4-BE49-F238E27FC236}">
                  <a16:creationId xmlns:a16="http://schemas.microsoft.com/office/drawing/2014/main" id="{3A427A9C-CA50-9C4E-98CD-639486789277}"/>
                </a:ext>
              </a:extLst>
            </p:cNvPr>
            <p:cNvCxnSpPr/>
            <p:nvPr/>
          </p:nvCxnSpPr>
          <p:spPr>
            <a:xfrm>
              <a:off x="6921308" y="2175981"/>
              <a:ext cx="1892596"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703E07-4BE3-F040-8AF1-495A03338C0A}"/>
                </a:ext>
              </a:extLst>
            </p:cNvPr>
            <p:cNvSpPr txBox="1"/>
            <p:nvPr/>
          </p:nvSpPr>
          <p:spPr>
            <a:xfrm>
              <a:off x="7106406" y="1532686"/>
              <a:ext cx="1712753" cy="815608"/>
            </a:xfrm>
            <a:prstGeom prst="rect">
              <a:avLst/>
            </a:prstGeom>
            <a:noFill/>
          </p:spPr>
          <p:txBody>
            <a:bodyPr wrap="square" rtlCol="0">
              <a:spAutoFit/>
            </a:bodyPr>
            <a:lstStyle/>
            <a:p>
              <a:pPr algn="ctr"/>
              <a:r>
                <a:rPr lang="it-IT" sz="1100" dirty="0"/>
                <a:t>KPC (</a:t>
              </a:r>
              <a:r>
                <a:rPr lang="it-IT" sz="1100" i="1" dirty="0"/>
                <a:t>LSL-Kras</a:t>
              </a:r>
              <a:r>
                <a:rPr lang="it-IT" sz="1100" i="1" baseline="30000" dirty="0"/>
                <a:t>G12D/+</a:t>
              </a:r>
              <a:r>
                <a:rPr lang="it-IT" sz="1100" i="1" dirty="0"/>
                <a:t>;LSL-Trp53</a:t>
              </a:r>
              <a:r>
                <a:rPr lang="it-IT" sz="1100" i="1" baseline="30000" dirty="0"/>
                <a:t>R172H/+</a:t>
              </a:r>
              <a:r>
                <a:rPr lang="it-IT" sz="1100" i="1" dirty="0"/>
                <a:t>;Pdx-1-Cre)</a:t>
              </a:r>
              <a:endParaRPr lang="en-TR" sz="1100" dirty="0"/>
            </a:p>
            <a:p>
              <a:endParaRPr lang="en-TR" dirty="0">
                <a:solidFill>
                  <a:schemeClr val="dk1"/>
                </a:solidFill>
                <a:latin typeface="Fira Sans"/>
              </a:endParaRPr>
            </a:p>
          </p:txBody>
        </p:sp>
        <p:sp>
          <p:nvSpPr>
            <p:cNvPr id="18" name="Right Arrow 17">
              <a:extLst>
                <a:ext uri="{FF2B5EF4-FFF2-40B4-BE49-F238E27FC236}">
                  <a16:creationId xmlns:a16="http://schemas.microsoft.com/office/drawing/2014/main" id="{526BA65C-6FDE-1F49-8628-E47AAF14D73A}"/>
                </a:ext>
              </a:extLst>
            </p:cNvPr>
            <p:cNvSpPr/>
            <p:nvPr/>
          </p:nvSpPr>
          <p:spPr>
            <a:xfrm>
              <a:off x="1848576" y="1242631"/>
              <a:ext cx="621632" cy="20034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solidFill>
                  <a:schemeClr val="accent2">
                    <a:lumMod val="75000"/>
                  </a:schemeClr>
                </a:solidFill>
              </a:endParaRPr>
            </a:p>
          </p:txBody>
        </p:sp>
        <p:sp>
          <p:nvSpPr>
            <p:cNvPr id="19" name="Right Arrow 18">
              <a:extLst>
                <a:ext uri="{FF2B5EF4-FFF2-40B4-BE49-F238E27FC236}">
                  <a16:creationId xmlns:a16="http://schemas.microsoft.com/office/drawing/2014/main" id="{905DC462-939E-AC4E-9CD2-20663CCEE576}"/>
                </a:ext>
              </a:extLst>
            </p:cNvPr>
            <p:cNvSpPr/>
            <p:nvPr/>
          </p:nvSpPr>
          <p:spPr>
            <a:xfrm>
              <a:off x="4230399" y="1246983"/>
              <a:ext cx="621632" cy="20034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0" name="TextBox 19">
              <a:extLst>
                <a:ext uri="{FF2B5EF4-FFF2-40B4-BE49-F238E27FC236}">
                  <a16:creationId xmlns:a16="http://schemas.microsoft.com/office/drawing/2014/main" id="{2DBCF937-D03A-5241-8433-48F5DAD3EFF3}"/>
                </a:ext>
              </a:extLst>
            </p:cNvPr>
            <p:cNvSpPr txBox="1"/>
            <p:nvPr/>
          </p:nvSpPr>
          <p:spPr>
            <a:xfrm>
              <a:off x="1901692" y="4141514"/>
              <a:ext cx="1375698" cy="307777"/>
            </a:xfrm>
            <a:prstGeom prst="rect">
              <a:avLst/>
            </a:prstGeom>
            <a:noFill/>
          </p:spPr>
          <p:txBody>
            <a:bodyPr wrap="none" rtlCol="0">
              <a:spAutoFit/>
            </a:bodyPr>
            <a:lstStyle/>
            <a:p>
              <a:r>
                <a:rPr lang="en-TR" b="1" dirty="0">
                  <a:latin typeface="Times New Roman" panose="02020603050405020304" pitchFamily="18" charset="0"/>
                  <a:cs typeface="Times New Roman" panose="02020603050405020304" pitchFamily="18" charset="0"/>
                </a:rPr>
                <a:t>Helper Plasmid</a:t>
              </a:r>
            </a:p>
          </p:txBody>
        </p:sp>
        <p:sp>
          <p:nvSpPr>
            <p:cNvPr id="21" name="TextBox 20">
              <a:extLst>
                <a:ext uri="{FF2B5EF4-FFF2-40B4-BE49-F238E27FC236}">
                  <a16:creationId xmlns:a16="http://schemas.microsoft.com/office/drawing/2014/main" id="{88B9BBE4-6F2B-3E4E-A2DA-5060283D758C}"/>
                </a:ext>
              </a:extLst>
            </p:cNvPr>
            <p:cNvSpPr txBox="1"/>
            <p:nvPr/>
          </p:nvSpPr>
          <p:spPr>
            <a:xfrm>
              <a:off x="5082987" y="1195142"/>
              <a:ext cx="1119217" cy="307777"/>
            </a:xfrm>
            <a:prstGeom prst="rect">
              <a:avLst/>
            </a:prstGeom>
            <a:noFill/>
          </p:spPr>
          <p:txBody>
            <a:bodyPr wrap="none" rtlCol="0">
              <a:spAutoFit/>
            </a:bodyPr>
            <a:lstStyle/>
            <a:p>
              <a:r>
                <a:rPr lang="it-IT" b="1" dirty="0">
                  <a:ln w="0"/>
                  <a:solidFill>
                    <a:schemeClr val="tx2"/>
                  </a:solidFill>
                  <a:latin typeface="Viga" panose="020B0604020202020204" charset="0"/>
                </a:rPr>
                <a:t>PROMOTER</a:t>
              </a:r>
              <a:endParaRPr lang="en-TR" b="1" dirty="0">
                <a:ln w="0"/>
                <a:solidFill>
                  <a:schemeClr val="tx2"/>
                </a:solidFill>
                <a:latin typeface="Viga" panose="020B0604020202020204" charset="0"/>
              </a:endParaRPr>
            </a:p>
          </p:txBody>
        </p:sp>
        <p:cxnSp>
          <p:nvCxnSpPr>
            <p:cNvPr id="22" name="Straight Connector 21">
              <a:extLst>
                <a:ext uri="{FF2B5EF4-FFF2-40B4-BE49-F238E27FC236}">
                  <a16:creationId xmlns:a16="http://schemas.microsoft.com/office/drawing/2014/main" id="{BFFEA85B-7F63-D64E-97B6-3B1FDC092F6A}"/>
                </a:ext>
              </a:extLst>
            </p:cNvPr>
            <p:cNvCxnSpPr>
              <a:cxnSpLocks/>
            </p:cNvCxnSpPr>
            <p:nvPr/>
          </p:nvCxnSpPr>
          <p:spPr>
            <a:xfrm flipV="1">
              <a:off x="5125095" y="2168892"/>
              <a:ext cx="1429189" cy="1417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7DB7FC-FD56-BF44-8850-6C9B8F220E3A}"/>
                </a:ext>
              </a:extLst>
            </p:cNvPr>
            <p:cNvSpPr txBox="1"/>
            <p:nvPr/>
          </p:nvSpPr>
          <p:spPr>
            <a:xfrm>
              <a:off x="5476346" y="1640680"/>
              <a:ext cx="742511" cy="307777"/>
            </a:xfrm>
            <a:prstGeom prst="rect">
              <a:avLst/>
            </a:prstGeom>
            <a:noFill/>
          </p:spPr>
          <p:txBody>
            <a:bodyPr wrap="none" rtlCol="0">
              <a:spAutoFit/>
            </a:bodyPr>
            <a:lstStyle/>
            <a:p>
              <a:r>
                <a:rPr lang="en-TR" dirty="0"/>
                <a:t>CD</a:t>
              </a:r>
              <a:r>
                <a:rPr lang="it-IT" dirty="0"/>
                <a:t>163</a:t>
              </a:r>
              <a:endParaRPr lang="en-TR" dirty="0"/>
            </a:p>
          </p:txBody>
        </p:sp>
        <p:sp>
          <p:nvSpPr>
            <p:cNvPr id="25" name="Right Arrow 24">
              <a:extLst>
                <a:ext uri="{FF2B5EF4-FFF2-40B4-BE49-F238E27FC236}">
                  <a16:creationId xmlns:a16="http://schemas.microsoft.com/office/drawing/2014/main" id="{04D78C0F-4D61-7342-B2BE-EFD3E8FE4A64}"/>
                </a:ext>
              </a:extLst>
            </p:cNvPr>
            <p:cNvSpPr/>
            <p:nvPr/>
          </p:nvSpPr>
          <p:spPr>
            <a:xfrm>
              <a:off x="6453567" y="1242631"/>
              <a:ext cx="621632" cy="20034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6" name="Oval 25">
              <a:extLst>
                <a:ext uri="{FF2B5EF4-FFF2-40B4-BE49-F238E27FC236}">
                  <a16:creationId xmlns:a16="http://schemas.microsoft.com/office/drawing/2014/main" id="{859FA4A1-F7DA-774F-9F83-0E7835DADA62}"/>
                </a:ext>
              </a:extLst>
            </p:cNvPr>
            <p:cNvSpPr/>
            <p:nvPr/>
          </p:nvSpPr>
          <p:spPr>
            <a:xfrm>
              <a:off x="7273147" y="4148882"/>
              <a:ext cx="1248458" cy="758687"/>
            </a:xfrm>
            <a:prstGeom prst="ellipse">
              <a:avLst/>
            </a:prstGeom>
            <a:solidFill>
              <a:srgbClr val="EAD399"/>
            </a:solidFill>
            <a:ln>
              <a:solidFill>
                <a:srgbClr val="ACA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solidFill>
                    <a:schemeClr val="tx1"/>
                  </a:solidFill>
                  <a:latin typeface="Times New Roman" panose="02020603050405020304" pitchFamily="18" charset="0"/>
                  <a:cs typeface="Times New Roman" panose="02020603050405020304" pitchFamily="18" charset="0"/>
                </a:rPr>
                <a:t>HEK-293</a:t>
              </a:r>
            </a:p>
            <a:p>
              <a:pPr algn="ctr"/>
              <a:r>
                <a:rPr lang="en-TR" dirty="0">
                  <a:solidFill>
                    <a:schemeClr val="tx1"/>
                  </a:solidFill>
                  <a:latin typeface="Times New Roman" panose="02020603050405020304" pitchFamily="18" charset="0"/>
                  <a:cs typeface="Times New Roman" panose="02020603050405020304" pitchFamily="18" charset="0"/>
                </a:rPr>
                <a:t>E1</a:t>
              </a:r>
              <a:r>
                <a:rPr lang="en-TR" baseline="30000" dirty="0">
                  <a:solidFill>
                    <a:schemeClr val="tx1"/>
                  </a:solidFill>
                  <a:latin typeface="Times New Roman" panose="02020603050405020304" pitchFamily="18" charset="0"/>
                  <a:cs typeface="Times New Roman" panose="02020603050405020304" pitchFamily="18" charset="0"/>
                </a:rPr>
                <a:t>+</a:t>
              </a:r>
              <a:r>
                <a:rPr lang="en-TR" dirty="0">
                  <a:solidFill>
                    <a:schemeClr val="tx1"/>
                  </a:solidFill>
                  <a:latin typeface="Times New Roman" panose="02020603050405020304" pitchFamily="18" charset="0"/>
                  <a:cs typeface="Times New Roman" panose="02020603050405020304" pitchFamily="18" charset="0"/>
                </a:rPr>
                <a:t> </a:t>
              </a:r>
            </a:p>
          </p:txBody>
        </p:sp>
        <p:grpSp>
          <p:nvGrpSpPr>
            <p:cNvPr id="27" name="Group 26">
              <a:extLst>
                <a:ext uri="{FF2B5EF4-FFF2-40B4-BE49-F238E27FC236}">
                  <a16:creationId xmlns:a16="http://schemas.microsoft.com/office/drawing/2014/main" id="{AC087202-55C1-BF4E-8045-30B191A28288}"/>
                </a:ext>
              </a:extLst>
            </p:cNvPr>
            <p:cNvGrpSpPr/>
            <p:nvPr/>
          </p:nvGrpSpPr>
          <p:grpSpPr>
            <a:xfrm>
              <a:off x="86630" y="3008897"/>
              <a:ext cx="7264599" cy="1771616"/>
              <a:chOff x="215984" y="3024487"/>
              <a:chExt cx="7264599" cy="1771616"/>
            </a:xfrm>
          </p:grpSpPr>
          <p:grpSp>
            <p:nvGrpSpPr>
              <p:cNvPr id="28" name="Group 27">
                <a:extLst>
                  <a:ext uri="{FF2B5EF4-FFF2-40B4-BE49-F238E27FC236}">
                    <a16:creationId xmlns:a16="http://schemas.microsoft.com/office/drawing/2014/main" id="{3FA821D5-5C7D-4440-8929-0077590EFB3C}"/>
                  </a:ext>
                </a:extLst>
              </p:cNvPr>
              <p:cNvGrpSpPr/>
              <p:nvPr/>
            </p:nvGrpSpPr>
            <p:grpSpPr>
              <a:xfrm>
                <a:off x="4916925" y="3767621"/>
                <a:ext cx="2563658" cy="329213"/>
                <a:chOff x="4779351" y="3057207"/>
                <a:chExt cx="2563658" cy="329213"/>
              </a:xfrm>
            </p:grpSpPr>
            <p:cxnSp>
              <p:nvCxnSpPr>
                <p:cNvPr id="51" name="Straight Connector 50">
                  <a:extLst>
                    <a:ext uri="{FF2B5EF4-FFF2-40B4-BE49-F238E27FC236}">
                      <a16:creationId xmlns:a16="http://schemas.microsoft.com/office/drawing/2014/main" id="{1CC7E7C7-5BDB-4446-AFE9-559942AFC91B}"/>
                    </a:ext>
                  </a:extLst>
                </p:cNvPr>
                <p:cNvCxnSpPr>
                  <a:cxnSpLocks/>
                </p:cNvCxnSpPr>
                <p:nvPr/>
              </p:nvCxnSpPr>
              <p:spPr>
                <a:xfrm flipV="1">
                  <a:off x="4779351" y="3222918"/>
                  <a:ext cx="2563658" cy="934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C4126E9F-7A7B-7E42-8FE1-9E29F719C862}"/>
                    </a:ext>
                  </a:extLst>
                </p:cNvPr>
                <p:cNvGrpSpPr/>
                <p:nvPr/>
              </p:nvGrpSpPr>
              <p:grpSpPr>
                <a:xfrm>
                  <a:off x="4873578" y="3057207"/>
                  <a:ext cx="2328191" cy="329213"/>
                  <a:chOff x="4879194" y="3063666"/>
                  <a:chExt cx="2328191" cy="329213"/>
                </a:xfrm>
              </p:grpSpPr>
              <p:sp>
                <p:nvSpPr>
                  <p:cNvPr id="53" name="Rectangle 52">
                    <a:extLst>
                      <a:ext uri="{FF2B5EF4-FFF2-40B4-BE49-F238E27FC236}">
                        <a16:creationId xmlns:a16="http://schemas.microsoft.com/office/drawing/2014/main" id="{EE923B77-10E2-414C-B375-B1B8396FF684}"/>
                      </a:ext>
                    </a:extLst>
                  </p:cNvPr>
                  <p:cNvSpPr/>
                  <p:nvPr/>
                </p:nvSpPr>
                <p:spPr>
                  <a:xfrm>
                    <a:off x="4879194" y="3063666"/>
                    <a:ext cx="823412" cy="329213"/>
                  </a:xfrm>
                  <a:prstGeom prst="rect">
                    <a:avLst/>
                  </a:prstGeom>
                  <a:solidFill>
                    <a:srgbClr val="0091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1200" dirty="0"/>
                      <a:t>CMV Promoter</a:t>
                    </a:r>
                  </a:p>
                </p:txBody>
              </p:sp>
              <p:sp>
                <p:nvSpPr>
                  <p:cNvPr id="54" name="Rectangle 53">
                    <a:extLst>
                      <a:ext uri="{FF2B5EF4-FFF2-40B4-BE49-F238E27FC236}">
                        <a16:creationId xmlns:a16="http://schemas.microsoft.com/office/drawing/2014/main" id="{6FA8A0E2-17F0-5645-B92B-D4A2BCD76D11}"/>
                      </a:ext>
                    </a:extLst>
                  </p:cNvPr>
                  <p:cNvSpPr/>
                  <p:nvPr/>
                </p:nvSpPr>
                <p:spPr>
                  <a:xfrm>
                    <a:off x="5837086" y="3092113"/>
                    <a:ext cx="613877" cy="288230"/>
                  </a:xfrm>
                  <a:prstGeom prst="rect">
                    <a:avLst/>
                  </a:prstGeom>
                  <a:solidFill>
                    <a:srgbClr val="1FBB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t>REP</a:t>
                    </a:r>
                  </a:p>
                </p:txBody>
              </p:sp>
              <p:sp>
                <p:nvSpPr>
                  <p:cNvPr id="55" name="Rectangle 54">
                    <a:extLst>
                      <a:ext uri="{FF2B5EF4-FFF2-40B4-BE49-F238E27FC236}">
                        <a16:creationId xmlns:a16="http://schemas.microsoft.com/office/drawing/2014/main" id="{55F7DA10-D678-DB4F-8A3B-34D3EFF41920}"/>
                      </a:ext>
                    </a:extLst>
                  </p:cNvPr>
                  <p:cNvSpPr/>
                  <p:nvPr/>
                </p:nvSpPr>
                <p:spPr>
                  <a:xfrm>
                    <a:off x="6514752" y="3097092"/>
                    <a:ext cx="692633" cy="288230"/>
                  </a:xfrm>
                  <a:prstGeom prst="rect">
                    <a:avLst/>
                  </a:prstGeom>
                  <a:solidFill>
                    <a:srgbClr val="BDB4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t>CAP</a:t>
                    </a:r>
                  </a:p>
                </p:txBody>
              </p:sp>
            </p:grpSp>
          </p:grpSp>
          <p:sp>
            <p:nvSpPr>
              <p:cNvPr id="29" name="TextBox 28">
                <a:extLst>
                  <a:ext uri="{FF2B5EF4-FFF2-40B4-BE49-F238E27FC236}">
                    <a16:creationId xmlns:a16="http://schemas.microsoft.com/office/drawing/2014/main" id="{4894697F-DCA3-7E4A-9B50-629670132779}"/>
                  </a:ext>
                </a:extLst>
              </p:cNvPr>
              <p:cNvSpPr txBox="1"/>
              <p:nvPr/>
            </p:nvSpPr>
            <p:spPr>
              <a:xfrm>
                <a:off x="4401544" y="3702807"/>
                <a:ext cx="364202" cy="461665"/>
              </a:xfrm>
              <a:prstGeom prst="rect">
                <a:avLst/>
              </a:prstGeom>
              <a:noFill/>
            </p:spPr>
            <p:txBody>
              <a:bodyPr wrap="none" rtlCol="0">
                <a:spAutoFit/>
              </a:bodyPr>
              <a:lstStyle/>
              <a:p>
                <a:r>
                  <a:rPr lang="en-TR" sz="2400" b="1" dirty="0"/>
                  <a:t>+</a:t>
                </a:r>
              </a:p>
            </p:txBody>
          </p:sp>
          <p:grpSp>
            <p:nvGrpSpPr>
              <p:cNvPr id="30" name="Group 29">
                <a:extLst>
                  <a:ext uri="{FF2B5EF4-FFF2-40B4-BE49-F238E27FC236}">
                    <a16:creationId xmlns:a16="http://schemas.microsoft.com/office/drawing/2014/main" id="{4ADE949E-D6A0-FF42-914B-AE026FA84CF3}"/>
                  </a:ext>
                </a:extLst>
              </p:cNvPr>
              <p:cNvGrpSpPr/>
              <p:nvPr/>
            </p:nvGrpSpPr>
            <p:grpSpPr>
              <a:xfrm>
                <a:off x="1005099" y="3729833"/>
                <a:ext cx="3174199" cy="354465"/>
                <a:chOff x="4726260" y="4368412"/>
                <a:chExt cx="3174199" cy="354465"/>
              </a:xfrm>
            </p:grpSpPr>
            <p:cxnSp>
              <p:nvCxnSpPr>
                <p:cNvPr id="46" name="Straight Connector 45">
                  <a:extLst>
                    <a:ext uri="{FF2B5EF4-FFF2-40B4-BE49-F238E27FC236}">
                      <a16:creationId xmlns:a16="http://schemas.microsoft.com/office/drawing/2014/main" id="{0A2FCD2E-91AF-5C47-A642-376598B369BD}"/>
                    </a:ext>
                  </a:extLst>
                </p:cNvPr>
                <p:cNvCxnSpPr/>
                <p:nvPr/>
              </p:nvCxnSpPr>
              <p:spPr>
                <a:xfrm>
                  <a:off x="4726260" y="4550522"/>
                  <a:ext cx="317419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29DD4ED-48D3-3444-B80D-9D7CB2BAEB4C}"/>
                    </a:ext>
                  </a:extLst>
                </p:cNvPr>
                <p:cNvSpPr/>
                <p:nvPr/>
              </p:nvSpPr>
              <p:spPr>
                <a:xfrm>
                  <a:off x="4872416" y="4368412"/>
                  <a:ext cx="934252" cy="354465"/>
                </a:xfrm>
                <a:prstGeom prst="rect">
                  <a:avLst/>
                </a:prstGeom>
                <a:solidFill>
                  <a:srgbClr val="0091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1200" dirty="0"/>
                    <a:t> CMV Promot</a:t>
                  </a:r>
                  <a:r>
                    <a:rPr lang="it-IT" sz="1200" dirty="0"/>
                    <a:t>e</a:t>
                  </a:r>
                  <a:r>
                    <a:rPr lang="en-TR" sz="1200" dirty="0"/>
                    <a:t>r</a:t>
                  </a:r>
                </a:p>
              </p:txBody>
            </p:sp>
            <p:sp>
              <p:nvSpPr>
                <p:cNvPr id="48" name="Rectangle 47">
                  <a:extLst>
                    <a:ext uri="{FF2B5EF4-FFF2-40B4-BE49-F238E27FC236}">
                      <a16:creationId xmlns:a16="http://schemas.microsoft.com/office/drawing/2014/main" id="{E12CBBE8-CDA8-8F40-B6A4-240C7BEE7C82}"/>
                    </a:ext>
                  </a:extLst>
                </p:cNvPr>
                <p:cNvSpPr/>
                <p:nvPr/>
              </p:nvSpPr>
              <p:spPr>
                <a:xfrm>
                  <a:off x="7212997" y="4406200"/>
                  <a:ext cx="476831" cy="2882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t>VA</a:t>
                  </a:r>
                </a:p>
              </p:txBody>
            </p:sp>
            <p:sp>
              <p:nvSpPr>
                <p:cNvPr id="49" name="Rectangle 48">
                  <a:extLst>
                    <a:ext uri="{FF2B5EF4-FFF2-40B4-BE49-F238E27FC236}">
                      <a16:creationId xmlns:a16="http://schemas.microsoft.com/office/drawing/2014/main" id="{404B2BEC-EC33-C440-8646-A9C083E50C0C}"/>
                    </a:ext>
                  </a:extLst>
                </p:cNvPr>
                <p:cNvSpPr/>
                <p:nvPr/>
              </p:nvSpPr>
              <p:spPr>
                <a:xfrm>
                  <a:off x="6530861" y="4407249"/>
                  <a:ext cx="609559" cy="2882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t>E2a</a:t>
                  </a:r>
                </a:p>
              </p:txBody>
            </p:sp>
            <p:sp>
              <p:nvSpPr>
                <p:cNvPr id="50" name="Rectangle 49">
                  <a:extLst>
                    <a:ext uri="{FF2B5EF4-FFF2-40B4-BE49-F238E27FC236}">
                      <a16:creationId xmlns:a16="http://schemas.microsoft.com/office/drawing/2014/main" id="{988164AB-85A7-6C4D-B3D0-92691C2D9CAD}"/>
                    </a:ext>
                  </a:extLst>
                </p:cNvPr>
                <p:cNvSpPr/>
                <p:nvPr/>
              </p:nvSpPr>
              <p:spPr>
                <a:xfrm>
                  <a:off x="5932189" y="4413800"/>
                  <a:ext cx="476831" cy="28823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t>E4</a:t>
                  </a:r>
                </a:p>
              </p:txBody>
            </p:sp>
          </p:grpSp>
          <p:grpSp>
            <p:nvGrpSpPr>
              <p:cNvPr id="31" name="Group 30">
                <a:extLst>
                  <a:ext uri="{FF2B5EF4-FFF2-40B4-BE49-F238E27FC236}">
                    <a16:creationId xmlns:a16="http://schemas.microsoft.com/office/drawing/2014/main" id="{C464B368-113B-4845-AA65-718DDA7C3269}"/>
                  </a:ext>
                </a:extLst>
              </p:cNvPr>
              <p:cNvGrpSpPr/>
              <p:nvPr/>
            </p:nvGrpSpPr>
            <p:grpSpPr>
              <a:xfrm>
                <a:off x="215984" y="3024487"/>
                <a:ext cx="6272985" cy="1771616"/>
                <a:chOff x="360708" y="3272920"/>
                <a:chExt cx="6377807" cy="1771616"/>
              </a:xfrm>
            </p:grpSpPr>
            <p:grpSp>
              <p:nvGrpSpPr>
                <p:cNvPr id="32" name="Group 31">
                  <a:extLst>
                    <a:ext uri="{FF2B5EF4-FFF2-40B4-BE49-F238E27FC236}">
                      <a16:creationId xmlns:a16="http://schemas.microsoft.com/office/drawing/2014/main" id="{FD7DA7AC-0A5B-154D-9C1B-6DE1C9BA1ACC}"/>
                    </a:ext>
                  </a:extLst>
                </p:cNvPr>
                <p:cNvGrpSpPr/>
                <p:nvPr/>
              </p:nvGrpSpPr>
              <p:grpSpPr>
                <a:xfrm>
                  <a:off x="360708" y="3272920"/>
                  <a:ext cx="6377807" cy="1771616"/>
                  <a:chOff x="209287" y="2972727"/>
                  <a:chExt cx="6377807" cy="1826943"/>
                </a:xfrm>
              </p:grpSpPr>
              <p:grpSp>
                <p:nvGrpSpPr>
                  <p:cNvPr id="34" name="Group 33">
                    <a:extLst>
                      <a:ext uri="{FF2B5EF4-FFF2-40B4-BE49-F238E27FC236}">
                        <a16:creationId xmlns:a16="http://schemas.microsoft.com/office/drawing/2014/main" id="{F17ACE9C-F26C-8148-A5FE-3DBB13DFFE3D}"/>
                      </a:ext>
                    </a:extLst>
                  </p:cNvPr>
                  <p:cNvGrpSpPr/>
                  <p:nvPr/>
                </p:nvGrpSpPr>
                <p:grpSpPr>
                  <a:xfrm>
                    <a:off x="209287" y="2988108"/>
                    <a:ext cx="6377807" cy="1811562"/>
                    <a:chOff x="170138" y="3133632"/>
                    <a:chExt cx="6377807" cy="1811562"/>
                  </a:xfrm>
                </p:grpSpPr>
                <p:grpSp>
                  <p:nvGrpSpPr>
                    <p:cNvPr id="36" name="Group 35">
                      <a:extLst>
                        <a:ext uri="{FF2B5EF4-FFF2-40B4-BE49-F238E27FC236}">
                          <a16:creationId xmlns:a16="http://schemas.microsoft.com/office/drawing/2014/main" id="{6AB4F10D-0C55-A243-84EC-9CF538A9AE2C}"/>
                        </a:ext>
                      </a:extLst>
                    </p:cNvPr>
                    <p:cNvGrpSpPr/>
                    <p:nvPr/>
                  </p:nvGrpSpPr>
                  <p:grpSpPr>
                    <a:xfrm>
                      <a:off x="1133423" y="3133632"/>
                      <a:ext cx="5414522" cy="1811562"/>
                      <a:chOff x="611761" y="3134209"/>
                      <a:chExt cx="5414522" cy="1811562"/>
                    </a:xfrm>
                  </p:grpSpPr>
                  <p:grpSp>
                    <p:nvGrpSpPr>
                      <p:cNvPr id="38" name="Group 37">
                        <a:extLst>
                          <a:ext uri="{FF2B5EF4-FFF2-40B4-BE49-F238E27FC236}">
                            <a16:creationId xmlns:a16="http://schemas.microsoft.com/office/drawing/2014/main" id="{4E325B3F-7791-914F-B47F-D64E76755E3B}"/>
                          </a:ext>
                        </a:extLst>
                      </p:cNvPr>
                      <p:cNvGrpSpPr/>
                      <p:nvPr/>
                    </p:nvGrpSpPr>
                    <p:grpSpPr>
                      <a:xfrm>
                        <a:off x="611761" y="3134209"/>
                        <a:ext cx="5414522" cy="374259"/>
                        <a:chOff x="791037" y="3157392"/>
                        <a:chExt cx="5414522" cy="374259"/>
                      </a:xfrm>
                    </p:grpSpPr>
                    <p:cxnSp>
                      <p:nvCxnSpPr>
                        <p:cNvPr id="40" name="Straight Connector 39">
                          <a:extLst>
                            <a:ext uri="{FF2B5EF4-FFF2-40B4-BE49-F238E27FC236}">
                              <a16:creationId xmlns:a16="http://schemas.microsoft.com/office/drawing/2014/main" id="{3B055049-94F1-FB46-BB2B-76088484CEEE}"/>
                            </a:ext>
                          </a:extLst>
                        </p:cNvPr>
                        <p:cNvCxnSpPr>
                          <a:cxnSpLocks/>
                        </p:cNvCxnSpPr>
                        <p:nvPr/>
                      </p:nvCxnSpPr>
                      <p:spPr>
                        <a:xfrm flipV="1">
                          <a:off x="791037" y="3383785"/>
                          <a:ext cx="5414522" cy="1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9723686F-739B-3443-B02A-B9A5BE60820D}"/>
                            </a:ext>
                          </a:extLst>
                        </p:cNvPr>
                        <p:cNvGrpSpPr/>
                        <p:nvPr/>
                      </p:nvGrpSpPr>
                      <p:grpSpPr>
                        <a:xfrm>
                          <a:off x="924992" y="3157392"/>
                          <a:ext cx="5018005" cy="374259"/>
                          <a:chOff x="4872990" y="2996612"/>
                          <a:chExt cx="5177322" cy="403483"/>
                        </a:xfrm>
                      </p:grpSpPr>
                      <p:sp>
                        <p:nvSpPr>
                          <p:cNvPr id="42" name="Rectangle 41">
                            <a:extLst>
                              <a:ext uri="{FF2B5EF4-FFF2-40B4-BE49-F238E27FC236}">
                                <a16:creationId xmlns:a16="http://schemas.microsoft.com/office/drawing/2014/main" id="{0B4EA468-AA2C-D04A-ABB3-2A7262719B28}"/>
                              </a:ext>
                            </a:extLst>
                          </p:cNvPr>
                          <p:cNvSpPr/>
                          <p:nvPr/>
                        </p:nvSpPr>
                        <p:spPr>
                          <a:xfrm>
                            <a:off x="4872990" y="3071668"/>
                            <a:ext cx="491970" cy="31073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t>ITR</a:t>
                            </a:r>
                          </a:p>
                        </p:txBody>
                      </p:sp>
                      <p:sp>
                        <p:nvSpPr>
                          <p:cNvPr id="43" name="Rectangle 42">
                            <a:extLst>
                              <a:ext uri="{FF2B5EF4-FFF2-40B4-BE49-F238E27FC236}">
                                <a16:creationId xmlns:a16="http://schemas.microsoft.com/office/drawing/2014/main" id="{0D450FC4-93BA-B04F-8A7A-2B82F5D66B6C}"/>
                              </a:ext>
                            </a:extLst>
                          </p:cNvPr>
                          <p:cNvSpPr/>
                          <p:nvPr/>
                        </p:nvSpPr>
                        <p:spPr>
                          <a:xfrm>
                            <a:off x="5482663" y="3006017"/>
                            <a:ext cx="1006075" cy="3940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1200" dirty="0"/>
                              <a:t>CD</a:t>
                            </a:r>
                            <a:r>
                              <a:rPr lang="it-IT" sz="1200" dirty="0"/>
                              <a:t>163</a:t>
                            </a:r>
                            <a:r>
                              <a:rPr lang="en-TR" sz="1200" dirty="0"/>
                              <a:t> Promoter</a:t>
                            </a:r>
                          </a:p>
                        </p:txBody>
                      </p:sp>
                      <p:sp>
                        <p:nvSpPr>
                          <p:cNvPr id="44" name="Rectangle 43">
                            <a:extLst>
                              <a:ext uri="{FF2B5EF4-FFF2-40B4-BE49-F238E27FC236}">
                                <a16:creationId xmlns:a16="http://schemas.microsoft.com/office/drawing/2014/main" id="{14AA2FDE-8E2E-6242-BF28-30C961E5ABB2}"/>
                              </a:ext>
                            </a:extLst>
                          </p:cNvPr>
                          <p:cNvSpPr/>
                          <p:nvPr/>
                        </p:nvSpPr>
                        <p:spPr>
                          <a:xfrm>
                            <a:off x="6623160" y="2996612"/>
                            <a:ext cx="1007363" cy="39407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1200" dirty="0"/>
                              <a:t>Suicide gene</a:t>
                            </a:r>
                          </a:p>
                        </p:txBody>
                      </p:sp>
                      <p:sp>
                        <p:nvSpPr>
                          <p:cNvPr id="45" name="Rectangle 44">
                            <a:extLst>
                              <a:ext uri="{FF2B5EF4-FFF2-40B4-BE49-F238E27FC236}">
                                <a16:creationId xmlns:a16="http://schemas.microsoft.com/office/drawing/2014/main" id="{4377378D-B6C5-7E46-B384-BC9DF00CA1AD}"/>
                              </a:ext>
                            </a:extLst>
                          </p:cNvPr>
                          <p:cNvSpPr/>
                          <p:nvPr/>
                        </p:nvSpPr>
                        <p:spPr>
                          <a:xfrm>
                            <a:off x="9558342" y="3079951"/>
                            <a:ext cx="491970" cy="3107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t>ITR</a:t>
                            </a:r>
                          </a:p>
                        </p:txBody>
                      </p:sp>
                    </p:grpSp>
                  </p:grpSp>
                  <p:sp>
                    <p:nvSpPr>
                      <p:cNvPr id="39" name="TextBox 38">
                        <a:extLst>
                          <a:ext uri="{FF2B5EF4-FFF2-40B4-BE49-F238E27FC236}">
                            <a16:creationId xmlns:a16="http://schemas.microsoft.com/office/drawing/2014/main" id="{C8C062D8-18D3-A342-886D-10DCAC976540}"/>
                          </a:ext>
                        </a:extLst>
                      </p:cNvPr>
                      <p:cNvSpPr txBox="1"/>
                      <p:nvPr/>
                    </p:nvSpPr>
                    <p:spPr>
                      <a:xfrm>
                        <a:off x="1910348" y="4628382"/>
                        <a:ext cx="3636386" cy="317389"/>
                      </a:xfrm>
                      <a:prstGeom prst="rect">
                        <a:avLst/>
                      </a:prstGeom>
                      <a:noFill/>
                    </p:spPr>
                    <p:txBody>
                      <a:bodyPr wrap="none" rtlCol="0">
                        <a:spAutoFit/>
                      </a:bodyPr>
                      <a:lstStyle/>
                      <a:p>
                        <a:r>
                          <a:rPr lang="en-TR" b="1" dirty="0">
                            <a:latin typeface="Times New Roman" panose="02020603050405020304" pitchFamily="18" charset="0"/>
                            <a:cs typeface="Times New Roman" panose="02020603050405020304" pitchFamily="18" charset="0"/>
                          </a:rPr>
                          <a:t>Recombinant AAV6 with HSV-TK and GFp</a:t>
                        </a:r>
                      </a:p>
                    </p:txBody>
                  </p:sp>
                </p:grpSp>
                <p:sp>
                  <p:nvSpPr>
                    <p:cNvPr id="37" name="TextBox 36">
                      <a:extLst>
                        <a:ext uri="{FF2B5EF4-FFF2-40B4-BE49-F238E27FC236}">
                          <a16:creationId xmlns:a16="http://schemas.microsoft.com/office/drawing/2014/main" id="{CB3529F8-2A7B-4C45-9605-9BA6F87E56DC}"/>
                        </a:ext>
                      </a:extLst>
                    </p:cNvPr>
                    <p:cNvSpPr txBox="1"/>
                    <p:nvPr/>
                  </p:nvSpPr>
                  <p:spPr>
                    <a:xfrm>
                      <a:off x="170138" y="3222775"/>
                      <a:ext cx="1057702" cy="261610"/>
                    </a:xfrm>
                    <a:prstGeom prst="rect">
                      <a:avLst/>
                    </a:prstGeom>
                    <a:noFill/>
                  </p:spPr>
                  <p:txBody>
                    <a:bodyPr wrap="square" rtlCol="0">
                      <a:spAutoFit/>
                    </a:bodyPr>
                    <a:lstStyle/>
                    <a:p>
                      <a:r>
                        <a:rPr lang="en-TR" sz="1100" b="1" dirty="0">
                          <a:latin typeface="Times New Roman" panose="02020603050405020304" pitchFamily="18" charset="0"/>
                          <a:cs typeface="Times New Roman" panose="02020603050405020304" pitchFamily="18" charset="0"/>
                        </a:rPr>
                        <a:t>AAV Genome </a:t>
                      </a:r>
                    </a:p>
                  </p:txBody>
                </p:sp>
              </p:grpSp>
              <p:sp>
                <p:nvSpPr>
                  <p:cNvPr id="35" name="Rectangle 34">
                    <a:extLst>
                      <a:ext uri="{FF2B5EF4-FFF2-40B4-BE49-F238E27FC236}">
                        <a16:creationId xmlns:a16="http://schemas.microsoft.com/office/drawing/2014/main" id="{093321E3-F9C9-1943-B3FF-ABCB1EC71EFF}"/>
                      </a:ext>
                    </a:extLst>
                  </p:cNvPr>
                  <p:cNvSpPr/>
                  <p:nvPr/>
                </p:nvSpPr>
                <p:spPr>
                  <a:xfrm>
                    <a:off x="4109490" y="2972727"/>
                    <a:ext cx="847284" cy="3655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1200" dirty="0"/>
                      <a:t>CD</a:t>
                    </a:r>
                    <a:r>
                      <a:rPr lang="it-IT" sz="1200" dirty="0"/>
                      <a:t>163</a:t>
                    </a:r>
                  </a:p>
                  <a:p>
                    <a:pPr algn="ctr"/>
                    <a:r>
                      <a:rPr lang="en-TR" sz="1200" dirty="0"/>
                      <a:t>Promoter</a:t>
                    </a:r>
                  </a:p>
                </p:txBody>
              </p:sp>
            </p:grpSp>
            <p:sp>
              <p:nvSpPr>
                <p:cNvPr id="33" name="Rectangle 32">
                  <a:extLst>
                    <a:ext uri="{FF2B5EF4-FFF2-40B4-BE49-F238E27FC236}">
                      <a16:creationId xmlns:a16="http://schemas.microsoft.com/office/drawing/2014/main" id="{A5BBCA2D-845B-744D-AA2F-EE0C82DFF37F}"/>
                    </a:ext>
                  </a:extLst>
                </p:cNvPr>
                <p:cNvSpPr/>
                <p:nvPr/>
              </p:nvSpPr>
              <p:spPr>
                <a:xfrm>
                  <a:off x="5238480" y="3330387"/>
                  <a:ext cx="630356" cy="307777"/>
                </a:xfrm>
                <a:prstGeom prst="rect">
                  <a:avLst/>
                </a:prstGeom>
                <a:solidFill>
                  <a:srgbClr val="EA5F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t>GF</a:t>
                  </a:r>
                  <a:r>
                    <a:rPr lang="it-IT" dirty="0"/>
                    <a:t>P</a:t>
                  </a:r>
                  <a:endParaRPr lang="en-TR" dirty="0"/>
                </a:p>
              </p:txBody>
            </p:sp>
          </p:grpSp>
        </p:grpSp>
      </p:grpSp>
      <p:cxnSp>
        <p:nvCxnSpPr>
          <p:cNvPr id="57" name="Straight Connector 10">
            <a:extLst>
              <a:ext uri="{FF2B5EF4-FFF2-40B4-BE49-F238E27FC236}">
                <a16:creationId xmlns:a16="http://schemas.microsoft.com/office/drawing/2014/main" id="{28A7468E-E3D9-4713-91EB-CEEAF5BEBB5B}"/>
              </a:ext>
            </a:extLst>
          </p:cNvPr>
          <p:cNvCxnSpPr>
            <a:cxnSpLocks/>
          </p:cNvCxnSpPr>
          <p:nvPr/>
        </p:nvCxnSpPr>
        <p:spPr>
          <a:xfrm>
            <a:off x="2832622" y="2283898"/>
            <a:ext cx="1660406"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58" name="Immagine 57">
            <a:extLst>
              <a:ext uri="{FF2B5EF4-FFF2-40B4-BE49-F238E27FC236}">
                <a16:creationId xmlns:a16="http://schemas.microsoft.com/office/drawing/2014/main" id="{7E91916C-B610-4AC4-A92F-702F01778990}"/>
              </a:ext>
            </a:extLst>
          </p:cNvPr>
          <p:cNvPicPr>
            <a:picLocks noChangeAspect="1"/>
          </p:cNvPicPr>
          <p:nvPr/>
        </p:nvPicPr>
        <p:blipFill>
          <a:blip r:embed="rId3"/>
          <a:stretch>
            <a:fillRect/>
          </a:stretch>
        </p:blipFill>
        <p:spPr>
          <a:xfrm>
            <a:off x="7526949" y="2595167"/>
            <a:ext cx="918572" cy="918572"/>
          </a:xfrm>
          <a:prstGeom prst="rect">
            <a:avLst/>
          </a:prstGeom>
        </p:spPr>
      </p:pic>
      <p:sp>
        <p:nvSpPr>
          <p:cNvPr id="60" name="Oval 25">
            <a:extLst>
              <a:ext uri="{FF2B5EF4-FFF2-40B4-BE49-F238E27FC236}">
                <a16:creationId xmlns:a16="http://schemas.microsoft.com/office/drawing/2014/main" id="{36F21D63-B043-4AF1-AB6B-92A2348E030F}"/>
              </a:ext>
            </a:extLst>
          </p:cNvPr>
          <p:cNvSpPr/>
          <p:nvPr/>
        </p:nvSpPr>
        <p:spPr>
          <a:xfrm>
            <a:off x="7547264" y="4260526"/>
            <a:ext cx="1489552" cy="758687"/>
          </a:xfrm>
          <a:prstGeom prst="ellipse">
            <a:avLst/>
          </a:prstGeom>
          <a:solidFill>
            <a:srgbClr val="EAD399"/>
          </a:solidFill>
          <a:ln>
            <a:solidFill>
              <a:srgbClr val="ACA1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dirty="0">
                <a:solidFill>
                  <a:schemeClr val="tx1"/>
                </a:solidFill>
                <a:latin typeface="Times New Roman" panose="02020603050405020304" pitchFamily="18" charset="0"/>
                <a:cs typeface="Times New Roman" panose="02020603050405020304" pitchFamily="18" charset="0"/>
              </a:rPr>
              <a:t>HEK-293E1</a:t>
            </a:r>
            <a:r>
              <a:rPr lang="it-IT" dirty="0">
                <a:solidFill>
                  <a:schemeClr val="tx1"/>
                </a:solidFill>
                <a:latin typeface="Times New Roman" panose="02020603050405020304" pitchFamily="18" charset="0"/>
                <a:cs typeface="Times New Roman" panose="02020603050405020304" pitchFamily="18" charset="0"/>
              </a:rPr>
              <a:t>a+/</a:t>
            </a:r>
          </a:p>
          <a:p>
            <a:pPr algn="ctr"/>
            <a:r>
              <a:rPr lang="it-IT" dirty="0">
                <a:solidFill>
                  <a:schemeClr val="tx1"/>
                </a:solidFill>
                <a:latin typeface="Times New Roman" panose="02020603050405020304" pitchFamily="18" charset="0"/>
                <a:cs typeface="Times New Roman" panose="02020603050405020304" pitchFamily="18" charset="0"/>
              </a:rPr>
              <a:t>E1b55K+</a:t>
            </a:r>
            <a:endParaRPr lang="en-TR"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57A522-C4F7-5842-AD54-2CBEE5CFF1B5}"/>
              </a:ext>
            </a:extLst>
          </p:cNvPr>
          <p:cNvSpPr>
            <a:spLocks noGrp="1"/>
          </p:cNvSpPr>
          <p:nvPr>
            <p:ph type="title"/>
          </p:nvPr>
        </p:nvSpPr>
        <p:spPr>
          <a:xfrm>
            <a:off x="163336" y="217192"/>
            <a:ext cx="7715400" cy="468000"/>
          </a:xfrm>
        </p:spPr>
        <p:txBody>
          <a:bodyPr/>
          <a:lstStyle/>
          <a:p>
            <a:r>
              <a:rPr lang="it-IT" dirty="0"/>
              <a:t>EXPERIMENTAL PLAN :</a:t>
            </a:r>
          </a:p>
        </p:txBody>
      </p:sp>
      <p:sp>
        <p:nvSpPr>
          <p:cNvPr id="3" name="Segnaposto numero diapositiva 2">
            <a:extLst>
              <a:ext uri="{FF2B5EF4-FFF2-40B4-BE49-F238E27FC236}">
                <a16:creationId xmlns:a16="http://schemas.microsoft.com/office/drawing/2014/main" id="{B13398C0-0A17-864E-B307-E81D26D20299}"/>
              </a:ext>
            </a:extLst>
          </p:cNvPr>
          <p:cNvSpPr>
            <a:spLocks noGrp="1"/>
          </p:cNvSpPr>
          <p:nvPr>
            <p:ph type="sldNum" idx="12"/>
          </p:nvPr>
        </p:nvSpPr>
        <p:spPr>
          <a:xfrm>
            <a:off x="8594725" y="4749800"/>
            <a:ext cx="549275" cy="393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1pPr>
            <a:lvl2pPr marR="0" lvl="1"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2pPr>
            <a:lvl3pPr marR="0" lvl="2"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3pPr>
            <a:lvl4pPr marR="0" lvl="3"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4pPr>
            <a:lvl5pPr marR="0" lvl="4"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5pPr>
            <a:lvl6pPr marR="0" lvl="5"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6pPr>
            <a:lvl7pPr marR="0" lvl="6"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7pPr>
            <a:lvl8pPr marR="0" lvl="7"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8pPr>
            <a:lvl9pPr marR="0" lvl="8"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it-IT" dirty="0"/>
          </a:p>
        </p:txBody>
      </p:sp>
      <p:sp>
        <p:nvSpPr>
          <p:cNvPr id="4" name="Pentagono 3">
            <a:extLst>
              <a:ext uri="{FF2B5EF4-FFF2-40B4-BE49-F238E27FC236}">
                <a16:creationId xmlns:a16="http://schemas.microsoft.com/office/drawing/2014/main" id="{503204E2-C688-3441-98A8-20BB5A4AA8DF}"/>
              </a:ext>
            </a:extLst>
          </p:cNvPr>
          <p:cNvSpPr/>
          <p:nvPr/>
        </p:nvSpPr>
        <p:spPr>
          <a:xfrm>
            <a:off x="59450" y="2417036"/>
            <a:ext cx="3492206" cy="151186"/>
          </a:xfrm>
          <a:prstGeom prst="homePlate">
            <a:avLst/>
          </a:prstGeom>
          <a:solidFill>
            <a:schemeClr val="accent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Mostrina 4">
            <a:extLst>
              <a:ext uri="{FF2B5EF4-FFF2-40B4-BE49-F238E27FC236}">
                <a16:creationId xmlns:a16="http://schemas.microsoft.com/office/drawing/2014/main" id="{D2BF32E3-9313-C64F-93DC-6B5C095745CF}"/>
              </a:ext>
            </a:extLst>
          </p:cNvPr>
          <p:cNvSpPr/>
          <p:nvPr/>
        </p:nvSpPr>
        <p:spPr>
          <a:xfrm>
            <a:off x="3551656" y="2419045"/>
            <a:ext cx="5532894" cy="151186"/>
          </a:xfrm>
          <a:prstGeom prst="chevron">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6" name="Rettangolo con angoli arrotondati 5">
            <a:extLst>
              <a:ext uri="{FF2B5EF4-FFF2-40B4-BE49-F238E27FC236}">
                <a16:creationId xmlns:a16="http://schemas.microsoft.com/office/drawing/2014/main" id="{95C35124-F994-9A47-ADA6-0D2E092DE50D}"/>
              </a:ext>
            </a:extLst>
          </p:cNvPr>
          <p:cNvSpPr/>
          <p:nvPr/>
        </p:nvSpPr>
        <p:spPr>
          <a:xfrm>
            <a:off x="59450" y="1066469"/>
            <a:ext cx="1131376" cy="101331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r>
              <a:rPr lang="it-IT" dirty="0">
                <a:solidFill>
                  <a:schemeClr val="tx1"/>
                </a:solidFill>
              </a:rPr>
              <a:t>1. Cells extraction from KPC</a:t>
            </a:r>
            <a:r>
              <a:rPr lang="en-GB" baseline="30000" dirty="0">
                <a:solidFill>
                  <a:schemeClr val="bg1"/>
                </a:solidFill>
              </a:rPr>
              <a:t>+</a:t>
            </a:r>
            <a:endParaRPr lang="en-TR">
              <a:solidFill>
                <a:schemeClr val="bg1"/>
              </a:solidFill>
            </a:endParaRPr>
          </a:p>
          <a:p>
            <a:pPr algn="ctr"/>
            <a:endParaRPr lang="it-IT" dirty="0"/>
          </a:p>
        </p:txBody>
      </p:sp>
      <p:sp>
        <p:nvSpPr>
          <p:cNvPr id="7" name="Rettangolo con angoli arrotondati 6">
            <a:extLst>
              <a:ext uri="{FF2B5EF4-FFF2-40B4-BE49-F238E27FC236}">
                <a16:creationId xmlns:a16="http://schemas.microsoft.com/office/drawing/2014/main" id="{B1F66788-4B47-F148-A85B-405CF44AAB7A}"/>
              </a:ext>
            </a:extLst>
          </p:cNvPr>
          <p:cNvSpPr/>
          <p:nvPr/>
        </p:nvSpPr>
        <p:spPr>
          <a:xfrm>
            <a:off x="4986095" y="562719"/>
            <a:ext cx="1627322" cy="374765"/>
          </a:xfrm>
          <a:prstGeom prst="roundRect">
            <a:avLst/>
          </a:prstGeom>
          <a:solidFill>
            <a:schemeClr val="tx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rPr>
              <a:t>IN VITRO</a:t>
            </a:r>
          </a:p>
        </p:txBody>
      </p:sp>
      <p:sp>
        <p:nvSpPr>
          <p:cNvPr id="9" name="Rettangolo con angoli arrotondati 8">
            <a:extLst>
              <a:ext uri="{FF2B5EF4-FFF2-40B4-BE49-F238E27FC236}">
                <a16:creationId xmlns:a16="http://schemas.microsoft.com/office/drawing/2014/main" id="{D88D9AD4-1181-8E4E-9F46-C7F0A893BD15}"/>
              </a:ext>
            </a:extLst>
          </p:cNvPr>
          <p:cNvSpPr/>
          <p:nvPr/>
        </p:nvSpPr>
        <p:spPr>
          <a:xfrm>
            <a:off x="1441342" y="1176699"/>
            <a:ext cx="1859797" cy="37476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2. TRANSFECTION</a:t>
            </a:r>
          </a:p>
        </p:txBody>
      </p:sp>
      <p:pic>
        <p:nvPicPr>
          <p:cNvPr id="10" name="Immagine 9">
            <a:extLst>
              <a:ext uri="{FF2B5EF4-FFF2-40B4-BE49-F238E27FC236}">
                <a16:creationId xmlns:a16="http://schemas.microsoft.com/office/drawing/2014/main" id="{4933DEC0-8DCD-AD49-AE2A-B1FAC58F2E0C}"/>
              </a:ext>
            </a:extLst>
          </p:cNvPr>
          <p:cNvPicPr>
            <a:picLocks noChangeAspect="1"/>
          </p:cNvPicPr>
          <p:nvPr/>
        </p:nvPicPr>
        <p:blipFill>
          <a:blip r:embed="rId3"/>
          <a:stretch>
            <a:fillRect/>
          </a:stretch>
        </p:blipFill>
        <p:spPr>
          <a:xfrm>
            <a:off x="1697808" y="1573124"/>
            <a:ext cx="432952" cy="550358"/>
          </a:xfrm>
          <a:prstGeom prst="rect">
            <a:avLst/>
          </a:prstGeom>
        </p:spPr>
      </p:pic>
      <p:pic>
        <p:nvPicPr>
          <p:cNvPr id="11" name="Immagine 10">
            <a:extLst>
              <a:ext uri="{FF2B5EF4-FFF2-40B4-BE49-F238E27FC236}">
                <a16:creationId xmlns:a16="http://schemas.microsoft.com/office/drawing/2014/main" id="{60B59C24-F877-E946-BF0B-0062D21BEDC3}"/>
              </a:ext>
            </a:extLst>
          </p:cNvPr>
          <p:cNvPicPr>
            <a:picLocks noChangeAspect="1"/>
          </p:cNvPicPr>
          <p:nvPr/>
        </p:nvPicPr>
        <p:blipFill>
          <a:blip r:embed="rId3"/>
          <a:stretch>
            <a:fillRect/>
          </a:stretch>
        </p:blipFill>
        <p:spPr>
          <a:xfrm>
            <a:off x="2508528" y="1574848"/>
            <a:ext cx="432952" cy="550358"/>
          </a:xfrm>
          <a:prstGeom prst="rect">
            <a:avLst/>
          </a:prstGeom>
        </p:spPr>
      </p:pic>
      <p:sp>
        <p:nvSpPr>
          <p:cNvPr id="12" name="Rettangolo 11">
            <a:extLst>
              <a:ext uri="{FF2B5EF4-FFF2-40B4-BE49-F238E27FC236}">
                <a16:creationId xmlns:a16="http://schemas.microsoft.com/office/drawing/2014/main" id="{7847F9A8-F9CA-DF42-842B-BC9C220ED8E6}"/>
              </a:ext>
            </a:extLst>
          </p:cNvPr>
          <p:cNvSpPr/>
          <p:nvPr/>
        </p:nvSpPr>
        <p:spPr>
          <a:xfrm>
            <a:off x="1252382" y="2114776"/>
            <a:ext cx="1222364" cy="271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rPr>
              <a:t>HSV-TK</a:t>
            </a:r>
          </a:p>
        </p:txBody>
      </p:sp>
      <p:sp>
        <p:nvSpPr>
          <p:cNvPr id="13" name="Rettangolo 12">
            <a:extLst>
              <a:ext uri="{FF2B5EF4-FFF2-40B4-BE49-F238E27FC236}">
                <a16:creationId xmlns:a16="http://schemas.microsoft.com/office/drawing/2014/main" id="{F10746F4-2CB9-3E46-A428-30264BD0877C}"/>
              </a:ext>
            </a:extLst>
          </p:cNvPr>
          <p:cNvSpPr/>
          <p:nvPr/>
        </p:nvSpPr>
        <p:spPr>
          <a:xfrm>
            <a:off x="2341701" y="2148973"/>
            <a:ext cx="699426" cy="237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dirty="0">
                <a:solidFill>
                  <a:schemeClr val="tx1"/>
                </a:solidFill>
              </a:rPr>
              <a:t>control</a:t>
            </a:r>
          </a:p>
        </p:txBody>
      </p:sp>
      <p:sp>
        <p:nvSpPr>
          <p:cNvPr id="14" name="Rettangolo con angoli arrotondati 13">
            <a:extLst>
              <a:ext uri="{FF2B5EF4-FFF2-40B4-BE49-F238E27FC236}">
                <a16:creationId xmlns:a16="http://schemas.microsoft.com/office/drawing/2014/main" id="{7E479D74-7B09-FF45-969C-607BB2D6E4B5}"/>
              </a:ext>
            </a:extLst>
          </p:cNvPr>
          <p:cNvSpPr/>
          <p:nvPr/>
        </p:nvSpPr>
        <p:spPr>
          <a:xfrm>
            <a:off x="3813164" y="1135755"/>
            <a:ext cx="1484368" cy="550359"/>
          </a:xfrm>
          <a:prstGeom prst="round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3. IN VITRO ASSAYS</a:t>
            </a:r>
          </a:p>
        </p:txBody>
      </p:sp>
      <p:cxnSp>
        <p:nvCxnSpPr>
          <p:cNvPr id="16" name="Connettore 1 15">
            <a:extLst>
              <a:ext uri="{FF2B5EF4-FFF2-40B4-BE49-F238E27FC236}">
                <a16:creationId xmlns:a16="http://schemas.microsoft.com/office/drawing/2014/main" id="{16167EFA-0FFC-8F47-BB07-CF9E8C0C9730}"/>
              </a:ext>
            </a:extLst>
          </p:cNvPr>
          <p:cNvCxnSpPr/>
          <p:nvPr/>
        </p:nvCxnSpPr>
        <p:spPr>
          <a:xfrm>
            <a:off x="3903260" y="1686114"/>
            <a:ext cx="0" cy="700557"/>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18" name="CasellaDiTesto 17">
            <a:extLst>
              <a:ext uri="{FF2B5EF4-FFF2-40B4-BE49-F238E27FC236}">
                <a16:creationId xmlns:a16="http://schemas.microsoft.com/office/drawing/2014/main" id="{07060A1D-9473-F646-8174-A5742CCDA923}"/>
              </a:ext>
            </a:extLst>
          </p:cNvPr>
          <p:cNvSpPr txBox="1"/>
          <p:nvPr/>
        </p:nvSpPr>
        <p:spPr>
          <a:xfrm>
            <a:off x="3950759" y="1751024"/>
            <a:ext cx="1484363" cy="461665"/>
          </a:xfrm>
          <a:prstGeom prst="rect">
            <a:avLst/>
          </a:prstGeom>
          <a:solidFill>
            <a:schemeClr val="accent1"/>
          </a:solidFill>
          <a:ln>
            <a:solidFill>
              <a:schemeClr val="accent2"/>
            </a:solidFill>
          </a:ln>
        </p:spPr>
        <p:txBody>
          <a:bodyPr wrap="square" rtlCol="0">
            <a:spAutoFit/>
          </a:bodyPr>
          <a:lstStyle/>
          <a:p>
            <a:pPr marL="285750" indent="-285750">
              <a:buFont typeface="Arial" panose="020B0604020202020204" pitchFamily="34" charset="0"/>
              <a:buChar char="•"/>
            </a:pPr>
            <a:r>
              <a:rPr lang="it-IT" sz="800" dirty="0">
                <a:solidFill>
                  <a:srgbClr val="002060"/>
                </a:solidFill>
              </a:rPr>
              <a:t>Transfection efficacy</a:t>
            </a:r>
          </a:p>
          <a:p>
            <a:pPr marL="285750" indent="-285750">
              <a:buFont typeface="Arial" panose="020B0604020202020204" pitchFamily="34" charset="0"/>
              <a:buChar char="•"/>
            </a:pPr>
            <a:r>
              <a:rPr lang="it-IT" sz="800" dirty="0">
                <a:solidFill>
                  <a:srgbClr val="002060"/>
                </a:solidFill>
              </a:rPr>
              <a:t>TAMs count</a:t>
            </a:r>
          </a:p>
          <a:p>
            <a:pPr marL="285750" indent="-285750">
              <a:buFont typeface="Arial" panose="020B0604020202020204" pitchFamily="34" charset="0"/>
              <a:buChar char="•"/>
            </a:pPr>
            <a:r>
              <a:rPr lang="it-IT" sz="800" dirty="0">
                <a:solidFill>
                  <a:srgbClr val="002060"/>
                </a:solidFill>
              </a:rPr>
              <a:t>TAMs apoptosis</a:t>
            </a:r>
          </a:p>
        </p:txBody>
      </p:sp>
      <p:sp>
        <p:nvSpPr>
          <p:cNvPr id="19" name="Rettangolo con angoli arrotondati 18">
            <a:extLst>
              <a:ext uri="{FF2B5EF4-FFF2-40B4-BE49-F238E27FC236}">
                <a16:creationId xmlns:a16="http://schemas.microsoft.com/office/drawing/2014/main" id="{113A43B0-B277-4E46-B40C-87D298DCFC4C}"/>
              </a:ext>
            </a:extLst>
          </p:cNvPr>
          <p:cNvSpPr/>
          <p:nvPr/>
        </p:nvSpPr>
        <p:spPr>
          <a:xfrm>
            <a:off x="6503471" y="1001468"/>
            <a:ext cx="2175263" cy="675394"/>
          </a:xfrm>
          <a:prstGeom prst="roundRect">
            <a:avLst/>
          </a:prstGeom>
          <a:solidFill>
            <a:schemeClr val="tx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4. INCUBATION WITH CHEMOTHERAPEUTIC AGENT</a:t>
            </a:r>
          </a:p>
        </p:txBody>
      </p:sp>
      <p:cxnSp>
        <p:nvCxnSpPr>
          <p:cNvPr id="23" name="Connettore 1 22">
            <a:extLst>
              <a:ext uri="{FF2B5EF4-FFF2-40B4-BE49-F238E27FC236}">
                <a16:creationId xmlns:a16="http://schemas.microsoft.com/office/drawing/2014/main" id="{385DB20D-141F-AA4A-9D88-48A72D969B15}"/>
              </a:ext>
            </a:extLst>
          </p:cNvPr>
          <p:cNvCxnSpPr>
            <a:cxnSpLocks/>
          </p:cNvCxnSpPr>
          <p:nvPr/>
        </p:nvCxnSpPr>
        <p:spPr>
          <a:xfrm>
            <a:off x="6710082" y="1686114"/>
            <a:ext cx="0" cy="730922"/>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5" name="Pentagono 24">
            <a:extLst>
              <a:ext uri="{FF2B5EF4-FFF2-40B4-BE49-F238E27FC236}">
                <a16:creationId xmlns:a16="http://schemas.microsoft.com/office/drawing/2014/main" id="{4670816E-216D-D64F-8F91-58D701C93B66}"/>
              </a:ext>
            </a:extLst>
          </p:cNvPr>
          <p:cNvSpPr/>
          <p:nvPr/>
        </p:nvSpPr>
        <p:spPr>
          <a:xfrm>
            <a:off x="832200" y="4141700"/>
            <a:ext cx="8252350" cy="186104"/>
          </a:xfrm>
          <a:prstGeom prst="homePlat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CasellaDiTesto 26">
            <a:extLst>
              <a:ext uri="{FF2B5EF4-FFF2-40B4-BE49-F238E27FC236}">
                <a16:creationId xmlns:a16="http://schemas.microsoft.com/office/drawing/2014/main" id="{1353E448-BA75-F945-B355-BA48780973BA}"/>
              </a:ext>
            </a:extLst>
          </p:cNvPr>
          <p:cNvSpPr txBox="1"/>
          <p:nvPr/>
        </p:nvSpPr>
        <p:spPr>
          <a:xfrm>
            <a:off x="6757582" y="1737952"/>
            <a:ext cx="1882568" cy="338554"/>
          </a:xfrm>
          <a:prstGeom prst="rect">
            <a:avLst/>
          </a:prstGeom>
          <a:solidFill>
            <a:schemeClr val="accent1"/>
          </a:solidFill>
          <a:ln>
            <a:solidFill>
              <a:schemeClr val="accent2"/>
            </a:solidFill>
          </a:ln>
        </p:spPr>
        <p:txBody>
          <a:bodyPr wrap="square" rtlCol="0">
            <a:spAutoFit/>
          </a:bodyPr>
          <a:lstStyle/>
          <a:p>
            <a:pPr marL="285750" indent="-285750">
              <a:buFont typeface="Arial" panose="020B0604020202020204" pitchFamily="34" charset="0"/>
              <a:buChar char="•"/>
            </a:pPr>
            <a:r>
              <a:rPr lang="it-IT" sz="800" dirty="0">
                <a:solidFill>
                  <a:srgbClr val="002060"/>
                </a:solidFill>
              </a:rPr>
              <a:t>HSV-TK and control treated with GEM</a:t>
            </a:r>
          </a:p>
        </p:txBody>
      </p:sp>
      <p:sp>
        <p:nvSpPr>
          <p:cNvPr id="29" name="Rettangolo con angoli arrotondati 28">
            <a:extLst>
              <a:ext uri="{FF2B5EF4-FFF2-40B4-BE49-F238E27FC236}">
                <a16:creationId xmlns:a16="http://schemas.microsoft.com/office/drawing/2014/main" id="{44FAB9AD-DED2-8540-8927-BE543F2A584B}"/>
              </a:ext>
            </a:extLst>
          </p:cNvPr>
          <p:cNvSpPr/>
          <p:nvPr/>
        </p:nvSpPr>
        <p:spPr>
          <a:xfrm>
            <a:off x="3512730" y="2663443"/>
            <a:ext cx="1627322" cy="374765"/>
          </a:xfrm>
          <a:prstGeom prst="round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IN VIVO</a:t>
            </a:r>
          </a:p>
        </p:txBody>
      </p:sp>
      <p:pic>
        <p:nvPicPr>
          <p:cNvPr id="34" name="Immagine 33">
            <a:extLst>
              <a:ext uri="{FF2B5EF4-FFF2-40B4-BE49-F238E27FC236}">
                <a16:creationId xmlns:a16="http://schemas.microsoft.com/office/drawing/2014/main" id="{0DDB5966-7E51-7C47-801A-017CFD6D28B2}"/>
              </a:ext>
            </a:extLst>
          </p:cNvPr>
          <p:cNvPicPr>
            <a:picLocks noChangeAspect="1"/>
          </p:cNvPicPr>
          <p:nvPr/>
        </p:nvPicPr>
        <p:blipFill>
          <a:blip r:embed="rId4"/>
          <a:stretch>
            <a:fillRect/>
          </a:stretch>
        </p:blipFill>
        <p:spPr>
          <a:xfrm>
            <a:off x="719241" y="3448062"/>
            <a:ext cx="1444201" cy="717421"/>
          </a:xfrm>
          <a:prstGeom prst="rect">
            <a:avLst/>
          </a:prstGeom>
          <a:ln>
            <a:noFill/>
          </a:ln>
          <a:effectLst>
            <a:softEdge rad="112500"/>
          </a:effectLst>
        </p:spPr>
      </p:pic>
      <p:cxnSp>
        <p:nvCxnSpPr>
          <p:cNvPr id="42" name="Connettore 1 41">
            <a:extLst>
              <a:ext uri="{FF2B5EF4-FFF2-40B4-BE49-F238E27FC236}">
                <a16:creationId xmlns:a16="http://schemas.microsoft.com/office/drawing/2014/main" id="{9A7CB122-26CB-384F-BF1D-C5FB8AF15FBE}"/>
              </a:ext>
            </a:extLst>
          </p:cNvPr>
          <p:cNvCxnSpPr/>
          <p:nvPr/>
        </p:nvCxnSpPr>
        <p:spPr>
          <a:xfrm>
            <a:off x="832200" y="4141343"/>
            <a:ext cx="0" cy="679027"/>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43" name="CasellaDiTesto 42">
            <a:extLst>
              <a:ext uri="{FF2B5EF4-FFF2-40B4-BE49-F238E27FC236}">
                <a16:creationId xmlns:a16="http://schemas.microsoft.com/office/drawing/2014/main" id="{D1A55236-F9C3-014E-8DEE-C9E73954C4D3}"/>
              </a:ext>
            </a:extLst>
          </p:cNvPr>
          <p:cNvSpPr txBox="1"/>
          <p:nvPr/>
        </p:nvSpPr>
        <p:spPr>
          <a:xfrm>
            <a:off x="891575" y="4491337"/>
            <a:ext cx="1620000" cy="360000"/>
          </a:xfrm>
          <a:prstGeom prst="rect">
            <a:avLst/>
          </a:prstGeom>
          <a:solidFill>
            <a:schemeClr val="tx2">
              <a:lumMod val="60000"/>
              <a:lumOff val="40000"/>
            </a:schemeClr>
          </a:solidFill>
          <a:ln>
            <a:solidFill>
              <a:srgbClr val="002060"/>
            </a:solidFill>
          </a:ln>
        </p:spPr>
        <p:txBody>
          <a:bodyPr wrap="square" rtlCol="0">
            <a:noAutofit/>
          </a:bodyPr>
          <a:lstStyle/>
          <a:p>
            <a:pPr marL="171450" indent="-171450">
              <a:buFont typeface="Arial" panose="020B0604020202020204" pitchFamily="34" charset="0"/>
              <a:buChar char="•"/>
            </a:pPr>
            <a:r>
              <a:rPr lang="en-GB" sz="800" dirty="0">
                <a:solidFill>
                  <a:srgbClr val="002060"/>
                </a:solidFill>
              </a:rPr>
              <a:t>20  injected with HSV-TK</a:t>
            </a:r>
          </a:p>
          <a:p>
            <a:pPr marL="171450" indent="-171450">
              <a:buFont typeface="Arial" panose="020B0604020202020204" pitchFamily="34" charset="0"/>
              <a:buChar char="•"/>
            </a:pPr>
            <a:r>
              <a:rPr lang="en-GB" sz="800" dirty="0">
                <a:solidFill>
                  <a:srgbClr val="002060"/>
                </a:solidFill>
              </a:rPr>
              <a:t>20 injected with control</a:t>
            </a:r>
          </a:p>
          <a:p>
            <a:endParaRPr lang="en-GB" sz="800" dirty="0"/>
          </a:p>
          <a:p>
            <a:endParaRPr lang="en-GB" sz="800" dirty="0"/>
          </a:p>
          <a:p>
            <a:endParaRPr lang="en-TR" sz="800" dirty="0"/>
          </a:p>
          <a:p>
            <a:endParaRPr lang="it-IT" dirty="0"/>
          </a:p>
        </p:txBody>
      </p:sp>
      <p:sp>
        <p:nvSpPr>
          <p:cNvPr id="44" name="Rettangolo con angoli arrotondati 43">
            <a:extLst>
              <a:ext uri="{FF2B5EF4-FFF2-40B4-BE49-F238E27FC236}">
                <a16:creationId xmlns:a16="http://schemas.microsoft.com/office/drawing/2014/main" id="{CCB941A9-7681-1344-AB6D-DB5476A68899}"/>
              </a:ext>
            </a:extLst>
          </p:cNvPr>
          <p:cNvSpPr/>
          <p:nvPr/>
        </p:nvSpPr>
        <p:spPr>
          <a:xfrm>
            <a:off x="2350314" y="3132769"/>
            <a:ext cx="2016554" cy="339698"/>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6. CHEMOTHERAPY</a:t>
            </a:r>
          </a:p>
        </p:txBody>
      </p:sp>
      <p:cxnSp>
        <p:nvCxnSpPr>
          <p:cNvPr id="47" name="Connettore 1 46">
            <a:extLst>
              <a:ext uri="{FF2B5EF4-FFF2-40B4-BE49-F238E27FC236}">
                <a16:creationId xmlns:a16="http://schemas.microsoft.com/office/drawing/2014/main" id="{13DEA1DA-82C0-0E4D-9305-C7EB7BA84850}"/>
              </a:ext>
            </a:extLst>
          </p:cNvPr>
          <p:cNvCxnSpPr>
            <a:cxnSpLocks/>
          </p:cNvCxnSpPr>
          <p:nvPr/>
        </p:nvCxnSpPr>
        <p:spPr>
          <a:xfrm>
            <a:off x="2804192" y="3487727"/>
            <a:ext cx="0" cy="486811"/>
          </a:xfrm>
          <a:prstGeom prst="line">
            <a:avLst/>
          </a:prstGeom>
        </p:spPr>
        <p:style>
          <a:lnRef idx="2">
            <a:schemeClr val="accent2"/>
          </a:lnRef>
          <a:fillRef idx="0">
            <a:schemeClr val="accent2"/>
          </a:fillRef>
          <a:effectRef idx="1">
            <a:schemeClr val="accent2"/>
          </a:effectRef>
          <a:fontRef idx="minor">
            <a:schemeClr val="tx1"/>
          </a:fontRef>
        </p:style>
      </p:cxnSp>
      <p:cxnSp>
        <p:nvCxnSpPr>
          <p:cNvPr id="50" name="Connettore 1 49">
            <a:extLst>
              <a:ext uri="{FF2B5EF4-FFF2-40B4-BE49-F238E27FC236}">
                <a16:creationId xmlns:a16="http://schemas.microsoft.com/office/drawing/2014/main" id="{1221468B-ACFB-0C42-8387-F8C73D2BCBF1}"/>
              </a:ext>
            </a:extLst>
          </p:cNvPr>
          <p:cNvCxnSpPr>
            <a:cxnSpLocks/>
          </p:cNvCxnSpPr>
          <p:nvPr/>
        </p:nvCxnSpPr>
        <p:spPr>
          <a:xfrm>
            <a:off x="2804192" y="3535100"/>
            <a:ext cx="0" cy="590719"/>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51" name="CasellaDiTesto 50">
            <a:extLst>
              <a:ext uri="{FF2B5EF4-FFF2-40B4-BE49-F238E27FC236}">
                <a16:creationId xmlns:a16="http://schemas.microsoft.com/office/drawing/2014/main" id="{442C0807-10BA-A64B-93D8-447F3C534A8E}"/>
              </a:ext>
            </a:extLst>
          </p:cNvPr>
          <p:cNvSpPr txBox="1"/>
          <p:nvPr/>
        </p:nvSpPr>
        <p:spPr>
          <a:xfrm>
            <a:off x="2854311" y="3554233"/>
            <a:ext cx="1074224" cy="374188"/>
          </a:xfrm>
          <a:prstGeom prst="rect">
            <a:avLst/>
          </a:prstGeom>
          <a:solidFill>
            <a:schemeClr val="tx2">
              <a:lumMod val="60000"/>
              <a:lumOff val="40000"/>
            </a:schemeClr>
          </a:solidFill>
          <a:ln>
            <a:solidFill>
              <a:srgbClr val="1FBBEA"/>
            </a:solidFill>
          </a:ln>
        </p:spPr>
        <p:txBody>
          <a:bodyPr wrap="square" rtlCol="0">
            <a:noAutofit/>
          </a:bodyPr>
          <a:lstStyle/>
          <a:p>
            <a:pPr marL="285750" indent="-285750">
              <a:buFont typeface="Arial" panose="020B0604020202020204" pitchFamily="34" charset="0"/>
              <a:buChar char="•"/>
            </a:pPr>
            <a:r>
              <a:rPr lang="it-IT" sz="800" dirty="0">
                <a:solidFill>
                  <a:srgbClr val="002060"/>
                </a:solidFill>
              </a:rPr>
              <a:t>10 HSV-TK </a:t>
            </a:r>
          </a:p>
          <a:p>
            <a:pPr marL="285750" indent="-285750">
              <a:buFont typeface="Arial" panose="020B0604020202020204" pitchFamily="34" charset="0"/>
              <a:buChar char="•"/>
            </a:pPr>
            <a:r>
              <a:rPr lang="it-IT" sz="800" dirty="0">
                <a:solidFill>
                  <a:srgbClr val="002060"/>
                </a:solidFill>
              </a:rPr>
              <a:t>10 control </a:t>
            </a:r>
          </a:p>
        </p:txBody>
      </p:sp>
      <p:cxnSp>
        <p:nvCxnSpPr>
          <p:cNvPr id="54" name="Connettore 1 53">
            <a:extLst>
              <a:ext uri="{FF2B5EF4-FFF2-40B4-BE49-F238E27FC236}">
                <a16:creationId xmlns:a16="http://schemas.microsoft.com/office/drawing/2014/main" id="{990F2759-446F-DC4B-9939-3C774DCB7AE9}"/>
              </a:ext>
            </a:extLst>
          </p:cNvPr>
          <p:cNvCxnSpPr/>
          <p:nvPr/>
        </p:nvCxnSpPr>
        <p:spPr>
          <a:xfrm>
            <a:off x="5215467" y="3487727"/>
            <a:ext cx="0" cy="638092"/>
          </a:xfrm>
          <a:prstGeom prst="line">
            <a:avLst/>
          </a:prstGeom>
          <a:ln w="41275">
            <a:solidFill>
              <a:srgbClr val="002060"/>
            </a:solidFill>
          </a:ln>
        </p:spPr>
        <p:style>
          <a:lnRef idx="3">
            <a:schemeClr val="accent2"/>
          </a:lnRef>
          <a:fillRef idx="0">
            <a:schemeClr val="accent2"/>
          </a:fillRef>
          <a:effectRef idx="2">
            <a:schemeClr val="accent2"/>
          </a:effectRef>
          <a:fontRef idx="minor">
            <a:schemeClr val="tx1"/>
          </a:fontRef>
        </p:style>
      </p:cxnSp>
      <p:sp>
        <p:nvSpPr>
          <p:cNvPr id="52" name="Rettangolo con angoli arrotondati 51">
            <a:extLst>
              <a:ext uri="{FF2B5EF4-FFF2-40B4-BE49-F238E27FC236}">
                <a16:creationId xmlns:a16="http://schemas.microsoft.com/office/drawing/2014/main" id="{223AD7AE-8A2C-A34B-B1D8-79F223478CC5}"/>
              </a:ext>
            </a:extLst>
          </p:cNvPr>
          <p:cNvSpPr/>
          <p:nvPr/>
        </p:nvSpPr>
        <p:spPr>
          <a:xfrm>
            <a:off x="5140052" y="2974242"/>
            <a:ext cx="890641" cy="560858"/>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7. PET</a:t>
            </a:r>
          </a:p>
        </p:txBody>
      </p:sp>
      <p:sp>
        <p:nvSpPr>
          <p:cNvPr id="58" name="Rettangolo con angoli arrotondati 57">
            <a:extLst>
              <a:ext uri="{FF2B5EF4-FFF2-40B4-BE49-F238E27FC236}">
                <a16:creationId xmlns:a16="http://schemas.microsoft.com/office/drawing/2014/main" id="{EC0BEF73-F2B0-C644-B0F4-7F2A3AB34F85}"/>
              </a:ext>
            </a:extLst>
          </p:cNvPr>
          <p:cNvSpPr/>
          <p:nvPr/>
        </p:nvSpPr>
        <p:spPr>
          <a:xfrm>
            <a:off x="6364585" y="2942749"/>
            <a:ext cx="1413461" cy="529097"/>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rgbClr val="002060"/>
                </a:solidFill>
              </a:rPr>
              <a:t>9.IMMUNOHISTOCHEMISTRY</a:t>
            </a:r>
          </a:p>
        </p:txBody>
      </p:sp>
      <p:cxnSp>
        <p:nvCxnSpPr>
          <p:cNvPr id="60" name="Connettore 1 59">
            <a:extLst>
              <a:ext uri="{FF2B5EF4-FFF2-40B4-BE49-F238E27FC236}">
                <a16:creationId xmlns:a16="http://schemas.microsoft.com/office/drawing/2014/main" id="{DEC1DB61-6498-7A48-B40E-68B2F005242B}"/>
              </a:ext>
            </a:extLst>
          </p:cNvPr>
          <p:cNvCxnSpPr/>
          <p:nvPr/>
        </p:nvCxnSpPr>
        <p:spPr>
          <a:xfrm>
            <a:off x="7128928" y="3487727"/>
            <a:ext cx="0" cy="638092"/>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61" name="Rettangolo con angoli arrotondati 60">
            <a:extLst>
              <a:ext uri="{FF2B5EF4-FFF2-40B4-BE49-F238E27FC236}">
                <a16:creationId xmlns:a16="http://schemas.microsoft.com/office/drawing/2014/main" id="{2ED6C40B-7A60-B54C-80A6-EAF6DAD47D44}"/>
              </a:ext>
            </a:extLst>
          </p:cNvPr>
          <p:cNvSpPr/>
          <p:nvPr/>
        </p:nvSpPr>
        <p:spPr>
          <a:xfrm>
            <a:off x="5297532" y="3939111"/>
            <a:ext cx="1735540" cy="638091"/>
          </a:xfrm>
          <a:prstGeom prst="roundRect">
            <a:avLst/>
          </a:prstGeom>
          <a:solidFill>
            <a:schemeClr val="accent6">
              <a:lumMod val="60000"/>
              <a:lumOff val="40000"/>
            </a:schemeClr>
          </a:solidFill>
          <a:ln>
            <a:solidFill>
              <a:srgbClr val="00206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solidFill>
                  <a:srgbClr val="002060"/>
                </a:solidFill>
              </a:rPr>
              <a:t>8. SACRIFICE</a:t>
            </a:r>
          </a:p>
        </p:txBody>
      </p:sp>
      <p:sp>
        <p:nvSpPr>
          <p:cNvPr id="62" name="CasellaDiTesto 61">
            <a:extLst>
              <a:ext uri="{FF2B5EF4-FFF2-40B4-BE49-F238E27FC236}">
                <a16:creationId xmlns:a16="http://schemas.microsoft.com/office/drawing/2014/main" id="{8354488C-2E21-214C-8D6C-420E85E71437}"/>
              </a:ext>
            </a:extLst>
          </p:cNvPr>
          <p:cNvSpPr txBox="1"/>
          <p:nvPr/>
        </p:nvSpPr>
        <p:spPr>
          <a:xfrm>
            <a:off x="7179735" y="3572933"/>
            <a:ext cx="1224000" cy="338554"/>
          </a:xfrm>
          <a:prstGeom prst="rect">
            <a:avLst/>
          </a:prstGeom>
          <a:solidFill>
            <a:schemeClr val="tx2">
              <a:lumMod val="60000"/>
              <a:lumOff val="40000"/>
            </a:schemeClr>
          </a:solidFill>
          <a:ln w="0">
            <a:solidFill>
              <a:schemeClr val="accent1"/>
            </a:solidFill>
          </a:ln>
        </p:spPr>
        <p:txBody>
          <a:bodyPr wrap="square" rtlCol="0">
            <a:noAutofit/>
          </a:bodyPr>
          <a:lstStyle/>
          <a:p>
            <a:pPr marL="285750" indent="-285750">
              <a:buFont typeface="Arial" panose="020B0604020202020204" pitchFamily="34" charset="0"/>
              <a:buChar char="•"/>
            </a:pPr>
            <a:r>
              <a:rPr lang="it-IT" sz="800" dirty="0">
                <a:solidFill>
                  <a:srgbClr val="002060"/>
                </a:solidFill>
              </a:rPr>
              <a:t>TAMs count</a:t>
            </a:r>
          </a:p>
          <a:p>
            <a:pPr marL="285750" indent="-285750">
              <a:buFont typeface="Arial" panose="020B0604020202020204" pitchFamily="34" charset="0"/>
              <a:buChar char="•"/>
            </a:pPr>
            <a:r>
              <a:rPr lang="it-IT" sz="800" dirty="0">
                <a:solidFill>
                  <a:srgbClr val="002060"/>
                </a:solidFill>
              </a:rPr>
              <a:t>TAMs apoptosis</a:t>
            </a:r>
          </a:p>
        </p:txBody>
      </p:sp>
      <p:sp>
        <p:nvSpPr>
          <p:cNvPr id="63" name="Rettangolo con angoli arrotondati 62">
            <a:extLst>
              <a:ext uri="{FF2B5EF4-FFF2-40B4-BE49-F238E27FC236}">
                <a16:creationId xmlns:a16="http://schemas.microsoft.com/office/drawing/2014/main" id="{5B63E4EF-4CDE-1445-9827-93706FFC0665}"/>
              </a:ext>
            </a:extLst>
          </p:cNvPr>
          <p:cNvSpPr/>
          <p:nvPr/>
        </p:nvSpPr>
        <p:spPr>
          <a:xfrm>
            <a:off x="7980928" y="2671525"/>
            <a:ext cx="1103622" cy="792000"/>
          </a:xfrm>
          <a:prstGeom prst="roundRect">
            <a:avLst>
              <a:gd name="adj" fmla="val 8849"/>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10. </a:t>
            </a:r>
            <a:r>
              <a:rPr lang="it-IT" sz="900" dirty="0">
                <a:solidFill>
                  <a:srgbClr val="002060"/>
                </a:solidFill>
              </a:rPr>
              <a:t>TUMOR WEIGHT AND METHASTASIS</a:t>
            </a:r>
          </a:p>
        </p:txBody>
      </p:sp>
      <p:cxnSp>
        <p:nvCxnSpPr>
          <p:cNvPr id="65" name="Connettore 1 64">
            <a:extLst>
              <a:ext uri="{FF2B5EF4-FFF2-40B4-BE49-F238E27FC236}">
                <a16:creationId xmlns:a16="http://schemas.microsoft.com/office/drawing/2014/main" id="{2EF67562-C85F-D947-AE84-EA8612AE6699}"/>
              </a:ext>
            </a:extLst>
          </p:cNvPr>
          <p:cNvCxnSpPr/>
          <p:nvPr/>
        </p:nvCxnSpPr>
        <p:spPr>
          <a:xfrm>
            <a:off x="8953084" y="3471846"/>
            <a:ext cx="0" cy="704772"/>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33" name="Rettangolo con angoli arrotondati 32">
            <a:extLst>
              <a:ext uri="{FF2B5EF4-FFF2-40B4-BE49-F238E27FC236}">
                <a16:creationId xmlns:a16="http://schemas.microsoft.com/office/drawing/2014/main" id="{7ABBFF34-32C3-964F-AD2C-4D5098114159}"/>
              </a:ext>
            </a:extLst>
          </p:cNvPr>
          <p:cNvSpPr/>
          <p:nvPr/>
        </p:nvSpPr>
        <p:spPr>
          <a:xfrm>
            <a:off x="317714" y="2721151"/>
            <a:ext cx="1627323" cy="822657"/>
          </a:xfrm>
          <a:prstGeom prst="roundRect">
            <a:avLst/>
          </a:prstGeom>
          <a:solidFill>
            <a:schemeClr val="accent6">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rgbClr val="002060"/>
                </a:solidFill>
              </a:rPr>
              <a:t>5. INJECTION of 40 x KCP </a:t>
            </a:r>
            <a:r>
              <a:rPr lang="en-GB" dirty="0">
                <a:solidFill>
                  <a:srgbClr val="002060"/>
                </a:solidFill>
              </a:rPr>
              <a:t>mices</a:t>
            </a:r>
          </a:p>
          <a:p>
            <a:pPr algn="ctr"/>
            <a:endParaRPr lang="it-IT" dirty="0"/>
          </a:p>
        </p:txBody>
      </p:sp>
    </p:spTree>
    <p:extLst>
      <p:ext uri="{BB962C8B-B14F-4D97-AF65-F5344CB8AC3E}">
        <p14:creationId xmlns:p14="http://schemas.microsoft.com/office/powerpoint/2010/main" val="19350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txBox="1">
            <a:spLocks noGrp="1"/>
          </p:cNvSpPr>
          <p:nvPr>
            <p:ph type="title"/>
          </p:nvPr>
        </p:nvSpPr>
        <p:spPr>
          <a:xfrm>
            <a:off x="349858" y="124748"/>
            <a:ext cx="2584174" cy="68267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4000" dirty="0"/>
              <a:t>I</a:t>
            </a:r>
            <a:r>
              <a:rPr lang="en" sz="4000" dirty="0"/>
              <a:t>N VITRO</a:t>
            </a:r>
            <a:endParaRPr dirty="0">
              <a:latin typeface="Freestyle Script" panose="030804020302050B0404" pitchFamily="66" charset="0"/>
            </a:endParaRPr>
          </a:p>
        </p:txBody>
      </p:sp>
      <p:sp>
        <p:nvSpPr>
          <p:cNvPr id="378" name="Google Shape;378;p34"/>
          <p:cNvSpPr txBox="1">
            <a:spLocks noGrp="1"/>
          </p:cNvSpPr>
          <p:nvPr>
            <p:ph type="subTitle" idx="1"/>
          </p:nvPr>
        </p:nvSpPr>
        <p:spPr>
          <a:xfrm>
            <a:off x="190916" y="1404077"/>
            <a:ext cx="3943847" cy="2941877"/>
          </a:xfrm>
          <a:prstGeom prst="rect">
            <a:avLst/>
          </a:prstGeom>
        </p:spPr>
        <p:txBody>
          <a:bodyPr spcFirstLastPara="1" wrap="square" lIns="91425" tIns="91425" rIns="91425" bIns="91425" anchor="t" anchorCtr="0">
            <a:noAutofit/>
          </a:bodyPr>
          <a:lstStyle/>
          <a:p>
            <a:pPr marL="228600" indent="-228600" algn="l">
              <a:buFont typeface="+mj-lt"/>
              <a:buAutoNum type="arabicPeriod"/>
            </a:pPr>
            <a:r>
              <a:rPr lang="it-IT" sz="1600" dirty="0">
                <a:sym typeface="Roboto Slab"/>
              </a:rPr>
              <a:t>Immunofluorescence assay – assess the efficacy of transfection</a:t>
            </a:r>
          </a:p>
          <a:p>
            <a:pPr marL="228600" indent="-228600" algn="l">
              <a:buFont typeface="+mj-lt"/>
              <a:buAutoNum type="arabicPeriod"/>
            </a:pPr>
            <a:endParaRPr lang="it-IT" sz="1600" dirty="0">
              <a:sym typeface="Roboto Slab"/>
            </a:endParaRPr>
          </a:p>
          <a:p>
            <a:pPr marL="228600" indent="-228600" algn="l">
              <a:buFont typeface="+mj-lt"/>
              <a:buAutoNum type="arabicPeriod"/>
            </a:pPr>
            <a:r>
              <a:rPr lang="it-IT" sz="1600" dirty="0">
                <a:sym typeface="Roboto Slab"/>
              </a:rPr>
              <a:t>FACS for CD163 –amount of TAMs with vs without HSV-TK</a:t>
            </a:r>
          </a:p>
          <a:p>
            <a:pPr marL="228600" indent="-228600" algn="l">
              <a:buFont typeface="+mj-lt"/>
              <a:buAutoNum type="arabicPeriod"/>
            </a:pPr>
            <a:endParaRPr lang="it-IT" sz="1600" dirty="0">
              <a:sym typeface="Roboto Slab"/>
            </a:endParaRPr>
          </a:p>
          <a:p>
            <a:pPr marL="228600" indent="-228600" algn="l">
              <a:buFont typeface="+mj-lt"/>
              <a:buAutoNum type="arabicPeriod"/>
            </a:pPr>
            <a:r>
              <a:rPr lang="it-IT" sz="1600" dirty="0">
                <a:sym typeface="Roboto Slab"/>
              </a:rPr>
              <a:t>FACS for Annexin V – amount of apoptotic TAMs with vs without HSV-TK</a:t>
            </a:r>
          </a:p>
          <a:p>
            <a:pPr marL="228600" indent="-228600" algn="l">
              <a:buFont typeface="+mj-lt"/>
              <a:buAutoNum type="arabicPeriod"/>
            </a:pPr>
            <a:endParaRPr lang="it-IT" sz="1600" dirty="0">
              <a:sym typeface="Roboto Slab"/>
            </a:endParaRPr>
          </a:p>
          <a:p>
            <a:pPr marL="228600" indent="-228600" algn="l">
              <a:buFont typeface="+mj-lt"/>
              <a:buAutoNum type="arabicPeriod"/>
            </a:pPr>
            <a:r>
              <a:rPr lang="it-IT" sz="1600" dirty="0"/>
              <a:t>Incubation with Gemcitabine and LC-MS/MS to assess the </a:t>
            </a:r>
            <a:r>
              <a:rPr lang="it-IT" sz="1600" dirty="0" err="1"/>
              <a:t>drug</a:t>
            </a:r>
            <a:r>
              <a:rPr lang="it-IT" sz="1600" dirty="0"/>
              <a:t> </a:t>
            </a:r>
            <a:r>
              <a:rPr lang="it-IT" sz="1600" dirty="0" err="1"/>
              <a:t>metabolism</a:t>
            </a:r>
            <a:endParaRPr lang="it-IT" sz="1600" dirty="0"/>
          </a:p>
        </p:txBody>
      </p:sp>
      <p:sp>
        <p:nvSpPr>
          <p:cNvPr id="118" name="CasellaDiTesto 117">
            <a:extLst>
              <a:ext uri="{FF2B5EF4-FFF2-40B4-BE49-F238E27FC236}">
                <a16:creationId xmlns:a16="http://schemas.microsoft.com/office/drawing/2014/main" id="{5AB7DD71-0747-4A0E-9DA9-1B898B41DDB0}"/>
              </a:ext>
            </a:extLst>
          </p:cNvPr>
          <p:cNvSpPr txBox="1"/>
          <p:nvPr/>
        </p:nvSpPr>
        <p:spPr>
          <a:xfrm>
            <a:off x="349858" y="556071"/>
            <a:ext cx="4683318" cy="707886"/>
          </a:xfrm>
          <a:prstGeom prst="rect">
            <a:avLst/>
          </a:prstGeom>
          <a:noFill/>
        </p:spPr>
        <p:txBody>
          <a:bodyPr wrap="square">
            <a:spAutoFit/>
          </a:bodyPr>
          <a:lstStyle/>
          <a:p>
            <a:r>
              <a:rPr lang="en" sz="4000" dirty="0">
                <a:solidFill>
                  <a:schemeClr val="tx2">
                    <a:lumMod val="75000"/>
                  </a:schemeClr>
                </a:solidFill>
                <a:latin typeface="Freestyle Script" panose="030804020302050B0404" pitchFamily="66" charset="0"/>
              </a:rPr>
              <a:t>experiments and espected results</a:t>
            </a:r>
            <a:endParaRPr lang="it-IT" sz="4000" dirty="0">
              <a:solidFill>
                <a:schemeClr val="tx2">
                  <a:lumMod val="75000"/>
                </a:schemeClr>
              </a:solidFill>
            </a:endParaRPr>
          </a:p>
        </p:txBody>
      </p:sp>
      <p:pic>
        <p:nvPicPr>
          <p:cNvPr id="119" name="Immagine 118">
            <a:extLst>
              <a:ext uri="{FF2B5EF4-FFF2-40B4-BE49-F238E27FC236}">
                <a16:creationId xmlns:a16="http://schemas.microsoft.com/office/drawing/2014/main" id="{1A7FBA5B-EB43-4A3E-B44D-12DEEA007BB4}"/>
              </a:ext>
            </a:extLst>
          </p:cNvPr>
          <p:cNvPicPr>
            <a:picLocks noChangeAspect="1"/>
          </p:cNvPicPr>
          <p:nvPr/>
        </p:nvPicPr>
        <p:blipFill rotWithShape="1">
          <a:blip r:embed="rId3"/>
          <a:srcRect l="44623" t="19233" r="41998" b="45108"/>
          <a:stretch/>
        </p:blipFill>
        <p:spPr>
          <a:xfrm>
            <a:off x="4517745" y="1484089"/>
            <a:ext cx="915429" cy="1372404"/>
          </a:xfrm>
          <a:prstGeom prst="rect">
            <a:avLst/>
          </a:prstGeom>
        </p:spPr>
      </p:pic>
      <p:pic>
        <p:nvPicPr>
          <p:cNvPr id="120" name="Immagine 119">
            <a:extLst>
              <a:ext uri="{FF2B5EF4-FFF2-40B4-BE49-F238E27FC236}">
                <a16:creationId xmlns:a16="http://schemas.microsoft.com/office/drawing/2014/main" id="{A835E169-DA31-4B8B-97C0-0C497BC4201E}"/>
              </a:ext>
            </a:extLst>
          </p:cNvPr>
          <p:cNvPicPr>
            <a:picLocks noChangeAspect="1"/>
          </p:cNvPicPr>
          <p:nvPr/>
        </p:nvPicPr>
        <p:blipFill rotWithShape="1">
          <a:blip r:embed="rId4"/>
          <a:srcRect t="8428" r="3852"/>
          <a:stretch/>
        </p:blipFill>
        <p:spPr>
          <a:xfrm>
            <a:off x="6336287" y="1513192"/>
            <a:ext cx="2159209" cy="1462211"/>
          </a:xfrm>
          <a:prstGeom prst="rect">
            <a:avLst/>
          </a:prstGeom>
        </p:spPr>
      </p:pic>
      <p:pic>
        <p:nvPicPr>
          <p:cNvPr id="121" name="Immagine 120">
            <a:extLst>
              <a:ext uri="{FF2B5EF4-FFF2-40B4-BE49-F238E27FC236}">
                <a16:creationId xmlns:a16="http://schemas.microsoft.com/office/drawing/2014/main" id="{937FDFA8-6F2E-4426-B9A6-2928B2D3DD70}"/>
              </a:ext>
            </a:extLst>
          </p:cNvPr>
          <p:cNvPicPr>
            <a:picLocks noChangeAspect="1"/>
          </p:cNvPicPr>
          <p:nvPr/>
        </p:nvPicPr>
        <p:blipFill rotWithShape="1">
          <a:blip r:embed="rId5"/>
          <a:srcRect t="10254" r="47912" b="9021"/>
          <a:stretch/>
        </p:blipFill>
        <p:spPr>
          <a:xfrm>
            <a:off x="4069126" y="3325574"/>
            <a:ext cx="1197765" cy="1556306"/>
          </a:xfrm>
          <a:prstGeom prst="rect">
            <a:avLst/>
          </a:prstGeom>
        </p:spPr>
      </p:pic>
      <p:pic>
        <p:nvPicPr>
          <p:cNvPr id="122" name="Immagine 121">
            <a:extLst>
              <a:ext uri="{FF2B5EF4-FFF2-40B4-BE49-F238E27FC236}">
                <a16:creationId xmlns:a16="http://schemas.microsoft.com/office/drawing/2014/main" id="{39847571-7FCC-41F5-8FEB-2656F30DF41D}"/>
              </a:ext>
            </a:extLst>
          </p:cNvPr>
          <p:cNvPicPr>
            <a:picLocks noChangeAspect="1"/>
          </p:cNvPicPr>
          <p:nvPr/>
        </p:nvPicPr>
        <p:blipFill>
          <a:blip r:embed="rId6"/>
          <a:stretch>
            <a:fillRect/>
          </a:stretch>
        </p:blipFill>
        <p:spPr>
          <a:xfrm>
            <a:off x="5765740" y="3243132"/>
            <a:ext cx="3378260" cy="1817926"/>
          </a:xfrm>
          <a:prstGeom prst="rect">
            <a:avLst/>
          </a:prstGeom>
        </p:spPr>
      </p:pic>
      <p:pic>
        <p:nvPicPr>
          <p:cNvPr id="6" name="Elemento grafico 5" descr="Badge 1 con riempimento a tinta unita">
            <a:extLst>
              <a:ext uri="{FF2B5EF4-FFF2-40B4-BE49-F238E27FC236}">
                <a16:creationId xmlns:a16="http://schemas.microsoft.com/office/drawing/2014/main" id="{61E510CD-1146-4B7B-8D3D-B8457F0BD6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8964" y="1296748"/>
            <a:ext cx="432889" cy="432889"/>
          </a:xfrm>
          <a:prstGeom prst="rect">
            <a:avLst/>
          </a:prstGeom>
        </p:spPr>
      </p:pic>
      <p:pic>
        <p:nvPicPr>
          <p:cNvPr id="8" name="Elemento grafico 7" descr="Badge con riempimento a tinta unita">
            <a:extLst>
              <a:ext uri="{FF2B5EF4-FFF2-40B4-BE49-F238E27FC236}">
                <a16:creationId xmlns:a16="http://schemas.microsoft.com/office/drawing/2014/main" id="{A3D78D55-3098-49C4-B077-369B5BE012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17659" y="1263957"/>
            <a:ext cx="432889" cy="432889"/>
          </a:xfrm>
          <a:prstGeom prst="rect">
            <a:avLst/>
          </a:prstGeom>
        </p:spPr>
      </p:pic>
      <p:pic>
        <p:nvPicPr>
          <p:cNvPr id="10" name="Elemento grafico 9" descr="Badge 3 con riempimento a tinta unita">
            <a:extLst>
              <a:ext uri="{FF2B5EF4-FFF2-40B4-BE49-F238E27FC236}">
                <a16:creationId xmlns:a16="http://schemas.microsoft.com/office/drawing/2014/main" id="{A7F51EFC-ED6B-4F79-876E-091EE74C7F5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7563" y="4525154"/>
            <a:ext cx="457200" cy="457200"/>
          </a:xfrm>
          <a:prstGeom prst="rect">
            <a:avLst/>
          </a:prstGeom>
        </p:spPr>
      </p:pic>
      <p:pic>
        <p:nvPicPr>
          <p:cNvPr id="14" name="Elemento grafico 13" descr="Badge 4 con riempimento a tinta unita">
            <a:extLst>
              <a:ext uri="{FF2B5EF4-FFF2-40B4-BE49-F238E27FC236}">
                <a16:creationId xmlns:a16="http://schemas.microsoft.com/office/drawing/2014/main" id="{EFB7E64C-5857-467E-9057-C3DE792345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33174" y="4525154"/>
            <a:ext cx="457200" cy="457200"/>
          </a:xfrm>
          <a:prstGeom prst="rect">
            <a:avLst/>
          </a:prstGeom>
        </p:spPr>
      </p:pic>
      <p:sp>
        <p:nvSpPr>
          <p:cNvPr id="15" name="Rettangolo 14">
            <a:extLst>
              <a:ext uri="{FF2B5EF4-FFF2-40B4-BE49-F238E27FC236}">
                <a16:creationId xmlns:a16="http://schemas.microsoft.com/office/drawing/2014/main" id="{AB063A22-6030-46ED-B1EE-431A1B02D8BC}"/>
              </a:ext>
            </a:extLst>
          </p:cNvPr>
          <p:cNvSpPr/>
          <p:nvPr/>
        </p:nvSpPr>
        <p:spPr>
          <a:xfrm>
            <a:off x="7283395" y="2767054"/>
            <a:ext cx="421419" cy="208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CasellaDiTesto 15">
            <a:extLst>
              <a:ext uri="{FF2B5EF4-FFF2-40B4-BE49-F238E27FC236}">
                <a16:creationId xmlns:a16="http://schemas.microsoft.com/office/drawing/2014/main" id="{7CC2D459-C1D5-4C66-9FBC-7EE3060CAD5A}"/>
              </a:ext>
            </a:extLst>
          </p:cNvPr>
          <p:cNvSpPr txBox="1"/>
          <p:nvPr/>
        </p:nvSpPr>
        <p:spPr>
          <a:xfrm>
            <a:off x="7212164" y="2710597"/>
            <a:ext cx="563880" cy="230832"/>
          </a:xfrm>
          <a:prstGeom prst="rect">
            <a:avLst/>
          </a:prstGeom>
          <a:noFill/>
        </p:spPr>
        <p:txBody>
          <a:bodyPr wrap="square" rtlCol="0">
            <a:spAutoFit/>
          </a:bodyPr>
          <a:lstStyle/>
          <a:p>
            <a:r>
              <a:rPr lang="it-IT" sz="900" dirty="0"/>
              <a:t>CD163</a:t>
            </a:r>
          </a:p>
        </p:txBody>
      </p:sp>
      <p:sp>
        <p:nvSpPr>
          <p:cNvPr id="18" name="CasellaDiTesto 17">
            <a:extLst>
              <a:ext uri="{FF2B5EF4-FFF2-40B4-BE49-F238E27FC236}">
                <a16:creationId xmlns:a16="http://schemas.microsoft.com/office/drawing/2014/main" id="{F6385DAE-441E-41DD-BBFF-71FE1A15621A}"/>
              </a:ext>
            </a:extLst>
          </p:cNvPr>
          <p:cNvSpPr txBox="1"/>
          <p:nvPr/>
        </p:nvSpPr>
        <p:spPr>
          <a:xfrm>
            <a:off x="6662639" y="2874419"/>
            <a:ext cx="1396008" cy="230832"/>
          </a:xfrm>
          <a:prstGeom prst="rect">
            <a:avLst/>
          </a:prstGeom>
          <a:noFill/>
        </p:spPr>
        <p:txBody>
          <a:bodyPr wrap="square" rtlCol="0">
            <a:spAutoFit/>
          </a:bodyPr>
          <a:lstStyle/>
          <a:p>
            <a:r>
              <a:rPr lang="it-IT" sz="900" dirty="0"/>
              <a:t>control</a:t>
            </a:r>
          </a:p>
        </p:txBody>
      </p:sp>
      <p:sp>
        <p:nvSpPr>
          <p:cNvPr id="137" name="CasellaDiTesto 136">
            <a:extLst>
              <a:ext uri="{FF2B5EF4-FFF2-40B4-BE49-F238E27FC236}">
                <a16:creationId xmlns:a16="http://schemas.microsoft.com/office/drawing/2014/main" id="{1E7D4434-0479-4EB4-8911-CC6704A8EEFC}"/>
              </a:ext>
            </a:extLst>
          </p:cNvPr>
          <p:cNvSpPr txBox="1"/>
          <p:nvPr/>
        </p:nvSpPr>
        <p:spPr>
          <a:xfrm rot="16200000">
            <a:off x="4869216" y="1288661"/>
            <a:ext cx="1396008" cy="230832"/>
          </a:xfrm>
          <a:prstGeom prst="rect">
            <a:avLst/>
          </a:prstGeom>
          <a:noFill/>
        </p:spPr>
        <p:txBody>
          <a:bodyPr wrap="square" rtlCol="0">
            <a:spAutoFit/>
          </a:bodyPr>
          <a:lstStyle/>
          <a:p>
            <a:r>
              <a:rPr lang="it-IT" sz="900" dirty="0"/>
              <a:t>control</a:t>
            </a:r>
          </a:p>
        </p:txBody>
      </p:sp>
      <p:sp>
        <p:nvSpPr>
          <p:cNvPr id="138" name="CasellaDiTesto 137">
            <a:extLst>
              <a:ext uri="{FF2B5EF4-FFF2-40B4-BE49-F238E27FC236}">
                <a16:creationId xmlns:a16="http://schemas.microsoft.com/office/drawing/2014/main" id="{0105649E-6271-4858-B724-16A00F32EED1}"/>
              </a:ext>
            </a:extLst>
          </p:cNvPr>
          <p:cNvSpPr txBox="1"/>
          <p:nvPr/>
        </p:nvSpPr>
        <p:spPr>
          <a:xfrm>
            <a:off x="7847275" y="2889051"/>
            <a:ext cx="1396008" cy="215444"/>
          </a:xfrm>
          <a:prstGeom prst="rect">
            <a:avLst/>
          </a:prstGeom>
          <a:noFill/>
        </p:spPr>
        <p:txBody>
          <a:bodyPr wrap="square" rtlCol="0">
            <a:spAutoFit/>
          </a:bodyPr>
          <a:lstStyle/>
          <a:p>
            <a:r>
              <a:rPr lang="it-IT" sz="800" dirty="0"/>
              <a:t>HSV-TK</a:t>
            </a:r>
          </a:p>
        </p:txBody>
      </p:sp>
      <p:sp>
        <p:nvSpPr>
          <p:cNvPr id="139" name="CasellaDiTesto 138">
            <a:extLst>
              <a:ext uri="{FF2B5EF4-FFF2-40B4-BE49-F238E27FC236}">
                <a16:creationId xmlns:a16="http://schemas.microsoft.com/office/drawing/2014/main" id="{244F8F1A-4E9C-46A8-B797-C0C1EF90D15C}"/>
              </a:ext>
            </a:extLst>
          </p:cNvPr>
          <p:cNvSpPr txBox="1"/>
          <p:nvPr/>
        </p:nvSpPr>
        <p:spPr>
          <a:xfrm rot="16200000">
            <a:off x="4912525" y="2020287"/>
            <a:ext cx="1396008" cy="215444"/>
          </a:xfrm>
          <a:prstGeom prst="rect">
            <a:avLst/>
          </a:prstGeom>
          <a:noFill/>
        </p:spPr>
        <p:txBody>
          <a:bodyPr wrap="square" rtlCol="0">
            <a:spAutoFit/>
          </a:bodyPr>
          <a:lstStyle/>
          <a:p>
            <a:r>
              <a:rPr lang="it-IT" sz="800" dirty="0"/>
              <a:t>HSV-TK</a:t>
            </a:r>
          </a:p>
        </p:txBody>
      </p:sp>
      <p:sp>
        <p:nvSpPr>
          <p:cNvPr id="140" name="CasellaDiTesto 139">
            <a:extLst>
              <a:ext uri="{FF2B5EF4-FFF2-40B4-BE49-F238E27FC236}">
                <a16:creationId xmlns:a16="http://schemas.microsoft.com/office/drawing/2014/main" id="{DE21F531-E5DD-4FCD-B508-D4604DAAA72E}"/>
              </a:ext>
            </a:extLst>
          </p:cNvPr>
          <p:cNvSpPr txBox="1"/>
          <p:nvPr/>
        </p:nvSpPr>
        <p:spPr>
          <a:xfrm>
            <a:off x="4265766" y="4909792"/>
            <a:ext cx="1396008" cy="230832"/>
          </a:xfrm>
          <a:prstGeom prst="rect">
            <a:avLst/>
          </a:prstGeom>
          <a:noFill/>
        </p:spPr>
        <p:txBody>
          <a:bodyPr wrap="square" rtlCol="0">
            <a:spAutoFit/>
          </a:bodyPr>
          <a:lstStyle/>
          <a:p>
            <a:r>
              <a:rPr lang="it-IT" sz="900" dirty="0"/>
              <a:t>control</a:t>
            </a:r>
          </a:p>
        </p:txBody>
      </p:sp>
      <p:sp>
        <p:nvSpPr>
          <p:cNvPr id="141" name="CasellaDiTesto 140">
            <a:extLst>
              <a:ext uri="{FF2B5EF4-FFF2-40B4-BE49-F238E27FC236}">
                <a16:creationId xmlns:a16="http://schemas.microsoft.com/office/drawing/2014/main" id="{95157182-25F1-4FB4-B8CC-19066385D74A}"/>
              </a:ext>
            </a:extLst>
          </p:cNvPr>
          <p:cNvSpPr txBox="1"/>
          <p:nvPr/>
        </p:nvSpPr>
        <p:spPr>
          <a:xfrm>
            <a:off x="4764615" y="4929853"/>
            <a:ext cx="1396008" cy="215444"/>
          </a:xfrm>
          <a:prstGeom prst="rect">
            <a:avLst/>
          </a:prstGeom>
          <a:noFill/>
        </p:spPr>
        <p:txBody>
          <a:bodyPr wrap="square" rtlCol="0">
            <a:spAutoFit/>
          </a:bodyPr>
          <a:lstStyle/>
          <a:p>
            <a:r>
              <a:rPr lang="it-IT" sz="800" dirty="0"/>
              <a:t>HSV-TK</a:t>
            </a:r>
          </a:p>
        </p:txBody>
      </p:sp>
      <p:sp>
        <p:nvSpPr>
          <p:cNvPr id="19" name="CasellaDiTesto 18">
            <a:extLst>
              <a:ext uri="{FF2B5EF4-FFF2-40B4-BE49-F238E27FC236}">
                <a16:creationId xmlns:a16="http://schemas.microsoft.com/office/drawing/2014/main" id="{BEDE9D42-F693-4662-9C81-A50179AED367}"/>
              </a:ext>
            </a:extLst>
          </p:cNvPr>
          <p:cNvSpPr txBox="1"/>
          <p:nvPr/>
        </p:nvSpPr>
        <p:spPr>
          <a:xfrm>
            <a:off x="8028719" y="3216800"/>
            <a:ext cx="933553" cy="215444"/>
          </a:xfrm>
          <a:prstGeom prst="rect">
            <a:avLst/>
          </a:prstGeom>
          <a:solidFill>
            <a:schemeClr val="bg1"/>
          </a:solidFill>
        </p:spPr>
        <p:txBody>
          <a:bodyPr wrap="square" rtlCol="0">
            <a:spAutoFit/>
          </a:bodyPr>
          <a:lstStyle/>
          <a:p>
            <a:r>
              <a:rPr lang="it-IT" sz="800" b="1" dirty="0"/>
              <a:t>dFdU (inactive)</a:t>
            </a:r>
          </a:p>
        </p:txBody>
      </p:sp>
      <p:sp>
        <p:nvSpPr>
          <p:cNvPr id="23" name="CasellaDiTesto 22">
            <a:extLst>
              <a:ext uri="{FF2B5EF4-FFF2-40B4-BE49-F238E27FC236}">
                <a16:creationId xmlns:a16="http://schemas.microsoft.com/office/drawing/2014/main" id="{BE173FF1-7B50-4143-BBFB-A3837B7C69C9}"/>
              </a:ext>
            </a:extLst>
          </p:cNvPr>
          <p:cNvSpPr txBox="1"/>
          <p:nvPr/>
        </p:nvSpPr>
        <p:spPr>
          <a:xfrm>
            <a:off x="92924" y="4931559"/>
            <a:ext cx="4619708" cy="261610"/>
          </a:xfrm>
          <a:prstGeom prst="rect">
            <a:avLst/>
          </a:prstGeom>
          <a:noFill/>
        </p:spPr>
        <p:txBody>
          <a:bodyPr wrap="square">
            <a:spAutoFit/>
          </a:bodyPr>
          <a:lstStyle/>
          <a:p>
            <a:pPr marL="0" lvl="0" indent="0" algn="l" rtl="0">
              <a:spcBef>
                <a:spcPts val="0"/>
              </a:spcBef>
              <a:spcAft>
                <a:spcPts val="0"/>
              </a:spcAft>
              <a:buNone/>
            </a:pPr>
            <a:r>
              <a:rPr lang="en-US" sz="1050" dirty="0">
                <a:solidFill>
                  <a:schemeClr val="dk1"/>
                </a:solidFill>
                <a:latin typeface="Fira Sans"/>
                <a:sym typeface="Fira Sans"/>
              </a:rPr>
              <a:t>Adapted from </a:t>
            </a:r>
            <a:r>
              <a:rPr lang="en-US" sz="1050" dirty="0" err="1">
                <a:solidFill>
                  <a:schemeClr val="dk1"/>
                </a:solidFill>
                <a:latin typeface="Fira Sans"/>
                <a:sym typeface="Fira Sans"/>
              </a:rPr>
              <a:t>Bucholz</a:t>
            </a:r>
            <a:r>
              <a:rPr lang="en-US" sz="1050" dirty="0">
                <a:solidFill>
                  <a:schemeClr val="dk1"/>
                </a:solidFill>
                <a:latin typeface="Fira Sans"/>
                <a:sym typeface="Fira Sans"/>
              </a:rPr>
              <a:t> S.M et al. Cancers, 2020 [3;4]</a:t>
            </a:r>
          </a:p>
        </p:txBody>
      </p:sp>
      <p:sp>
        <p:nvSpPr>
          <p:cNvPr id="25" name="CasellaDiTesto 24">
            <a:extLst>
              <a:ext uri="{FF2B5EF4-FFF2-40B4-BE49-F238E27FC236}">
                <a16:creationId xmlns:a16="http://schemas.microsoft.com/office/drawing/2014/main" id="{04EF4D8A-E442-40A2-8F62-A8C5EB684589}"/>
              </a:ext>
            </a:extLst>
          </p:cNvPr>
          <p:cNvSpPr txBox="1"/>
          <p:nvPr/>
        </p:nvSpPr>
        <p:spPr>
          <a:xfrm>
            <a:off x="5106037" y="-16301"/>
            <a:ext cx="4619708" cy="415498"/>
          </a:xfrm>
          <a:prstGeom prst="rect">
            <a:avLst/>
          </a:prstGeom>
          <a:noFill/>
        </p:spPr>
        <p:txBody>
          <a:bodyPr wrap="square">
            <a:spAutoFit/>
          </a:bodyPr>
          <a:lstStyle/>
          <a:p>
            <a:r>
              <a:rPr lang="it-IT" sz="1050" dirty="0" err="1">
                <a:solidFill>
                  <a:schemeClr val="dk1"/>
                </a:solidFill>
                <a:latin typeface="Fira Sans"/>
              </a:rPr>
              <a:t>Adapted</a:t>
            </a:r>
            <a:r>
              <a:rPr lang="it-IT" sz="1050" dirty="0">
                <a:solidFill>
                  <a:schemeClr val="dk1"/>
                </a:solidFill>
                <a:latin typeface="Fira Sans"/>
              </a:rPr>
              <a:t> from </a:t>
            </a:r>
            <a:r>
              <a:rPr lang="en-US" sz="1050" dirty="0">
                <a:solidFill>
                  <a:schemeClr val="dk1"/>
                </a:solidFill>
                <a:latin typeface="Fira Sans"/>
              </a:rPr>
              <a:t>Kaila Q. et al. Mol </a:t>
            </a:r>
            <a:r>
              <a:rPr lang="en-US" sz="1050" dirty="0" err="1">
                <a:solidFill>
                  <a:schemeClr val="dk1"/>
                </a:solidFill>
                <a:latin typeface="Fira Sans"/>
              </a:rPr>
              <a:t>Ther</a:t>
            </a:r>
            <a:r>
              <a:rPr lang="en-US" sz="1050" dirty="0">
                <a:solidFill>
                  <a:schemeClr val="dk1"/>
                </a:solidFill>
                <a:latin typeface="Fira Sans"/>
              </a:rPr>
              <a:t> Methods &amp; Clin Dev, 2017 [1]</a:t>
            </a:r>
          </a:p>
          <a:p>
            <a:r>
              <a:rPr lang="it-IT" sz="1050" dirty="0">
                <a:solidFill>
                  <a:schemeClr val="dk1"/>
                </a:solidFill>
                <a:latin typeface="Fira Sans"/>
              </a:rPr>
              <a:t> Cioffi M. et al, Clinical Cancer </a:t>
            </a:r>
            <a:r>
              <a:rPr lang="it-IT" sz="1050" dirty="0" err="1">
                <a:solidFill>
                  <a:schemeClr val="dk1"/>
                </a:solidFill>
                <a:latin typeface="Fira Sans"/>
              </a:rPr>
              <a:t>Research</a:t>
            </a:r>
            <a:r>
              <a:rPr lang="it-IT" sz="1050" dirty="0">
                <a:solidFill>
                  <a:schemeClr val="dk1"/>
                </a:solidFill>
                <a:latin typeface="Fira Sans"/>
              </a:rPr>
              <a:t>, 2015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5"/>
          <p:cNvSpPr txBox="1">
            <a:spLocks noGrp="1"/>
          </p:cNvSpPr>
          <p:nvPr>
            <p:ph type="title"/>
          </p:nvPr>
        </p:nvSpPr>
        <p:spPr>
          <a:xfrm>
            <a:off x="238000" y="135172"/>
            <a:ext cx="3857700" cy="9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VIVO</a:t>
            </a:r>
            <a:endParaRPr dirty="0"/>
          </a:p>
        </p:txBody>
      </p:sp>
      <p:sp>
        <p:nvSpPr>
          <p:cNvPr id="170" name="CasellaDiTesto 169">
            <a:extLst>
              <a:ext uri="{FF2B5EF4-FFF2-40B4-BE49-F238E27FC236}">
                <a16:creationId xmlns:a16="http://schemas.microsoft.com/office/drawing/2014/main" id="{4D41B194-6E5C-427E-B55B-7FC7C87EBC40}"/>
              </a:ext>
            </a:extLst>
          </p:cNvPr>
          <p:cNvSpPr txBox="1"/>
          <p:nvPr/>
        </p:nvSpPr>
        <p:spPr>
          <a:xfrm>
            <a:off x="436783" y="1098772"/>
            <a:ext cx="5352242" cy="3170099"/>
          </a:xfrm>
          <a:prstGeom prst="rect">
            <a:avLst/>
          </a:prstGeom>
          <a:noFill/>
        </p:spPr>
        <p:txBody>
          <a:bodyPr wrap="square" rtlCol="0">
            <a:spAutoFit/>
          </a:bodyPr>
          <a:lstStyle/>
          <a:p>
            <a:endParaRPr lang="it-IT" sz="1800" dirty="0">
              <a:solidFill>
                <a:schemeClr val="dk1"/>
              </a:solidFill>
              <a:latin typeface="Fira Sans"/>
              <a:sym typeface="Fira Sans"/>
            </a:endParaRPr>
          </a:p>
          <a:p>
            <a:pPr marL="342900" indent="-342900">
              <a:buFont typeface="+mj-lt"/>
              <a:buAutoNum type="arabicPeriod"/>
            </a:pPr>
            <a:r>
              <a:rPr lang="en-US" sz="1800" dirty="0">
                <a:solidFill>
                  <a:schemeClr val="dk1"/>
                </a:solidFill>
                <a:latin typeface="Fira Sans"/>
                <a:sym typeface="Fira Sans"/>
              </a:rPr>
              <a:t>Positron emission tomography/computed tomography (PET/CT) </a:t>
            </a:r>
          </a:p>
          <a:p>
            <a:pPr marL="342900" indent="-342900">
              <a:buFont typeface="+mj-lt"/>
              <a:buAutoNum type="arabicPeriod"/>
            </a:pPr>
            <a:r>
              <a:rPr lang="it-IT" sz="1800" dirty="0">
                <a:solidFill>
                  <a:schemeClr val="dk1"/>
                </a:solidFill>
                <a:latin typeface="Fira Sans"/>
                <a:sym typeface="Fira Sans"/>
              </a:rPr>
              <a:t>Immunofluorescence</a:t>
            </a:r>
          </a:p>
          <a:p>
            <a:pPr marL="342900" indent="-342900">
              <a:buFont typeface="+mj-lt"/>
              <a:buAutoNum type="arabicPeriod"/>
            </a:pPr>
            <a:r>
              <a:rPr lang="it-IT" sz="1800" dirty="0">
                <a:solidFill>
                  <a:schemeClr val="dk1"/>
                </a:solidFill>
                <a:latin typeface="Fira Sans"/>
                <a:sym typeface="Fira Sans"/>
              </a:rPr>
              <a:t>Immunohistochemistry</a:t>
            </a:r>
          </a:p>
          <a:p>
            <a:pPr marL="342900" indent="-342900">
              <a:buFont typeface="+mj-lt"/>
              <a:buAutoNum type="arabicPeriod"/>
            </a:pPr>
            <a:r>
              <a:rPr lang="it-IT" sz="1800" dirty="0">
                <a:solidFill>
                  <a:schemeClr val="dk1"/>
                </a:solidFill>
                <a:latin typeface="Fira Sans"/>
                <a:sym typeface="Fira Sans"/>
              </a:rPr>
              <a:t>Tumour progression analysis</a:t>
            </a:r>
          </a:p>
          <a:p>
            <a:pPr marL="342900" indent="-342900">
              <a:buFont typeface="+mj-lt"/>
              <a:buAutoNum type="arabicPeriod"/>
            </a:pPr>
            <a:r>
              <a:rPr lang="it-IT" sz="1800" dirty="0">
                <a:solidFill>
                  <a:schemeClr val="dk1"/>
                </a:solidFill>
                <a:latin typeface="Fira Sans"/>
                <a:sym typeface="Fira Sans"/>
              </a:rPr>
              <a:t>Metastasis analysis</a:t>
            </a:r>
          </a:p>
          <a:p>
            <a:pPr marL="342900" indent="-342900">
              <a:buFont typeface="+mj-lt"/>
              <a:buAutoNum type="arabicPeriod"/>
            </a:pPr>
            <a:r>
              <a:rPr lang="it-IT" sz="1800" dirty="0">
                <a:solidFill>
                  <a:schemeClr val="dk1"/>
                </a:solidFill>
                <a:latin typeface="Fira Sans"/>
                <a:sym typeface="Fira Sans"/>
              </a:rPr>
              <a:t>CC3 assay</a:t>
            </a:r>
          </a:p>
          <a:p>
            <a:pPr marL="342900" indent="-342900">
              <a:buFont typeface="+mj-lt"/>
              <a:buAutoNum type="arabicPeriod"/>
            </a:pPr>
            <a:endParaRPr lang="it-IT" dirty="0">
              <a:latin typeface="Roboto Slab" panose="020B0604020202020204" charset="0"/>
              <a:ea typeface="Roboto Slab" panose="020B0604020202020204" charset="0"/>
            </a:endParaRPr>
          </a:p>
          <a:p>
            <a:pPr marL="342900" indent="-342900">
              <a:buFont typeface="+mj-lt"/>
              <a:buAutoNum type="arabicPeriod"/>
            </a:pPr>
            <a:endParaRPr lang="it-IT" dirty="0">
              <a:latin typeface="Roboto Slab" panose="020B0604020202020204" charset="0"/>
              <a:ea typeface="Roboto Slab" panose="020B0604020202020204" charset="0"/>
            </a:endParaRPr>
          </a:p>
          <a:p>
            <a:endParaRPr lang="it-IT" dirty="0">
              <a:latin typeface="Roboto Slab" panose="020B0604020202020204" charset="0"/>
              <a:ea typeface="Roboto Slab" panose="020B0604020202020204" charset="0"/>
            </a:endParaRPr>
          </a:p>
          <a:p>
            <a:pPr marL="342900" indent="-342900">
              <a:buFont typeface="+mj-lt"/>
              <a:buAutoNum type="arabicPeriod"/>
            </a:pPr>
            <a:endParaRPr lang="it-IT" dirty="0"/>
          </a:p>
        </p:txBody>
      </p:sp>
      <p:sp>
        <p:nvSpPr>
          <p:cNvPr id="173" name="CasellaDiTesto 172">
            <a:extLst>
              <a:ext uri="{FF2B5EF4-FFF2-40B4-BE49-F238E27FC236}">
                <a16:creationId xmlns:a16="http://schemas.microsoft.com/office/drawing/2014/main" id="{2FF76DB0-5C81-467E-A0C4-A0C0693E755D}"/>
              </a:ext>
            </a:extLst>
          </p:cNvPr>
          <p:cNvSpPr txBox="1"/>
          <p:nvPr/>
        </p:nvSpPr>
        <p:spPr>
          <a:xfrm>
            <a:off x="349858" y="556071"/>
            <a:ext cx="4683318" cy="707886"/>
          </a:xfrm>
          <a:prstGeom prst="rect">
            <a:avLst/>
          </a:prstGeom>
          <a:noFill/>
        </p:spPr>
        <p:txBody>
          <a:bodyPr wrap="square">
            <a:spAutoFit/>
          </a:bodyPr>
          <a:lstStyle/>
          <a:p>
            <a:r>
              <a:rPr lang="en" sz="4000" dirty="0">
                <a:solidFill>
                  <a:schemeClr val="tx2">
                    <a:lumMod val="75000"/>
                  </a:schemeClr>
                </a:solidFill>
                <a:latin typeface="Freestyle Script" panose="030804020302050B0404" pitchFamily="66" charset="0"/>
              </a:rPr>
              <a:t>experiments and espected results</a:t>
            </a:r>
            <a:endParaRPr lang="it-IT" sz="4000" dirty="0">
              <a:solidFill>
                <a:schemeClr val="tx2">
                  <a:lumMod val="75000"/>
                </a:schemeClr>
              </a:solidFill>
            </a:endParaRPr>
          </a:p>
        </p:txBody>
      </p:sp>
      <p:pic>
        <p:nvPicPr>
          <p:cNvPr id="174" name="Immagine 173" descr="Immagine che contiene mappa&#10;&#10;Descrizione generata automaticamente">
            <a:extLst>
              <a:ext uri="{FF2B5EF4-FFF2-40B4-BE49-F238E27FC236}">
                <a16:creationId xmlns:a16="http://schemas.microsoft.com/office/drawing/2014/main" id="{3E1DF4F2-9B55-4216-A54C-ACA3E89FDE38}"/>
              </a:ext>
            </a:extLst>
          </p:cNvPr>
          <p:cNvPicPr>
            <a:picLocks noChangeAspect="1"/>
          </p:cNvPicPr>
          <p:nvPr/>
        </p:nvPicPr>
        <p:blipFill rotWithShape="1">
          <a:blip r:embed="rId3"/>
          <a:srcRect l="89592" t="34722" b="50765"/>
          <a:stretch/>
        </p:blipFill>
        <p:spPr>
          <a:xfrm>
            <a:off x="4365132" y="2261431"/>
            <a:ext cx="1193471" cy="1009965"/>
          </a:xfrm>
          <a:prstGeom prst="rect">
            <a:avLst/>
          </a:prstGeom>
        </p:spPr>
      </p:pic>
      <p:pic>
        <p:nvPicPr>
          <p:cNvPr id="175" name="Immagine 174" descr="Immagine che contiene mappa&#10;&#10;Descrizione generata automaticamente">
            <a:extLst>
              <a:ext uri="{FF2B5EF4-FFF2-40B4-BE49-F238E27FC236}">
                <a16:creationId xmlns:a16="http://schemas.microsoft.com/office/drawing/2014/main" id="{45C93498-BD72-4D9F-A31E-FD35CA624B65}"/>
              </a:ext>
            </a:extLst>
          </p:cNvPr>
          <p:cNvPicPr>
            <a:picLocks noChangeAspect="1"/>
          </p:cNvPicPr>
          <p:nvPr/>
        </p:nvPicPr>
        <p:blipFill rotWithShape="1">
          <a:blip r:embed="rId3"/>
          <a:srcRect l="90122" t="85760" r="-401" b="-644"/>
          <a:stretch/>
        </p:blipFill>
        <p:spPr>
          <a:xfrm>
            <a:off x="4365132" y="3333959"/>
            <a:ext cx="1251695" cy="1100096"/>
          </a:xfrm>
          <a:prstGeom prst="rect">
            <a:avLst/>
          </a:prstGeom>
        </p:spPr>
      </p:pic>
      <p:pic>
        <p:nvPicPr>
          <p:cNvPr id="177" name="Immagine 176">
            <a:extLst>
              <a:ext uri="{FF2B5EF4-FFF2-40B4-BE49-F238E27FC236}">
                <a16:creationId xmlns:a16="http://schemas.microsoft.com/office/drawing/2014/main" id="{2DDA3A11-F9E6-4CE2-8E57-B53BE299C005}"/>
              </a:ext>
            </a:extLst>
          </p:cNvPr>
          <p:cNvPicPr>
            <a:picLocks noChangeAspect="1"/>
          </p:cNvPicPr>
          <p:nvPr/>
        </p:nvPicPr>
        <p:blipFill rotWithShape="1">
          <a:blip r:embed="rId4"/>
          <a:srcRect l="29247" r="41778" b="78667"/>
          <a:stretch/>
        </p:blipFill>
        <p:spPr>
          <a:xfrm>
            <a:off x="6274246" y="2806425"/>
            <a:ext cx="2676797" cy="2337075"/>
          </a:xfrm>
          <a:prstGeom prst="rect">
            <a:avLst/>
          </a:prstGeom>
        </p:spPr>
      </p:pic>
      <p:pic>
        <p:nvPicPr>
          <p:cNvPr id="176" name="Immagine 175">
            <a:extLst>
              <a:ext uri="{FF2B5EF4-FFF2-40B4-BE49-F238E27FC236}">
                <a16:creationId xmlns:a16="http://schemas.microsoft.com/office/drawing/2014/main" id="{A7278CEE-8EDF-4FC4-B57E-9FB6914A1923}"/>
              </a:ext>
            </a:extLst>
          </p:cNvPr>
          <p:cNvPicPr>
            <a:picLocks noChangeAspect="1"/>
          </p:cNvPicPr>
          <p:nvPr/>
        </p:nvPicPr>
        <p:blipFill rotWithShape="1">
          <a:blip r:embed="rId4"/>
          <a:srcRect l="2681" t="4070" r="70350" b="78322"/>
          <a:stretch/>
        </p:blipFill>
        <p:spPr>
          <a:xfrm>
            <a:off x="6115969" y="1098772"/>
            <a:ext cx="2508130" cy="1942018"/>
          </a:xfrm>
          <a:prstGeom prst="rect">
            <a:avLst/>
          </a:prstGeom>
        </p:spPr>
      </p:pic>
      <p:sp>
        <p:nvSpPr>
          <p:cNvPr id="4" name="CasellaDiTesto 3">
            <a:extLst>
              <a:ext uri="{FF2B5EF4-FFF2-40B4-BE49-F238E27FC236}">
                <a16:creationId xmlns:a16="http://schemas.microsoft.com/office/drawing/2014/main" id="{52173C53-0212-443A-B625-C6B30E496BBF}"/>
              </a:ext>
            </a:extLst>
          </p:cNvPr>
          <p:cNvSpPr txBox="1"/>
          <p:nvPr/>
        </p:nvSpPr>
        <p:spPr>
          <a:xfrm>
            <a:off x="6383638" y="850505"/>
            <a:ext cx="1063814" cy="307777"/>
          </a:xfrm>
          <a:prstGeom prst="rect">
            <a:avLst/>
          </a:prstGeom>
          <a:noFill/>
        </p:spPr>
        <p:txBody>
          <a:bodyPr wrap="square" rtlCol="0">
            <a:spAutoFit/>
          </a:bodyPr>
          <a:lstStyle/>
          <a:p>
            <a:r>
              <a:rPr lang="it-IT" dirty="0"/>
              <a:t>control</a:t>
            </a:r>
          </a:p>
        </p:txBody>
      </p:sp>
      <p:sp>
        <p:nvSpPr>
          <p:cNvPr id="179" name="CasellaDiTesto 178">
            <a:extLst>
              <a:ext uri="{FF2B5EF4-FFF2-40B4-BE49-F238E27FC236}">
                <a16:creationId xmlns:a16="http://schemas.microsoft.com/office/drawing/2014/main" id="{5B2CEE7C-696F-4C5E-AC40-CE00EB1EC1E0}"/>
              </a:ext>
            </a:extLst>
          </p:cNvPr>
          <p:cNvSpPr txBox="1"/>
          <p:nvPr/>
        </p:nvSpPr>
        <p:spPr>
          <a:xfrm rot="16200000">
            <a:off x="5197146" y="2427614"/>
            <a:ext cx="1063814" cy="307777"/>
          </a:xfrm>
          <a:prstGeom prst="rect">
            <a:avLst/>
          </a:prstGeom>
          <a:noFill/>
        </p:spPr>
        <p:txBody>
          <a:bodyPr wrap="square" rtlCol="0">
            <a:spAutoFit/>
          </a:bodyPr>
          <a:lstStyle/>
          <a:p>
            <a:r>
              <a:rPr lang="it-IT" dirty="0"/>
              <a:t>control</a:t>
            </a:r>
          </a:p>
        </p:txBody>
      </p:sp>
      <p:sp>
        <p:nvSpPr>
          <p:cNvPr id="5" name="CasellaDiTesto 4">
            <a:extLst>
              <a:ext uri="{FF2B5EF4-FFF2-40B4-BE49-F238E27FC236}">
                <a16:creationId xmlns:a16="http://schemas.microsoft.com/office/drawing/2014/main" id="{AC1A1F8C-FCAF-4762-A8FF-179BCC5B5441}"/>
              </a:ext>
            </a:extLst>
          </p:cNvPr>
          <p:cNvSpPr txBox="1"/>
          <p:nvPr/>
        </p:nvSpPr>
        <p:spPr>
          <a:xfrm rot="16200000">
            <a:off x="5131341" y="3440120"/>
            <a:ext cx="1274714" cy="261610"/>
          </a:xfrm>
          <a:prstGeom prst="rect">
            <a:avLst/>
          </a:prstGeom>
          <a:noFill/>
        </p:spPr>
        <p:txBody>
          <a:bodyPr wrap="square" rtlCol="0">
            <a:spAutoFit/>
          </a:bodyPr>
          <a:lstStyle/>
          <a:p>
            <a:r>
              <a:rPr lang="it-IT" sz="1100" dirty="0"/>
              <a:t>HSV-TK</a:t>
            </a:r>
          </a:p>
        </p:txBody>
      </p:sp>
      <p:pic>
        <p:nvPicPr>
          <p:cNvPr id="7" name="Elemento grafico 6" descr="Badge 1 contorno">
            <a:extLst>
              <a:ext uri="{FF2B5EF4-FFF2-40B4-BE49-F238E27FC236}">
                <a16:creationId xmlns:a16="http://schemas.microsoft.com/office/drawing/2014/main" id="{CCE23F59-4C4A-4766-8784-E2263EC11F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29053" y="830857"/>
            <a:ext cx="532654" cy="532654"/>
          </a:xfrm>
          <a:prstGeom prst="rect">
            <a:avLst/>
          </a:prstGeom>
        </p:spPr>
      </p:pic>
      <p:pic>
        <p:nvPicPr>
          <p:cNvPr id="9" name="Elemento grafico 8" descr="Badge contorno">
            <a:extLst>
              <a:ext uri="{FF2B5EF4-FFF2-40B4-BE49-F238E27FC236}">
                <a16:creationId xmlns:a16="http://schemas.microsoft.com/office/drawing/2014/main" id="{41E53039-24EE-4F22-B133-7FC09825E80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56662" y="1783355"/>
            <a:ext cx="478076" cy="478076"/>
          </a:xfrm>
          <a:prstGeom prst="rect">
            <a:avLst/>
          </a:prstGeom>
        </p:spPr>
      </p:pic>
      <p:sp>
        <p:nvSpPr>
          <p:cNvPr id="15" name="CasellaDiTesto 14">
            <a:extLst>
              <a:ext uri="{FF2B5EF4-FFF2-40B4-BE49-F238E27FC236}">
                <a16:creationId xmlns:a16="http://schemas.microsoft.com/office/drawing/2014/main" id="{0365E748-0E06-48F3-ABE9-FC309A79BAB5}"/>
              </a:ext>
            </a:extLst>
          </p:cNvPr>
          <p:cNvSpPr txBox="1"/>
          <p:nvPr/>
        </p:nvSpPr>
        <p:spPr>
          <a:xfrm>
            <a:off x="6607683" y="-3929"/>
            <a:ext cx="4703196" cy="253916"/>
          </a:xfrm>
          <a:prstGeom prst="rect">
            <a:avLst/>
          </a:prstGeom>
          <a:noFill/>
        </p:spPr>
        <p:txBody>
          <a:bodyPr wrap="square">
            <a:spAutoFit/>
          </a:bodyPr>
          <a:lstStyle/>
          <a:p>
            <a:r>
              <a:rPr lang="it-IT" sz="1050" dirty="0" err="1">
                <a:solidFill>
                  <a:schemeClr val="dk1"/>
                </a:solidFill>
                <a:latin typeface="Fira Sans"/>
              </a:rPr>
              <a:t>Adapted</a:t>
            </a:r>
            <a:r>
              <a:rPr lang="it-IT" sz="1050" dirty="0">
                <a:solidFill>
                  <a:schemeClr val="dk1"/>
                </a:solidFill>
                <a:latin typeface="Fira Sans"/>
              </a:rPr>
              <a:t> from Cheng X. et al., Aging, 2021</a:t>
            </a:r>
          </a:p>
        </p:txBody>
      </p:sp>
      <p:sp>
        <p:nvSpPr>
          <p:cNvPr id="19" name="CasellaDiTesto 18">
            <a:extLst>
              <a:ext uri="{FF2B5EF4-FFF2-40B4-BE49-F238E27FC236}">
                <a16:creationId xmlns:a16="http://schemas.microsoft.com/office/drawing/2014/main" id="{A372CAA3-E818-44AD-9581-1D5F3B608F91}"/>
              </a:ext>
            </a:extLst>
          </p:cNvPr>
          <p:cNvSpPr txBox="1"/>
          <p:nvPr/>
        </p:nvSpPr>
        <p:spPr>
          <a:xfrm>
            <a:off x="1945" y="4825651"/>
            <a:ext cx="5787080" cy="307777"/>
          </a:xfrm>
          <a:prstGeom prst="rect">
            <a:avLst/>
          </a:prstGeom>
          <a:noFill/>
        </p:spPr>
        <p:txBody>
          <a:bodyPr wrap="square">
            <a:spAutoFit/>
          </a:bodyPr>
          <a:lstStyle/>
          <a:p>
            <a:r>
              <a:rPr lang="it-IT" dirty="0"/>
              <a:t> </a:t>
            </a:r>
            <a:r>
              <a:rPr lang="it-IT" sz="1050" dirty="0" err="1">
                <a:solidFill>
                  <a:schemeClr val="dk1"/>
                </a:solidFill>
                <a:latin typeface="Fira Sans"/>
              </a:rPr>
              <a:t>Adapted</a:t>
            </a:r>
            <a:r>
              <a:rPr lang="it-IT" sz="1050" dirty="0">
                <a:solidFill>
                  <a:schemeClr val="dk1"/>
                </a:solidFill>
                <a:latin typeface="Fira Sans"/>
              </a:rPr>
              <a:t> from "Florian R. et al., </a:t>
            </a:r>
            <a:r>
              <a:rPr lang="it-IT" sz="1050" dirty="0" err="1">
                <a:solidFill>
                  <a:schemeClr val="dk1"/>
                </a:solidFill>
                <a:latin typeface="Fira Sans"/>
              </a:rPr>
              <a:t>Gastroenterology</a:t>
            </a:r>
            <a:r>
              <a:rPr lang="it-IT" sz="1050" dirty="0">
                <a:solidFill>
                  <a:schemeClr val="dk1"/>
                </a:solidFill>
                <a:latin typeface="Fira Sans"/>
              </a:rPr>
              <a:t> 2002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5" name="Google Shape;665;p3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THEORY 1</a:t>
            </a:r>
            <a:endParaRPr dirty="0"/>
          </a:p>
        </p:txBody>
      </p:sp>
      <p:sp>
        <p:nvSpPr>
          <p:cNvPr id="666" name="Google Shape;666;p36"/>
          <p:cNvSpPr txBox="1">
            <a:spLocks noGrp="1"/>
          </p:cNvSpPr>
          <p:nvPr>
            <p:ph type="subTitle" idx="2"/>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Venus has a beautiful name and is the second planet from the Sun. It’s terribly hot, even hotter than Mercury</a:t>
            </a:r>
            <a:endParaRPr dirty="0"/>
          </a:p>
        </p:txBody>
      </p:sp>
      <p:sp>
        <p:nvSpPr>
          <p:cNvPr id="667" name="Google Shape;667;p36"/>
          <p:cNvSpPr txBox="1">
            <a:spLocks noGrp="1"/>
          </p:cNvSpPr>
          <p:nvPr>
            <p:ph type="subTitle" idx="3"/>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THEORY 2</a:t>
            </a:r>
            <a:endParaRPr dirty="0"/>
          </a:p>
        </p:txBody>
      </p:sp>
      <p:grpSp>
        <p:nvGrpSpPr>
          <p:cNvPr id="669" name="Google Shape;669;p36"/>
          <p:cNvGrpSpPr/>
          <p:nvPr/>
        </p:nvGrpSpPr>
        <p:grpSpPr>
          <a:xfrm>
            <a:off x="2406600" y="2141263"/>
            <a:ext cx="794400" cy="794400"/>
            <a:chOff x="2406600" y="2179363"/>
            <a:chExt cx="794400" cy="794400"/>
          </a:xfrm>
        </p:grpSpPr>
        <p:sp>
          <p:nvSpPr>
            <p:cNvPr id="670" name="Google Shape;670;p36"/>
            <p:cNvSpPr/>
            <p:nvPr/>
          </p:nvSpPr>
          <p:spPr>
            <a:xfrm>
              <a:off x="2406600" y="2179363"/>
              <a:ext cx="794400" cy="79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71" name="Google Shape;671;p36"/>
            <p:cNvGrpSpPr/>
            <p:nvPr/>
          </p:nvGrpSpPr>
          <p:grpSpPr>
            <a:xfrm>
              <a:off x="2590012" y="2381844"/>
              <a:ext cx="427599" cy="389476"/>
              <a:chOff x="-40745125" y="3632900"/>
              <a:chExt cx="318225" cy="289875"/>
            </a:xfrm>
          </p:grpSpPr>
          <p:sp>
            <p:nvSpPr>
              <p:cNvPr id="672" name="Google Shape;672;p36"/>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3" name="Google Shape;673;p36"/>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4" name="Google Shape;674;p36"/>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5" name="Google Shape;675;p36"/>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6" name="Google Shape;676;p36"/>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7" name="Google Shape;677;p36"/>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8" name="Google Shape;678;p36"/>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679" name="Google Shape;679;p36"/>
          <p:cNvGrpSpPr/>
          <p:nvPr/>
        </p:nvGrpSpPr>
        <p:grpSpPr>
          <a:xfrm>
            <a:off x="5942975" y="2141263"/>
            <a:ext cx="794400" cy="794400"/>
            <a:chOff x="5942975" y="2179363"/>
            <a:chExt cx="794400" cy="794400"/>
          </a:xfrm>
        </p:grpSpPr>
        <p:sp>
          <p:nvSpPr>
            <p:cNvPr id="680" name="Google Shape;680;p36"/>
            <p:cNvSpPr/>
            <p:nvPr/>
          </p:nvSpPr>
          <p:spPr>
            <a:xfrm>
              <a:off x="5942975" y="2179363"/>
              <a:ext cx="794400" cy="794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81" name="Google Shape;681;p36"/>
            <p:cNvGrpSpPr/>
            <p:nvPr/>
          </p:nvGrpSpPr>
          <p:grpSpPr>
            <a:xfrm>
              <a:off x="6126938" y="2382390"/>
              <a:ext cx="426524" cy="388401"/>
              <a:chOff x="-40378075" y="3267450"/>
              <a:chExt cx="317425" cy="289075"/>
            </a:xfrm>
          </p:grpSpPr>
          <p:sp>
            <p:nvSpPr>
              <p:cNvPr id="682" name="Google Shape;682;p36"/>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36"/>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36"/>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5" name="Google Shape;685;p36"/>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pic>
        <p:nvPicPr>
          <p:cNvPr id="27" name="Immagine 26">
            <a:extLst>
              <a:ext uri="{FF2B5EF4-FFF2-40B4-BE49-F238E27FC236}">
                <a16:creationId xmlns:a16="http://schemas.microsoft.com/office/drawing/2014/main" id="{322852CF-7E7A-4538-B701-A6E2FA8CF6A0}"/>
              </a:ext>
            </a:extLst>
          </p:cNvPr>
          <p:cNvPicPr>
            <a:picLocks noChangeAspect="1"/>
          </p:cNvPicPr>
          <p:nvPr/>
        </p:nvPicPr>
        <p:blipFill rotWithShape="1">
          <a:blip r:embed="rId3"/>
          <a:srcRect l="51148" t="13930"/>
          <a:stretch/>
        </p:blipFill>
        <p:spPr>
          <a:xfrm>
            <a:off x="569380" y="218479"/>
            <a:ext cx="2297447" cy="2004784"/>
          </a:xfrm>
          <a:prstGeom prst="rect">
            <a:avLst/>
          </a:prstGeom>
        </p:spPr>
      </p:pic>
      <p:pic>
        <p:nvPicPr>
          <p:cNvPr id="28" name="Immagine 27">
            <a:extLst>
              <a:ext uri="{FF2B5EF4-FFF2-40B4-BE49-F238E27FC236}">
                <a16:creationId xmlns:a16="http://schemas.microsoft.com/office/drawing/2014/main" id="{5DD172C1-1262-48E2-B641-0B742E75FF90}"/>
              </a:ext>
            </a:extLst>
          </p:cNvPr>
          <p:cNvPicPr>
            <a:picLocks noChangeAspect="1"/>
          </p:cNvPicPr>
          <p:nvPr/>
        </p:nvPicPr>
        <p:blipFill rotWithShape="1">
          <a:blip r:embed="rId3"/>
          <a:srcRect l="3486" t="13930" r="48005"/>
          <a:stretch/>
        </p:blipFill>
        <p:spPr>
          <a:xfrm>
            <a:off x="2803800" y="208755"/>
            <a:ext cx="2281288" cy="2004784"/>
          </a:xfrm>
          <a:prstGeom prst="rect">
            <a:avLst/>
          </a:prstGeom>
        </p:spPr>
      </p:pic>
      <p:pic>
        <p:nvPicPr>
          <p:cNvPr id="29" name="Immagine 28">
            <a:extLst>
              <a:ext uri="{FF2B5EF4-FFF2-40B4-BE49-F238E27FC236}">
                <a16:creationId xmlns:a16="http://schemas.microsoft.com/office/drawing/2014/main" id="{6F7925D3-B303-47E8-BF38-8D24EE5448C2}"/>
              </a:ext>
            </a:extLst>
          </p:cNvPr>
          <p:cNvPicPr>
            <a:picLocks noChangeAspect="1"/>
          </p:cNvPicPr>
          <p:nvPr/>
        </p:nvPicPr>
        <p:blipFill rotWithShape="1">
          <a:blip r:embed="rId4"/>
          <a:srcRect l="1571"/>
          <a:stretch/>
        </p:blipFill>
        <p:spPr>
          <a:xfrm>
            <a:off x="1517362" y="2141263"/>
            <a:ext cx="2531502" cy="2539358"/>
          </a:xfrm>
          <a:prstGeom prst="rect">
            <a:avLst/>
          </a:prstGeom>
        </p:spPr>
      </p:pic>
      <p:pic>
        <p:nvPicPr>
          <p:cNvPr id="30" name="Immagine 29">
            <a:extLst>
              <a:ext uri="{FF2B5EF4-FFF2-40B4-BE49-F238E27FC236}">
                <a16:creationId xmlns:a16="http://schemas.microsoft.com/office/drawing/2014/main" id="{4F4BB7AE-52B2-49AA-A1D9-278E63F8937B}"/>
              </a:ext>
            </a:extLst>
          </p:cNvPr>
          <p:cNvPicPr>
            <a:picLocks noChangeAspect="1"/>
          </p:cNvPicPr>
          <p:nvPr/>
        </p:nvPicPr>
        <p:blipFill rotWithShape="1">
          <a:blip r:embed="rId5"/>
          <a:srcRect l="40413" t="13085" r="39034" b="61668"/>
          <a:stretch/>
        </p:blipFill>
        <p:spPr>
          <a:xfrm>
            <a:off x="5619993" y="740143"/>
            <a:ext cx="1848494" cy="2336444"/>
          </a:xfrm>
          <a:prstGeom prst="rect">
            <a:avLst/>
          </a:prstGeom>
        </p:spPr>
      </p:pic>
      <p:pic>
        <p:nvPicPr>
          <p:cNvPr id="31" name="Immagine 30">
            <a:extLst>
              <a:ext uri="{FF2B5EF4-FFF2-40B4-BE49-F238E27FC236}">
                <a16:creationId xmlns:a16="http://schemas.microsoft.com/office/drawing/2014/main" id="{85B28C56-4AEA-443C-BF83-16B40575A092}"/>
              </a:ext>
            </a:extLst>
          </p:cNvPr>
          <p:cNvPicPr>
            <a:picLocks noChangeAspect="1"/>
          </p:cNvPicPr>
          <p:nvPr/>
        </p:nvPicPr>
        <p:blipFill rotWithShape="1">
          <a:blip r:embed="rId5"/>
          <a:srcRect l="60796" t="12129" r="22254" b="69991"/>
          <a:stretch/>
        </p:blipFill>
        <p:spPr>
          <a:xfrm>
            <a:off x="7425228" y="2464238"/>
            <a:ext cx="1832739" cy="1989345"/>
          </a:xfrm>
          <a:prstGeom prst="rect">
            <a:avLst/>
          </a:prstGeom>
        </p:spPr>
      </p:pic>
      <p:pic>
        <p:nvPicPr>
          <p:cNvPr id="32" name="Immagine 31">
            <a:extLst>
              <a:ext uri="{FF2B5EF4-FFF2-40B4-BE49-F238E27FC236}">
                <a16:creationId xmlns:a16="http://schemas.microsoft.com/office/drawing/2014/main" id="{40339A4D-BE50-46F3-9C79-937B2CC0DF6C}"/>
              </a:ext>
            </a:extLst>
          </p:cNvPr>
          <p:cNvPicPr>
            <a:picLocks noChangeAspect="1"/>
          </p:cNvPicPr>
          <p:nvPr/>
        </p:nvPicPr>
        <p:blipFill rotWithShape="1">
          <a:blip r:embed="rId5"/>
          <a:srcRect l="77149" t="10479" r="3176" b="70391"/>
          <a:stretch/>
        </p:blipFill>
        <p:spPr>
          <a:xfrm>
            <a:off x="5337519" y="3045370"/>
            <a:ext cx="2148231" cy="2149372"/>
          </a:xfrm>
          <a:prstGeom prst="rect">
            <a:avLst/>
          </a:prstGeom>
        </p:spPr>
      </p:pic>
      <p:pic>
        <p:nvPicPr>
          <p:cNvPr id="7" name="Elemento grafico 6" descr="Badge 3 contorno">
            <a:extLst>
              <a:ext uri="{FF2B5EF4-FFF2-40B4-BE49-F238E27FC236}">
                <a16:creationId xmlns:a16="http://schemas.microsoft.com/office/drawing/2014/main" id="{C926EA68-DF60-4BD5-94C6-D35D3C719A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07" y="2150608"/>
            <a:ext cx="506694" cy="506694"/>
          </a:xfrm>
          <a:prstGeom prst="rect">
            <a:avLst/>
          </a:prstGeom>
        </p:spPr>
      </p:pic>
      <p:pic>
        <p:nvPicPr>
          <p:cNvPr id="9" name="Elemento grafico 8" descr="Badge 4 contorno">
            <a:extLst>
              <a:ext uri="{FF2B5EF4-FFF2-40B4-BE49-F238E27FC236}">
                <a16:creationId xmlns:a16="http://schemas.microsoft.com/office/drawing/2014/main" id="{8B8C4C6A-E67B-47F8-A8E8-9729CAB890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67625" y="2197372"/>
            <a:ext cx="460319" cy="460319"/>
          </a:xfrm>
          <a:prstGeom prst="rect">
            <a:avLst/>
          </a:prstGeom>
        </p:spPr>
      </p:pic>
      <p:sp>
        <p:nvSpPr>
          <p:cNvPr id="10" name="CasellaDiTesto 9">
            <a:extLst>
              <a:ext uri="{FF2B5EF4-FFF2-40B4-BE49-F238E27FC236}">
                <a16:creationId xmlns:a16="http://schemas.microsoft.com/office/drawing/2014/main" id="{CAD165A5-C684-4DD9-BDB5-45A2A93A382B}"/>
              </a:ext>
            </a:extLst>
          </p:cNvPr>
          <p:cNvSpPr txBox="1"/>
          <p:nvPr/>
        </p:nvSpPr>
        <p:spPr>
          <a:xfrm>
            <a:off x="1326153" y="-37052"/>
            <a:ext cx="1554938" cy="307777"/>
          </a:xfrm>
          <a:prstGeom prst="rect">
            <a:avLst/>
          </a:prstGeom>
          <a:noFill/>
        </p:spPr>
        <p:txBody>
          <a:bodyPr wrap="square" rtlCol="0">
            <a:spAutoFit/>
          </a:bodyPr>
          <a:lstStyle/>
          <a:p>
            <a:r>
              <a:rPr lang="it-IT" dirty="0"/>
              <a:t>control</a:t>
            </a:r>
          </a:p>
        </p:txBody>
      </p:sp>
      <p:sp>
        <p:nvSpPr>
          <p:cNvPr id="41" name="CasellaDiTesto 40">
            <a:extLst>
              <a:ext uri="{FF2B5EF4-FFF2-40B4-BE49-F238E27FC236}">
                <a16:creationId xmlns:a16="http://schemas.microsoft.com/office/drawing/2014/main" id="{3130EF05-D92B-4D8F-A0D3-297B2C573EAF}"/>
              </a:ext>
            </a:extLst>
          </p:cNvPr>
          <p:cNvSpPr txBox="1"/>
          <p:nvPr/>
        </p:nvSpPr>
        <p:spPr>
          <a:xfrm>
            <a:off x="3623600" y="-6275"/>
            <a:ext cx="1001033" cy="246221"/>
          </a:xfrm>
          <a:prstGeom prst="rect">
            <a:avLst/>
          </a:prstGeom>
          <a:noFill/>
        </p:spPr>
        <p:txBody>
          <a:bodyPr wrap="square" rtlCol="0">
            <a:spAutoFit/>
          </a:bodyPr>
          <a:lstStyle/>
          <a:p>
            <a:r>
              <a:rPr lang="it-IT" sz="1000" dirty="0"/>
              <a:t>HSV-TK</a:t>
            </a:r>
          </a:p>
        </p:txBody>
      </p:sp>
      <p:sp>
        <p:nvSpPr>
          <p:cNvPr id="12" name="Rettangolo 11">
            <a:extLst>
              <a:ext uri="{FF2B5EF4-FFF2-40B4-BE49-F238E27FC236}">
                <a16:creationId xmlns:a16="http://schemas.microsoft.com/office/drawing/2014/main" id="{ED269D42-05B7-4AD0-A6BE-52B2A7C4DCD8}"/>
              </a:ext>
            </a:extLst>
          </p:cNvPr>
          <p:cNvSpPr/>
          <p:nvPr/>
        </p:nvSpPr>
        <p:spPr>
          <a:xfrm>
            <a:off x="6862539" y="2852036"/>
            <a:ext cx="409741" cy="167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CasellaDiTesto 42">
            <a:extLst>
              <a:ext uri="{FF2B5EF4-FFF2-40B4-BE49-F238E27FC236}">
                <a16:creationId xmlns:a16="http://schemas.microsoft.com/office/drawing/2014/main" id="{6360025E-B815-4D7E-8FC0-8371FB8D2887}"/>
              </a:ext>
            </a:extLst>
          </p:cNvPr>
          <p:cNvSpPr txBox="1"/>
          <p:nvPr/>
        </p:nvSpPr>
        <p:spPr>
          <a:xfrm>
            <a:off x="6809764" y="2802312"/>
            <a:ext cx="605441" cy="215444"/>
          </a:xfrm>
          <a:prstGeom prst="rect">
            <a:avLst/>
          </a:prstGeom>
          <a:noFill/>
        </p:spPr>
        <p:txBody>
          <a:bodyPr wrap="square" rtlCol="0">
            <a:spAutoFit/>
          </a:bodyPr>
          <a:lstStyle/>
          <a:p>
            <a:pPr algn="r"/>
            <a:r>
              <a:rPr lang="it-IT" sz="800" b="1" dirty="0"/>
              <a:t>HSV-TK</a:t>
            </a:r>
          </a:p>
        </p:txBody>
      </p:sp>
      <p:sp>
        <p:nvSpPr>
          <p:cNvPr id="44" name="Rettangolo 43">
            <a:extLst>
              <a:ext uri="{FF2B5EF4-FFF2-40B4-BE49-F238E27FC236}">
                <a16:creationId xmlns:a16="http://schemas.microsoft.com/office/drawing/2014/main" id="{9040718E-038A-4857-99DE-143B06B62E9B}"/>
              </a:ext>
            </a:extLst>
          </p:cNvPr>
          <p:cNvSpPr/>
          <p:nvPr/>
        </p:nvSpPr>
        <p:spPr>
          <a:xfrm>
            <a:off x="8641171" y="2580393"/>
            <a:ext cx="502829" cy="151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ED61D30F-76B1-4B78-AA2F-59F946700B76}"/>
              </a:ext>
            </a:extLst>
          </p:cNvPr>
          <p:cNvSpPr txBox="1"/>
          <p:nvPr/>
        </p:nvSpPr>
        <p:spPr>
          <a:xfrm>
            <a:off x="8406789" y="2545486"/>
            <a:ext cx="813651" cy="246221"/>
          </a:xfrm>
          <a:prstGeom prst="rect">
            <a:avLst/>
          </a:prstGeom>
          <a:noFill/>
        </p:spPr>
        <p:txBody>
          <a:bodyPr wrap="square" rtlCol="0">
            <a:spAutoFit/>
          </a:bodyPr>
          <a:lstStyle/>
          <a:p>
            <a:r>
              <a:rPr lang="it-IT" sz="1000" b="1" dirty="0"/>
              <a:t>HSV-TK</a:t>
            </a:r>
          </a:p>
        </p:txBody>
      </p:sp>
      <p:sp>
        <p:nvSpPr>
          <p:cNvPr id="13" name="Rettangolo 12">
            <a:extLst>
              <a:ext uri="{FF2B5EF4-FFF2-40B4-BE49-F238E27FC236}">
                <a16:creationId xmlns:a16="http://schemas.microsoft.com/office/drawing/2014/main" id="{AE19FFD1-D2D5-4D90-9CEA-C9205B7EAEA5}"/>
              </a:ext>
            </a:extLst>
          </p:cNvPr>
          <p:cNvSpPr/>
          <p:nvPr/>
        </p:nvSpPr>
        <p:spPr>
          <a:xfrm>
            <a:off x="6053014" y="3389407"/>
            <a:ext cx="510471" cy="246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CasellaDiTesto 13">
            <a:extLst>
              <a:ext uri="{FF2B5EF4-FFF2-40B4-BE49-F238E27FC236}">
                <a16:creationId xmlns:a16="http://schemas.microsoft.com/office/drawing/2014/main" id="{F0B53621-D7B7-4476-8838-9B5779E925D2}"/>
              </a:ext>
            </a:extLst>
          </p:cNvPr>
          <p:cNvSpPr txBox="1"/>
          <p:nvPr/>
        </p:nvSpPr>
        <p:spPr>
          <a:xfrm>
            <a:off x="6004210" y="3389963"/>
            <a:ext cx="676805" cy="246221"/>
          </a:xfrm>
          <a:prstGeom prst="rect">
            <a:avLst/>
          </a:prstGeom>
          <a:noFill/>
        </p:spPr>
        <p:txBody>
          <a:bodyPr wrap="square" rtlCol="0">
            <a:spAutoFit/>
          </a:bodyPr>
          <a:lstStyle/>
          <a:p>
            <a:r>
              <a:rPr lang="it-IT" sz="1000" b="1" dirty="0">
                <a:solidFill>
                  <a:schemeClr val="accent6">
                    <a:lumMod val="75000"/>
                  </a:schemeClr>
                </a:solidFill>
              </a:rPr>
              <a:t>HSV-TK</a:t>
            </a:r>
          </a:p>
        </p:txBody>
      </p:sp>
      <p:sp>
        <p:nvSpPr>
          <p:cNvPr id="15" name="CasellaDiTesto 14">
            <a:extLst>
              <a:ext uri="{FF2B5EF4-FFF2-40B4-BE49-F238E27FC236}">
                <a16:creationId xmlns:a16="http://schemas.microsoft.com/office/drawing/2014/main" id="{C5FE9A04-71C9-4270-B623-AF2FE970F8E7}"/>
              </a:ext>
            </a:extLst>
          </p:cNvPr>
          <p:cNvSpPr txBox="1"/>
          <p:nvPr/>
        </p:nvSpPr>
        <p:spPr>
          <a:xfrm rot="16200000">
            <a:off x="-369192" y="-13969"/>
            <a:ext cx="1590455" cy="261610"/>
          </a:xfrm>
          <a:prstGeom prst="rect">
            <a:avLst/>
          </a:prstGeom>
          <a:noFill/>
        </p:spPr>
        <p:txBody>
          <a:bodyPr wrap="square" rtlCol="0">
            <a:spAutoFit/>
          </a:bodyPr>
          <a:lstStyle/>
          <a:p>
            <a:r>
              <a:rPr lang="it-IT" sz="1100" dirty="0"/>
              <a:t>HE</a:t>
            </a:r>
          </a:p>
        </p:txBody>
      </p:sp>
      <p:sp>
        <p:nvSpPr>
          <p:cNvPr id="48" name="CasellaDiTesto 47">
            <a:extLst>
              <a:ext uri="{FF2B5EF4-FFF2-40B4-BE49-F238E27FC236}">
                <a16:creationId xmlns:a16="http://schemas.microsoft.com/office/drawing/2014/main" id="{77B5B62A-A1CF-4EAD-9A32-9BDC5A45C77C}"/>
              </a:ext>
            </a:extLst>
          </p:cNvPr>
          <p:cNvSpPr txBox="1"/>
          <p:nvPr/>
        </p:nvSpPr>
        <p:spPr>
          <a:xfrm rot="16200000">
            <a:off x="-369192" y="982333"/>
            <a:ext cx="1590455" cy="261610"/>
          </a:xfrm>
          <a:prstGeom prst="rect">
            <a:avLst/>
          </a:prstGeom>
          <a:noFill/>
        </p:spPr>
        <p:txBody>
          <a:bodyPr wrap="square" rtlCol="0">
            <a:spAutoFit/>
          </a:bodyPr>
          <a:lstStyle/>
          <a:p>
            <a:r>
              <a:rPr lang="it-IT" sz="1100" dirty="0"/>
              <a:t>CD68</a:t>
            </a:r>
          </a:p>
        </p:txBody>
      </p:sp>
      <p:sp>
        <p:nvSpPr>
          <p:cNvPr id="2" name="Rettangolo 1">
            <a:extLst>
              <a:ext uri="{FF2B5EF4-FFF2-40B4-BE49-F238E27FC236}">
                <a16:creationId xmlns:a16="http://schemas.microsoft.com/office/drawing/2014/main" id="{0A4DDC20-9749-4E4B-9499-3B21767D1204}"/>
              </a:ext>
            </a:extLst>
          </p:cNvPr>
          <p:cNvSpPr/>
          <p:nvPr/>
        </p:nvSpPr>
        <p:spPr>
          <a:xfrm>
            <a:off x="1828800" y="2223263"/>
            <a:ext cx="1986009" cy="1302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CasellaDiTesto 41">
            <a:extLst>
              <a:ext uri="{FF2B5EF4-FFF2-40B4-BE49-F238E27FC236}">
                <a16:creationId xmlns:a16="http://schemas.microsoft.com/office/drawing/2014/main" id="{845219A5-4ECB-4C9D-A891-C980BF568EAE}"/>
              </a:ext>
            </a:extLst>
          </p:cNvPr>
          <p:cNvSpPr txBox="1"/>
          <p:nvPr/>
        </p:nvSpPr>
        <p:spPr>
          <a:xfrm>
            <a:off x="3082218" y="2213539"/>
            <a:ext cx="605441" cy="215444"/>
          </a:xfrm>
          <a:prstGeom prst="rect">
            <a:avLst/>
          </a:prstGeom>
          <a:noFill/>
        </p:spPr>
        <p:txBody>
          <a:bodyPr wrap="square" rtlCol="0">
            <a:spAutoFit/>
          </a:bodyPr>
          <a:lstStyle/>
          <a:p>
            <a:pPr algn="r"/>
            <a:r>
              <a:rPr lang="it-IT" sz="800" b="1" dirty="0"/>
              <a:t>HSV-TK</a:t>
            </a:r>
          </a:p>
        </p:txBody>
      </p:sp>
      <p:sp>
        <p:nvSpPr>
          <p:cNvPr id="45" name="CasellaDiTesto 44">
            <a:extLst>
              <a:ext uri="{FF2B5EF4-FFF2-40B4-BE49-F238E27FC236}">
                <a16:creationId xmlns:a16="http://schemas.microsoft.com/office/drawing/2014/main" id="{1DD9CEE9-9CCA-4CC9-8E9A-3FC9FB87FE22}"/>
              </a:ext>
            </a:extLst>
          </p:cNvPr>
          <p:cNvSpPr txBox="1"/>
          <p:nvPr/>
        </p:nvSpPr>
        <p:spPr>
          <a:xfrm>
            <a:off x="1770155" y="2150532"/>
            <a:ext cx="1554938" cy="276999"/>
          </a:xfrm>
          <a:prstGeom prst="rect">
            <a:avLst/>
          </a:prstGeom>
          <a:noFill/>
        </p:spPr>
        <p:txBody>
          <a:bodyPr wrap="square" rtlCol="0">
            <a:spAutoFit/>
          </a:bodyPr>
          <a:lstStyle/>
          <a:p>
            <a:r>
              <a:rPr lang="it-IT" sz="1200" dirty="0"/>
              <a:t>control</a:t>
            </a:r>
          </a:p>
        </p:txBody>
      </p:sp>
      <p:sp>
        <p:nvSpPr>
          <p:cNvPr id="46" name="CasellaDiTesto 45">
            <a:extLst>
              <a:ext uri="{FF2B5EF4-FFF2-40B4-BE49-F238E27FC236}">
                <a16:creationId xmlns:a16="http://schemas.microsoft.com/office/drawing/2014/main" id="{B2D75A3D-4D38-476D-A3D8-94BAAE4ABAD7}"/>
              </a:ext>
            </a:extLst>
          </p:cNvPr>
          <p:cNvSpPr txBox="1"/>
          <p:nvPr/>
        </p:nvSpPr>
        <p:spPr>
          <a:xfrm>
            <a:off x="96746" y="4921584"/>
            <a:ext cx="4619708" cy="253916"/>
          </a:xfrm>
          <a:prstGeom prst="rect">
            <a:avLst/>
          </a:prstGeom>
          <a:noFill/>
        </p:spPr>
        <p:txBody>
          <a:bodyPr wrap="square">
            <a:spAutoFit/>
          </a:bodyPr>
          <a:lstStyle/>
          <a:p>
            <a:pPr marL="0" lvl="0" indent="0" algn="l" rtl="0">
              <a:spcBef>
                <a:spcPts val="0"/>
              </a:spcBef>
              <a:spcAft>
                <a:spcPts val="0"/>
              </a:spcAft>
              <a:buNone/>
            </a:pPr>
            <a:r>
              <a:rPr lang="en-US" sz="1050" dirty="0">
                <a:solidFill>
                  <a:schemeClr val="dk1"/>
                </a:solidFill>
                <a:latin typeface="Fira Sans"/>
                <a:sym typeface="Fira Sans"/>
              </a:rPr>
              <a:t>Adapted from </a:t>
            </a:r>
            <a:r>
              <a:rPr lang="en-US" sz="1050" dirty="0" err="1">
                <a:solidFill>
                  <a:schemeClr val="dk1"/>
                </a:solidFill>
                <a:latin typeface="Fira Sans"/>
                <a:sym typeface="Fira Sans"/>
              </a:rPr>
              <a:t>Bucholz</a:t>
            </a:r>
            <a:r>
              <a:rPr lang="en-US" sz="1050" dirty="0">
                <a:solidFill>
                  <a:schemeClr val="dk1"/>
                </a:solidFill>
                <a:latin typeface="Fira Sans"/>
                <a:sym typeface="Fira Sans"/>
              </a:rPr>
              <a:t> S.M et al. Cancers, 2020; Cheng X. et al., Aging,2021</a:t>
            </a:r>
          </a:p>
        </p:txBody>
      </p:sp>
      <p:sp>
        <p:nvSpPr>
          <p:cNvPr id="47" name="CasellaDiTesto 46">
            <a:extLst>
              <a:ext uri="{FF2B5EF4-FFF2-40B4-BE49-F238E27FC236}">
                <a16:creationId xmlns:a16="http://schemas.microsoft.com/office/drawing/2014/main" id="{21286B72-9D5F-4747-BD5C-E1F20074133B}"/>
              </a:ext>
            </a:extLst>
          </p:cNvPr>
          <p:cNvSpPr txBox="1"/>
          <p:nvPr/>
        </p:nvSpPr>
        <p:spPr>
          <a:xfrm>
            <a:off x="5712285" y="32161"/>
            <a:ext cx="4637902" cy="253916"/>
          </a:xfrm>
          <a:prstGeom prst="rect">
            <a:avLst/>
          </a:prstGeom>
          <a:noFill/>
        </p:spPr>
        <p:txBody>
          <a:bodyPr wrap="square">
            <a:spAutoFit/>
          </a:bodyPr>
          <a:lstStyle/>
          <a:p>
            <a:r>
              <a:rPr lang="it-IT" sz="1050" dirty="0" err="1">
                <a:solidFill>
                  <a:schemeClr val="dk1"/>
                </a:solidFill>
                <a:latin typeface="Fira Sans"/>
              </a:rPr>
              <a:t>Adapted</a:t>
            </a:r>
            <a:r>
              <a:rPr lang="it-IT" sz="1050" dirty="0">
                <a:solidFill>
                  <a:schemeClr val="dk1"/>
                </a:solidFill>
                <a:latin typeface="Fira Sans"/>
              </a:rPr>
              <a:t> from Jonathan B. et al., Cancer </a:t>
            </a:r>
            <a:r>
              <a:rPr lang="it-IT" sz="1050" dirty="0" err="1">
                <a:solidFill>
                  <a:schemeClr val="dk1"/>
                </a:solidFill>
                <a:latin typeface="Fira Sans"/>
              </a:rPr>
              <a:t>research</a:t>
            </a:r>
            <a:r>
              <a:rPr lang="it-IT" sz="1050" dirty="0">
                <a:solidFill>
                  <a:schemeClr val="dk1"/>
                </a:solidFill>
                <a:latin typeface="Fira Sans"/>
              </a:rPr>
              <a:t>, 2013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8" name="Immagine 7">
            <a:extLst>
              <a:ext uri="{FF2B5EF4-FFF2-40B4-BE49-F238E27FC236}">
                <a16:creationId xmlns:a16="http://schemas.microsoft.com/office/drawing/2014/main" id="{6DD9BEDF-890F-455B-8493-EF3FC1F533C9}"/>
              </a:ext>
            </a:extLst>
          </p:cNvPr>
          <p:cNvPicPr>
            <a:picLocks noChangeAspect="1"/>
          </p:cNvPicPr>
          <p:nvPr/>
        </p:nvPicPr>
        <p:blipFill rotWithShape="1">
          <a:blip r:embed="rId3"/>
          <a:srcRect l="55788" t="42385" r="8440" b="31778"/>
          <a:stretch/>
        </p:blipFill>
        <p:spPr>
          <a:xfrm>
            <a:off x="249525" y="1214997"/>
            <a:ext cx="3672104" cy="2729002"/>
          </a:xfrm>
          <a:prstGeom prst="rect">
            <a:avLst/>
          </a:prstGeom>
        </p:spPr>
      </p:pic>
      <p:pic>
        <p:nvPicPr>
          <p:cNvPr id="9" name="Immagine 8" descr="Immagine che contiene testo, orologio&#10;&#10;Descrizione generata automaticamente">
            <a:extLst>
              <a:ext uri="{FF2B5EF4-FFF2-40B4-BE49-F238E27FC236}">
                <a16:creationId xmlns:a16="http://schemas.microsoft.com/office/drawing/2014/main" id="{E81C411C-F9FB-44B8-B46A-4C7964CFF03B}"/>
              </a:ext>
            </a:extLst>
          </p:cNvPr>
          <p:cNvPicPr>
            <a:picLocks noChangeAspect="1"/>
          </p:cNvPicPr>
          <p:nvPr/>
        </p:nvPicPr>
        <p:blipFill rotWithShape="1">
          <a:blip r:embed="rId4"/>
          <a:srcRect l="3355" b="6847"/>
          <a:stretch/>
        </p:blipFill>
        <p:spPr>
          <a:xfrm>
            <a:off x="5507348" y="1377907"/>
            <a:ext cx="3837404" cy="2237606"/>
          </a:xfrm>
          <a:prstGeom prst="rect">
            <a:avLst/>
          </a:prstGeom>
        </p:spPr>
      </p:pic>
      <p:sp>
        <p:nvSpPr>
          <p:cNvPr id="10" name="Rettangolo 9">
            <a:extLst>
              <a:ext uri="{FF2B5EF4-FFF2-40B4-BE49-F238E27FC236}">
                <a16:creationId xmlns:a16="http://schemas.microsoft.com/office/drawing/2014/main" id="{020E633D-FE56-45ED-8FE3-D43BB361CCFD}"/>
              </a:ext>
            </a:extLst>
          </p:cNvPr>
          <p:cNvSpPr/>
          <p:nvPr/>
        </p:nvSpPr>
        <p:spPr>
          <a:xfrm>
            <a:off x="254493" y="2496710"/>
            <a:ext cx="253043" cy="62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5E7075C7-235D-45E7-A5E9-CDFFA5512D39}"/>
              </a:ext>
            </a:extLst>
          </p:cNvPr>
          <p:cNvSpPr/>
          <p:nvPr/>
        </p:nvSpPr>
        <p:spPr>
          <a:xfrm>
            <a:off x="1869955" y="2496710"/>
            <a:ext cx="253043" cy="6202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3239E89E-4744-4F71-9024-DFB492FFC7C9}"/>
              </a:ext>
            </a:extLst>
          </p:cNvPr>
          <p:cNvSpPr txBox="1"/>
          <p:nvPr/>
        </p:nvSpPr>
        <p:spPr>
          <a:xfrm rot="16200000">
            <a:off x="-137658" y="2456388"/>
            <a:ext cx="1074825" cy="246221"/>
          </a:xfrm>
          <a:prstGeom prst="rect">
            <a:avLst/>
          </a:prstGeom>
          <a:noFill/>
        </p:spPr>
        <p:txBody>
          <a:bodyPr wrap="square" rtlCol="0">
            <a:spAutoFit/>
          </a:bodyPr>
          <a:lstStyle/>
          <a:p>
            <a:r>
              <a:rPr lang="it-IT" sz="1000" b="1" dirty="0"/>
              <a:t>HSV-TK</a:t>
            </a:r>
          </a:p>
        </p:txBody>
      </p:sp>
      <p:sp>
        <p:nvSpPr>
          <p:cNvPr id="15" name="CasellaDiTesto 14">
            <a:extLst>
              <a:ext uri="{FF2B5EF4-FFF2-40B4-BE49-F238E27FC236}">
                <a16:creationId xmlns:a16="http://schemas.microsoft.com/office/drawing/2014/main" id="{14F85B06-ACE2-49EC-963F-20A2BC164930}"/>
              </a:ext>
            </a:extLst>
          </p:cNvPr>
          <p:cNvSpPr txBox="1"/>
          <p:nvPr/>
        </p:nvSpPr>
        <p:spPr>
          <a:xfrm rot="16200000">
            <a:off x="1527021" y="2456388"/>
            <a:ext cx="1074825" cy="246221"/>
          </a:xfrm>
          <a:prstGeom prst="rect">
            <a:avLst/>
          </a:prstGeom>
          <a:noFill/>
        </p:spPr>
        <p:txBody>
          <a:bodyPr wrap="square" rtlCol="0">
            <a:spAutoFit/>
          </a:bodyPr>
          <a:lstStyle/>
          <a:p>
            <a:r>
              <a:rPr lang="it-IT" sz="1000" b="1" dirty="0"/>
              <a:t>HSV-TK</a:t>
            </a:r>
          </a:p>
        </p:txBody>
      </p:sp>
      <p:sp>
        <p:nvSpPr>
          <p:cNvPr id="12" name="CasellaDiTesto 11">
            <a:extLst>
              <a:ext uri="{FF2B5EF4-FFF2-40B4-BE49-F238E27FC236}">
                <a16:creationId xmlns:a16="http://schemas.microsoft.com/office/drawing/2014/main" id="{69A82026-4BA2-4F99-AAB9-AA48FE6227CD}"/>
              </a:ext>
            </a:extLst>
          </p:cNvPr>
          <p:cNvSpPr txBox="1"/>
          <p:nvPr/>
        </p:nvSpPr>
        <p:spPr>
          <a:xfrm>
            <a:off x="6361044" y="3615513"/>
            <a:ext cx="993913" cy="261610"/>
          </a:xfrm>
          <a:prstGeom prst="rect">
            <a:avLst/>
          </a:prstGeom>
          <a:noFill/>
        </p:spPr>
        <p:txBody>
          <a:bodyPr wrap="square" rtlCol="0">
            <a:spAutoFit/>
          </a:bodyPr>
          <a:lstStyle/>
          <a:p>
            <a:r>
              <a:rPr lang="it-IT" sz="1100" b="1" dirty="0"/>
              <a:t>Gem</a:t>
            </a:r>
          </a:p>
        </p:txBody>
      </p:sp>
      <p:sp>
        <p:nvSpPr>
          <p:cNvPr id="17" name="CasellaDiTesto 16">
            <a:extLst>
              <a:ext uri="{FF2B5EF4-FFF2-40B4-BE49-F238E27FC236}">
                <a16:creationId xmlns:a16="http://schemas.microsoft.com/office/drawing/2014/main" id="{162BF0AF-A266-414D-8F67-595BE22766F8}"/>
              </a:ext>
            </a:extLst>
          </p:cNvPr>
          <p:cNvSpPr txBox="1"/>
          <p:nvPr/>
        </p:nvSpPr>
        <p:spPr>
          <a:xfrm>
            <a:off x="7214740" y="3612399"/>
            <a:ext cx="993913" cy="246221"/>
          </a:xfrm>
          <a:prstGeom prst="rect">
            <a:avLst/>
          </a:prstGeom>
          <a:noFill/>
        </p:spPr>
        <p:txBody>
          <a:bodyPr wrap="square" rtlCol="0">
            <a:spAutoFit/>
          </a:bodyPr>
          <a:lstStyle/>
          <a:p>
            <a:r>
              <a:rPr lang="it-IT" sz="1000" b="1" dirty="0"/>
              <a:t>HSV-TK</a:t>
            </a:r>
          </a:p>
        </p:txBody>
      </p:sp>
      <p:sp>
        <p:nvSpPr>
          <p:cNvPr id="18" name="CasellaDiTesto 17">
            <a:extLst>
              <a:ext uri="{FF2B5EF4-FFF2-40B4-BE49-F238E27FC236}">
                <a16:creationId xmlns:a16="http://schemas.microsoft.com/office/drawing/2014/main" id="{4E74D51F-5E35-4CBC-9F83-E1C17E5168E8}"/>
              </a:ext>
            </a:extLst>
          </p:cNvPr>
          <p:cNvSpPr txBox="1"/>
          <p:nvPr/>
        </p:nvSpPr>
        <p:spPr>
          <a:xfrm>
            <a:off x="8002987" y="3612398"/>
            <a:ext cx="2282025" cy="246221"/>
          </a:xfrm>
          <a:prstGeom prst="rect">
            <a:avLst/>
          </a:prstGeom>
          <a:noFill/>
        </p:spPr>
        <p:txBody>
          <a:bodyPr wrap="square" rtlCol="0">
            <a:spAutoFit/>
          </a:bodyPr>
          <a:lstStyle/>
          <a:p>
            <a:r>
              <a:rPr lang="it-IT" sz="1000" b="1" dirty="0"/>
              <a:t>Gem + HSV-TK</a:t>
            </a:r>
          </a:p>
        </p:txBody>
      </p:sp>
      <p:pic>
        <p:nvPicPr>
          <p:cNvPr id="3" name="Elemento grafico 2" descr="Badge 5 contorno">
            <a:extLst>
              <a:ext uri="{FF2B5EF4-FFF2-40B4-BE49-F238E27FC236}">
                <a16:creationId xmlns:a16="http://schemas.microsoft.com/office/drawing/2014/main" id="{99B87CCD-ED9A-4E88-8B65-033CA01AE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29" y="953564"/>
            <a:ext cx="522865" cy="522865"/>
          </a:xfrm>
          <a:prstGeom prst="rect">
            <a:avLst/>
          </a:prstGeom>
        </p:spPr>
      </p:pic>
      <p:pic>
        <p:nvPicPr>
          <p:cNvPr id="5" name="Elemento grafico 4" descr="Badge 6 contorno">
            <a:extLst>
              <a:ext uri="{FF2B5EF4-FFF2-40B4-BE49-F238E27FC236}">
                <a16:creationId xmlns:a16="http://schemas.microsoft.com/office/drawing/2014/main" id="{11692ED7-EF41-4B7C-BFA6-247FA320F8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69565" y="1322248"/>
            <a:ext cx="522455" cy="522455"/>
          </a:xfrm>
          <a:prstGeom prst="rect">
            <a:avLst/>
          </a:prstGeom>
        </p:spPr>
      </p:pic>
      <p:sp>
        <p:nvSpPr>
          <p:cNvPr id="14" name="CasellaDiTesto 13">
            <a:extLst>
              <a:ext uri="{FF2B5EF4-FFF2-40B4-BE49-F238E27FC236}">
                <a16:creationId xmlns:a16="http://schemas.microsoft.com/office/drawing/2014/main" id="{5E4F20DF-EF81-453D-BFA2-E3CCA083CA6C}"/>
              </a:ext>
            </a:extLst>
          </p:cNvPr>
          <p:cNvSpPr txBox="1"/>
          <p:nvPr/>
        </p:nvSpPr>
        <p:spPr>
          <a:xfrm>
            <a:off x="6222461" y="4819594"/>
            <a:ext cx="4619708" cy="261610"/>
          </a:xfrm>
          <a:prstGeom prst="rect">
            <a:avLst/>
          </a:prstGeom>
          <a:noFill/>
        </p:spPr>
        <p:txBody>
          <a:bodyPr wrap="square">
            <a:spAutoFit/>
          </a:bodyPr>
          <a:lstStyle/>
          <a:p>
            <a:pPr marL="0" lvl="0" indent="0" algn="l" rtl="0">
              <a:spcBef>
                <a:spcPts val="0"/>
              </a:spcBef>
              <a:spcAft>
                <a:spcPts val="0"/>
              </a:spcAft>
              <a:buNone/>
            </a:pPr>
            <a:r>
              <a:rPr lang="en-US" sz="1050" dirty="0">
                <a:solidFill>
                  <a:schemeClr val="dk1"/>
                </a:solidFill>
                <a:latin typeface="Fira Sans"/>
                <a:sym typeface="Fira Sans"/>
              </a:rPr>
              <a:t>Adapted from </a:t>
            </a:r>
            <a:r>
              <a:rPr lang="en-US" sz="1050" dirty="0" err="1">
                <a:solidFill>
                  <a:schemeClr val="dk1"/>
                </a:solidFill>
                <a:latin typeface="Fira Sans"/>
                <a:sym typeface="Fira Sans"/>
              </a:rPr>
              <a:t>Bucholz</a:t>
            </a:r>
            <a:r>
              <a:rPr lang="en-US" sz="1050" dirty="0">
                <a:solidFill>
                  <a:schemeClr val="dk1"/>
                </a:solidFill>
                <a:latin typeface="Fira Sans"/>
                <a:sym typeface="Fira Sans"/>
              </a:rPr>
              <a:t> S.M et al. Cancers, 2020</a:t>
            </a:r>
          </a:p>
        </p:txBody>
      </p:sp>
      <p:sp>
        <p:nvSpPr>
          <p:cNvPr id="4" name="Rettangolo 3">
            <a:extLst>
              <a:ext uri="{FF2B5EF4-FFF2-40B4-BE49-F238E27FC236}">
                <a16:creationId xmlns:a16="http://schemas.microsoft.com/office/drawing/2014/main" id="{226A62F7-D080-4A86-ADCC-EE5BC24FCD1A}"/>
              </a:ext>
            </a:extLst>
          </p:cNvPr>
          <p:cNvSpPr/>
          <p:nvPr/>
        </p:nvSpPr>
        <p:spPr>
          <a:xfrm>
            <a:off x="5492020" y="2042085"/>
            <a:ext cx="209065" cy="995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84864B5-02B1-4A9A-9E38-88B4EB90958D}"/>
              </a:ext>
            </a:extLst>
          </p:cNvPr>
          <p:cNvSpPr txBox="1"/>
          <p:nvPr/>
        </p:nvSpPr>
        <p:spPr>
          <a:xfrm rot="16200000">
            <a:off x="4161341" y="1543201"/>
            <a:ext cx="2870421" cy="276999"/>
          </a:xfrm>
          <a:prstGeom prst="rect">
            <a:avLst/>
          </a:prstGeom>
          <a:noFill/>
        </p:spPr>
        <p:txBody>
          <a:bodyPr wrap="square" rtlCol="0">
            <a:spAutoFit/>
          </a:bodyPr>
          <a:lstStyle/>
          <a:p>
            <a:r>
              <a:rPr lang="it-IT" sz="1200" b="1" dirty="0"/>
              <a:t>positive </a:t>
            </a:r>
            <a:r>
              <a:rPr lang="it-IT" sz="1200" b="1" dirty="0" err="1"/>
              <a:t>cells</a:t>
            </a:r>
            <a:r>
              <a:rPr lang="it-IT" sz="1200" b="1" dirty="0"/>
              <a:t> %</a:t>
            </a:r>
          </a:p>
        </p:txBody>
      </p:sp>
      <p:sp>
        <p:nvSpPr>
          <p:cNvPr id="16" name="CasellaDiTesto 15">
            <a:extLst>
              <a:ext uri="{FF2B5EF4-FFF2-40B4-BE49-F238E27FC236}">
                <a16:creationId xmlns:a16="http://schemas.microsoft.com/office/drawing/2014/main" id="{04D12C5B-DA5A-4454-BEAF-CF23B15DD4DC}"/>
              </a:ext>
            </a:extLst>
          </p:cNvPr>
          <p:cNvSpPr txBox="1"/>
          <p:nvPr/>
        </p:nvSpPr>
        <p:spPr>
          <a:xfrm>
            <a:off x="-65902" y="0"/>
            <a:ext cx="4637902" cy="253916"/>
          </a:xfrm>
          <a:prstGeom prst="rect">
            <a:avLst/>
          </a:prstGeom>
          <a:noFill/>
        </p:spPr>
        <p:txBody>
          <a:bodyPr wrap="square">
            <a:spAutoFit/>
          </a:bodyPr>
          <a:lstStyle/>
          <a:p>
            <a:r>
              <a:rPr lang="it-IT" sz="1050" dirty="0" err="1">
                <a:solidFill>
                  <a:schemeClr val="dk1"/>
                </a:solidFill>
                <a:latin typeface="Fira Sans"/>
              </a:rPr>
              <a:t>Adapted</a:t>
            </a:r>
            <a:r>
              <a:rPr lang="it-IT" sz="1050" dirty="0">
                <a:solidFill>
                  <a:schemeClr val="dk1"/>
                </a:solidFill>
                <a:latin typeface="Fira Sans"/>
              </a:rPr>
              <a:t> from Jonathan B. et al., Cancer </a:t>
            </a:r>
            <a:r>
              <a:rPr lang="it-IT" sz="1050" dirty="0" err="1">
                <a:solidFill>
                  <a:schemeClr val="dk1"/>
                </a:solidFill>
                <a:latin typeface="Fira Sans"/>
              </a:rPr>
              <a:t>research</a:t>
            </a:r>
            <a:r>
              <a:rPr lang="it-IT" sz="1050" dirty="0">
                <a:solidFill>
                  <a:schemeClr val="dk1"/>
                </a:solidFill>
                <a:latin typeface="Fira Sans"/>
              </a:rPr>
              <a:t>, 2013</a:t>
            </a:r>
          </a:p>
        </p:txBody>
      </p:sp>
    </p:spTree>
  </p:cSld>
  <p:clrMapOvr>
    <a:masterClrMapping/>
  </p:clrMapOvr>
</p:sld>
</file>

<file path=ppt/theme/theme1.xml><?xml version="1.0" encoding="utf-8"?>
<a:theme xmlns:a="http://schemas.openxmlformats.org/drawingml/2006/main" name="Vaccination Thesis Defense by Slidesgo">
  <a:themeElements>
    <a:clrScheme name="Simple Light">
      <a:dk1>
        <a:srgbClr val="5E5E5E"/>
      </a:dk1>
      <a:lt1>
        <a:srgbClr val="FFFFFF"/>
      </a:lt1>
      <a:dk2>
        <a:srgbClr val="4CB997"/>
      </a:dk2>
      <a:lt2>
        <a:srgbClr val="51B3B4"/>
      </a:lt2>
      <a:accent1>
        <a:srgbClr val="7CD9D1"/>
      </a:accent1>
      <a:accent2>
        <a:srgbClr val="A2ECE0"/>
      </a:accent2>
      <a:accent3>
        <a:srgbClr val="FFCD5E"/>
      </a:accent3>
      <a:accent4>
        <a:srgbClr val="FCD892"/>
      </a:accent4>
      <a:accent5>
        <a:srgbClr val="DAF8FA"/>
      </a:accent5>
      <a:accent6>
        <a:srgbClr val="5DAFD9"/>
      </a:accent6>
      <a:hlink>
        <a:srgbClr val="6161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4014</Words>
  <Application>Microsoft Office PowerPoint</Application>
  <PresentationFormat>Presentazione su schermo (16:9)</PresentationFormat>
  <Paragraphs>270</Paragraphs>
  <Slides>14</Slides>
  <Notes>14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14</vt:i4>
      </vt:variant>
    </vt:vector>
  </HeadingPairs>
  <TitlesOfParts>
    <vt:vector size="24" baseType="lpstr">
      <vt:lpstr>Freestyle Script</vt:lpstr>
      <vt:lpstr>Calibri</vt:lpstr>
      <vt:lpstr>Viga</vt:lpstr>
      <vt:lpstr>Fira Sans</vt:lpstr>
      <vt:lpstr>Times New Roman</vt:lpstr>
      <vt:lpstr>Arial</vt:lpstr>
      <vt:lpstr>Wingdings</vt:lpstr>
      <vt:lpstr>Roboto Slab</vt:lpstr>
      <vt:lpstr>Source Sans Pro</vt:lpstr>
      <vt:lpstr>Vaccination Thesis Defense by Slidesgo</vt:lpstr>
      <vt:lpstr>TAMs targeting in vivo gene therapy in PDAC </vt:lpstr>
      <vt:lpstr>BACKGROUND</vt:lpstr>
      <vt:lpstr>AIM of the PROJECT</vt:lpstr>
      <vt:lpstr>TOOLS</vt:lpstr>
      <vt:lpstr>EXPERIMENTAL PLAN :</vt:lpstr>
      <vt:lpstr>IN VITRO</vt:lpstr>
      <vt:lpstr>IN VIVO</vt:lpstr>
      <vt:lpstr>Presentazione standard di PowerPoint</vt:lpstr>
      <vt:lpstr>Presentazione standard di PowerPoint</vt:lpstr>
      <vt:lpstr>costs</vt:lpstr>
      <vt:lpstr>PITFULLS and SOLUTIONS</vt:lpstr>
      <vt:lpstr>CONCLUSIONS</vt:lpstr>
      <vt:lpstr>THANKS!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TAMs targeting in vivo gene therapy in PDAC </dc:title>
  <dc:creator>Jasmine</dc:creator>
  <cp:lastModifiedBy>Marco Gambelli</cp:lastModifiedBy>
  <cp:revision>51</cp:revision>
  <dcterms:modified xsi:type="dcterms:W3CDTF">2021-12-09T18:48:48Z</dcterms:modified>
</cp:coreProperties>
</file>