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0"/>
  </p:notesMasterIdLst>
  <p:sldIdLst>
    <p:sldId id="256" r:id="rId2"/>
    <p:sldId id="259" r:id="rId3"/>
    <p:sldId id="258" r:id="rId4"/>
    <p:sldId id="263" r:id="rId5"/>
    <p:sldId id="261" r:id="rId6"/>
    <p:sldId id="262" r:id="rId7"/>
    <p:sldId id="264" r:id="rId8"/>
    <p:sldId id="265" r:id="rId9"/>
    <p:sldId id="266" r:id="rId10"/>
    <p:sldId id="274" r:id="rId11"/>
    <p:sldId id="269" r:id="rId12"/>
    <p:sldId id="267" r:id="rId13"/>
    <p:sldId id="277" r:id="rId14"/>
    <p:sldId id="272" r:id="rId15"/>
    <p:sldId id="273" r:id="rId16"/>
    <p:sldId id="276" r:id="rId17"/>
    <p:sldId id="271"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E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43" autoAdjust="0"/>
  </p:normalViewPr>
  <p:slideViewPr>
    <p:cSldViewPr snapToGrid="0">
      <p:cViewPr varScale="1">
        <p:scale>
          <a:sx n="71" d="100"/>
          <a:sy n="71" d="100"/>
        </p:scale>
        <p:origin x="110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B33-47EE-B14E-607D423720C7}"/>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B33-47EE-B14E-607D423720C7}"/>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B33-47EE-B14E-607D423720C7}"/>
              </c:ext>
            </c:extLst>
          </c:dPt>
          <c:dPt>
            <c:idx val="3"/>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B33-47EE-B14E-607D423720C7}"/>
              </c:ext>
            </c:extLst>
          </c:dPt>
          <c:dPt>
            <c:idx val="4"/>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B33-47EE-B14E-607D423720C7}"/>
              </c:ext>
            </c:extLst>
          </c:dPt>
          <c:dPt>
            <c:idx val="5"/>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B33-47EE-B14E-607D423720C7}"/>
              </c:ext>
            </c:extLst>
          </c:dPt>
          <c:dPt>
            <c:idx val="6"/>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B33-47EE-B14E-607D423720C7}"/>
              </c:ext>
            </c:extLst>
          </c:dPt>
          <c:dPt>
            <c:idx val="7"/>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4B33-47EE-B14E-607D423720C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4B33-47EE-B14E-607D423720C7}"/>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4B33-47EE-B14E-607D423720C7}"/>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4B33-47EE-B14E-607D423720C7}"/>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4B33-47EE-B14E-607D423720C7}"/>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9-4B33-47EE-B14E-607D423720C7}"/>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B-4B33-47EE-B14E-607D423720C7}"/>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D-4B33-47EE-B14E-607D423720C7}"/>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F-4B33-47EE-B14E-607D423720C7}"/>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Sheet1!$A$1:$A$8</c:f>
              <c:strCache>
                <c:ptCount val="8"/>
                <c:pt idx="0">
                  <c:v>Human SCLC cells Luc-GFPH69 (€ 665 per vial, 5 vials)</c:v>
                </c:pt>
                <c:pt idx="1">
                  <c:v>ANIMAL MODEL</c:v>
                </c:pt>
                <c:pt idx="3">
                  <c:v>Cationic Liposome Vector</c:v>
                </c:pt>
                <c:pt idx="4">
                  <c:v>siRNA and control siRNA</c:v>
                </c:pt>
                <c:pt idx="5">
                  <c:v>Western Blot, RT-PCR and Real Time PCR</c:v>
                </c:pt>
                <c:pt idx="6">
                  <c:v>Visual analysis</c:v>
                </c:pt>
                <c:pt idx="7">
                  <c:v>Vibrating mesh nebulizers:</c:v>
                </c:pt>
              </c:strCache>
            </c:strRef>
          </c:cat>
          <c:val>
            <c:numRef>
              <c:f>Sheet1!$B$1:$B$8</c:f>
              <c:numCache>
                <c:formatCode>[$€-2]\ #,##0;[Red]\-[$€-2]\ #,##0</c:formatCode>
                <c:ptCount val="8"/>
                <c:pt idx="0">
                  <c:v>3325</c:v>
                </c:pt>
                <c:pt idx="1">
                  <c:v>1968</c:v>
                </c:pt>
                <c:pt idx="3">
                  <c:v>1600</c:v>
                </c:pt>
                <c:pt idx="4">
                  <c:v>2700</c:v>
                </c:pt>
                <c:pt idx="5">
                  <c:v>2500</c:v>
                </c:pt>
                <c:pt idx="6">
                  <c:v>2000</c:v>
                </c:pt>
                <c:pt idx="7">
                  <c:v>30</c:v>
                </c:pt>
              </c:numCache>
            </c:numRef>
          </c:val>
          <c:extLst>
            <c:ext xmlns:c16="http://schemas.microsoft.com/office/drawing/2014/chart" uri="{C3380CC4-5D6E-409C-BE32-E72D297353CC}">
              <c16:uniqueId val="{00000010-4B33-47EE-B14E-607D423720C7}"/>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D4BEF-BCDA-4F70-B2CF-90CE6BEA7022}" type="datetimeFigureOut">
              <a:rPr lang="en-US" smtClean="0"/>
              <a:t>12/9/2021</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7FAF5-A437-4721-B55B-2DD4534050C0}" type="slidenum">
              <a:rPr lang="en-US" smtClean="0"/>
              <a:t>‹#›</a:t>
            </a:fld>
            <a:endParaRPr lang="en-US"/>
          </a:p>
        </p:txBody>
      </p:sp>
    </p:spTree>
    <p:extLst>
      <p:ext uri="{BB962C8B-B14F-4D97-AF65-F5344CB8AC3E}">
        <p14:creationId xmlns:p14="http://schemas.microsoft.com/office/powerpoint/2010/main" val="9934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Preventing metastasis in Small Cell Lung Cancer (SCLC) cells by targeting NFIB transcription factor.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Chiraze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Oubad</a:t>
            </a:r>
            <a:r>
              <a:rPr lang="en-US" sz="1800" dirty="0">
                <a:effectLst/>
                <a:latin typeface="Calibri" panose="020F0502020204030204" pitchFamily="34" charset="0"/>
                <a:ea typeface="Calibri" panose="020F0502020204030204" pitchFamily="34" charset="0"/>
                <a:cs typeface="Times New Roman" panose="02020603050405020304" pitchFamily="18" charset="0"/>
              </a:rPr>
              <a:t>, Amina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Hadziemric</a:t>
            </a:r>
            <a:r>
              <a:rPr lang="en-US" sz="1800" dirty="0">
                <a:effectLst/>
                <a:latin typeface="Calibri" panose="020F0502020204030204" pitchFamily="34" charset="0"/>
                <a:ea typeface="Calibri" panose="020F0502020204030204" pitchFamily="34" charset="0"/>
                <a:cs typeface="Times New Roman" panose="02020603050405020304" pitchFamily="18" charset="0"/>
              </a:rPr>
              <a:t>, Erisa Selita)</a:t>
            </a:r>
          </a:p>
          <a:p>
            <a:endParaRPr lang="en-US" dirty="0"/>
          </a:p>
        </p:txBody>
      </p:sp>
      <p:sp>
        <p:nvSpPr>
          <p:cNvPr id="4" name="Segnaposto numero diapositiva 3"/>
          <p:cNvSpPr>
            <a:spLocks noGrp="1"/>
          </p:cNvSpPr>
          <p:nvPr>
            <p:ph type="sldNum" sz="quarter" idx="5"/>
          </p:nvPr>
        </p:nvSpPr>
        <p:spPr/>
        <p:txBody>
          <a:bodyPr/>
          <a:lstStyle/>
          <a:p>
            <a:fld id="{F4E7FAF5-A437-4721-B55B-2DD4534050C0}" type="slidenum">
              <a:rPr lang="en-US" smtClean="0"/>
              <a:t>1</a:t>
            </a:fld>
            <a:endParaRPr lang="en-US"/>
          </a:p>
        </p:txBody>
      </p:sp>
    </p:spTree>
    <p:extLst>
      <p:ext uri="{BB962C8B-B14F-4D97-AF65-F5344CB8AC3E}">
        <p14:creationId xmlns:p14="http://schemas.microsoft.com/office/powerpoint/2010/main" val="716256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use Human SCLC cells Luc-GFPH69 and measure the tumor progression on 2 samples: the control sample in which no siRNA will be transfected and the one where the siRNA is transfected. Cells will grow for 1 to 3 days, according to protocol provided by the manufacturer. The transfection efficiency can be measured by fluorescence microscopy. To assess the gene knockdown, we use Real Time – PCR (as a quantitative method). Western blotting is also a good way to observe protein production.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use a positive control siRNA to optimize siRNA delivery conditions and to reconfirm high levels of delivery in each RNAi experiment. If a positive control fails to produce the anticipated phenotype, we need to evaluate the experimental conditions and decide if some factors need to be adjusted.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we would expect, substantially is that the transfected siRNA should stop the proliferation of the cells at a high percentage, which would lead us to proceed in the in vivo experiment.</a:t>
            </a:r>
          </a:p>
          <a:p>
            <a:endParaRPr lang="en-US" dirty="0"/>
          </a:p>
        </p:txBody>
      </p:sp>
      <p:sp>
        <p:nvSpPr>
          <p:cNvPr id="4" name="Segnaposto numero diapositiva 3"/>
          <p:cNvSpPr>
            <a:spLocks noGrp="1"/>
          </p:cNvSpPr>
          <p:nvPr>
            <p:ph type="sldNum" sz="quarter" idx="5"/>
          </p:nvPr>
        </p:nvSpPr>
        <p:spPr/>
        <p:txBody>
          <a:bodyPr/>
          <a:lstStyle/>
          <a:p>
            <a:fld id="{F4E7FAF5-A437-4721-B55B-2DD4534050C0}" type="slidenum">
              <a:rPr lang="en-US" smtClean="0"/>
              <a:t>10</a:t>
            </a:fld>
            <a:endParaRPr lang="en-US"/>
          </a:p>
        </p:txBody>
      </p:sp>
    </p:spTree>
    <p:extLst>
      <p:ext uri="{BB962C8B-B14F-4D97-AF65-F5344CB8AC3E}">
        <p14:creationId xmlns:p14="http://schemas.microsoft.com/office/powerpoint/2010/main" val="1549470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we would expect, after the gene therapy on the orthotopic mice is that in the mice that were not treated, the tumor will progress at a higher rate (accelerated also due to the fact that the mice are immunodeficient) and in the mice that were treated with the inhalation therapy the metastasis will not occur due to the gene knockdown. At this point, it is important to combine therapies (chemotherapy or surgery) to remove the tumoral cells.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assess the tumor progression, we use optical imaging.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Metastasis in this type of cancer is observed mostly in kidneys and in the liver (sometimes in the bones).  This gene therapy is supposed to lower the incidence of metastasis. </a:t>
            </a:r>
          </a:p>
        </p:txBody>
      </p:sp>
      <p:sp>
        <p:nvSpPr>
          <p:cNvPr id="4" name="Segnaposto numero diapositiva 3"/>
          <p:cNvSpPr>
            <a:spLocks noGrp="1"/>
          </p:cNvSpPr>
          <p:nvPr>
            <p:ph type="sldNum" sz="quarter" idx="5"/>
          </p:nvPr>
        </p:nvSpPr>
        <p:spPr/>
        <p:txBody>
          <a:bodyPr/>
          <a:lstStyle/>
          <a:p>
            <a:fld id="{F4E7FAF5-A437-4721-B55B-2DD4534050C0}" type="slidenum">
              <a:rPr lang="en-US" smtClean="0"/>
              <a:t>11</a:t>
            </a:fld>
            <a:endParaRPr lang="en-US"/>
          </a:p>
        </p:txBody>
      </p:sp>
    </p:spTree>
    <p:extLst>
      <p:ext uri="{BB962C8B-B14F-4D97-AF65-F5344CB8AC3E}">
        <p14:creationId xmlns:p14="http://schemas.microsoft.com/office/powerpoint/2010/main" val="4167264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It was shown that vibrating mesh nebulizers customized with large mesh apertures are less disruptive to liposomes than jet nebulizers, especially when the vesicle size was optimized to be small (e.g. around 1 </a:t>
            </a:r>
            <a:r>
              <a:rPr lang="en-US" dirty="0" err="1"/>
              <a:t>μm</a:t>
            </a:r>
            <a:r>
              <a:rPr lang="en-US" dirty="0"/>
              <a:t>) prior to nebulization</a:t>
            </a:r>
            <a:r>
              <a:rPr lang="bs-Latn-BA" dirty="0"/>
              <a:t>.</a:t>
            </a:r>
          </a:p>
          <a:p>
            <a:r>
              <a:rPr lang="bs-Latn-BA" dirty="0"/>
              <a:t>Mice will inhale for 30 minutes.</a:t>
            </a:r>
          </a:p>
        </p:txBody>
      </p:sp>
      <p:sp>
        <p:nvSpPr>
          <p:cNvPr id="4" name="Segnaposto numero diapositiva 3"/>
          <p:cNvSpPr>
            <a:spLocks noGrp="1"/>
          </p:cNvSpPr>
          <p:nvPr>
            <p:ph type="sldNum" sz="quarter" idx="5"/>
          </p:nvPr>
        </p:nvSpPr>
        <p:spPr/>
        <p:txBody>
          <a:bodyPr/>
          <a:lstStyle/>
          <a:p>
            <a:fld id="{F4E7FAF5-A437-4721-B55B-2DD4534050C0}" type="slidenum">
              <a:rPr lang="en-US" smtClean="0"/>
              <a:t>12</a:t>
            </a:fld>
            <a:endParaRPr lang="en-US"/>
          </a:p>
        </p:txBody>
      </p:sp>
    </p:spTree>
    <p:extLst>
      <p:ext uri="{BB962C8B-B14F-4D97-AF65-F5344CB8AC3E}">
        <p14:creationId xmlns:p14="http://schemas.microsoft.com/office/powerpoint/2010/main" val="5170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Before treating the mice with our gene therapy, it is important to assess tumoral progression alongside NFIB expression. This can be done by performing Western Blot to identify the NFIB expression and we can see the tumor progression on the mice using optical imaging. Some mice will be left untreated, and those will be our control mice. What’s expected to happen is that in these mice there will be metastasis, primarily in the liver and kidneys, which will help us understand and determine an approximate number of days needed for the tumor to progress from a tissue to another. After this we will proceed in the same manner with the remaining mice, but prior to metastasis they will be treated with our gene therapy to further investigate whether there will be metastasis or not and observe cell proliferation.</a:t>
            </a:r>
          </a:p>
        </p:txBody>
      </p:sp>
      <p:sp>
        <p:nvSpPr>
          <p:cNvPr id="4" name="Segnaposto numero diapositiva 3"/>
          <p:cNvSpPr>
            <a:spLocks noGrp="1"/>
          </p:cNvSpPr>
          <p:nvPr>
            <p:ph type="sldNum" sz="quarter" idx="5"/>
          </p:nvPr>
        </p:nvSpPr>
        <p:spPr/>
        <p:txBody>
          <a:bodyPr/>
          <a:lstStyle/>
          <a:p>
            <a:fld id="{F4E7FAF5-A437-4721-B55B-2DD4534050C0}" type="slidenum">
              <a:rPr lang="en-US" smtClean="0"/>
              <a:t>13</a:t>
            </a:fld>
            <a:endParaRPr lang="en-US"/>
          </a:p>
        </p:txBody>
      </p:sp>
    </p:spTree>
    <p:extLst>
      <p:ext uri="{BB962C8B-B14F-4D97-AF65-F5344CB8AC3E}">
        <p14:creationId xmlns:p14="http://schemas.microsoft.com/office/powerpoint/2010/main" val="2962286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7FAF5-A437-4721-B55B-2DD4534050C0}" type="slidenum">
              <a:rPr lang="en-US" smtClean="0"/>
              <a:t>14</a:t>
            </a:fld>
            <a:endParaRPr lang="en-US"/>
          </a:p>
        </p:txBody>
      </p:sp>
    </p:spTree>
    <p:extLst>
      <p:ext uri="{BB962C8B-B14F-4D97-AF65-F5344CB8AC3E}">
        <p14:creationId xmlns:p14="http://schemas.microsoft.com/office/powerpoint/2010/main" val="50866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E2E2E"/>
                </a:solidFill>
                <a:effectLst/>
                <a:latin typeface="NexusSans"/>
              </a:rPr>
              <a:t>L. </a:t>
            </a:r>
            <a:r>
              <a:rPr lang="en-US" b="0" i="0" dirty="0" err="1">
                <a:solidFill>
                  <a:srgbClr val="2E2E2E"/>
                </a:solidFill>
                <a:effectLst/>
                <a:latin typeface="NexusSans"/>
              </a:rPr>
              <a:t>Digiacomo</a:t>
            </a:r>
            <a:r>
              <a:rPr lang="en-US" b="0" i="0" dirty="0">
                <a:solidFill>
                  <a:srgbClr val="2E2E2E"/>
                </a:solidFill>
                <a:effectLst/>
                <a:latin typeface="NexusSans"/>
              </a:rPr>
              <a:t>, F. </a:t>
            </a:r>
            <a:r>
              <a:rPr lang="en-US" b="0" i="0" dirty="0" err="1">
                <a:solidFill>
                  <a:srgbClr val="2E2E2E"/>
                </a:solidFill>
                <a:effectLst/>
                <a:latin typeface="NexusSans"/>
              </a:rPr>
              <a:t>Giulimondi</a:t>
            </a:r>
            <a:r>
              <a:rPr lang="en-US" b="0" i="0" dirty="0">
                <a:solidFill>
                  <a:srgbClr val="2E2E2E"/>
                </a:solidFill>
                <a:effectLst/>
                <a:latin typeface="NexusSans"/>
              </a:rPr>
              <a:t>, M. </a:t>
            </a:r>
            <a:r>
              <a:rPr lang="en-US" b="0" i="0" dirty="0" err="1">
                <a:solidFill>
                  <a:srgbClr val="2E2E2E"/>
                </a:solidFill>
                <a:effectLst/>
                <a:latin typeface="NexusSans"/>
              </a:rPr>
              <a:t>Mahmoudi</a:t>
            </a:r>
            <a:r>
              <a:rPr lang="en-US" b="0" i="0" dirty="0">
                <a:solidFill>
                  <a:srgbClr val="2E2E2E"/>
                </a:solidFill>
                <a:effectLst/>
                <a:latin typeface="NexusSans"/>
              </a:rPr>
              <a:t>, G. </a:t>
            </a:r>
            <a:r>
              <a:rPr lang="en-US" b="0" i="0" dirty="0" err="1">
                <a:solidFill>
                  <a:srgbClr val="2E2E2E"/>
                </a:solidFill>
                <a:effectLst/>
                <a:latin typeface="NexusSans"/>
              </a:rPr>
              <a:t>Caracciolo</a:t>
            </a:r>
            <a:r>
              <a:rPr lang="bs-Latn-BA" b="0" i="0" dirty="0">
                <a:solidFill>
                  <a:srgbClr val="2E2E2E"/>
                </a:solidFill>
                <a:effectLst/>
                <a:latin typeface="NexusSans"/>
              </a:rPr>
              <a:t> </a:t>
            </a:r>
            <a:r>
              <a:rPr lang="en-US" b="1" i="0" dirty="0">
                <a:solidFill>
                  <a:srgbClr val="2E2E2E"/>
                </a:solidFill>
                <a:effectLst/>
                <a:latin typeface="NexusSans"/>
              </a:rPr>
              <a:t>Effect of molecular crowding on the biological identity of liposomes: an overlooked factor at the bio-nano interface</a:t>
            </a:r>
            <a:endParaRPr lang="en-US" b="0" i="0" dirty="0">
              <a:solidFill>
                <a:srgbClr val="2E2E2E"/>
              </a:solidFill>
              <a:effectLst/>
              <a:latin typeface="Nexus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E2E2E"/>
                </a:solidFill>
                <a:effectLst/>
                <a:latin typeface="NexusSans"/>
              </a:rPr>
              <a:t>Nanoscale Adv., 1 (2019), pp. 2518-2522</a:t>
            </a:r>
            <a:r>
              <a:rPr lang="bs-Latn-BA" b="0" i="0" dirty="0">
                <a:solidFill>
                  <a:srgbClr val="2E2E2E"/>
                </a:solidFill>
                <a:effectLst/>
                <a:latin typeface="NexusSans"/>
              </a:rPr>
              <a:t> (</a:t>
            </a:r>
            <a:r>
              <a:rPr lang="bs-Latn-BA" b="1" dirty="0" err="1"/>
              <a:t>we</a:t>
            </a:r>
            <a:r>
              <a:rPr lang="bs-Latn-BA" b="1" dirty="0"/>
              <a:t> </a:t>
            </a:r>
            <a:r>
              <a:rPr lang="bs-Latn-BA" b="1" dirty="0" err="1"/>
              <a:t>bypass</a:t>
            </a:r>
            <a:r>
              <a:rPr lang="bs-Latn-BA" b="1" dirty="0"/>
              <a:t>: </a:t>
            </a:r>
            <a:r>
              <a:rPr lang="en-US" b="0" i="0" dirty="0">
                <a:solidFill>
                  <a:srgbClr val="2E2E2E"/>
                </a:solidFill>
                <a:effectLst/>
                <a:latin typeface="NexusSerif"/>
              </a:rPr>
              <a:t>CLs pick up plasma protein such as serum albumin, complements, immunoglobulins (</a:t>
            </a:r>
            <a:r>
              <a:rPr lang="en-US" b="0" i="0" dirty="0" err="1">
                <a:solidFill>
                  <a:srgbClr val="2E2E2E"/>
                </a:solidFill>
                <a:effectLst/>
                <a:latin typeface="NexusSerif"/>
              </a:rPr>
              <a:t>Igs</a:t>
            </a:r>
            <a:r>
              <a:rPr lang="en-US" b="0" i="0" dirty="0">
                <a:solidFill>
                  <a:srgbClr val="2E2E2E"/>
                </a:solidFill>
                <a:effectLst/>
                <a:latin typeface="NexusSerif"/>
              </a:rPr>
              <a:t>), and apolipoproteins to form a corona layer on their surface, providing them with a totally new biological identity that will dramatically alter their fates </a:t>
            </a:r>
            <a:r>
              <a:rPr lang="en-US" b="0" i="1" dirty="0">
                <a:solidFill>
                  <a:srgbClr val="2E2E2E"/>
                </a:solidFill>
                <a:effectLst/>
                <a:latin typeface="NexusSerif"/>
              </a:rPr>
              <a:t>in vivo</a:t>
            </a:r>
            <a:r>
              <a:rPr lang="en-US" b="0" i="0" dirty="0">
                <a:solidFill>
                  <a:srgbClr val="2E2E2E"/>
                </a:solidFill>
                <a:effectLst/>
                <a:latin typeface="NexusSerif"/>
              </a:rPr>
              <a:t>.</a:t>
            </a:r>
            <a:r>
              <a:rPr lang="bs-Latn-BA" b="1" i="0" dirty="0">
                <a:solidFill>
                  <a:schemeClr val="tx1"/>
                </a:solidFill>
                <a:effectLst/>
                <a:latin typeface="+mn-lt"/>
              </a:rPr>
              <a:t>)</a:t>
            </a:r>
            <a:endParaRPr lang="en-US" b="0" i="0" dirty="0">
              <a:solidFill>
                <a:srgbClr val="2E2E2E"/>
              </a:solidFill>
              <a:effectLst/>
              <a:latin typeface="NexusSans"/>
            </a:endParaRPr>
          </a:p>
          <a:p>
            <a:endParaRPr lang="en-US" dirty="0"/>
          </a:p>
        </p:txBody>
      </p:sp>
      <p:sp>
        <p:nvSpPr>
          <p:cNvPr id="4" name="Slide Number Placeholder 3"/>
          <p:cNvSpPr>
            <a:spLocks noGrp="1"/>
          </p:cNvSpPr>
          <p:nvPr>
            <p:ph type="sldNum" sz="quarter" idx="5"/>
          </p:nvPr>
        </p:nvSpPr>
        <p:spPr/>
        <p:txBody>
          <a:bodyPr/>
          <a:lstStyle/>
          <a:p>
            <a:fld id="{F4E7FAF5-A437-4721-B55B-2DD4534050C0}" type="slidenum">
              <a:rPr lang="en-US" smtClean="0"/>
              <a:t>15</a:t>
            </a:fld>
            <a:endParaRPr lang="en-US"/>
          </a:p>
        </p:txBody>
      </p:sp>
    </p:spTree>
    <p:extLst>
      <p:ext uri="{BB962C8B-B14F-4D97-AF65-F5344CB8AC3E}">
        <p14:creationId xmlns:p14="http://schemas.microsoft.com/office/powerpoint/2010/main" val="247783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7FAF5-A437-4721-B55B-2DD4534050C0}" type="slidenum">
              <a:rPr lang="en-US" smtClean="0"/>
              <a:t>17</a:t>
            </a:fld>
            <a:endParaRPr lang="en-US"/>
          </a:p>
        </p:txBody>
      </p:sp>
    </p:spTree>
    <p:extLst>
      <p:ext uri="{BB962C8B-B14F-4D97-AF65-F5344CB8AC3E}">
        <p14:creationId xmlns:p14="http://schemas.microsoft.com/office/powerpoint/2010/main" val="250298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Before we begin to analyze the therapy, it is necessary to have some background on the disease that we are working on. Small cell lung cancer is a highly malignant cancer observed in lung tissues. Most of the time it is triggered by a lifetime of smoking, which is its major risk factor. For small cell lung cancer, a 2-stage system is most often used. Small cell lung cancers are staged as limited stage and extensive stage. Limited stage means that the cancer is only in one lung and maybe in lymph nodes on the same side of the chest. It is called extensive stage if the cancer has spread to the other lung, to lymph nodes on the other side of the chest, or to distant organs. The general 5-year survival rate for people with SCLC is 7%. It mostly depends on the stage of the disease, hence if it is extensive the survival rates are expected to drop. This is a highly metastatic cancer, which means that it can spread fast and promote the progression from limited to extensive. Metastasis is especially promoted by a transcriptional factor (DNA binding motif) called NFIB. The overexpression of NFIB leads to progression of tumoral cells, not only in SCLC but also in other types of cancer. According to several studies, NFIB has been described as an oncogene. </a:t>
            </a:r>
          </a:p>
          <a:p>
            <a:endParaRPr lang="en-US" dirty="0"/>
          </a:p>
        </p:txBody>
      </p:sp>
      <p:sp>
        <p:nvSpPr>
          <p:cNvPr id="4" name="Segnaposto numero diapositiva 3"/>
          <p:cNvSpPr>
            <a:spLocks noGrp="1"/>
          </p:cNvSpPr>
          <p:nvPr>
            <p:ph type="sldNum" sz="quarter" idx="5"/>
          </p:nvPr>
        </p:nvSpPr>
        <p:spPr/>
        <p:txBody>
          <a:bodyPr/>
          <a:lstStyle/>
          <a:p>
            <a:fld id="{F4E7FAF5-A437-4721-B55B-2DD4534050C0}" type="slidenum">
              <a:rPr lang="en-US" smtClean="0"/>
              <a:t>2</a:t>
            </a:fld>
            <a:endParaRPr lang="en-US"/>
          </a:p>
        </p:txBody>
      </p:sp>
    </p:spTree>
    <p:extLst>
      <p:ext uri="{BB962C8B-B14F-4D97-AF65-F5344CB8AC3E}">
        <p14:creationId xmlns:p14="http://schemas.microsoft.com/office/powerpoint/2010/main" val="294049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SCLC is difficult to treat, and current therapies do not provide optimal solutions. They involve surgeries, chemotherapy, and radiation therapy, all of which could be invasive and painful, especially considering that this type of cancer is highly prolific and aggressive. A new combined therapy could substitute the need of invasive therapies or at least reduce their intensity. Several studies cited in this presentation have shown that the overexpression of NFIB induces tumor growth and promotes metastasis. However, its role is still not fully known. It has been shown, nevertheless, that its downregulation provides a good solution for new therapies. We aim to knock down its expression by using siRNA encapsulated in a liposomal vector and deliver the whole complex by inhalation, which is a less traumatic way of delivery, and it could reach the target cells easily. </a:t>
            </a:r>
            <a:endParaRPr lang="en-US" dirty="0"/>
          </a:p>
        </p:txBody>
      </p:sp>
      <p:sp>
        <p:nvSpPr>
          <p:cNvPr id="4" name="Segnaposto numero diapositiva 3"/>
          <p:cNvSpPr>
            <a:spLocks noGrp="1"/>
          </p:cNvSpPr>
          <p:nvPr>
            <p:ph type="sldNum" sz="quarter" idx="5"/>
          </p:nvPr>
        </p:nvSpPr>
        <p:spPr/>
        <p:txBody>
          <a:bodyPr/>
          <a:lstStyle/>
          <a:p>
            <a:fld id="{F4E7FAF5-A437-4721-B55B-2DD4534050C0}" type="slidenum">
              <a:rPr lang="en-US" smtClean="0"/>
              <a:t>3</a:t>
            </a:fld>
            <a:endParaRPr lang="en-US"/>
          </a:p>
        </p:txBody>
      </p:sp>
    </p:spTree>
    <p:extLst>
      <p:ext uri="{BB962C8B-B14F-4D97-AF65-F5344CB8AC3E}">
        <p14:creationId xmlns:p14="http://schemas.microsoft.com/office/powerpoint/2010/main" val="322116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(A–C) Early lesions NFIB (A), SYN (B), and CDH1 (C) staining, respectively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Nfib</a:t>
            </a:r>
            <a:r>
              <a:rPr lang="en-US" sz="1800" dirty="0">
                <a:effectLst/>
                <a:latin typeface="Calibri" panose="020F0502020204030204" pitchFamily="34" charset="0"/>
                <a:ea typeface="Calibri" panose="020F0502020204030204" pitchFamily="34" charset="0"/>
                <a:cs typeface="Times New Roman" panose="02020603050405020304" pitchFamily="18" charset="0"/>
              </a:rPr>
              <a:t> cohort). (D–F) Advanced lesion NFIB (D), SYN (E), and CDH1 (F) staining, respectively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Mycl</a:t>
            </a:r>
            <a:r>
              <a:rPr lang="en-US" sz="1800" dirty="0">
                <a:effectLst/>
                <a:latin typeface="Calibri" panose="020F0502020204030204" pitchFamily="34" charset="0"/>
                <a:ea typeface="Calibri" panose="020F0502020204030204" pitchFamily="34" charset="0"/>
                <a:cs typeface="Times New Roman" panose="02020603050405020304" pitchFamily="18" charset="0"/>
              </a:rPr>
              <a:t> cohort).(G) Whole lung, CDH1 staining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Mycl</a:t>
            </a:r>
            <a:r>
              <a:rPr lang="en-US" sz="1800" dirty="0">
                <a:effectLst/>
                <a:latin typeface="Calibri" panose="020F0502020204030204" pitchFamily="34" charset="0"/>
                <a:ea typeface="Calibri" panose="020F0502020204030204" pitchFamily="34" charset="0"/>
                <a:cs typeface="Times New Roman" panose="02020603050405020304" pitchFamily="18" charset="0"/>
              </a:rPr>
              <a:t> cohort).(H and I) Part of the lung indicated with dotted area in (G), CDH1 (H) and NFIB (I), respectively. Invasive sheaths indicated with arrowheads. (J) Whole lung, CDH1 staining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Nfib</a:t>
            </a:r>
            <a:r>
              <a:rPr lang="en-US" sz="1800" dirty="0">
                <a:effectLst/>
                <a:latin typeface="Calibri" panose="020F0502020204030204" pitchFamily="34" charset="0"/>
                <a:ea typeface="Calibri" panose="020F0502020204030204" pitchFamily="34" charset="0"/>
                <a:cs typeface="Times New Roman" panose="02020603050405020304" pitchFamily="18" charset="0"/>
              </a:rPr>
              <a:t> cohort).(K and L) Diagrams of tumor growth and local and distant metastatic dissemination. NE tumor cells are abundantly found in lymph vessels. Without NFIB overexpression, intrapulmonary dissemination and metastatic load in liver is very limited (K). With NFIB overexpression, there is massive intrapulmonary dissemination, large metastatic load in the liver, and metastasis to kidney and bone (L). Scale bars in (A)–(F) represent 100mm. Scale bars in (H) and (I) represent 500mm.</a:t>
            </a:r>
          </a:p>
          <a:p>
            <a:endParaRPr lang="en-US" dirty="0"/>
          </a:p>
        </p:txBody>
      </p:sp>
      <p:sp>
        <p:nvSpPr>
          <p:cNvPr id="4" name="Segnaposto numero diapositiva 3"/>
          <p:cNvSpPr>
            <a:spLocks noGrp="1"/>
          </p:cNvSpPr>
          <p:nvPr>
            <p:ph type="sldNum" sz="quarter" idx="5"/>
          </p:nvPr>
        </p:nvSpPr>
        <p:spPr/>
        <p:txBody>
          <a:bodyPr/>
          <a:lstStyle/>
          <a:p>
            <a:fld id="{F4E7FAF5-A437-4721-B55B-2DD4534050C0}" type="slidenum">
              <a:rPr lang="en-US" smtClean="0"/>
              <a:t>4</a:t>
            </a:fld>
            <a:endParaRPr lang="en-US"/>
          </a:p>
        </p:txBody>
      </p:sp>
    </p:spTree>
    <p:extLst>
      <p:ext uri="{BB962C8B-B14F-4D97-AF65-F5344CB8AC3E}">
        <p14:creationId xmlns:p14="http://schemas.microsoft.com/office/powerpoint/2010/main" val="312339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Two images that can be interpreted in this way: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Kaplan-Meier curve showing acceleration of SCLC in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Rb/p53/TET-NFIB</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compared to the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Rb/p53</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model. Median survival for each model is indicated and p-value from log-rank test is shown. In cells where NFIB is lacking tumoral progression is slower than in cells where NFIB is overexpressed. Hematoxylin and eosin stain of representative SCLC arising in the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Rb/p53/TET-NFIB</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model, black scale bar, 50mm. Inset: CGRP immunostaining of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Rb/p53/TET-NFIB</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tumor, white scale bar, 10mm.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egnaposto numero diapositiva 3"/>
          <p:cNvSpPr>
            <a:spLocks noGrp="1"/>
          </p:cNvSpPr>
          <p:nvPr>
            <p:ph type="sldNum" sz="quarter" idx="5"/>
          </p:nvPr>
        </p:nvSpPr>
        <p:spPr/>
        <p:txBody>
          <a:bodyPr/>
          <a:lstStyle/>
          <a:p>
            <a:fld id="{F4E7FAF5-A437-4721-B55B-2DD4534050C0}" type="slidenum">
              <a:rPr lang="en-US" smtClean="0"/>
              <a:t>5</a:t>
            </a:fld>
            <a:endParaRPr lang="en-US"/>
          </a:p>
        </p:txBody>
      </p:sp>
    </p:spTree>
    <p:extLst>
      <p:ext uri="{BB962C8B-B14F-4D97-AF65-F5344CB8AC3E}">
        <p14:creationId xmlns:p14="http://schemas.microsoft.com/office/powerpoint/2010/main" val="410331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After analyzing the role of NFIB in this type of cancer, it was important to us to find a way of downregulating the gene expression. After consulting several studies, we saw best that a siRNA is used. The best way to deliver our siRNA in the target cells is by using a liposome. Liposomes are versatile and well-proven as a means to deliver nucleic acids into cells. So how does it exactly work and why did we choose a liposome vector? The cationic lipoplex, as shown in the picture will interact with the negatively charged cellular membrane which will lead to an enhanced delivery within the cells via endocytosis. The siRNA is encapsulated into the cationic liposome (positively charged) leading to the formation of a lipoplex. The lipoplex then will enter the target cells by interacting with their membrane (negatively charged).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F4E7FAF5-A437-4721-B55B-2DD4534050C0}" type="slidenum">
              <a:rPr lang="en-US" smtClean="0"/>
              <a:t>6</a:t>
            </a:fld>
            <a:endParaRPr lang="en-US"/>
          </a:p>
        </p:txBody>
      </p:sp>
    </p:spTree>
    <p:extLst>
      <p:ext uri="{BB962C8B-B14F-4D97-AF65-F5344CB8AC3E}">
        <p14:creationId xmlns:p14="http://schemas.microsoft.com/office/powerpoint/2010/main" val="136199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Studies have shown that inhalation therapy (as a delivery method) is promising. There have been some studies and very few clinical trials. There is great potential, however, for this delivery method.  </a:t>
            </a:r>
            <a:r>
              <a:rPr lang="en-US" dirty="0"/>
              <a:t>The major side effect profile and toxicity of cytotoxic agents were reduced by delivering therapeutic concentrations locally to the lung. Although further studies are required to improve the efficacy of liposomal aerosol chemotherapeutics, the unique targeting options to the lungs clearly shows potential for the combination of active ingredients over the single drug treatment approach. </a:t>
            </a:r>
          </a:p>
          <a:p>
            <a:endParaRPr lang="en-US" dirty="0"/>
          </a:p>
        </p:txBody>
      </p:sp>
      <p:sp>
        <p:nvSpPr>
          <p:cNvPr id="4" name="Segnaposto numero diapositiva 3"/>
          <p:cNvSpPr>
            <a:spLocks noGrp="1"/>
          </p:cNvSpPr>
          <p:nvPr>
            <p:ph type="sldNum" sz="quarter" idx="5"/>
          </p:nvPr>
        </p:nvSpPr>
        <p:spPr/>
        <p:txBody>
          <a:bodyPr/>
          <a:lstStyle/>
          <a:p>
            <a:fld id="{F4E7FAF5-A437-4721-B55B-2DD4534050C0}" type="slidenum">
              <a:rPr lang="en-US" smtClean="0"/>
              <a:t>7</a:t>
            </a:fld>
            <a:endParaRPr lang="en-US"/>
          </a:p>
        </p:txBody>
      </p:sp>
    </p:spTree>
    <p:extLst>
      <p:ext uri="{BB962C8B-B14F-4D97-AF65-F5344CB8AC3E}">
        <p14:creationId xmlns:p14="http://schemas.microsoft.com/office/powerpoint/2010/main" val="2768245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What we need for this study is the cationic liposome vector, a cell line (Human SCLC cells Luc-GFPH69 with 50% Matrigel), an animal model (SCID mice, immunodeficient Rag2-/-cc-/-mice) and an aerosol delivery method (vibrating mesh nebulizers). Our aim is to create an orthotopic mouse model by injecting the mouse whose immune system lacks B-cells, T-cells and NK-cells with the pre-described human cell line.</a:t>
            </a:r>
          </a:p>
        </p:txBody>
      </p:sp>
      <p:sp>
        <p:nvSpPr>
          <p:cNvPr id="4" name="Segnaposto numero diapositiva 3"/>
          <p:cNvSpPr>
            <a:spLocks noGrp="1"/>
          </p:cNvSpPr>
          <p:nvPr>
            <p:ph type="sldNum" sz="quarter" idx="5"/>
          </p:nvPr>
        </p:nvSpPr>
        <p:spPr/>
        <p:txBody>
          <a:bodyPr/>
          <a:lstStyle/>
          <a:p>
            <a:fld id="{F4E7FAF5-A437-4721-B55B-2DD4534050C0}" type="slidenum">
              <a:rPr lang="en-US" smtClean="0"/>
              <a:t>8</a:t>
            </a:fld>
            <a:endParaRPr lang="en-US"/>
          </a:p>
        </p:txBody>
      </p:sp>
    </p:spTree>
    <p:extLst>
      <p:ext uri="{BB962C8B-B14F-4D97-AF65-F5344CB8AC3E}">
        <p14:creationId xmlns:p14="http://schemas.microsoft.com/office/powerpoint/2010/main" val="395904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simplest method to encapsulate siRNA into the core of liposomes is to mix a dry, thin lipid film with an aqueous siRNA solution. For example, a dry lipid film composed of phosphatidylcholine, cholesterols, cationic lipids, and PEG-lipids was hydrated with a siRNA solution to form siRNA-encapsulated cationic liposomes. The cationic lipids (e.g., 1,2-dioleoyl-3-trimethylammonium-propane (DOTAP)) were electrostatically complexed with siRNA, allowing the efficient encapsulation of siRNA into liposomes. The outer surfaces of the cationic liposomes were conjugated with arginine octamers (R8) as cell-penetrating peptides for enhanced cellular uptake and gene silencing. The resultant R8-liposomes encapsulating siRNA effectively inhibited the targeted gene and significantly reduced the proliferation of cancer cells.</a:t>
            </a:r>
            <a:r>
              <a:rPr lang="bs-Latn-BA" dirty="0"/>
              <a:t> </a:t>
            </a:r>
            <a:r>
              <a:rPr lang="en-US" dirty="0"/>
              <a:t>The siRNA can be designed manually by using this free website or it can be already bought (together with the control siRNA) from a supplier of scientific instrumentation. This website can be accessed by anyone.</a:t>
            </a:r>
          </a:p>
          <a:p>
            <a:endParaRPr lang="bs-Latn-BA" b="1" dirty="0"/>
          </a:p>
          <a:p>
            <a:r>
              <a:rPr lang="bs-Latn-BA" dirty="0"/>
              <a:t>T</a:t>
            </a:r>
            <a:r>
              <a:rPr lang="en-US" dirty="0"/>
              <a:t>he inclusion of cholesterol or high-phase transition phospholipids in liposome formulations has improved the stability of vesicles during nebulization. </a:t>
            </a:r>
            <a:endParaRPr lang="bs-Latn-BA" b="1" dirty="0"/>
          </a:p>
          <a:p>
            <a:endParaRPr lang="en-US" dirty="0"/>
          </a:p>
        </p:txBody>
      </p:sp>
      <p:sp>
        <p:nvSpPr>
          <p:cNvPr id="4" name="Segnaposto numero diapositiva 3"/>
          <p:cNvSpPr>
            <a:spLocks noGrp="1"/>
          </p:cNvSpPr>
          <p:nvPr>
            <p:ph type="sldNum" sz="quarter" idx="5"/>
          </p:nvPr>
        </p:nvSpPr>
        <p:spPr/>
        <p:txBody>
          <a:bodyPr/>
          <a:lstStyle/>
          <a:p>
            <a:fld id="{F4E7FAF5-A437-4721-B55B-2DD4534050C0}" type="slidenum">
              <a:rPr lang="en-US" smtClean="0"/>
              <a:t>9</a:t>
            </a:fld>
            <a:endParaRPr lang="en-US"/>
          </a:p>
        </p:txBody>
      </p:sp>
    </p:spTree>
    <p:extLst>
      <p:ext uri="{BB962C8B-B14F-4D97-AF65-F5344CB8AC3E}">
        <p14:creationId xmlns:p14="http://schemas.microsoft.com/office/powerpoint/2010/main" val="24353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12/9/2021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563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12/9/2021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737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12/9/2021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6268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12/9/2021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781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12/9/2021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329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12/9/2021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668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12/9/2021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954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12/9/2021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611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12/9/2021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426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12/9/2021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4350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12/9/2021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4583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12/9/2021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56693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doi.org/10.1159/00044511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invertebrato, idrozoo&#10;&#10;Descrizione generata automaticamente">
            <a:extLst>
              <a:ext uri="{FF2B5EF4-FFF2-40B4-BE49-F238E27FC236}">
                <a16:creationId xmlns:a16="http://schemas.microsoft.com/office/drawing/2014/main" id="{E8292EEF-4455-4C8C-B1B0-48A9099B060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olo 1">
            <a:extLst>
              <a:ext uri="{FF2B5EF4-FFF2-40B4-BE49-F238E27FC236}">
                <a16:creationId xmlns:a16="http://schemas.microsoft.com/office/drawing/2014/main" id="{AB301B37-5EDC-4A7E-AF11-CA1687FAF418}"/>
              </a:ext>
            </a:extLst>
          </p:cNvPr>
          <p:cNvSpPr>
            <a:spLocks noGrp="1"/>
          </p:cNvSpPr>
          <p:nvPr>
            <p:ph type="ctrTitle"/>
          </p:nvPr>
        </p:nvSpPr>
        <p:spPr>
          <a:xfrm>
            <a:off x="4985517" y="3331444"/>
            <a:ext cx="6470692" cy="1229306"/>
          </a:xfrm>
        </p:spPr>
        <p:txBody>
          <a:bodyPr>
            <a:normAutofit/>
          </a:bodyPr>
          <a:lstStyle/>
          <a:p>
            <a:r>
              <a:rPr lang="en-US" sz="3000" dirty="0">
                <a:solidFill>
                  <a:schemeClr val="tx1"/>
                </a:solidFill>
                <a:latin typeface="Times New Roman" panose="02020603050405020304" pitchFamily="18" charset="0"/>
                <a:cs typeface="Times New Roman" panose="02020603050405020304" pitchFamily="18" charset="0"/>
              </a:rPr>
              <a:t>Preventing metastasis in SCLC cells by targeting NF1B transcription factor.</a:t>
            </a:r>
          </a:p>
        </p:txBody>
      </p:sp>
      <p:cxnSp>
        <p:nvCxnSpPr>
          <p:cNvPr id="23" name="Straight Connector 22">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5"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Informazioni riguardo font o logo Sapienza (Università di Roma) - forum |  dafont.com">
            <a:extLst>
              <a:ext uri="{FF2B5EF4-FFF2-40B4-BE49-F238E27FC236}">
                <a16:creationId xmlns:a16="http://schemas.microsoft.com/office/drawing/2014/main" id="{B3FCB5F9-7591-44B5-84AF-70F290DC8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323852"/>
            <a:ext cx="2109788" cy="63011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2BEE190D-CFCA-44FA-BCDC-68A3409D6432}"/>
              </a:ext>
            </a:extLst>
          </p:cNvPr>
          <p:cNvSpPr txBox="1"/>
          <p:nvPr/>
        </p:nvSpPr>
        <p:spPr>
          <a:xfrm>
            <a:off x="4985517" y="4886325"/>
            <a:ext cx="6730233" cy="369332"/>
          </a:xfrm>
          <a:prstGeom prst="rect">
            <a:avLst/>
          </a:prstGeom>
          <a:noFill/>
        </p:spPr>
        <p:txBody>
          <a:bodyPr wrap="square" rtlCol="0">
            <a:spAutoFit/>
          </a:bodyPr>
          <a:lstStyle/>
          <a:p>
            <a:pPr algn="r"/>
            <a:r>
              <a:rPr lang="en-US" dirty="0"/>
              <a:t>A. Hadziemric | C. </a:t>
            </a:r>
            <a:r>
              <a:rPr lang="en-US" dirty="0" err="1"/>
              <a:t>Oubad</a:t>
            </a:r>
            <a:r>
              <a:rPr lang="en-US" dirty="0"/>
              <a:t> | E. </a:t>
            </a:r>
            <a:r>
              <a:rPr lang="en-US" dirty="0" err="1"/>
              <a:t>Selita</a:t>
            </a:r>
            <a:r>
              <a:rPr lang="en-US" dirty="0"/>
              <a:t> </a:t>
            </a:r>
          </a:p>
        </p:txBody>
      </p:sp>
      <p:sp>
        <p:nvSpPr>
          <p:cNvPr id="11" name="CasellaDiTesto 10">
            <a:extLst>
              <a:ext uri="{FF2B5EF4-FFF2-40B4-BE49-F238E27FC236}">
                <a16:creationId xmlns:a16="http://schemas.microsoft.com/office/drawing/2014/main" id="{595D1463-E801-4C8D-952B-890A2BE24A19}"/>
              </a:ext>
            </a:extLst>
          </p:cNvPr>
          <p:cNvSpPr txBox="1"/>
          <p:nvPr/>
        </p:nvSpPr>
        <p:spPr>
          <a:xfrm>
            <a:off x="404813" y="5282773"/>
            <a:ext cx="6093372" cy="1015663"/>
          </a:xfrm>
          <a:prstGeom prst="rect">
            <a:avLst/>
          </a:prstGeom>
          <a:noFill/>
        </p:spPr>
        <p:txBody>
          <a:bodyPr wrap="square">
            <a:spAutoFit/>
          </a:bodyPr>
          <a:lstStyle/>
          <a:p>
            <a:pPr algn="l"/>
            <a:r>
              <a:rPr lang="en-US" sz="2000" b="1" strike="noStrike" baseline="0" dirty="0">
                <a:solidFill>
                  <a:srgbClr val="FFFFFF"/>
                </a:solidFill>
                <a:highlight>
                  <a:srgbClr val="000000"/>
                </a:highlight>
                <a:latin typeface="TimesNewRomanPS-BoldItalicMT"/>
              </a:rPr>
              <a:t>Tutors:</a:t>
            </a:r>
          </a:p>
          <a:p>
            <a:pPr algn="l"/>
            <a:r>
              <a:rPr lang="en-US" sz="2000" b="0" strike="noStrike" baseline="0" dirty="0">
                <a:solidFill>
                  <a:srgbClr val="FFFFFF"/>
                </a:solidFill>
                <a:highlight>
                  <a:srgbClr val="000000"/>
                </a:highlight>
                <a:latin typeface="TimesNewRomanPS-ItalicMT"/>
              </a:rPr>
              <a:t>Prof. Isabella Saggio</a:t>
            </a:r>
          </a:p>
          <a:p>
            <a:pPr algn="l"/>
            <a:r>
              <a:rPr lang="en-US" sz="2000" b="0" strike="noStrike" baseline="0" dirty="0">
                <a:solidFill>
                  <a:srgbClr val="FFFFFF"/>
                </a:solidFill>
                <a:highlight>
                  <a:srgbClr val="000000"/>
                </a:highlight>
                <a:latin typeface="TimesNewRomanPS-ItalicMT"/>
              </a:rPr>
              <a:t>Prof. Romina Burla</a:t>
            </a:r>
            <a:endParaRPr lang="en-US" sz="2000" dirty="0">
              <a:highlight>
                <a:srgbClr val="000000"/>
              </a:highlight>
            </a:endParaRPr>
          </a:p>
        </p:txBody>
      </p:sp>
    </p:spTree>
    <p:extLst>
      <p:ext uri="{BB962C8B-B14F-4D97-AF65-F5344CB8AC3E}">
        <p14:creationId xmlns:p14="http://schemas.microsoft.com/office/powerpoint/2010/main" val="39479892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602174-5091-4BCE-86B0-DEC2335F50C1}"/>
              </a:ext>
            </a:extLst>
          </p:cNvPr>
          <p:cNvSpPr>
            <a:spLocks noGrp="1"/>
          </p:cNvSpPr>
          <p:nvPr>
            <p:ph type="title"/>
          </p:nvPr>
        </p:nvSpPr>
        <p:spPr/>
        <p:txBody>
          <a:bodyPr>
            <a:normAutofit/>
          </a:bodyPr>
          <a:lstStyle/>
          <a:p>
            <a:pPr algn="ctr"/>
            <a:r>
              <a:rPr lang="en-US" sz="4000" dirty="0"/>
              <a:t>In-vitro experimental plan and expected results.</a:t>
            </a:r>
          </a:p>
        </p:txBody>
      </p:sp>
      <p:pic>
        <p:nvPicPr>
          <p:cNvPr id="5" name="Immagine 4" descr="Immagine che contiene contenitore, vetro, stoviglie&#10;&#10;Descrizione generata automaticamente">
            <a:extLst>
              <a:ext uri="{FF2B5EF4-FFF2-40B4-BE49-F238E27FC236}">
                <a16:creationId xmlns:a16="http://schemas.microsoft.com/office/drawing/2014/main" id="{07DB20DE-6059-4E4B-A16E-DFCE531309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7262" y1="22946" x2="47262" y2="22946"/>
                        <a14:foregroundMark x1="43333" y1="27195" x2="43333" y2="27195"/>
                        <a14:foregroundMark x1="77976" y1="46742" x2="77976" y2="46742"/>
                      </a14:backgroundRemoval>
                    </a14:imgEffect>
                  </a14:imgLayer>
                </a14:imgProps>
              </a:ext>
              <a:ext uri="{28A0092B-C50C-407E-A947-70E740481C1C}">
                <a14:useLocalDpi xmlns:a14="http://schemas.microsoft.com/office/drawing/2010/main" val="0"/>
              </a:ext>
            </a:extLst>
          </a:blip>
          <a:stretch>
            <a:fillRect/>
          </a:stretch>
        </p:blipFill>
        <p:spPr>
          <a:xfrm>
            <a:off x="497205" y="2583656"/>
            <a:ext cx="2980544" cy="1252538"/>
          </a:xfrm>
          <a:prstGeom prst="rect">
            <a:avLst/>
          </a:prstGeom>
        </p:spPr>
      </p:pic>
      <p:pic>
        <p:nvPicPr>
          <p:cNvPr id="6" name="Immagine 5" descr="Immagine che contiene contenitore, vetro, stoviglie&#10;&#10;Descrizione generata automaticamente">
            <a:extLst>
              <a:ext uri="{FF2B5EF4-FFF2-40B4-BE49-F238E27FC236}">
                <a16:creationId xmlns:a16="http://schemas.microsoft.com/office/drawing/2014/main" id="{D2847186-5290-4D0E-978B-B29CF38FF6B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7262" y1="22946" x2="47262" y2="22946"/>
                        <a14:foregroundMark x1="43333" y1="27195" x2="43333" y2="27195"/>
                        <a14:foregroundMark x1="77976" y1="46742" x2="77976" y2="46742"/>
                      </a14:backgroundRemoval>
                    </a14:imgEffect>
                  </a14:imgLayer>
                </a14:imgProps>
              </a:ext>
              <a:ext uri="{28A0092B-C50C-407E-A947-70E740481C1C}">
                <a14:useLocalDpi xmlns:a14="http://schemas.microsoft.com/office/drawing/2010/main" val="0"/>
              </a:ext>
            </a:extLst>
          </a:blip>
          <a:stretch>
            <a:fillRect/>
          </a:stretch>
        </p:blipFill>
        <p:spPr>
          <a:xfrm>
            <a:off x="497205" y="4682490"/>
            <a:ext cx="2980544" cy="1252538"/>
          </a:xfrm>
          <a:prstGeom prst="rect">
            <a:avLst/>
          </a:prstGeom>
        </p:spPr>
      </p:pic>
      <p:sp>
        <p:nvSpPr>
          <p:cNvPr id="7" name="CasellaDiTesto 6">
            <a:extLst>
              <a:ext uri="{FF2B5EF4-FFF2-40B4-BE49-F238E27FC236}">
                <a16:creationId xmlns:a16="http://schemas.microsoft.com/office/drawing/2014/main" id="{A85E23EE-AD75-47DF-802C-846C4EA474B4}"/>
              </a:ext>
            </a:extLst>
          </p:cNvPr>
          <p:cNvSpPr txBox="1"/>
          <p:nvPr/>
        </p:nvSpPr>
        <p:spPr>
          <a:xfrm>
            <a:off x="497205" y="2085975"/>
            <a:ext cx="3360420" cy="646331"/>
          </a:xfrm>
          <a:prstGeom prst="rect">
            <a:avLst/>
          </a:prstGeom>
          <a:noFill/>
        </p:spPr>
        <p:txBody>
          <a:bodyPr wrap="square" rtlCol="0">
            <a:spAutoFit/>
          </a:bodyPr>
          <a:lstStyle/>
          <a:p>
            <a:pPr algn="ctr"/>
            <a:r>
              <a:rPr lang="en-US" dirty="0"/>
              <a:t>Addition of cells that are not going to be treated with our GT</a:t>
            </a:r>
          </a:p>
        </p:txBody>
      </p:sp>
      <p:sp>
        <p:nvSpPr>
          <p:cNvPr id="8" name="CasellaDiTesto 7">
            <a:extLst>
              <a:ext uri="{FF2B5EF4-FFF2-40B4-BE49-F238E27FC236}">
                <a16:creationId xmlns:a16="http://schemas.microsoft.com/office/drawing/2014/main" id="{C487805B-3015-48FF-94D4-26FE53A65872}"/>
              </a:ext>
            </a:extLst>
          </p:cNvPr>
          <p:cNvSpPr txBox="1"/>
          <p:nvPr/>
        </p:nvSpPr>
        <p:spPr>
          <a:xfrm>
            <a:off x="431654" y="3936176"/>
            <a:ext cx="3360420" cy="646331"/>
          </a:xfrm>
          <a:prstGeom prst="rect">
            <a:avLst/>
          </a:prstGeom>
          <a:noFill/>
        </p:spPr>
        <p:txBody>
          <a:bodyPr wrap="square" rtlCol="0">
            <a:spAutoFit/>
          </a:bodyPr>
          <a:lstStyle/>
          <a:p>
            <a:pPr algn="ctr"/>
            <a:r>
              <a:rPr lang="en-US" dirty="0"/>
              <a:t>Addition of cells that are going to be treated with our GT</a:t>
            </a:r>
          </a:p>
        </p:txBody>
      </p:sp>
      <p:sp>
        <p:nvSpPr>
          <p:cNvPr id="9" name="Freccia a destra 8">
            <a:extLst>
              <a:ext uri="{FF2B5EF4-FFF2-40B4-BE49-F238E27FC236}">
                <a16:creationId xmlns:a16="http://schemas.microsoft.com/office/drawing/2014/main" id="{FB8C8BC2-A661-4767-BDC6-A0071511D45F}"/>
              </a:ext>
            </a:extLst>
          </p:cNvPr>
          <p:cNvSpPr/>
          <p:nvPr/>
        </p:nvSpPr>
        <p:spPr>
          <a:xfrm>
            <a:off x="3857625" y="2900363"/>
            <a:ext cx="3257550" cy="180558"/>
          </a:xfrm>
          <a:prstGeom prst="rightArrow">
            <a:avLst/>
          </a:prstGeom>
          <a:solidFill>
            <a:srgbClr val="F08E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a destra 9">
            <a:extLst>
              <a:ext uri="{FF2B5EF4-FFF2-40B4-BE49-F238E27FC236}">
                <a16:creationId xmlns:a16="http://schemas.microsoft.com/office/drawing/2014/main" id="{0902EB5A-3FC7-4C15-B59D-8A4A9B91E370}"/>
              </a:ext>
            </a:extLst>
          </p:cNvPr>
          <p:cNvSpPr/>
          <p:nvPr/>
        </p:nvSpPr>
        <p:spPr>
          <a:xfrm>
            <a:off x="3857625" y="5308759"/>
            <a:ext cx="3257550" cy="180558"/>
          </a:xfrm>
          <a:prstGeom prst="rightArrow">
            <a:avLst/>
          </a:prstGeom>
          <a:solidFill>
            <a:srgbClr val="F08E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magine 11">
            <a:extLst>
              <a:ext uri="{FF2B5EF4-FFF2-40B4-BE49-F238E27FC236}">
                <a16:creationId xmlns:a16="http://schemas.microsoft.com/office/drawing/2014/main" id="{D630E834-5189-402F-91F2-ACD99A4A6AE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8601" y1="25170" x2="58601" y2="25170"/>
                        <a14:foregroundMark x1="27114" y1="24490" x2="27114" y2="24490"/>
                        <a14:foregroundMark x1="41108" y1="23129" x2="41108" y2="23129"/>
                        <a14:foregroundMark x1="54227" y1="21088" x2="38192" y2="22449"/>
                        <a14:foregroundMark x1="38192" y1="22449" x2="48397" y2="31293"/>
                        <a14:foregroundMark x1="37026" y1="31293" x2="30029" y2="31293"/>
                        <a14:foregroundMark x1="79883" y1="44898" x2="79883" y2="44898"/>
                        <a14:foregroundMark x1="39359" y1="86395" x2="39359" y2="86395"/>
                      </a14:backgroundRemoval>
                    </a14:imgEffect>
                  </a14:imgLayer>
                </a14:imgProps>
              </a:ext>
              <a:ext uri="{28A0092B-C50C-407E-A947-70E740481C1C}">
                <a14:useLocalDpi xmlns:a14="http://schemas.microsoft.com/office/drawing/2010/main" val="0"/>
              </a:ext>
            </a:extLst>
          </a:blip>
          <a:stretch>
            <a:fillRect/>
          </a:stretch>
        </p:blipFill>
        <p:spPr>
          <a:xfrm>
            <a:off x="8175136" y="2658800"/>
            <a:ext cx="2980544" cy="1277376"/>
          </a:xfrm>
          <a:prstGeom prst="rect">
            <a:avLst/>
          </a:prstGeom>
        </p:spPr>
      </p:pic>
      <p:sp>
        <p:nvSpPr>
          <p:cNvPr id="14" name="CasellaDiTesto 13">
            <a:extLst>
              <a:ext uri="{FF2B5EF4-FFF2-40B4-BE49-F238E27FC236}">
                <a16:creationId xmlns:a16="http://schemas.microsoft.com/office/drawing/2014/main" id="{D9496656-4618-42AE-A062-78CD9CDEABBD}"/>
              </a:ext>
            </a:extLst>
          </p:cNvPr>
          <p:cNvSpPr txBox="1"/>
          <p:nvPr/>
        </p:nvSpPr>
        <p:spPr>
          <a:xfrm>
            <a:off x="7986713" y="2104802"/>
            <a:ext cx="3708082" cy="369332"/>
          </a:xfrm>
          <a:prstGeom prst="rect">
            <a:avLst/>
          </a:prstGeom>
          <a:noFill/>
        </p:spPr>
        <p:txBody>
          <a:bodyPr wrap="square" rtlCol="0">
            <a:spAutoFit/>
          </a:bodyPr>
          <a:lstStyle/>
          <a:p>
            <a:r>
              <a:rPr lang="en-US" dirty="0"/>
              <a:t>Expectations: Cell proliferation.</a:t>
            </a:r>
          </a:p>
        </p:txBody>
      </p:sp>
      <p:pic>
        <p:nvPicPr>
          <p:cNvPr id="16" name="Immagine 15">
            <a:extLst>
              <a:ext uri="{FF2B5EF4-FFF2-40B4-BE49-F238E27FC236}">
                <a16:creationId xmlns:a16="http://schemas.microsoft.com/office/drawing/2014/main" id="{98242DB1-524A-4F4F-9D09-8E1A91F0D07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2070" y1="26531" x2="53353" y2="26531"/>
                        <a14:foregroundMark x1="55977" y1="26531" x2="72303" y2="23810"/>
                        <a14:foregroundMark x1="81633" y1="41497" x2="81633" y2="41497"/>
                      </a14:backgroundRemoval>
                    </a14:imgEffect>
                  </a14:imgLayer>
                </a14:imgProps>
              </a:ext>
              <a:ext uri="{28A0092B-C50C-407E-A947-70E740481C1C}">
                <a14:useLocalDpi xmlns:a14="http://schemas.microsoft.com/office/drawing/2010/main" val="0"/>
              </a:ext>
            </a:extLst>
          </a:blip>
          <a:stretch>
            <a:fillRect/>
          </a:stretch>
        </p:blipFill>
        <p:spPr>
          <a:xfrm>
            <a:off x="8274843" y="4781716"/>
            <a:ext cx="2880837" cy="1234644"/>
          </a:xfrm>
          <a:prstGeom prst="rect">
            <a:avLst/>
          </a:prstGeom>
        </p:spPr>
      </p:pic>
      <p:sp>
        <p:nvSpPr>
          <p:cNvPr id="17" name="CasellaDiTesto 16">
            <a:extLst>
              <a:ext uri="{FF2B5EF4-FFF2-40B4-BE49-F238E27FC236}">
                <a16:creationId xmlns:a16="http://schemas.microsoft.com/office/drawing/2014/main" id="{57344249-D5C7-4359-9082-A183AF594CAA}"/>
              </a:ext>
            </a:extLst>
          </p:cNvPr>
          <p:cNvSpPr txBox="1"/>
          <p:nvPr/>
        </p:nvSpPr>
        <p:spPr>
          <a:xfrm>
            <a:off x="7986713" y="4120842"/>
            <a:ext cx="3708082" cy="646331"/>
          </a:xfrm>
          <a:prstGeom prst="rect">
            <a:avLst/>
          </a:prstGeom>
          <a:noFill/>
        </p:spPr>
        <p:txBody>
          <a:bodyPr wrap="square" rtlCol="0">
            <a:spAutoFit/>
          </a:bodyPr>
          <a:lstStyle/>
          <a:p>
            <a:r>
              <a:rPr lang="en-US" dirty="0"/>
              <a:t>Expectation: Slower cell proliferation, not cancer-like metabolism.</a:t>
            </a:r>
          </a:p>
        </p:txBody>
      </p:sp>
    </p:spTree>
    <p:extLst>
      <p:ext uri="{BB962C8B-B14F-4D97-AF65-F5344CB8AC3E}">
        <p14:creationId xmlns:p14="http://schemas.microsoft.com/office/powerpoint/2010/main" val="280943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1021-4C15-45F3-AD8A-0E7767AF9060}"/>
              </a:ext>
            </a:extLst>
          </p:cNvPr>
          <p:cNvSpPr>
            <a:spLocks noGrp="1"/>
          </p:cNvSpPr>
          <p:nvPr>
            <p:ph type="title"/>
          </p:nvPr>
        </p:nvSpPr>
        <p:spPr/>
        <p:txBody>
          <a:bodyPr>
            <a:normAutofit fontScale="90000"/>
          </a:bodyPr>
          <a:lstStyle/>
          <a:p>
            <a:pPr algn="l"/>
            <a:r>
              <a:rPr lang="bs-Latn-BA" sz="4000" dirty="0"/>
              <a:t>Orth</a:t>
            </a:r>
            <a:r>
              <a:rPr lang="en-US" sz="4000" dirty="0" err="1"/>
              <a:t>ot</a:t>
            </a:r>
            <a:r>
              <a:rPr lang="bs-Latn-BA" sz="4000" dirty="0"/>
              <a:t>opic mouse model</a:t>
            </a:r>
            <a:r>
              <a:rPr lang="en-US" sz="4000" dirty="0"/>
              <a:t> – in-vivo experimental plan</a:t>
            </a:r>
            <a:br>
              <a:rPr lang="bs-Latn-BA" dirty="0"/>
            </a:br>
            <a:r>
              <a:rPr lang="bs-Latn-BA" sz="1300" dirty="0"/>
              <a:t>(</a:t>
            </a:r>
            <a:r>
              <a:rPr lang="en-US" sz="1300" b="0" i="0" dirty="0" err="1">
                <a:solidFill>
                  <a:srgbClr val="333333"/>
                </a:solidFill>
                <a:effectLst/>
                <a:latin typeface="-apple-system"/>
              </a:rPr>
              <a:t>Taromi</a:t>
            </a:r>
            <a:r>
              <a:rPr lang="en-US" sz="1300" b="0" i="0" dirty="0">
                <a:solidFill>
                  <a:srgbClr val="333333"/>
                </a:solidFill>
                <a:effectLst/>
                <a:latin typeface="-apple-system"/>
              </a:rPr>
              <a:t>, S., </a:t>
            </a:r>
            <a:r>
              <a:rPr lang="en-US" sz="1300" b="0" i="0" dirty="0" err="1">
                <a:solidFill>
                  <a:srgbClr val="333333"/>
                </a:solidFill>
                <a:effectLst/>
                <a:latin typeface="-apple-system"/>
              </a:rPr>
              <a:t>Kayser</a:t>
            </a:r>
            <a:r>
              <a:rPr lang="en-US" sz="1300" b="0" i="0" dirty="0">
                <a:solidFill>
                  <a:srgbClr val="333333"/>
                </a:solidFill>
                <a:effectLst/>
                <a:latin typeface="-apple-system"/>
              </a:rPr>
              <a:t>, G., von </a:t>
            </a:r>
            <a:r>
              <a:rPr lang="en-US" sz="1300" b="0" i="0" dirty="0" err="1">
                <a:solidFill>
                  <a:srgbClr val="333333"/>
                </a:solidFill>
                <a:effectLst/>
                <a:latin typeface="-apple-system"/>
              </a:rPr>
              <a:t>Elverfeldt</a:t>
            </a:r>
            <a:r>
              <a:rPr lang="en-US" sz="1300" b="0" i="0" dirty="0">
                <a:solidFill>
                  <a:srgbClr val="333333"/>
                </a:solidFill>
                <a:effectLst/>
                <a:latin typeface="-apple-system"/>
              </a:rPr>
              <a:t>, D. </a:t>
            </a:r>
            <a:r>
              <a:rPr lang="en-US" sz="1300" b="0" i="1" dirty="0">
                <a:solidFill>
                  <a:srgbClr val="333333"/>
                </a:solidFill>
                <a:effectLst/>
                <a:latin typeface="-apple-system"/>
              </a:rPr>
              <a:t>et al.</a:t>
            </a:r>
            <a:r>
              <a:rPr lang="en-US" sz="1300" b="0" i="0" dirty="0">
                <a:solidFill>
                  <a:srgbClr val="333333"/>
                </a:solidFill>
                <a:effectLst/>
                <a:latin typeface="-apple-system"/>
              </a:rPr>
              <a:t> An orthotopic mouse model of small cell lung cancer reflects the clinical course in patients. </a:t>
            </a:r>
            <a:r>
              <a:rPr lang="en-US" sz="1300" b="0" i="1" dirty="0">
                <a:solidFill>
                  <a:srgbClr val="333333"/>
                </a:solidFill>
                <a:effectLst/>
                <a:latin typeface="-apple-system"/>
              </a:rPr>
              <a:t>Clin Exp Metastasis</a:t>
            </a:r>
            <a:r>
              <a:rPr lang="en-US" sz="1300" b="0" i="0" dirty="0">
                <a:solidFill>
                  <a:srgbClr val="333333"/>
                </a:solidFill>
                <a:effectLst/>
                <a:latin typeface="-apple-system"/>
              </a:rPr>
              <a:t> </a:t>
            </a:r>
            <a:r>
              <a:rPr lang="en-US" sz="1300" b="1" i="0" dirty="0">
                <a:solidFill>
                  <a:srgbClr val="333333"/>
                </a:solidFill>
                <a:effectLst/>
                <a:latin typeface="-apple-system"/>
              </a:rPr>
              <a:t>33, </a:t>
            </a:r>
            <a:r>
              <a:rPr lang="en-US" sz="1300" b="0" i="0" dirty="0">
                <a:solidFill>
                  <a:srgbClr val="333333"/>
                </a:solidFill>
                <a:effectLst/>
                <a:latin typeface="-apple-system"/>
              </a:rPr>
              <a:t>651–660 (2016). https://doi.org/10.1007/s10585-016-9808-8</a:t>
            </a:r>
            <a:endParaRPr lang="en-US" dirty="0"/>
          </a:p>
        </p:txBody>
      </p:sp>
      <p:pic>
        <p:nvPicPr>
          <p:cNvPr id="5" name="Content Placeholder 4">
            <a:extLst>
              <a:ext uri="{FF2B5EF4-FFF2-40B4-BE49-F238E27FC236}">
                <a16:creationId xmlns:a16="http://schemas.microsoft.com/office/drawing/2014/main" id="{B2EE0895-E946-48C7-8B1B-5981A34868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7444" y="2126861"/>
            <a:ext cx="5128556" cy="4191616"/>
          </a:xfrm>
        </p:spPr>
      </p:pic>
      <p:pic>
        <p:nvPicPr>
          <p:cNvPr id="7" name="Picture 6">
            <a:extLst>
              <a:ext uri="{FF2B5EF4-FFF2-40B4-BE49-F238E27FC236}">
                <a16:creationId xmlns:a16="http://schemas.microsoft.com/office/drawing/2014/main" id="{6A39903B-2D8D-4966-AAA1-6BA7FA457920}"/>
              </a:ext>
            </a:extLst>
          </p:cNvPr>
          <p:cNvPicPr>
            <a:picLocks noChangeAspect="1"/>
          </p:cNvPicPr>
          <p:nvPr/>
        </p:nvPicPr>
        <p:blipFill>
          <a:blip r:embed="rId4"/>
          <a:stretch>
            <a:fillRect/>
          </a:stretch>
        </p:blipFill>
        <p:spPr>
          <a:xfrm>
            <a:off x="6126480" y="2498951"/>
            <a:ext cx="5248275" cy="3819525"/>
          </a:xfrm>
          <a:prstGeom prst="rect">
            <a:avLst/>
          </a:prstGeom>
        </p:spPr>
      </p:pic>
    </p:spTree>
    <p:extLst>
      <p:ext uri="{BB962C8B-B14F-4D97-AF65-F5344CB8AC3E}">
        <p14:creationId xmlns:p14="http://schemas.microsoft.com/office/powerpoint/2010/main" val="161088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7147D0-0CE3-4A90-A2CF-D73210EF912D}"/>
              </a:ext>
            </a:extLst>
          </p:cNvPr>
          <p:cNvSpPr>
            <a:spLocks noGrp="1"/>
          </p:cNvSpPr>
          <p:nvPr>
            <p:ph idx="1"/>
          </p:nvPr>
        </p:nvSpPr>
        <p:spPr/>
        <p:txBody>
          <a:bodyPr/>
          <a:lstStyle/>
          <a:p>
            <a:endParaRPr lang="bs-Latn-BA" dirty="0"/>
          </a:p>
          <a:p>
            <a:endParaRPr lang="en-US" dirty="0"/>
          </a:p>
        </p:txBody>
      </p:sp>
      <p:pic>
        <p:nvPicPr>
          <p:cNvPr id="5" name="Picture 4">
            <a:extLst>
              <a:ext uri="{FF2B5EF4-FFF2-40B4-BE49-F238E27FC236}">
                <a16:creationId xmlns:a16="http://schemas.microsoft.com/office/drawing/2014/main" id="{187B3839-B6ED-4677-86E8-3A5867291D76}"/>
              </a:ext>
            </a:extLst>
          </p:cNvPr>
          <p:cNvPicPr>
            <a:picLocks noChangeAspect="1"/>
          </p:cNvPicPr>
          <p:nvPr/>
        </p:nvPicPr>
        <p:blipFill>
          <a:blip r:embed="rId3"/>
          <a:stretch>
            <a:fillRect/>
          </a:stretch>
        </p:blipFill>
        <p:spPr>
          <a:xfrm>
            <a:off x="3515096" y="2803617"/>
            <a:ext cx="5384152" cy="2370057"/>
          </a:xfrm>
          <a:prstGeom prst="rect">
            <a:avLst/>
          </a:prstGeom>
        </p:spPr>
      </p:pic>
      <p:sp>
        <p:nvSpPr>
          <p:cNvPr id="6" name="TextBox 5">
            <a:extLst>
              <a:ext uri="{FF2B5EF4-FFF2-40B4-BE49-F238E27FC236}">
                <a16:creationId xmlns:a16="http://schemas.microsoft.com/office/drawing/2014/main" id="{F4571D33-D264-43B9-B875-15E4D3562B3C}"/>
              </a:ext>
            </a:extLst>
          </p:cNvPr>
          <p:cNvSpPr txBox="1"/>
          <p:nvPr/>
        </p:nvSpPr>
        <p:spPr>
          <a:xfrm flipH="1">
            <a:off x="5157690" y="5917880"/>
            <a:ext cx="7086601" cy="430887"/>
          </a:xfrm>
          <a:prstGeom prst="rect">
            <a:avLst/>
          </a:prstGeom>
          <a:noFill/>
        </p:spPr>
        <p:txBody>
          <a:bodyPr wrap="square" rtlCol="0">
            <a:spAutoFit/>
          </a:bodyPr>
          <a:lstStyle/>
          <a:p>
            <a:r>
              <a:rPr lang="en-US" sz="1100" dirty="0"/>
              <a:t>Price, Dominique &amp; </a:t>
            </a:r>
            <a:r>
              <a:rPr lang="en-US" sz="1100" dirty="0" err="1"/>
              <a:t>Kunda</a:t>
            </a:r>
            <a:r>
              <a:rPr lang="en-US" sz="1100" dirty="0"/>
              <a:t>, Nitesh &amp; </a:t>
            </a:r>
            <a:r>
              <a:rPr lang="en-US" sz="1100" dirty="0" err="1"/>
              <a:t>Muttil</a:t>
            </a:r>
            <a:r>
              <a:rPr lang="en-US" sz="1100" dirty="0"/>
              <a:t>, Pavan. (2018). Challenges Associated with the Pulmonary Delivery of Therapeutic Dry Powders for Preclinical Testing. KONA Powder and Particle Journal. 36. 10.14356/kona.2019008. </a:t>
            </a:r>
          </a:p>
        </p:txBody>
      </p:sp>
      <p:sp>
        <p:nvSpPr>
          <p:cNvPr id="2" name="CasellaDiTesto 1">
            <a:extLst>
              <a:ext uri="{FF2B5EF4-FFF2-40B4-BE49-F238E27FC236}">
                <a16:creationId xmlns:a16="http://schemas.microsoft.com/office/drawing/2014/main" id="{053C5CD6-4D90-4CC0-ACF7-E180494DBE87}"/>
              </a:ext>
            </a:extLst>
          </p:cNvPr>
          <p:cNvSpPr txBox="1"/>
          <p:nvPr/>
        </p:nvSpPr>
        <p:spPr>
          <a:xfrm>
            <a:off x="1066800" y="509233"/>
            <a:ext cx="10058400" cy="1323439"/>
          </a:xfrm>
          <a:prstGeom prst="rect">
            <a:avLst/>
          </a:prstGeom>
          <a:noFill/>
        </p:spPr>
        <p:txBody>
          <a:bodyPr wrap="square" rtlCol="0">
            <a:spAutoFit/>
          </a:bodyPr>
          <a:lstStyle/>
          <a:p>
            <a:pPr algn="ctr"/>
            <a:r>
              <a:rPr lang="bs-Latn-BA" sz="4000" dirty="0"/>
              <a:t>Inhalation of the siRNA liposome therapy with the use of vibrating mesh nebulisers</a:t>
            </a:r>
          </a:p>
        </p:txBody>
      </p:sp>
    </p:spTree>
    <p:extLst>
      <p:ext uri="{BB962C8B-B14F-4D97-AF65-F5344CB8AC3E}">
        <p14:creationId xmlns:p14="http://schemas.microsoft.com/office/powerpoint/2010/main" val="3605352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CDAF-DA8E-41F8-BB1B-2025DA76007C}"/>
              </a:ext>
            </a:extLst>
          </p:cNvPr>
          <p:cNvSpPr>
            <a:spLocks noGrp="1"/>
          </p:cNvSpPr>
          <p:nvPr>
            <p:ph type="title"/>
          </p:nvPr>
        </p:nvSpPr>
        <p:spPr/>
        <p:txBody>
          <a:bodyPr/>
          <a:lstStyle/>
          <a:p>
            <a:r>
              <a:rPr lang="en-US" dirty="0"/>
              <a:t>Check </a:t>
            </a:r>
            <a:r>
              <a:rPr lang="bs-Latn-BA" dirty="0"/>
              <a:t>points before treatment</a:t>
            </a:r>
            <a:endParaRPr lang="en-US" dirty="0"/>
          </a:p>
        </p:txBody>
      </p:sp>
      <p:pic>
        <p:nvPicPr>
          <p:cNvPr id="5" name="Content Placeholder 4">
            <a:extLst>
              <a:ext uri="{FF2B5EF4-FFF2-40B4-BE49-F238E27FC236}">
                <a16:creationId xmlns:a16="http://schemas.microsoft.com/office/drawing/2014/main" id="{EF51024B-46FF-45D2-8555-F121579ED0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1804" y="2361983"/>
            <a:ext cx="5333061" cy="1450756"/>
          </a:xfrm>
        </p:spPr>
      </p:pic>
      <p:sp>
        <p:nvSpPr>
          <p:cNvPr id="6" name="TextBox 5">
            <a:extLst>
              <a:ext uri="{FF2B5EF4-FFF2-40B4-BE49-F238E27FC236}">
                <a16:creationId xmlns:a16="http://schemas.microsoft.com/office/drawing/2014/main" id="{40C99D22-ABA6-4FF4-A106-8EC0D384EEEA}"/>
              </a:ext>
            </a:extLst>
          </p:cNvPr>
          <p:cNvSpPr txBox="1"/>
          <p:nvPr/>
        </p:nvSpPr>
        <p:spPr>
          <a:xfrm flipH="1">
            <a:off x="3071000" y="3813183"/>
            <a:ext cx="3311252" cy="369332"/>
          </a:xfrm>
          <a:prstGeom prst="rect">
            <a:avLst/>
          </a:prstGeom>
          <a:noFill/>
        </p:spPr>
        <p:txBody>
          <a:bodyPr wrap="square" rtlCol="0">
            <a:spAutoFit/>
          </a:bodyPr>
          <a:lstStyle/>
          <a:p>
            <a:r>
              <a:rPr lang="bs-Latn-BA" dirty="0"/>
              <a:t>Western</a:t>
            </a:r>
            <a:r>
              <a:rPr lang="en-US" dirty="0"/>
              <a:t> </a:t>
            </a:r>
            <a:r>
              <a:rPr lang="bs-Latn-BA" dirty="0"/>
              <a:t>blot</a:t>
            </a:r>
            <a:r>
              <a:rPr lang="en-US" dirty="0"/>
              <a:t>ting</a:t>
            </a:r>
          </a:p>
        </p:txBody>
      </p:sp>
      <p:pic>
        <p:nvPicPr>
          <p:cNvPr id="7" name="Content Placeholder 4">
            <a:extLst>
              <a:ext uri="{FF2B5EF4-FFF2-40B4-BE49-F238E27FC236}">
                <a16:creationId xmlns:a16="http://schemas.microsoft.com/office/drawing/2014/main" id="{A317ACF5-154D-4A0C-9207-7BC90CA62B0E}"/>
              </a:ext>
            </a:extLst>
          </p:cNvPr>
          <p:cNvPicPr>
            <a:picLocks noChangeAspect="1"/>
          </p:cNvPicPr>
          <p:nvPr/>
        </p:nvPicPr>
        <p:blipFill rotWithShape="1">
          <a:blip r:embed="rId4">
            <a:extLst>
              <a:ext uri="{28A0092B-C50C-407E-A947-70E740481C1C}">
                <a14:useLocalDpi xmlns:a14="http://schemas.microsoft.com/office/drawing/2010/main" val="0"/>
              </a:ext>
            </a:extLst>
          </a:blip>
          <a:srcRect r="49369" b="44145"/>
          <a:stretch/>
        </p:blipFill>
        <p:spPr>
          <a:xfrm>
            <a:off x="7465375" y="2049073"/>
            <a:ext cx="3263745" cy="2942720"/>
          </a:xfrm>
          <a:prstGeom prst="rect">
            <a:avLst/>
          </a:prstGeom>
        </p:spPr>
      </p:pic>
      <p:sp>
        <p:nvSpPr>
          <p:cNvPr id="8" name="TextBox 7">
            <a:extLst>
              <a:ext uri="{FF2B5EF4-FFF2-40B4-BE49-F238E27FC236}">
                <a16:creationId xmlns:a16="http://schemas.microsoft.com/office/drawing/2014/main" id="{58E993DA-DE25-4BBE-840A-77FC3FFDE4A8}"/>
              </a:ext>
            </a:extLst>
          </p:cNvPr>
          <p:cNvSpPr txBox="1"/>
          <p:nvPr/>
        </p:nvSpPr>
        <p:spPr>
          <a:xfrm>
            <a:off x="8393066" y="5034850"/>
            <a:ext cx="6463146" cy="923330"/>
          </a:xfrm>
          <a:prstGeom prst="rect">
            <a:avLst/>
          </a:prstGeom>
          <a:noFill/>
        </p:spPr>
        <p:txBody>
          <a:bodyPr wrap="square" rtlCol="0">
            <a:spAutoFit/>
          </a:bodyPr>
          <a:lstStyle/>
          <a:p>
            <a:r>
              <a:rPr lang="bs-Latn-BA" dirty="0"/>
              <a:t>Tumor </a:t>
            </a:r>
            <a:r>
              <a:rPr lang="bs-Latn-BA" dirty="0" err="1"/>
              <a:t>progression</a:t>
            </a:r>
            <a:r>
              <a:rPr lang="bs-Latn-BA" dirty="0"/>
              <a:t> </a:t>
            </a:r>
          </a:p>
          <a:p>
            <a:r>
              <a:rPr lang="bs-Latn-BA" dirty="0" err="1"/>
              <a:t>after</a:t>
            </a:r>
            <a:r>
              <a:rPr lang="bs-Latn-BA" dirty="0"/>
              <a:t> </a:t>
            </a:r>
            <a:r>
              <a:rPr lang="bs-Latn-BA" dirty="0" err="1"/>
              <a:t>injection</a:t>
            </a:r>
            <a:r>
              <a:rPr lang="bs-Latn-BA" dirty="0"/>
              <a:t>.</a:t>
            </a:r>
          </a:p>
          <a:p>
            <a:r>
              <a:rPr lang="bs-Latn-BA" dirty="0"/>
              <a:t>(</a:t>
            </a:r>
            <a:r>
              <a:rPr lang="bs-Latn-BA" dirty="0" err="1"/>
              <a:t>Optical</a:t>
            </a:r>
            <a:r>
              <a:rPr lang="bs-Latn-BA" dirty="0"/>
              <a:t> </a:t>
            </a:r>
            <a:r>
              <a:rPr lang="bs-Latn-BA" dirty="0" err="1"/>
              <a:t>imaging</a:t>
            </a:r>
            <a:r>
              <a:rPr lang="bs-Latn-BA" dirty="0"/>
              <a:t>)</a:t>
            </a:r>
            <a:endParaRPr lang="en-US" dirty="0"/>
          </a:p>
        </p:txBody>
      </p:sp>
      <p:sp>
        <p:nvSpPr>
          <p:cNvPr id="11" name="TextBox 10">
            <a:extLst>
              <a:ext uri="{FF2B5EF4-FFF2-40B4-BE49-F238E27FC236}">
                <a16:creationId xmlns:a16="http://schemas.microsoft.com/office/drawing/2014/main" id="{EBDF564B-D0BE-4CF5-A961-47E595A9FA06}"/>
              </a:ext>
            </a:extLst>
          </p:cNvPr>
          <p:cNvSpPr txBox="1"/>
          <p:nvPr/>
        </p:nvSpPr>
        <p:spPr>
          <a:xfrm>
            <a:off x="1641764" y="4991793"/>
            <a:ext cx="5333061" cy="923330"/>
          </a:xfrm>
          <a:prstGeom prst="rect">
            <a:avLst/>
          </a:prstGeom>
          <a:noFill/>
        </p:spPr>
        <p:txBody>
          <a:bodyPr wrap="square" rtlCol="0">
            <a:spAutoFit/>
          </a:bodyPr>
          <a:lstStyle/>
          <a:p>
            <a:r>
              <a:rPr lang="bs-Latn-BA" dirty="0" err="1"/>
              <a:t>Proceeding</a:t>
            </a:r>
            <a:r>
              <a:rPr lang="bs-Latn-BA" dirty="0"/>
              <a:t> to </a:t>
            </a:r>
            <a:r>
              <a:rPr lang="bs-Latn-BA" dirty="0" err="1"/>
              <a:t>treat</a:t>
            </a:r>
            <a:r>
              <a:rPr lang="bs-Latn-BA" dirty="0"/>
              <a:t> a </a:t>
            </a:r>
            <a:r>
              <a:rPr lang="bs-Latn-BA" dirty="0" err="1"/>
              <a:t>portion</a:t>
            </a:r>
            <a:r>
              <a:rPr lang="bs-Latn-BA" dirty="0"/>
              <a:t> </a:t>
            </a:r>
            <a:r>
              <a:rPr lang="bs-Latn-BA" dirty="0" err="1"/>
              <a:t>of</a:t>
            </a:r>
            <a:r>
              <a:rPr lang="bs-Latn-BA" dirty="0"/>
              <a:t> </a:t>
            </a:r>
            <a:r>
              <a:rPr lang="bs-Latn-BA" dirty="0" err="1"/>
              <a:t>the</a:t>
            </a:r>
            <a:r>
              <a:rPr lang="bs-Latn-BA" dirty="0"/>
              <a:t> mice </a:t>
            </a:r>
            <a:r>
              <a:rPr lang="bs-Latn-BA" dirty="0" err="1"/>
              <a:t>and</a:t>
            </a:r>
            <a:r>
              <a:rPr lang="bs-Latn-BA" dirty="0"/>
              <a:t> </a:t>
            </a:r>
            <a:r>
              <a:rPr lang="bs-Latn-BA" dirty="0" err="1"/>
              <a:t>leaving</a:t>
            </a:r>
            <a:r>
              <a:rPr lang="bs-Latn-BA" dirty="0"/>
              <a:t> some </a:t>
            </a:r>
            <a:r>
              <a:rPr lang="bs-Latn-BA" dirty="0" err="1"/>
              <a:t>untreated</a:t>
            </a:r>
            <a:r>
              <a:rPr lang="bs-Latn-BA" dirty="0"/>
              <a:t> to </a:t>
            </a:r>
            <a:r>
              <a:rPr lang="bs-Latn-BA" dirty="0" err="1"/>
              <a:t>follow</a:t>
            </a:r>
            <a:r>
              <a:rPr lang="bs-Latn-BA" dirty="0"/>
              <a:t> </a:t>
            </a:r>
            <a:r>
              <a:rPr lang="bs-Latn-BA" dirty="0" err="1"/>
              <a:t>the</a:t>
            </a:r>
            <a:r>
              <a:rPr lang="bs-Latn-BA" dirty="0"/>
              <a:t> tumor </a:t>
            </a:r>
            <a:r>
              <a:rPr lang="bs-Latn-BA" dirty="0" err="1"/>
              <a:t>progression</a:t>
            </a:r>
            <a:r>
              <a:rPr lang="bs-Latn-BA" dirty="0"/>
              <a:t> </a:t>
            </a:r>
            <a:r>
              <a:rPr lang="bs-Latn-BA" dirty="0" err="1"/>
              <a:t>real</a:t>
            </a:r>
            <a:r>
              <a:rPr lang="bs-Latn-BA" dirty="0"/>
              <a:t> time </a:t>
            </a:r>
            <a:r>
              <a:rPr lang="bs-Latn-BA" dirty="0" err="1"/>
              <a:t>without</a:t>
            </a:r>
            <a:r>
              <a:rPr lang="bs-Latn-BA" dirty="0"/>
              <a:t> </a:t>
            </a:r>
            <a:r>
              <a:rPr lang="bs-Latn-BA" dirty="0" err="1"/>
              <a:t>treatment</a:t>
            </a:r>
            <a:r>
              <a:rPr lang="bs-Latn-BA" dirty="0"/>
              <a:t>.</a:t>
            </a:r>
            <a:endParaRPr lang="en-US" dirty="0"/>
          </a:p>
        </p:txBody>
      </p:sp>
    </p:spTree>
    <p:extLst>
      <p:ext uri="{BB962C8B-B14F-4D97-AF65-F5344CB8AC3E}">
        <p14:creationId xmlns:p14="http://schemas.microsoft.com/office/powerpoint/2010/main" val="222879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BA804-3120-4D91-A675-5B5CD7768594}"/>
              </a:ext>
            </a:extLst>
          </p:cNvPr>
          <p:cNvSpPr>
            <a:spLocks noGrp="1"/>
          </p:cNvSpPr>
          <p:nvPr>
            <p:ph type="title"/>
          </p:nvPr>
        </p:nvSpPr>
        <p:spPr>
          <a:xfrm>
            <a:off x="1097279" y="52896"/>
            <a:ext cx="10058400" cy="1450757"/>
          </a:xfrm>
        </p:spPr>
        <p:txBody>
          <a:bodyPr/>
          <a:lstStyle/>
          <a:p>
            <a:r>
              <a:rPr lang="bs-Latn-BA" dirty="0"/>
              <a:t>MATERIALS AND METHODS</a:t>
            </a:r>
            <a:endParaRPr lang="en-US" dirty="0"/>
          </a:p>
        </p:txBody>
      </p:sp>
      <p:sp>
        <p:nvSpPr>
          <p:cNvPr id="4" name="Content Placeholder 3">
            <a:extLst>
              <a:ext uri="{FF2B5EF4-FFF2-40B4-BE49-F238E27FC236}">
                <a16:creationId xmlns:a16="http://schemas.microsoft.com/office/drawing/2014/main" id="{186643FA-A1AB-474E-8415-5B677D69AE67}"/>
              </a:ext>
            </a:extLst>
          </p:cNvPr>
          <p:cNvSpPr>
            <a:spLocks noGrp="1"/>
          </p:cNvSpPr>
          <p:nvPr>
            <p:ph sz="half" idx="2"/>
          </p:nvPr>
        </p:nvSpPr>
        <p:spPr>
          <a:xfrm>
            <a:off x="6722918" y="2152122"/>
            <a:ext cx="5195509" cy="2864769"/>
          </a:xfrm>
        </p:spPr>
        <p:txBody>
          <a:bodyPr>
            <a:normAutofit/>
          </a:bodyPr>
          <a:lstStyle/>
          <a:p>
            <a:pPr>
              <a:buFont typeface="Wingdings" panose="05000000000000000000" pitchFamily="2" charset="2"/>
              <a:buChar char="§"/>
            </a:pPr>
            <a:r>
              <a:rPr lang="bs-Latn-BA" sz="1800" dirty="0">
                <a:solidFill>
                  <a:schemeClr val="tx1"/>
                </a:solidFill>
              </a:rPr>
              <a:t>Use of already lucifersed cells in order to monitor progression of</a:t>
            </a:r>
            <a:r>
              <a:rPr lang="en-US" sz="1800" dirty="0">
                <a:solidFill>
                  <a:schemeClr val="tx1"/>
                </a:solidFill>
              </a:rPr>
              <a:t> </a:t>
            </a:r>
            <a:r>
              <a:rPr lang="bs-Latn-BA" sz="1800" dirty="0">
                <a:solidFill>
                  <a:schemeClr val="tx1"/>
                </a:solidFill>
              </a:rPr>
              <a:t>the cancer in mice.</a:t>
            </a:r>
          </a:p>
          <a:p>
            <a:pPr>
              <a:buFont typeface="Wingdings" panose="05000000000000000000" pitchFamily="2" charset="2"/>
              <a:buChar char="§"/>
            </a:pPr>
            <a:r>
              <a:rPr lang="bs-Latn-BA" sz="1800" dirty="0">
                <a:solidFill>
                  <a:schemeClr val="tx1"/>
                </a:solidFill>
              </a:rPr>
              <a:t>Western</a:t>
            </a:r>
            <a:r>
              <a:rPr lang="en-US" sz="1800" dirty="0">
                <a:solidFill>
                  <a:schemeClr val="tx1"/>
                </a:solidFill>
              </a:rPr>
              <a:t> </a:t>
            </a:r>
            <a:r>
              <a:rPr lang="bs-Latn-BA" sz="1800" dirty="0">
                <a:solidFill>
                  <a:schemeClr val="tx1"/>
                </a:solidFill>
              </a:rPr>
              <a:t>blot: </a:t>
            </a:r>
            <a:r>
              <a:rPr lang="en-US" sz="1800" dirty="0">
                <a:solidFill>
                  <a:schemeClr val="tx1"/>
                </a:solidFill>
              </a:rPr>
              <a:t>Because siRNA oligonucleotides target mRNA for degradation.</a:t>
            </a:r>
            <a:endParaRPr lang="bs-Latn-BA" sz="1800" dirty="0">
              <a:solidFill>
                <a:schemeClr val="tx1"/>
              </a:solidFill>
            </a:endParaRPr>
          </a:p>
          <a:p>
            <a:pPr>
              <a:buFont typeface="Wingdings" panose="05000000000000000000" pitchFamily="2" charset="2"/>
              <a:buChar char="§"/>
            </a:pPr>
            <a:r>
              <a:rPr lang="bs-Latn-BA" sz="1800" dirty="0">
                <a:solidFill>
                  <a:schemeClr val="tx1"/>
                </a:solidFill>
              </a:rPr>
              <a:t>RT- PCR</a:t>
            </a:r>
            <a:r>
              <a:rPr lang="en-US" sz="1800" dirty="0">
                <a:solidFill>
                  <a:schemeClr val="tx1"/>
                </a:solidFill>
              </a:rPr>
              <a:t> to assess NFIB levels.</a:t>
            </a:r>
          </a:p>
          <a:p>
            <a:pPr>
              <a:buFont typeface="Wingdings" panose="05000000000000000000" pitchFamily="2" charset="2"/>
              <a:buChar char="§"/>
            </a:pPr>
            <a:r>
              <a:rPr lang="en-US" sz="1800" dirty="0">
                <a:solidFill>
                  <a:schemeClr val="tx1"/>
                </a:solidFill>
              </a:rPr>
              <a:t>Real Time – PCR to assess gene knockdown.</a:t>
            </a:r>
          </a:p>
          <a:p>
            <a:pPr>
              <a:buFont typeface="Wingdings" panose="05000000000000000000" pitchFamily="2" charset="2"/>
              <a:buChar char="§"/>
            </a:pPr>
            <a:r>
              <a:rPr lang="en-US" sz="1800" dirty="0">
                <a:solidFill>
                  <a:schemeClr val="tx1"/>
                </a:solidFill>
              </a:rPr>
              <a:t>Optical imaging.</a:t>
            </a:r>
            <a:endParaRPr lang="bs-Latn-BA" sz="1800" dirty="0">
              <a:solidFill>
                <a:schemeClr val="tx1"/>
              </a:solidFill>
            </a:endParaRPr>
          </a:p>
          <a:p>
            <a:endParaRPr lang="en-US" sz="1400" dirty="0">
              <a:solidFill>
                <a:schemeClr val="bg1"/>
              </a:solidFill>
            </a:endParaRPr>
          </a:p>
        </p:txBody>
      </p:sp>
      <p:pic>
        <p:nvPicPr>
          <p:cNvPr id="6" name="Picture 5">
            <a:extLst>
              <a:ext uri="{FF2B5EF4-FFF2-40B4-BE49-F238E27FC236}">
                <a16:creationId xmlns:a16="http://schemas.microsoft.com/office/drawing/2014/main" id="{C611D7BC-F2CB-46C5-964F-C6BB9A4F5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671" y="4877789"/>
            <a:ext cx="1626439" cy="1132613"/>
          </a:xfrm>
          <a:prstGeom prst="rect">
            <a:avLst/>
          </a:prstGeom>
        </p:spPr>
      </p:pic>
      <p:sp>
        <p:nvSpPr>
          <p:cNvPr id="21" name="Content Placeholder 3">
            <a:extLst>
              <a:ext uri="{FF2B5EF4-FFF2-40B4-BE49-F238E27FC236}">
                <a16:creationId xmlns:a16="http://schemas.microsoft.com/office/drawing/2014/main" id="{F9944E1F-C9A8-4100-9FD6-D5D5FDE41621}"/>
              </a:ext>
            </a:extLst>
          </p:cNvPr>
          <p:cNvSpPr txBox="1">
            <a:spLocks/>
          </p:cNvSpPr>
          <p:nvPr/>
        </p:nvSpPr>
        <p:spPr>
          <a:xfrm>
            <a:off x="626050" y="2152122"/>
            <a:ext cx="4639736" cy="2864768"/>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bs-Latn-BA" sz="1800" dirty="0" err="1">
                <a:solidFill>
                  <a:schemeClr val="tx1"/>
                </a:solidFill>
              </a:rPr>
              <a:t>Liposome</a:t>
            </a:r>
            <a:r>
              <a:rPr lang="bs-Latn-BA" sz="1800" dirty="0">
                <a:solidFill>
                  <a:schemeClr val="tx1"/>
                </a:solidFill>
              </a:rPr>
              <a:t> </a:t>
            </a:r>
            <a:r>
              <a:rPr lang="bs-Latn-BA" sz="1800" dirty="0" err="1">
                <a:solidFill>
                  <a:schemeClr val="tx1"/>
                </a:solidFill>
              </a:rPr>
              <a:t>vectors</a:t>
            </a:r>
            <a:r>
              <a:rPr lang="bs-Latn-BA" sz="1800" dirty="0">
                <a:solidFill>
                  <a:schemeClr val="tx1"/>
                </a:solidFill>
              </a:rPr>
              <a:t>: </a:t>
            </a:r>
            <a:r>
              <a:rPr lang="bs-Latn-BA" sz="1800" dirty="0" err="1">
                <a:solidFill>
                  <a:schemeClr val="tx1"/>
                </a:solidFill>
              </a:rPr>
              <a:t>containing</a:t>
            </a:r>
            <a:r>
              <a:rPr lang="bs-Latn-BA" sz="1800" dirty="0">
                <a:solidFill>
                  <a:schemeClr val="tx1"/>
                </a:solidFill>
              </a:rPr>
              <a:t> </a:t>
            </a:r>
            <a:r>
              <a:rPr lang="bs-Latn-BA" sz="1800" dirty="0" err="1">
                <a:solidFill>
                  <a:schemeClr val="tx1"/>
                </a:solidFill>
              </a:rPr>
              <a:t>the</a:t>
            </a:r>
            <a:r>
              <a:rPr lang="bs-Latn-BA" sz="1800" dirty="0">
                <a:solidFill>
                  <a:schemeClr val="tx1"/>
                </a:solidFill>
              </a:rPr>
              <a:t> </a:t>
            </a:r>
            <a:r>
              <a:rPr lang="bs-Latn-BA" sz="1800" dirty="0" err="1">
                <a:solidFill>
                  <a:schemeClr val="tx1"/>
                </a:solidFill>
              </a:rPr>
              <a:t>modified</a:t>
            </a:r>
            <a:r>
              <a:rPr lang="bs-Latn-BA" sz="1800" dirty="0">
                <a:solidFill>
                  <a:schemeClr val="tx1"/>
                </a:solidFill>
              </a:rPr>
              <a:t> </a:t>
            </a:r>
            <a:r>
              <a:rPr lang="bs-Latn-BA" sz="1800" dirty="0" err="1">
                <a:solidFill>
                  <a:schemeClr val="tx1"/>
                </a:solidFill>
              </a:rPr>
              <a:t>siRNA</a:t>
            </a:r>
            <a:r>
              <a:rPr lang="bs-Latn-BA" sz="1800" dirty="0">
                <a:solidFill>
                  <a:schemeClr val="tx1"/>
                </a:solidFill>
              </a:rPr>
              <a:t> in </a:t>
            </a:r>
            <a:r>
              <a:rPr lang="bs-Latn-BA" sz="1800" dirty="0" err="1">
                <a:solidFill>
                  <a:schemeClr val="tx1"/>
                </a:solidFill>
              </a:rPr>
              <a:t>order</a:t>
            </a:r>
            <a:r>
              <a:rPr lang="bs-Latn-BA" sz="1800" dirty="0">
                <a:solidFill>
                  <a:schemeClr val="tx1"/>
                </a:solidFill>
              </a:rPr>
              <a:t> to </a:t>
            </a:r>
            <a:r>
              <a:rPr lang="bs-Latn-BA" sz="1800" dirty="0" err="1">
                <a:solidFill>
                  <a:schemeClr val="tx1"/>
                </a:solidFill>
              </a:rPr>
              <a:t>downregulate</a:t>
            </a:r>
            <a:r>
              <a:rPr lang="bs-Latn-BA" sz="1800" dirty="0">
                <a:solidFill>
                  <a:schemeClr val="tx1"/>
                </a:solidFill>
              </a:rPr>
              <a:t> </a:t>
            </a:r>
            <a:r>
              <a:rPr lang="bs-Latn-BA" sz="1800" dirty="0" err="1">
                <a:solidFill>
                  <a:schemeClr val="tx1"/>
                </a:solidFill>
              </a:rPr>
              <a:t>the</a:t>
            </a:r>
            <a:r>
              <a:rPr lang="bs-Latn-BA" sz="1800" dirty="0">
                <a:solidFill>
                  <a:schemeClr val="tx1"/>
                </a:solidFill>
              </a:rPr>
              <a:t> NF</a:t>
            </a:r>
            <a:r>
              <a:rPr lang="en-US" sz="1800" dirty="0">
                <a:solidFill>
                  <a:schemeClr val="tx1"/>
                </a:solidFill>
              </a:rPr>
              <a:t>I</a:t>
            </a:r>
            <a:r>
              <a:rPr lang="bs-Latn-BA" sz="1800" dirty="0">
                <a:solidFill>
                  <a:schemeClr val="tx1"/>
                </a:solidFill>
              </a:rPr>
              <a:t>B </a:t>
            </a:r>
            <a:r>
              <a:rPr lang="bs-Latn-BA" sz="1800" dirty="0" err="1">
                <a:solidFill>
                  <a:schemeClr val="tx1"/>
                </a:solidFill>
              </a:rPr>
              <a:t>transcription</a:t>
            </a:r>
            <a:r>
              <a:rPr lang="bs-Latn-BA" sz="1800" dirty="0">
                <a:solidFill>
                  <a:schemeClr val="tx1"/>
                </a:solidFill>
              </a:rPr>
              <a:t> </a:t>
            </a:r>
            <a:r>
              <a:rPr lang="bs-Latn-BA" sz="1800" dirty="0" err="1">
                <a:solidFill>
                  <a:schemeClr val="tx1"/>
                </a:solidFill>
              </a:rPr>
              <a:t>factor</a:t>
            </a:r>
            <a:r>
              <a:rPr lang="en-US" sz="1800" dirty="0">
                <a:solidFill>
                  <a:schemeClr val="tx1"/>
                </a:solidFill>
              </a:rPr>
              <a:t>.</a:t>
            </a:r>
          </a:p>
          <a:p>
            <a:pPr>
              <a:buFont typeface="Wingdings" panose="05000000000000000000" pitchFamily="2" charset="2"/>
              <a:buChar char="§"/>
            </a:pPr>
            <a:r>
              <a:rPr lang="en-US" sz="1800" dirty="0">
                <a:solidFill>
                  <a:schemeClr val="tx1"/>
                </a:solidFill>
              </a:rPr>
              <a:t>Orthotopic m</a:t>
            </a:r>
            <a:r>
              <a:rPr lang="bs-Latn-BA" sz="1800" dirty="0" err="1">
                <a:solidFill>
                  <a:schemeClr val="tx1"/>
                </a:solidFill>
              </a:rPr>
              <a:t>ice</a:t>
            </a:r>
            <a:r>
              <a:rPr lang="bs-Latn-BA" sz="1800" dirty="0">
                <a:solidFill>
                  <a:schemeClr val="tx1"/>
                </a:solidFill>
              </a:rPr>
              <a:t> model: </a:t>
            </a:r>
            <a:r>
              <a:rPr lang="bs-Latn-BA" sz="1800" dirty="0" err="1">
                <a:solidFill>
                  <a:schemeClr val="tx1"/>
                </a:solidFill>
              </a:rPr>
              <a:t>severely</a:t>
            </a:r>
            <a:r>
              <a:rPr lang="bs-Latn-BA" sz="1800" dirty="0">
                <a:solidFill>
                  <a:schemeClr val="tx1"/>
                </a:solidFill>
              </a:rPr>
              <a:t> </a:t>
            </a:r>
            <a:r>
              <a:rPr lang="bs-Latn-BA" sz="1800" dirty="0" err="1">
                <a:solidFill>
                  <a:schemeClr val="tx1"/>
                </a:solidFill>
              </a:rPr>
              <a:t>imunocompromised</a:t>
            </a:r>
            <a:r>
              <a:rPr lang="bs-Latn-BA" sz="1800" dirty="0">
                <a:solidFill>
                  <a:schemeClr val="tx1"/>
                </a:solidFill>
              </a:rPr>
              <a:t> mice </a:t>
            </a:r>
            <a:r>
              <a:rPr lang="bs-Latn-BA" sz="1800" dirty="0" err="1">
                <a:solidFill>
                  <a:schemeClr val="tx1"/>
                </a:solidFill>
              </a:rPr>
              <a:t>injected</a:t>
            </a:r>
            <a:r>
              <a:rPr lang="bs-Latn-BA" sz="1800" dirty="0">
                <a:solidFill>
                  <a:schemeClr val="tx1"/>
                </a:solidFill>
              </a:rPr>
              <a:t> </a:t>
            </a:r>
            <a:r>
              <a:rPr lang="bs-Latn-BA" sz="1800" dirty="0" err="1">
                <a:solidFill>
                  <a:schemeClr val="tx1"/>
                </a:solidFill>
              </a:rPr>
              <a:t>with</a:t>
            </a:r>
            <a:r>
              <a:rPr lang="bs-Latn-BA" sz="1800" dirty="0">
                <a:solidFill>
                  <a:schemeClr val="tx1"/>
                </a:solidFill>
              </a:rPr>
              <a:t> </a:t>
            </a:r>
            <a:r>
              <a:rPr lang="en-US" sz="1800" dirty="0">
                <a:solidFill>
                  <a:schemeClr val="tx1"/>
                </a:solidFill>
              </a:rPr>
              <a:t>Human SCLC cells Luc-GFPH69</a:t>
            </a:r>
            <a:r>
              <a:rPr lang="bs-Latn-BA" sz="1800" dirty="0">
                <a:solidFill>
                  <a:schemeClr val="tx1"/>
                </a:solidFill>
              </a:rPr>
              <a:t>.</a:t>
            </a:r>
          </a:p>
          <a:p>
            <a:pPr>
              <a:buFont typeface="Wingdings" panose="05000000000000000000" pitchFamily="2" charset="2"/>
              <a:buChar char="§"/>
            </a:pPr>
            <a:r>
              <a:rPr lang="bs-Latn-BA" sz="1800" dirty="0" err="1">
                <a:solidFill>
                  <a:schemeClr val="tx1"/>
                </a:solidFill>
              </a:rPr>
              <a:t>Control</a:t>
            </a:r>
            <a:r>
              <a:rPr lang="bs-Latn-BA" sz="1800" dirty="0">
                <a:solidFill>
                  <a:schemeClr val="tx1"/>
                </a:solidFill>
              </a:rPr>
              <a:t> </a:t>
            </a:r>
            <a:r>
              <a:rPr lang="bs-Latn-BA" sz="1800" dirty="0" err="1">
                <a:solidFill>
                  <a:schemeClr val="tx1"/>
                </a:solidFill>
              </a:rPr>
              <a:t>siRNA</a:t>
            </a:r>
            <a:r>
              <a:rPr lang="bs-Latn-BA" sz="1800" dirty="0">
                <a:solidFill>
                  <a:schemeClr val="tx1"/>
                </a:solidFill>
              </a:rPr>
              <a:t> </a:t>
            </a:r>
            <a:r>
              <a:rPr lang="bs-Latn-BA" sz="1800" dirty="0" err="1">
                <a:solidFill>
                  <a:schemeClr val="tx1"/>
                </a:solidFill>
              </a:rPr>
              <a:t>injection</a:t>
            </a:r>
            <a:r>
              <a:rPr lang="bs-Latn-BA" sz="1800" dirty="0">
                <a:solidFill>
                  <a:schemeClr val="tx1"/>
                </a:solidFill>
              </a:rPr>
              <a:t> in </a:t>
            </a:r>
            <a:r>
              <a:rPr lang="bs-Latn-BA" sz="1800" dirty="0" err="1">
                <a:solidFill>
                  <a:schemeClr val="tx1"/>
                </a:solidFill>
              </a:rPr>
              <a:t>vitro</a:t>
            </a:r>
            <a:r>
              <a:rPr lang="bs-Latn-BA" sz="1800" dirty="0">
                <a:solidFill>
                  <a:schemeClr val="tx1"/>
                </a:solidFill>
              </a:rPr>
              <a:t> </a:t>
            </a:r>
            <a:r>
              <a:rPr lang="bs-Latn-BA" sz="1800" dirty="0" err="1">
                <a:solidFill>
                  <a:schemeClr val="tx1"/>
                </a:solidFill>
              </a:rPr>
              <a:t>and</a:t>
            </a:r>
            <a:r>
              <a:rPr lang="bs-Latn-BA" sz="1800" dirty="0">
                <a:solidFill>
                  <a:schemeClr val="tx1"/>
                </a:solidFill>
              </a:rPr>
              <a:t> </a:t>
            </a:r>
            <a:r>
              <a:rPr lang="bs-Latn-BA" sz="1800" dirty="0" err="1">
                <a:solidFill>
                  <a:schemeClr val="tx1"/>
                </a:solidFill>
              </a:rPr>
              <a:t>vivo</a:t>
            </a:r>
            <a:endParaRPr lang="bs-Latn-BA" sz="1800" dirty="0">
              <a:solidFill>
                <a:schemeClr val="tx1"/>
              </a:solidFill>
            </a:endParaRPr>
          </a:p>
          <a:p>
            <a:pPr>
              <a:buFont typeface="Wingdings" panose="05000000000000000000" pitchFamily="2" charset="2"/>
              <a:buChar char="§"/>
            </a:pPr>
            <a:r>
              <a:rPr lang="bs-Latn-BA" sz="1800" dirty="0">
                <a:solidFill>
                  <a:schemeClr val="tx1"/>
                </a:solidFill>
              </a:rPr>
              <a:t>Mesh nebuli</a:t>
            </a:r>
            <a:r>
              <a:rPr lang="en-US" sz="1800" dirty="0">
                <a:solidFill>
                  <a:schemeClr val="tx1"/>
                </a:solidFill>
              </a:rPr>
              <a:t>z</a:t>
            </a:r>
            <a:r>
              <a:rPr lang="bs-Latn-BA" sz="1800" dirty="0">
                <a:solidFill>
                  <a:schemeClr val="tx1"/>
                </a:solidFill>
              </a:rPr>
              <a:t>ers</a:t>
            </a:r>
            <a:r>
              <a:rPr lang="en-US" sz="1800" dirty="0">
                <a:solidFill>
                  <a:schemeClr val="tx1"/>
                </a:solidFill>
              </a:rPr>
              <a:t>.</a:t>
            </a:r>
            <a:endParaRPr lang="bs-Latn-BA" sz="1800" dirty="0">
              <a:solidFill>
                <a:schemeClr val="tx1"/>
              </a:solidFill>
            </a:endParaRPr>
          </a:p>
          <a:p>
            <a:pPr>
              <a:buFont typeface="Wingdings" panose="05000000000000000000" pitchFamily="2" charset="2"/>
              <a:buChar char="§"/>
            </a:pPr>
            <a:endParaRPr lang="en-US" sz="1800" dirty="0">
              <a:solidFill>
                <a:schemeClr val="tx1"/>
              </a:solidFill>
            </a:endParaRPr>
          </a:p>
          <a:p>
            <a:endParaRPr lang="en-US" sz="1000" dirty="0">
              <a:solidFill>
                <a:schemeClr val="tx1"/>
              </a:solidFill>
            </a:endParaRPr>
          </a:p>
          <a:p>
            <a:endParaRPr lang="en-US" sz="1400" dirty="0">
              <a:solidFill>
                <a:schemeClr val="tx1"/>
              </a:solidFill>
            </a:endParaRPr>
          </a:p>
        </p:txBody>
      </p:sp>
      <p:cxnSp>
        <p:nvCxnSpPr>
          <p:cNvPr id="26" name="Connector: Elbow 25">
            <a:extLst>
              <a:ext uri="{FF2B5EF4-FFF2-40B4-BE49-F238E27FC236}">
                <a16:creationId xmlns:a16="http://schemas.microsoft.com/office/drawing/2014/main" id="{30220A90-ECBD-4B89-BAEB-D624B4D1B262}"/>
              </a:ext>
            </a:extLst>
          </p:cNvPr>
          <p:cNvCxnSpPr>
            <a:cxnSpLocks/>
          </p:cNvCxnSpPr>
          <p:nvPr/>
        </p:nvCxnSpPr>
        <p:spPr>
          <a:xfrm>
            <a:off x="5332769" y="3195206"/>
            <a:ext cx="1122218" cy="613064"/>
          </a:xfrm>
          <a:prstGeom prst="bentConnector3">
            <a:avLst>
              <a:gd name="adj1" fmla="val 52778"/>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Left Brace 28">
            <a:extLst>
              <a:ext uri="{FF2B5EF4-FFF2-40B4-BE49-F238E27FC236}">
                <a16:creationId xmlns:a16="http://schemas.microsoft.com/office/drawing/2014/main" id="{BF70460F-B322-45E4-9864-5D818E6EEB54}"/>
              </a:ext>
            </a:extLst>
          </p:cNvPr>
          <p:cNvSpPr/>
          <p:nvPr/>
        </p:nvSpPr>
        <p:spPr>
          <a:xfrm>
            <a:off x="6413424" y="2297599"/>
            <a:ext cx="351058" cy="24082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e 29">
            <a:extLst>
              <a:ext uri="{FF2B5EF4-FFF2-40B4-BE49-F238E27FC236}">
                <a16:creationId xmlns:a16="http://schemas.microsoft.com/office/drawing/2014/main" id="{44F4FDD4-6F76-4CA2-9FC7-5AE46DAE5621}"/>
              </a:ext>
            </a:extLst>
          </p:cNvPr>
          <p:cNvSpPr/>
          <p:nvPr/>
        </p:nvSpPr>
        <p:spPr>
          <a:xfrm>
            <a:off x="4981711" y="2297598"/>
            <a:ext cx="351058" cy="27192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33825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4012-474E-41BE-BE73-45ECA199C8A4}"/>
              </a:ext>
            </a:extLst>
          </p:cNvPr>
          <p:cNvSpPr>
            <a:spLocks noGrp="1"/>
          </p:cNvSpPr>
          <p:nvPr>
            <p:ph type="title"/>
          </p:nvPr>
        </p:nvSpPr>
        <p:spPr/>
        <p:txBody>
          <a:bodyPr/>
          <a:lstStyle/>
          <a:p>
            <a:r>
              <a:rPr lang="bs-Latn-BA" dirty="0" err="1"/>
              <a:t>Potential</a:t>
            </a:r>
            <a:r>
              <a:rPr lang="bs-Latn-BA" dirty="0"/>
              <a:t> </a:t>
            </a:r>
            <a:r>
              <a:rPr lang="bs-Latn-BA" dirty="0" err="1"/>
              <a:t>limits</a:t>
            </a:r>
            <a:r>
              <a:rPr lang="bs-Latn-BA" dirty="0"/>
              <a:t> </a:t>
            </a:r>
            <a:r>
              <a:rPr lang="bs-Latn-BA" dirty="0" err="1"/>
              <a:t>and</a:t>
            </a:r>
            <a:r>
              <a:rPr lang="bs-Latn-BA" dirty="0"/>
              <a:t> </a:t>
            </a:r>
            <a:r>
              <a:rPr lang="bs-Latn-BA" dirty="0" err="1"/>
              <a:t>their</a:t>
            </a:r>
            <a:r>
              <a:rPr lang="bs-Latn-BA" dirty="0"/>
              <a:t> </a:t>
            </a:r>
            <a:r>
              <a:rPr lang="bs-Latn-BA" dirty="0" err="1"/>
              <a:t>resolutions</a:t>
            </a:r>
            <a:endParaRPr lang="en-US" dirty="0"/>
          </a:p>
        </p:txBody>
      </p:sp>
      <p:sp>
        <p:nvSpPr>
          <p:cNvPr id="4" name="Content Placeholder 3">
            <a:extLst>
              <a:ext uri="{FF2B5EF4-FFF2-40B4-BE49-F238E27FC236}">
                <a16:creationId xmlns:a16="http://schemas.microsoft.com/office/drawing/2014/main" id="{A7B40E33-B383-439C-8D69-21683DA8F3BB}"/>
              </a:ext>
            </a:extLst>
          </p:cNvPr>
          <p:cNvSpPr>
            <a:spLocks noGrp="1"/>
          </p:cNvSpPr>
          <p:nvPr>
            <p:ph sz="half" idx="1"/>
          </p:nvPr>
        </p:nvSpPr>
        <p:spPr>
          <a:xfrm>
            <a:off x="1097280" y="2823204"/>
            <a:ext cx="4639736" cy="3748193"/>
          </a:xfrm>
        </p:spPr>
        <p:txBody>
          <a:bodyPr/>
          <a:lstStyle/>
          <a:p>
            <a:pPr>
              <a:buFont typeface="Arial" panose="020B0604020202020204" pitchFamily="34" charset="0"/>
              <a:buChar char="•"/>
            </a:pPr>
            <a:endParaRPr lang="bs-Latn-BA" dirty="0"/>
          </a:p>
          <a:p>
            <a:pPr>
              <a:buFont typeface="Arial" panose="020B0604020202020204" pitchFamily="34" charset="0"/>
              <a:buChar char="•"/>
            </a:pPr>
            <a:r>
              <a:rPr lang="bs-Latn-BA" dirty="0" err="1"/>
              <a:t>Fragility</a:t>
            </a:r>
            <a:r>
              <a:rPr lang="bs-Latn-BA" dirty="0"/>
              <a:t> </a:t>
            </a:r>
            <a:r>
              <a:rPr lang="bs-Latn-BA" dirty="0" err="1"/>
              <a:t>of</a:t>
            </a:r>
            <a:r>
              <a:rPr lang="bs-Latn-BA" dirty="0"/>
              <a:t> </a:t>
            </a:r>
            <a:r>
              <a:rPr lang="bs-Latn-BA" dirty="0" err="1"/>
              <a:t>liposomes</a:t>
            </a:r>
            <a:r>
              <a:rPr lang="bs-Latn-BA" dirty="0"/>
              <a:t> </a:t>
            </a:r>
            <a:r>
              <a:rPr lang="bs-Latn-BA" dirty="0" err="1"/>
              <a:t>during</a:t>
            </a:r>
            <a:r>
              <a:rPr lang="bs-Latn-BA" dirty="0"/>
              <a:t> </a:t>
            </a:r>
          </a:p>
          <a:p>
            <a:pPr marL="0" indent="0">
              <a:buNone/>
            </a:pPr>
            <a:r>
              <a:rPr lang="bs-Latn-BA" dirty="0" err="1"/>
              <a:t>nebulisation</a:t>
            </a:r>
            <a:r>
              <a:rPr lang="bs-Latn-BA" dirty="0"/>
              <a:t>.</a:t>
            </a:r>
          </a:p>
          <a:p>
            <a:pPr marL="0" indent="0">
              <a:buNone/>
            </a:pPr>
            <a:endParaRPr lang="bs-Latn-BA" dirty="0"/>
          </a:p>
          <a:p>
            <a:pPr>
              <a:buFont typeface="Arial" panose="020B0604020202020204" pitchFamily="34" charset="0"/>
              <a:buChar char="•"/>
            </a:pPr>
            <a:r>
              <a:rPr lang="bs-Latn-BA" dirty="0" err="1"/>
              <a:t>Cationic</a:t>
            </a:r>
            <a:r>
              <a:rPr lang="bs-Latn-BA" dirty="0"/>
              <a:t> </a:t>
            </a:r>
            <a:r>
              <a:rPr lang="bs-Latn-BA" dirty="0" err="1"/>
              <a:t>liposomes</a:t>
            </a:r>
            <a:r>
              <a:rPr lang="bs-Latn-BA" dirty="0"/>
              <a:t> </a:t>
            </a:r>
            <a:r>
              <a:rPr lang="bs-Latn-BA" dirty="0" err="1"/>
              <a:t>form</a:t>
            </a:r>
            <a:r>
              <a:rPr lang="bs-Latn-BA" dirty="0"/>
              <a:t> a </a:t>
            </a:r>
            <a:r>
              <a:rPr lang="bs-Latn-BA" dirty="0" err="1"/>
              <a:t>corona</a:t>
            </a:r>
            <a:r>
              <a:rPr lang="bs-Latn-BA" dirty="0"/>
              <a:t> </a:t>
            </a:r>
            <a:r>
              <a:rPr lang="bs-Latn-BA" dirty="0" err="1"/>
              <a:t>layer</a:t>
            </a:r>
            <a:r>
              <a:rPr lang="bs-Latn-BA" dirty="0"/>
              <a:t> </a:t>
            </a:r>
            <a:r>
              <a:rPr lang="bs-Latn-BA" dirty="0" err="1"/>
              <a:t>while</a:t>
            </a:r>
            <a:r>
              <a:rPr lang="bs-Latn-BA" dirty="0"/>
              <a:t> </a:t>
            </a:r>
            <a:r>
              <a:rPr lang="bs-Latn-BA" dirty="0" err="1"/>
              <a:t>trying</a:t>
            </a:r>
            <a:r>
              <a:rPr lang="bs-Latn-BA" dirty="0"/>
              <a:t> to </a:t>
            </a:r>
            <a:r>
              <a:rPr lang="bs-Latn-BA" dirty="0" err="1"/>
              <a:t>reach</a:t>
            </a:r>
            <a:r>
              <a:rPr lang="bs-Latn-BA" dirty="0"/>
              <a:t> </a:t>
            </a:r>
            <a:r>
              <a:rPr lang="bs-Latn-BA" dirty="0" err="1"/>
              <a:t>the</a:t>
            </a:r>
            <a:r>
              <a:rPr lang="bs-Latn-BA" dirty="0"/>
              <a:t> </a:t>
            </a:r>
            <a:r>
              <a:rPr lang="bs-Latn-BA" dirty="0" err="1"/>
              <a:t>target</a:t>
            </a:r>
            <a:r>
              <a:rPr lang="bs-Latn-BA" dirty="0"/>
              <a:t> site.</a:t>
            </a:r>
          </a:p>
          <a:p>
            <a:pPr marL="0" indent="0">
              <a:buNone/>
            </a:pPr>
            <a:r>
              <a:rPr lang="bs-Latn-BA" dirty="0"/>
              <a:t>(</a:t>
            </a:r>
            <a:r>
              <a:rPr lang="bs-Latn-BA" dirty="0" err="1"/>
              <a:t>delivery</a:t>
            </a:r>
            <a:r>
              <a:rPr lang="bs-Latn-BA" dirty="0"/>
              <a:t> </a:t>
            </a:r>
            <a:r>
              <a:rPr lang="bs-Latn-BA" dirty="0" err="1"/>
              <a:t>by</a:t>
            </a:r>
            <a:r>
              <a:rPr lang="bs-Latn-BA" dirty="0"/>
              <a:t> </a:t>
            </a:r>
            <a:r>
              <a:rPr lang="bs-Latn-BA" dirty="0" err="1"/>
              <a:t>injection</a:t>
            </a:r>
            <a:r>
              <a:rPr lang="bs-Latn-BA" dirty="0"/>
              <a:t>)</a:t>
            </a:r>
          </a:p>
          <a:p>
            <a:pPr>
              <a:buFont typeface="Arial" panose="020B0604020202020204" pitchFamily="34" charset="0"/>
              <a:buChar char="•"/>
            </a:pPr>
            <a:endParaRPr lang="bs-Latn-BA" dirty="0"/>
          </a:p>
          <a:p>
            <a:pPr>
              <a:buFont typeface="Arial" panose="020B0604020202020204" pitchFamily="34" charset="0"/>
              <a:buChar char="•"/>
            </a:pPr>
            <a:endParaRPr lang="bs-Latn-BA" dirty="0"/>
          </a:p>
          <a:p>
            <a:pPr>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BA31E1B8-334D-46A9-B4AD-AC8791C82A8C}"/>
              </a:ext>
            </a:extLst>
          </p:cNvPr>
          <p:cNvSpPr>
            <a:spLocks noGrp="1"/>
          </p:cNvSpPr>
          <p:nvPr>
            <p:ph sz="half" idx="2"/>
          </p:nvPr>
        </p:nvSpPr>
        <p:spPr>
          <a:xfrm>
            <a:off x="6744544" y="3246544"/>
            <a:ext cx="4639736" cy="3748194"/>
          </a:xfrm>
        </p:spPr>
        <p:txBody>
          <a:bodyPr/>
          <a:lstStyle/>
          <a:p>
            <a:pPr>
              <a:buFont typeface="Arial" panose="020B0604020202020204" pitchFamily="34" charset="0"/>
              <a:buChar char="•"/>
            </a:pPr>
            <a:r>
              <a:rPr lang="bs-Latn-BA" dirty="0"/>
              <a:t>T</a:t>
            </a:r>
            <a:r>
              <a:rPr lang="en-US" dirty="0"/>
              <a:t>he inclusion of cholesterol or high-phase transition phospholipids in liposome formulations has improved the stability of vesicles during </a:t>
            </a:r>
            <a:r>
              <a:rPr lang="en-US" dirty="0" err="1"/>
              <a:t>nebulisation</a:t>
            </a:r>
            <a:r>
              <a:rPr lang="en-US" dirty="0"/>
              <a:t>. </a:t>
            </a:r>
            <a:endParaRPr lang="bs-Latn-BA" dirty="0"/>
          </a:p>
          <a:p>
            <a:pPr marL="0" indent="0">
              <a:buNone/>
            </a:pPr>
            <a:endParaRPr lang="bs-Latn-BA" dirty="0"/>
          </a:p>
          <a:p>
            <a:pPr>
              <a:buFont typeface="Arial" panose="020B0604020202020204" pitchFamily="34" charset="0"/>
              <a:buChar char="•"/>
            </a:pPr>
            <a:r>
              <a:rPr lang="bs-Latn-BA" b="1" dirty="0" err="1"/>
              <a:t>Usage</a:t>
            </a:r>
            <a:r>
              <a:rPr lang="bs-Latn-BA" b="1" dirty="0"/>
              <a:t> </a:t>
            </a:r>
            <a:r>
              <a:rPr lang="bs-Latn-BA" b="1" dirty="0" err="1"/>
              <a:t>of</a:t>
            </a:r>
            <a:r>
              <a:rPr lang="bs-Latn-BA" b="1" dirty="0"/>
              <a:t> </a:t>
            </a:r>
            <a:r>
              <a:rPr lang="bs-Latn-BA" b="1" dirty="0" err="1"/>
              <a:t>inhalation</a:t>
            </a:r>
            <a:r>
              <a:rPr lang="bs-Latn-BA" b="1" dirty="0"/>
              <a:t> </a:t>
            </a:r>
            <a:r>
              <a:rPr lang="bs-Latn-BA" b="1" dirty="0" err="1"/>
              <a:t>delivery</a:t>
            </a:r>
            <a:endParaRPr lang="en-US" dirty="0"/>
          </a:p>
        </p:txBody>
      </p:sp>
      <p:sp>
        <p:nvSpPr>
          <p:cNvPr id="3" name="Arrow: Right 2">
            <a:extLst>
              <a:ext uri="{FF2B5EF4-FFF2-40B4-BE49-F238E27FC236}">
                <a16:creationId xmlns:a16="http://schemas.microsoft.com/office/drawing/2014/main" id="{B08B8C9F-5D1F-459E-B596-4F04CF328E16}"/>
              </a:ext>
            </a:extLst>
          </p:cNvPr>
          <p:cNvSpPr/>
          <p:nvPr/>
        </p:nvSpPr>
        <p:spPr>
          <a:xfrm>
            <a:off x="5456462" y="5049982"/>
            <a:ext cx="927022" cy="363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B567FBFA-3265-49DC-B6CF-A59BA5C8D4CD}"/>
              </a:ext>
            </a:extLst>
          </p:cNvPr>
          <p:cNvSpPr/>
          <p:nvPr/>
        </p:nvSpPr>
        <p:spPr>
          <a:xfrm>
            <a:off x="5418904" y="3517323"/>
            <a:ext cx="927022" cy="363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0F947EF-221C-4B0D-ABF3-EEAFFA564ED6}"/>
              </a:ext>
            </a:extLst>
          </p:cNvPr>
          <p:cNvSpPr txBox="1"/>
          <p:nvPr/>
        </p:nvSpPr>
        <p:spPr>
          <a:xfrm>
            <a:off x="4535362" y="2245778"/>
            <a:ext cx="2769222" cy="523220"/>
          </a:xfrm>
          <a:prstGeom prst="rect">
            <a:avLst/>
          </a:prstGeom>
          <a:noFill/>
        </p:spPr>
        <p:txBody>
          <a:bodyPr wrap="square" rtlCol="0">
            <a:spAutoFit/>
          </a:bodyPr>
          <a:lstStyle/>
          <a:p>
            <a:r>
              <a:rPr lang="bs-Latn-BA" sz="2800" dirty="0" err="1"/>
              <a:t>Liposome</a:t>
            </a:r>
            <a:r>
              <a:rPr lang="bs-Latn-BA" sz="2800" dirty="0"/>
              <a:t> </a:t>
            </a:r>
            <a:r>
              <a:rPr lang="bs-Latn-BA" sz="2800" dirty="0" err="1"/>
              <a:t>vectors</a:t>
            </a:r>
            <a:endParaRPr lang="en-US" sz="2800" dirty="0"/>
          </a:p>
        </p:txBody>
      </p:sp>
      <p:sp>
        <p:nvSpPr>
          <p:cNvPr id="9" name="Frame 8">
            <a:extLst>
              <a:ext uri="{FF2B5EF4-FFF2-40B4-BE49-F238E27FC236}">
                <a16:creationId xmlns:a16="http://schemas.microsoft.com/office/drawing/2014/main" id="{4B7F8B5F-AA79-4DF9-A80B-D27228D24D73}"/>
              </a:ext>
            </a:extLst>
          </p:cNvPr>
          <p:cNvSpPr/>
          <p:nvPr/>
        </p:nvSpPr>
        <p:spPr>
          <a:xfrm>
            <a:off x="3956091" y="2181737"/>
            <a:ext cx="3927763" cy="69180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96925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A2FF-5A03-4540-BA6C-8D7E5E7E708C}"/>
              </a:ext>
            </a:extLst>
          </p:cNvPr>
          <p:cNvSpPr>
            <a:spLocks noGrp="1"/>
          </p:cNvSpPr>
          <p:nvPr>
            <p:ph type="title"/>
          </p:nvPr>
        </p:nvSpPr>
        <p:spPr/>
        <p:txBody>
          <a:bodyPr/>
          <a:lstStyle/>
          <a:p>
            <a:r>
              <a:rPr lang="bs-Latn-BA" dirty="0"/>
              <a:t>Conclusion</a:t>
            </a:r>
            <a:r>
              <a:rPr lang="en-US" dirty="0"/>
              <a:t>s</a:t>
            </a:r>
            <a:r>
              <a:rPr lang="bs-Latn-BA" dirty="0"/>
              <a:t>			Future prospects</a:t>
            </a:r>
            <a:endParaRPr lang="en-US" dirty="0"/>
          </a:p>
        </p:txBody>
      </p:sp>
      <p:sp>
        <p:nvSpPr>
          <p:cNvPr id="3" name="Content Placeholder 2">
            <a:extLst>
              <a:ext uri="{FF2B5EF4-FFF2-40B4-BE49-F238E27FC236}">
                <a16:creationId xmlns:a16="http://schemas.microsoft.com/office/drawing/2014/main" id="{D0108AA5-299F-4EBF-9295-7D5EBF5B6F7F}"/>
              </a:ext>
            </a:extLst>
          </p:cNvPr>
          <p:cNvSpPr>
            <a:spLocks noGrp="1"/>
          </p:cNvSpPr>
          <p:nvPr>
            <p:ph sz="half" idx="1"/>
          </p:nvPr>
        </p:nvSpPr>
        <p:spPr>
          <a:xfrm>
            <a:off x="731520" y="2118360"/>
            <a:ext cx="4639736" cy="3748193"/>
          </a:xfrm>
        </p:spPr>
        <p:txBody>
          <a:bodyPr>
            <a:normAutofit fontScale="85000" lnSpcReduction="20000"/>
          </a:bodyPr>
          <a:lstStyle/>
          <a:p>
            <a:pPr marL="457200" indent="-457200" algn="just">
              <a:buFont typeface="+mj-lt"/>
              <a:buAutoNum type="arabicPeriod"/>
            </a:pPr>
            <a:r>
              <a:rPr lang="en-US" dirty="0"/>
              <a:t>The gene knockdown in the tumoral cells is efficient: no off-target effects due to the delivery efficiency (inhalation therapy is better than injections).</a:t>
            </a:r>
          </a:p>
          <a:p>
            <a:pPr marL="457200" indent="-457200" algn="just">
              <a:buFont typeface="+mj-lt"/>
              <a:buAutoNum type="arabicPeriod"/>
            </a:pPr>
            <a:r>
              <a:rPr lang="en-US" dirty="0"/>
              <a:t>The mice models and human cell lines are an effective way of conducting the experimental trials. The orthotopic mice mimic human responses.</a:t>
            </a:r>
          </a:p>
          <a:p>
            <a:pPr marL="457200" indent="-457200" algn="just">
              <a:buFont typeface="+mj-lt"/>
              <a:buAutoNum type="arabicPeriod"/>
            </a:pPr>
            <a:r>
              <a:rPr lang="en-US" dirty="0"/>
              <a:t>The downregulation of NFIB slows down the tumoral progression thus stopping metastasis in the kidneys and liver.</a:t>
            </a:r>
          </a:p>
          <a:p>
            <a:pPr marL="457200" indent="-457200" algn="just">
              <a:buFont typeface="+mj-lt"/>
              <a:buAutoNum type="arabicPeriod"/>
            </a:pPr>
            <a:r>
              <a:rPr lang="en-US" dirty="0"/>
              <a:t>The treated mice show a higher survival rate than the untreated mice, leaving space for a combined therapy for the treated mice.</a:t>
            </a:r>
          </a:p>
        </p:txBody>
      </p:sp>
      <p:sp>
        <p:nvSpPr>
          <p:cNvPr id="4" name="Content Placeholder 3">
            <a:extLst>
              <a:ext uri="{FF2B5EF4-FFF2-40B4-BE49-F238E27FC236}">
                <a16:creationId xmlns:a16="http://schemas.microsoft.com/office/drawing/2014/main" id="{741571F4-5929-42E9-9331-78149ED26628}"/>
              </a:ext>
            </a:extLst>
          </p:cNvPr>
          <p:cNvSpPr>
            <a:spLocks noGrp="1"/>
          </p:cNvSpPr>
          <p:nvPr>
            <p:ph sz="half" idx="2"/>
          </p:nvPr>
        </p:nvSpPr>
        <p:spPr>
          <a:xfrm>
            <a:off x="6820744" y="2118360"/>
            <a:ext cx="4639736" cy="3748194"/>
          </a:xfrm>
        </p:spPr>
        <p:txBody>
          <a:bodyPr>
            <a:normAutofit fontScale="85000" lnSpcReduction="20000"/>
          </a:bodyPr>
          <a:lstStyle/>
          <a:p>
            <a:pPr marL="457200" indent="-457200" algn="just">
              <a:buFont typeface="+mj-lt"/>
              <a:buAutoNum type="arabicPeriod"/>
            </a:pPr>
            <a:r>
              <a:rPr lang="en-US" dirty="0"/>
              <a:t>Optimized therapies and increased survival rate for patients affected by SCLC</a:t>
            </a:r>
            <a:r>
              <a:rPr lang="bs-Latn-BA" dirty="0"/>
              <a:t>.</a:t>
            </a:r>
            <a:endParaRPr lang="en-US" dirty="0"/>
          </a:p>
          <a:p>
            <a:pPr marL="457200" indent="-457200" algn="just">
              <a:buFont typeface="+mj-lt"/>
              <a:buAutoNum type="arabicPeriod"/>
            </a:pPr>
            <a:r>
              <a:rPr lang="en-US" dirty="0"/>
              <a:t>Less traumatic and invasive combined therapies to avoid off-target effects, maintaining the healthy adult cells and avoiding tissue lesions post therapy.</a:t>
            </a:r>
          </a:p>
          <a:p>
            <a:pPr marL="457200" indent="-457200" algn="just">
              <a:buFont typeface="+mj-lt"/>
              <a:buAutoNum type="arabicPeriod"/>
            </a:pPr>
            <a:r>
              <a:rPr lang="en-US" dirty="0"/>
              <a:t>Further studies to better analyze the role of NFIB in cells post differentiation.</a:t>
            </a:r>
          </a:p>
          <a:p>
            <a:pPr marL="457200" indent="-457200" algn="just">
              <a:buFont typeface="+mj-lt"/>
              <a:buAutoNum type="arabicPeriod"/>
            </a:pPr>
            <a:r>
              <a:rPr lang="en-US" dirty="0"/>
              <a:t>Potential substitution of current therapies.</a:t>
            </a:r>
          </a:p>
        </p:txBody>
      </p:sp>
      <p:cxnSp>
        <p:nvCxnSpPr>
          <p:cNvPr id="6" name="Connector: Elbow 5">
            <a:extLst>
              <a:ext uri="{FF2B5EF4-FFF2-40B4-BE49-F238E27FC236}">
                <a16:creationId xmlns:a16="http://schemas.microsoft.com/office/drawing/2014/main" id="{D2A02AC1-81AB-4BE0-BCA3-9EC69420578C}"/>
              </a:ext>
            </a:extLst>
          </p:cNvPr>
          <p:cNvCxnSpPr>
            <a:cxnSpLocks/>
          </p:cNvCxnSpPr>
          <p:nvPr/>
        </p:nvCxnSpPr>
        <p:spPr>
          <a:xfrm flipV="1">
            <a:off x="5538892" y="3108960"/>
            <a:ext cx="1114216" cy="883496"/>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75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4EB1-35F2-4DC0-8CA1-7A38ABE50109}"/>
              </a:ext>
            </a:extLst>
          </p:cNvPr>
          <p:cNvSpPr>
            <a:spLocks noGrp="1"/>
          </p:cNvSpPr>
          <p:nvPr>
            <p:ph type="title"/>
          </p:nvPr>
        </p:nvSpPr>
        <p:spPr/>
        <p:txBody>
          <a:bodyPr/>
          <a:lstStyle/>
          <a:p>
            <a:r>
              <a:rPr lang="bs-Latn-BA" dirty="0"/>
              <a:t>BUDGET</a:t>
            </a:r>
            <a:endParaRPr lang="en-US" dirty="0"/>
          </a:p>
        </p:txBody>
      </p:sp>
      <p:sp>
        <p:nvSpPr>
          <p:cNvPr id="4" name="Content Placeholder 3">
            <a:extLst>
              <a:ext uri="{FF2B5EF4-FFF2-40B4-BE49-F238E27FC236}">
                <a16:creationId xmlns:a16="http://schemas.microsoft.com/office/drawing/2014/main" id="{3DE191D9-1706-47B5-80C8-B29F1092D8CA}"/>
              </a:ext>
            </a:extLst>
          </p:cNvPr>
          <p:cNvSpPr>
            <a:spLocks noGrp="1"/>
          </p:cNvSpPr>
          <p:nvPr>
            <p:ph sz="half" idx="2"/>
          </p:nvPr>
        </p:nvSpPr>
        <p:spPr>
          <a:xfrm>
            <a:off x="8749989" y="5372638"/>
            <a:ext cx="2804701" cy="539173"/>
          </a:xfrm>
        </p:spPr>
        <p:txBody>
          <a:bodyPr>
            <a:normAutofit fontScale="70000" lnSpcReduction="20000"/>
          </a:bodyPr>
          <a:lstStyle/>
          <a:p>
            <a:r>
              <a:rPr lang="bs-Latn-BA" sz="3600" dirty="0" err="1"/>
              <a:t>Expected</a:t>
            </a:r>
            <a:r>
              <a:rPr lang="bs-Latn-BA" sz="3600" dirty="0"/>
              <a:t>: </a:t>
            </a:r>
            <a:r>
              <a:rPr lang="en-US" sz="3600" dirty="0"/>
              <a:t>€144,00</a:t>
            </a:r>
            <a:r>
              <a:rPr lang="bs-Latn-BA" sz="3600" dirty="0"/>
              <a:t>0</a:t>
            </a:r>
            <a:endParaRPr lang="en-US" sz="3600" dirty="0"/>
          </a:p>
        </p:txBody>
      </p:sp>
      <p:graphicFrame>
        <p:nvGraphicFramePr>
          <p:cNvPr id="5" name="Chart 4">
            <a:extLst>
              <a:ext uri="{FF2B5EF4-FFF2-40B4-BE49-F238E27FC236}">
                <a16:creationId xmlns:a16="http://schemas.microsoft.com/office/drawing/2014/main" id="{D121433E-98FA-49E4-903D-AAAEB5EABC36}"/>
              </a:ext>
            </a:extLst>
          </p:cNvPr>
          <p:cNvGraphicFramePr>
            <a:graphicFrameLocks/>
          </p:cNvGraphicFramePr>
          <p:nvPr>
            <p:extLst>
              <p:ext uri="{D42A27DB-BD31-4B8C-83A1-F6EECF244321}">
                <p14:modId xmlns:p14="http://schemas.microsoft.com/office/powerpoint/2010/main" val="9250898"/>
              </p:ext>
            </p:extLst>
          </p:nvPr>
        </p:nvGraphicFramePr>
        <p:xfrm>
          <a:off x="520780" y="1894031"/>
          <a:ext cx="7064779" cy="4604212"/>
        </p:xfrm>
        <a:graphic>
          <a:graphicData uri="http://schemas.openxmlformats.org/drawingml/2006/chart">
            <c:chart xmlns:c="http://schemas.openxmlformats.org/drawingml/2006/chart" xmlns:r="http://schemas.openxmlformats.org/officeDocument/2006/relationships" r:id="rId3"/>
          </a:graphicData>
        </a:graphic>
      </p:graphicFrame>
      <p:sp>
        <p:nvSpPr>
          <p:cNvPr id="6" name="Plus Sign 5">
            <a:extLst>
              <a:ext uri="{FF2B5EF4-FFF2-40B4-BE49-F238E27FC236}">
                <a16:creationId xmlns:a16="http://schemas.microsoft.com/office/drawing/2014/main" id="{964D8E8B-C4E4-44BE-A9E8-C5D0A4ABD89B}"/>
              </a:ext>
            </a:extLst>
          </p:cNvPr>
          <p:cNvSpPr/>
          <p:nvPr/>
        </p:nvSpPr>
        <p:spPr>
          <a:xfrm>
            <a:off x="7117773" y="3429000"/>
            <a:ext cx="467786" cy="3948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9929AF1-3D8B-4E5D-B998-FEE09FD3E10A}"/>
              </a:ext>
            </a:extLst>
          </p:cNvPr>
          <p:cNvSpPr txBox="1"/>
          <p:nvPr/>
        </p:nvSpPr>
        <p:spPr>
          <a:xfrm>
            <a:off x="7924107" y="3306462"/>
            <a:ext cx="3231573" cy="923330"/>
          </a:xfrm>
          <a:prstGeom prst="rect">
            <a:avLst/>
          </a:prstGeom>
          <a:noFill/>
        </p:spPr>
        <p:txBody>
          <a:bodyPr wrap="square" rtlCol="0">
            <a:spAutoFit/>
          </a:bodyPr>
          <a:lstStyle/>
          <a:p>
            <a:r>
              <a:rPr lang="en-US" dirty="0"/>
              <a:t>Salaries (2 post docs, 2 PhDs) approximately € 130.000 </a:t>
            </a:r>
          </a:p>
          <a:p>
            <a:endParaRPr lang="en-US" dirty="0"/>
          </a:p>
        </p:txBody>
      </p:sp>
      <p:sp>
        <p:nvSpPr>
          <p:cNvPr id="8" name="Frame 7">
            <a:extLst>
              <a:ext uri="{FF2B5EF4-FFF2-40B4-BE49-F238E27FC236}">
                <a16:creationId xmlns:a16="http://schemas.microsoft.com/office/drawing/2014/main" id="{9A2457E3-4FA6-4508-A5A1-8B1DE9E1ADDC}"/>
              </a:ext>
            </a:extLst>
          </p:cNvPr>
          <p:cNvSpPr/>
          <p:nvPr/>
        </p:nvSpPr>
        <p:spPr>
          <a:xfrm>
            <a:off x="7762009" y="3221182"/>
            <a:ext cx="3393671" cy="84166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2AD5B051-8E65-4A91-B823-231F7E34602F}"/>
              </a:ext>
            </a:extLst>
          </p:cNvPr>
          <p:cNvSpPr/>
          <p:nvPr/>
        </p:nvSpPr>
        <p:spPr>
          <a:xfrm>
            <a:off x="8655627" y="5205691"/>
            <a:ext cx="2804701" cy="61321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8212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1B9814-99A4-4972-B34F-A9B36555C4C9}"/>
              </a:ext>
            </a:extLst>
          </p:cNvPr>
          <p:cNvSpPr>
            <a:spLocks noGrp="1"/>
          </p:cNvSpPr>
          <p:nvPr>
            <p:ph type="title"/>
          </p:nvPr>
        </p:nvSpPr>
        <p:spPr/>
        <p:txBody>
          <a:bodyPr/>
          <a:lstStyle/>
          <a:p>
            <a:r>
              <a:rPr lang="en-US" dirty="0"/>
              <a:t>RE</a:t>
            </a:r>
            <a:r>
              <a:rPr lang="bs-Latn-BA"/>
              <a:t>FERENCES</a:t>
            </a:r>
            <a:endParaRPr lang="en-US" dirty="0"/>
          </a:p>
        </p:txBody>
      </p:sp>
      <p:sp>
        <p:nvSpPr>
          <p:cNvPr id="3" name="Segnaposto contenuto 2">
            <a:extLst>
              <a:ext uri="{FF2B5EF4-FFF2-40B4-BE49-F238E27FC236}">
                <a16:creationId xmlns:a16="http://schemas.microsoft.com/office/drawing/2014/main" id="{D6004B0F-D520-4F22-9806-3511C20E75EB}"/>
              </a:ext>
            </a:extLst>
          </p:cNvPr>
          <p:cNvSpPr>
            <a:spLocks noGrp="1"/>
          </p:cNvSpPr>
          <p:nvPr>
            <p:ph idx="1"/>
          </p:nvPr>
        </p:nvSpPr>
        <p:spPr>
          <a:xfrm>
            <a:off x="364183" y="2078225"/>
            <a:ext cx="11524594" cy="4493172"/>
          </a:xfrm>
        </p:spPr>
        <p:txBody>
          <a:bodyPr>
            <a:normAutofit fontScale="62500" lnSpcReduction="20000"/>
          </a:bodyPr>
          <a:lstStyle/>
          <a:p>
            <a:pPr algn="just"/>
            <a:r>
              <a:rPr lang="en-US" sz="1600" dirty="0"/>
              <a:t>1. L. </a:t>
            </a:r>
            <a:r>
              <a:rPr lang="en-US" sz="1600" dirty="0" err="1"/>
              <a:t>Digiacomo</a:t>
            </a:r>
            <a:r>
              <a:rPr lang="en-US" sz="1600" dirty="0"/>
              <a:t>, F. </a:t>
            </a:r>
            <a:r>
              <a:rPr lang="en-US" sz="1600" dirty="0" err="1"/>
              <a:t>Giulimondi</a:t>
            </a:r>
            <a:r>
              <a:rPr lang="en-US" sz="1600" dirty="0"/>
              <a:t>, M. </a:t>
            </a:r>
            <a:r>
              <a:rPr lang="en-US" sz="1600" dirty="0" err="1"/>
              <a:t>Mahmoudi</a:t>
            </a:r>
            <a:r>
              <a:rPr lang="en-US" sz="1600" dirty="0"/>
              <a:t>, G. </a:t>
            </a:r>
            <a:r>
              <a:rPr lang="en-US" sz="1600" dirty="0" err="1"/>
              <a:t>Caracciolo</a:t>
            </a:r>
            <a:r>
              <a:rPr lang="bs-Latn-BA" sz="1600" dirty="0"/>
              <a:t> </a:t>
            </a:r>
            <a:r>
              <a:rPr lang="en-US" sz="1600" dirty="0"/>
              <a:t>(2019), Effect of molecular crowding on the biological identity of liposomes: an overlooked factor at the bio-nano interface</a:t>
            </a:r>
            <a:r>
              <a:rPr lang="bs-Latn-BA" sz="1600" dirty="0"/>
              <a:t>; </a:t>
            </a:r>
            <a:r>
              <a:rPr lang="en-US" sz="1600" dirty="0"/>
              <a:t>Nanoscale Adv., 1</a:t>
            </a:r>
            <a:r>
              <a:rPr lang="bs-Latn-BA" sz="1600" dirty="0"/>
              <a:t>, </a:t>
            </a:r>
            <a:r>
              <a:rPr lang="en-US" sz="1600" dirty="0"/>
              <a:t>pp. 2518-2522</a:t>
            </a:r>
            <a:endParaRPr lang="bs-Latn-BA" sz="1600" dirty="0"/>
          </a:p>
          <a:p>
            <a:pPr algn="just"/>
            <a:r>
              <a:rPr lang="bs-Latn-BA" sz="1600" dirty="0"/>
              <a:t>2. </a:t>
            </a:r>
            <a:r>
              <a:rPr lang="en-US" sz="1600" dirty="0"/>
              <a:t>Cheol Am Hong and Yoon Sung Nam.</a:t>
            </a:r>
            <a:r>
              <a:rPr lang="bs-Latn-BA" sz="1600" dirty="0"/>
              <a:t>(</a:t>
            </a:r>
            <a:r>
              <a:rPr lang="en-US" sz="1600" dirty="0"/>
              <a:t>2014</a:t>
            </a:r>
            <a:r>
              <a:rPr lang="bs-Latn-BA" sz="1600" dirty="0"/>
              <a:t>)</a:t>
            </a:r>
            <a:r>
              <a:rPr lang="en-US" sz="1600" dirty="0"/>
              <a:t> Functional Nanostructures for Effective Delivery of Small Interfering RNA Therapeutics. Article in </a:t>
            </a:r>
            <a:r>
              <a:rPr lang="en-US" sz="1600" dirty="0" err="1"/>
              <a:t>Theranostics</a:t>
            </a:r>
            <a:r>
              <a:rPr lang="en-US" sz="1600" dirty="0"/>
              <a:t> · DOI: 10.7150/thno.8491 · Source: PubMed</a:t>
            </a:r>
            <a:endParaRPr lang="bs-Latn-BA" sz="1600" dirty="0"/>
          </a:p>
          <a:p>
            <a:pPr algn="just"/>
            <a:r>
              <a:rPr lang="bs-Latn-BA" sz="1600" dirty="0"/>
              <a:t>3. </a:t>
            </a:r>
            <a:r>
              <a:rPr lang="en-US" sz="1600" dirty="0" err="1"/>
              <a:t>Ozpolat</a:t>
            </a:r>
            <a:r>
              <a:rPr lang="en-US" sz="1600" dirty="0"/>
              <a:t>, B., </a:t>
            </a:r>
            <a:r>
              <a:rPr lang="en-US" sz="1600" dirty="0" err="1"/>
              <a:t>Sood</a:t>
            </a:r>
            <a:r>
              <a:rPr lang="en-US" sz="1600" dirty="0"/>
              <a:t>, A. K., &amp; Lopez-</a:t>
            </a:r>
            <a:r>
              <a:rPr lang="en-US" sz="1600" dirty="0" err="1"/>
              <a:t>Berestein</a:t>
            </a:r>
            <a:r>
              <a:rPr lang="en-US" sz="1600" dirty="0"/>
              <a:t>, G. (2014). Liposomal siRNA nanocarriers for cancer therapy. Advanced Drug Delivery Reviews, 66, 110–116. doi:10.1016/j.addr.2013.12.008</a:t>
            </a:r>
          </a:p>
          <a:p>
            <a:pPr algn="just"/>
            <a:r>
              <a:rPr lang="bs-Latn-BA" sz="1600" dirty="0"/>
              <a:t>4</a:t>
            </a:r>
            <a:r>
              <a:rPr lang="en-US" sz="1600" dirty="0"/>
              <a:t>. Price, Dominique &amp; </a:t>
            </a:r>
            <a:r>
              <a:rPr lang="en-US" sz="1600" dirty="0" err="1"/>
              <a:t>Kunda</a:t>
            </a:r>
            <a:r>
              <a:rPr lang="en-US" sz="1600" dirty="0"/>
              <a:t>, Nitesh &amp; </a:t>
            </a:r>
            <a:r>
              <a:rPr lang="en-US" sz="1600" dirty="0" err="1"/>
              <a:t>Muttil</a:t>
            </a:r>
            <a:r>
              <a:rPr lang="en-US" sz="1600" dirty="0"/>
              <a:t>, Pavan. (2018). Challenges Associated with the Pulmonary Delivery of Therapeutic Dry Powders for Preclinical Testing. KONA Powder and Particle Journal. 36. 10.14356/kona.2019008. </a:t>
            </a:r>
            <a:endParaRPr lang="bs-Latn-BA" sz="1600" dirty="0"/>
          </a:p>
          <a:p>
            <a:pPr algn="just"/>
            <a:r>
              <a:rPr lang="bs-Latn-BA" sz="1600" dirty="0"/>
              <a:t>5</a:t>
            </a:r>
            <a:r>
              <a:rPr lang="en-US" sz="1600" dirty="0"/>
              <a:t>. Johanna </a:t>
            </a:r>
            <a:r>
              <a:rPr lang="en-US" sz="1600" dirty="0" err="1"/>
              <a:t>Pruller</a:t>
            </a:r>
            <a:r>
              <a:rPr lang="en-US" sz="1600" dirty="0"/>
              <a:t>, Isabella Hofer, Massimo Ganassi, Philipp </a:t>
            </a:r>
            <a:r>
              <a:rPr lang="en-US" sz="1600" dirty="0" err="1"/>
              <a:t>Heher</a:t>
            </a:r>
            <a:r>
              <a:rPr lang="en-US" sz="1600" dirty="0"/>
              <a:t>, Michelle T. Ma, Peter S. Zammit</a:t>
            </a:r>
            <a:r>
              <a:rPr lang="bs-Latn-BA" sz="1600" dirty="0"/>
              <a:t> (2021), </a:t>
            </a:r>
            <a:r>
              <a:rPr lang="en-US" sz="1600" dirty="0"/>
              <a:t>A modified human </a:t>
            </a:r>
            <a:r>
              <a:rPr lang="en-US" sz="1600" dirty="0" err="1"/>
              <a:t>Myogenin</a:t>
            </a:r>
            <a:r>
              <a:rPr lang="en-US" sz="1600" dirty="0"/>
              <a:t> promoter that is highly active in alveolar rhabdomyosarcoma. Cancer Gene Therapy </a:t>
            </a:r>
            <a:r>
              <a:rPr lang="en-US" sz="1600" dirty="0" err="1"/>
              <a:t>doi</a:t>
            </a:r>
            <a:r>
              <a:rPr lang="en-US" sz="1600" dirty="0"/>
              <a:t>: 10.1038/s41417-020-00225-0</a:t>
            </a:r>
            <a:endParaRPr lang="bs-Latn-BA" sz="1600" dirty="0"/>
          </a:p>
          <a:p>
            <a:pPr algn="just"/>
            <a:r>
              <a:rPr lang="bs-Latn-BA" sz="1600" dirty="0"/>
              <a:t>6</a:t>
            </a:r>
            <a:r>
              <a:rPr lang="en-US" sz="1600" dirty="0"/>
              <a:t>. </a:t>
            </a:r>
            <a:r>
              <a:rPr lang="en-US" sz="1600" dirty="0" err="1"/>
              <a:t>Rudokas</a:t>
            </a:r>
            <a:r>
              <a:rPr lang="en-US" sz="1600" dirty="0"/>
              <a:t>, M., </a:t>
            </a:r>
            <a:r>
              <a:rPr lang="en-US" sz="1600" dirty="0" err="1"/>
              <a:t>Najlah</a:t>
            </a:r>
            <a:r>
              <a:rPr lang="en-US" sz="1600" dirty="0"/>
              <a:t>, M., </a:t>
            </a:r>
            <a:r>
              <a:rPr lang="en-US" sz="1600" dirty="0" err="1"/>
              <a:t>Alhnan</a:t>
            </a:r>
            <a:r>
              <a:rPr lang="en-US" sz="1600" dirty="0"/>
              <a:t>, M. A., &amp; </a:t>
            </a:r>
            <a:r>
              <a:rPr lang="en-US" sz="1600" dirty="0" err="1"/>
              <a:t>Elhissi</a:t>
            </a:r>
            <a:r>
              <a:rPr lang="en-US" sz="1600" dirty="0"/>
              <a:t>, A. (2016). Liposome Delivery Systems for Inhalation: A Critical Review Highlighting Formulation Issues and Anticancer Applications. Medical principles and practice : international journal of the Kuwait University, Health Science Centre, 25 Suppl 2(Suppl 2), 60–72. </a:t>
            </a:r>
            <a:r>
              <a:rPr lang="en-US" sz="1600" dirty="0">
                <a:hlinkClick r:id="rId2"/>
              </a:rPr>
              <a:t>https://doi.org/10.1159/000445116</a:t>
            </a:r>
            <a:endParaRPr lang="bs-Latn-BA" sz="1600" dirty="0"/>
          </a:p>
          <a:p>
            <a:pPr algn="just"/>
            <a:r>
              <a:rPr lang="bs-Latn-BA" sz="1600" dirty="0"/>
              <a:t>7. </a:t>
            </a:r>
            <a:r>
              <a:rPr lang="en-US" sz="1600" dirty="0" err="1"/>
              <a:t>Sanaz</a:t>
            </a:r>
            <a:r>
              <a:rPr lang="en-US" sz="1600" dirty="0"/>
              <a:t> </a:t>
            </a:r>
            <a:r>
              <a:rPr lang="en-US" sz="1600" dirty="0" err="1"/>
              <a:t>Taromi</a:t>
            </a:r>
            <a:r>
              <a:rPr lang="en-US" sz="1600" dirty="0"/>
              <a:t>, Gian </a:t>
            </a:r>
            <a:r>
              <a:rPr lang="en-US" sz="1600" dirty="0" err="1"/>
              <a:t>Kayser</a:t>
            </a:r>
            <a:r>
              <a:rPr lang="en-US" sz="1600" dirty="0"/>
              <a:t>, Dominik von </a:t>
            </a:r>
            <a:r>
              <a:rPr lang="en-US" sz="1600" dirty="0" err="1"/>
              <a:t>Elverfeldt</a:t>
            </a:r>
            <a:r>
              <a:rPr lang="en-US" sz="1600" dirty="0"/>
              <a:t>, Wilfried Reichardt, </a:t>
            </a:r>
            <a:r>
              <a:rPr lang="en-US" sz="1600" dirty="0" err="1"/>
              <a:t>Friederike</a:t>
            </a:r>
            <a:r>
              <a:rPr lang="en-US" sz="1600" dirty="0"/>
              <a:t> Braun, Wolfgang A. Weber, Robert </a:t>
            </a:r>
            <a:r>
              <a:rPr lang="en-US" sz="1600" dirty="0" err="1"/>
              <a:t>Zeiser</a:t>
            </a:r>
            <a:r>
              <a:rPr lang="en-US" sz="1600" dirty="0"/>
              <a:t>, </a:t>
            </a:r>
            <a:r>
              <a:rPr lang="en-US" sz="1600" dirty="0" err="1"/>
              <a:t>Meike</a:t>
            </a:r>
            <a:r>
              <a:rPr lang="en-US" sz="1600" dirty="0"/>
              <a:t> Burger </a:t>
            </a:r>
            <a:r>
              <a:rPr lang="bs-Latn-BA" sz="1600" dirty="0"/>
              <a:t>(2016), </a:t>
            </a:r>
            <a:r>
              <a:rPr lang="en-US" sz="1600" dirty="0"/>
              <a:t>An orthotopic mouse model of small cell lung cancer reflects the clinical course in patients. Clin Exp Metastasis</a:t>
            </a:r>
            <a:r>
              <a:rPr lang="bs-Latn-BA" sz="1600" dirty="0"/>
              <a:t>, </a:t>
            </a:r>
            <a:r>
              <a:rPr lang="en-US" sz="1600" dirty="0"/>
              <a:t>33:651–660 DOI 10.1007/s10585-016-9808-8</a:t>
            </a:r>
            <a:endParaRPr lang="bs-Latn-BA" sz="1600" dirty="0"/>
          </a:p>
          <a:p>
            <a:pPr algn="just"/>
            <a:endParaRPr lang="bs-Latn-BA" sz="1600" dirty="0"/>
          </a:p>
          <a:p>
            <a:pPr>
              <a:spcBef>
                <a:spcPts val="0"/>
              </a:spcBef>
              <a:spcAft>
                <a:spcPts val="0"/>
              </a:spcAft>
            </a:pPr>
            <a:r>
              <a:rPr lang="bs-Latn-BA" sz="1600" dirty="0"/>
              <a:t>8. </a:t>
            </a:r>
            <a:r>
              <a:rPr lang="en-US" sz="1600" dirty="0"/>
              <a:t> </a:t>
            </a:r>
            <a:r>
              <a:rPr lang="en-US" sz="1600" dirty="0" err="1"/>
              <a:t>Semenova</a:t>
            </a:r>
            <a:r>
              <a:rPr lang="en-US" sz="1600" dirty="0"/>
              <a:t> et al., </a:t>
            </a:r>
            <a:r>
              <a:rPr lang="bs-Latn-BA" sz="1600" dirty="0"/>
              <a:t>(</a:t>
            </a:r>
            <a:r>
              <a:rPr lang="en-US" sz="1600" dirty="0"/>
              <a:t>2016</a:t>
            </a:r>
            <a:r>
              <a:rPr lang="bs-Latn-BA" sz="1600" dirty="0"/>
              <a:t>)</a:t>
            </a:r>
            <a:r>
              <a:rPr lang="en-US" sz="1600" dirty="0"/>
              <a:t> Transcription Factor NFIB Is a Driver of Small Cell Lung Cancer Progression in Mice and Marks Metastatic Disease in Patients., Cell Reports16, 631–643</a:t>
            </a:r>
            <a:r>
              <a:rPr lang="bs-Latn-BA" sz="1600" dirty="0"/>
              <a:t>;</a:t>
            </a:r>
            <a:r>
              <a:rPr lang="en-US" sz="1600" dirty="0"/>
              <a:t> The Author(s).http://dx.doi.org/10.1016/j.celrep.2016.06.020</a:t>
            </a:r>
          </a:p>
          <a:p>
            <a:pPr rtl="0">
              <a:spcBef>
                <a:spcPts val="0"/>
              </a:spcBef>
              <a:spcAft>
                <a:spcPts val="0"/>
              </a:spcAft>
            </a:pPr>
            <a:endParaRPr lang="bs-Latn-BA" sz="1600" dirty="0"/>
          </a:p>
          <a:p>
            <a:pPr algn="just"/>
            <a:r>
              <a:rPr lang="bs-Latn-BA" sz="1600" dirty="0"/>
              <a:t>9. </a:t>
            </a:r>
            <a:r>
              <a:rPr lang="en-US" sz="1600" dirty="0"/>
              <a:t>Susanne R. </a:t>
            </a:r>
            <a:r>
              <a:rPr lang="en-US" sz="1600" dirty="0" err="1"/>
              <a:t>Youngren</a:t>
            </a:r>
            <a:r>
              <a:rPr lang="en-US" sz="1600" dirty="0"/>
              <a:t>-Ortiz, Nishant S. Gandhi, [...], and Mahavir B. </a:t>
            </a:r>
            <a:r>
              <a:rPr lang="en-US" sz="1600" dirty="0" err="1"/>
              <a:t>Chougule</a:t>
            </a:r>
            <a:r>
              <a:rPr lang="en-US" sz="1600" dirty="0"/>
              <a:t>. Kona. </a:t>
            </a:r>
            <a:r>
              <a:rPr lang="bs-Latn-BA" sz="1600" dirty="0"/>
              <a:t>(</a:t>
            </a:r>
            <a:r>
              <a:rPr lang="en-US" sz="1600" dirty="0"/>
              <a:t>2017</a:t>
            </a:r>
            <a:r>
              <a:rPr lang="bs-Latn-BA" sz="1600" dirty="0"/>
              <a:t>)</a:t>
            </a:r>
            <a:r>
              <a:rPr lang="en-US" sz="1600" dirty="0"/>
              <a:t> Aerosol Delivery of siRNA to the Lungs. Part 2: Nanocarrier-based Delivery Systems.; 34: 44–69. Published online 2016 Apr 30. </a:t>
            </a:r>
            <a:r>
              <a:rPr lang="en-US" sz="1600" dirty="0" err="1"/>
              <a:t>doi</a:t>
            </a:r>
            <a:r>
              <a:rPr lang="en-US" sz="1600" dirty="0"/>
              <a:t>: 10.14356/kona.2017005</a:t>
            </a:r>
            <a:endParaRPr lang="bs-Latn-BA" sz="1600" dirty="0"/>
          </a:p>
          <a:p>
            <a:pPr algn="just"/>
            <a:r>
              <a:rPr lang="bs-Latn-BA" sz="1600" dirty="0"/>
              <a:t>10. </a:t>
            </a:r>
            <a:r>
              <a:rPr lang="en-US" sz="1600" dirty="0"/>
              <a:t>Nan Wu, </a:t>
            </a:r>
            <a:r>
              <a:rPr lang="en-US" sz="1600" dirty="0" err="1"/>
              <a:t>Deshui</a:t>
            </a:r>
            <a:r>
              <a:rPr lang="en-US" sz="1600" dirty="0"/>
              <a:t> Jia, [...], and David MacPherson; </a:t>
            </a:r>
            <a:r>
              <a:rPr lang="en-US" sz="1600" dirty="0" err="1"/>
              <a:t>Oncotarget</a:t>
            </a:r>
            <a:r>
              <a:rPr lang="en-US" sz="1600" dirty="0"/>
              <a:t>. </a:t>
            </a:r>
            <a:r>
              <a:rPr lang="bs-Latn-BA" sz="1600" dirty="0"/>
              <a:t>(</a:t>
            </a:r>
            <a:r>
              <a:rPr lang="en-US" sz="1600" dirty="0"/>
              <a:t>2016</a:t>
            </a:r>
            <a:r>
              <a:rPr lang="bs-Latn-BA" sz="1600" dirty="0"/>
              <a:t>), </a:t>
            </a:r>
            <a:r>
              <a:rPr lang="en-US" sz="1600" dirty="0"/>
              <a:t>NFIB overexpression cooperates with Rb/p53 deletion to promote small cell lung cancer. Sep 6; 7(36): 57514–57524. Published online 2016 Aug 24. </a:t>
            </a:r>
            <a:r>
              <a:rPr lang="en-US" sz="1600" dirty="0" err="1"/>
              <a:t>doi</a:t>
            </a:r>
            <a:r>
              <a:rPr lang="en-US" sz="1600" dirty="0"/>
              <a:t>: 10.18632/oncotarget.11583</a:t>
            </a:r>
            <a:endParaRPr lang="bs-Latn-BA" sz="1600" dirty="0"/>
          </a:p>
          <a:p>
            <a:pPr algn="just"/>
            <a:r>
              <a:rPr lang="bs-Latn-BA" sz="1600" dirty="0"/>
              <a:t>11</a:t>
            </a:r>
            <a:r>
              <a:rPr lang="en-US" sz="1600" dirty="0"/>
              <a:t>. siRNA Design Software for a Target Gene-Specific RNA Interference Yuki Naito, Kumiko Ui-</a:t>
            </a:r>
            <a:r>
              <a:rPr lang="en-US" sz="1600" dirty="0" err="1"/>
              <a:t>Tei</a:t>
            </a:r>
            <a:r>
              <a:rPr lang="en-US" sz="1600" dirty="0"/>
              <a:t> PMID: 22701467 PMCID: PMC3371628 DOI: 10.3389/fgene.2012.00102</a:t>
            </a:r>
          </a:p>
          <a:p>
            <a:pPr algn="just"/>
            <a:endParaRPr lang="en-US" sz="1100" dirty="0"/>
          </a:p>
        </p:txBody>
      </p:sp>
    </p:spTree>
    <p:extLst>
      <p:ext uri="{BB962C8B-B14F-4D97-AF65-F5344CB8AC3E}">
        <p14:creationId xmlns:p14="http://schemas.microsoft.com/office/powerpoint/2010/main" val="315947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8C051B7-2D47-4FC4-928C-862D455164B4}"/>
              </a:ext>
            </a:extLst>
          </p:cNvPr>
          <p:cNvSpPr txBox="1"/>
          <p:nvPr/>
        </p:nvSpPr>
        <p:spPr>
          <a:xfrm>
            <a:off x="514350" y="200025"/>
            <a:ext cx="3028950" cy="646331"/>
          </a:xfrm>
          <a:prstGeom prst="rect">
            <a:avLst/>
          </a:prstGeom>
          <a:noFill/>
        </p:spPr>
        <p:txBody>
          <a:bodyPr wrap="square" rtlCol="0">
            <a:spAutoFit/>
          </a:bodyPr>
          <a:lstStyle/>
          <a:p>
            <a:r>
              <a:rPr lang="en-US" sz="3600" b="1">
                <a:solidFill>
                  <a:schemeClr val="accent4">
                    <a:lumMod val="50000"/>
                  </a:schemeClr>
                </a:solidFill>
              </a:rPr>
              <a:t>Background:</a:t>
            </a:r>
            <a:endParaRPr lang="en-US" sz="3600" b="1" dirty="0">
              <a:solidFill>
                <a:schemeClr val="accent4">
                  <a:lumMod val="50000"/>
                </a:schemeClr>
              </a:solidFill>
            </a:endParaRPr>
          </a:p>
        </p:txBody>
      </p:sp>
      <p:pic>
        <p:nvPicPr>
          <p:cNvPr id="1026" name="Picture 2" descr="Small Cell Lung Cancer (SCLC): Practice Essentials, Pathophysiology,  Etiology">
            <a:extLst>
              <a:ext uri="{FF2B5EF4-FFF2-40B4-BE49-F238E27FC236}">
                <a16:creationId xmlns:a16="http://schemas.microsoft.com/office/drawing/2014/main" id="{118FA4F5-F81D-49BD-8CFB-B734A072D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4" y="1123265"/>
            <a:ext cx="4024313" cy="461146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BBD24740-75A0-4807-B4C6-37EC8BA39F87}"/>
              </a:ext>
            </a:extLst>
          </p:cNvPr>
          <p:cNvSpPr txBox="1"/>
          <p:nvPr/>
        </p:nvSpPr>
        <p:spPr>
          <a:xfrm>
            <a:off x="4998246" y="200025"/>
            <a:ext cx="5786437" cy="5816977"/>
          </a:xfrm>
          <a:prstGeom prst="rect">
            <a:avLst/>
          </a:prstGeom>
          <a:noFill/>
        </p:spPr>
        <p:txBody>
          <a:bodyPr wrap="square" rtlCol="0">
            <a:spAutoFit/>
          </a:bodyPr>
          <a:lstStyle/>
          <a:p>
            <a:r>
              <a:rPr lang="en-US" sz="2400" b="1" u="sng" dirty="0">
                <a:solidFill>
                  <a:schemeClr val="accent4">
                    <a:lumMod val="50000"/>
                  </a:schemeClr>
                </a:solidFill>
              </a:rPr>
              <a:t>About the disease:</a:t>
            </a:r>
          </a:p>
          <a:p>
            <a:endParaRPr lang="en-US" dirty="0"/>
          </a:p>
          <a:p>
            <a:pPr marL="285750" indent="-285750">
              <a:buFont typeface="Arial" panose="020B0604020202020204" pitchFamily="34" charset="0"/>
              <a:buChar char="•"/>
            </a:pPr>
            <a:r>
              <a:rPr lang="en-US" dirty="0"/>
              <a:t>Highly malignant cancer in lung tissues.</a:t>
            </a:r>
          </a:p>
          <a:p>
            <a:pPr marL="285750" indent="-285750">
              <a:buFont typeface="Arial" panose="020B0604020202020204" pitchFamily="34" charset="0"/>
              <a:buChar char="•"/>
            </a:pPr>
            <a:r>
              <a:rPr lang="en-US" dirty="0"/>
              <a:t>Smoking is the major risk factor for SCLC.</a:t>
            </a:r>
          </a:p>
          <a:p>
            <a:pPr marL="285750" indent="-285750">
              <a:buFont typeface="Arial" panose="020B0604020202020204" pitchFamily="34" charset="0"/>
              <a:buChar char="•"/>
            </a:pPr>
            <a:r>
              <a:rPr lang="en-US" dirty="0"/>
              <a:t>Signs and symptoms: coughing and shortness of breath, hence the difficulty in diagnosis.</a:t>
            </a:r>
          </a:p>
          <a:p>
            <a:pPr marL="285750" indent="-285750">
              <a:buFont typeface="Arial" panose="020B0604020202020204" pitchFamily="34" charset="0"/>
              <a:buChar char="•"/>
            </a:pPr>
            <a:endParaRPr lang="en-US" dirty="0"/>
          </a:p>
          <a:p>
            <a:r>
              <a:rPr lang="en-US" sz="2400" b="1" u="sng" dirty="0">
                <a:solidFill>
                  <a:schemeClr val="accent4">
                    <a:lumMod val="50000"/>
                  </a:schemeClr>
                </a:solidFill>
              </a:rPr>
              <a:t>Survival rates:</a:t>
            </a:r>
          </a:p>
          <a:p>
            <a:endParaRPr lang="en-US" sz="2400" b="1" u="sng" dirty="0">
              <a:solidFill>
                <a:schemeClr val="accent4">
                  <a:lumMod val="50000"/>
                </a:schemeClr>
              </a:solidFill>
            </a:endParaRPr>
          </a:p>
          <a:p>
            <a:pPr marL="285750" indent="-285750">
              <a:buFont typeface="Arial" panose="020B0604020202020204" pitchFamily="34" charset="0"/>
              <a:buChar char="•"/>
            </a:pPr>
            <a:r>
              <a:rPr lang="en-US" dirty="0"/>
              <a:t>The general 5-year survival rate for people with SCLC is 7%. Depends mostly on the stage of disease.</a:t>
            </a:r>
          </a:p>
          <a:p>
            <a:pPr marL="285750" indent="-285750">
              <a:buFont typeface="Arial" panose="020B0604020202020204" pitchFamily="34" charset="0"/>
              <a:buChar char="•"/>
            </a:pPr>
            <a:r>
              <a:rPr lang="en-US" dirty="0"/>
              <a:t>Highly metastatic; metastasis especially promoted by a transcriptional factor (NF1B).</a:t>
            </a:r>
          </a:p>
          <a:p>
            <a:pPr marL="285750" indent="-285750">
              <a:buFont typeface="Arial" panose="020B0604020202020204" pitchFamily="34" charset="0"/>
              <a:buChar char="•"/>
            </a:pPr>
            <a:endParaRPr lang="en-US" dirty="0"/>
          </a:p>
          <a:p>
            <a:r>
              <a:rPr lang="en-US" sz="2400" b="1" u="sng" dirty="0">
                <a:solidFill>
                  <a:schemeClr val="accent4">
                    <a:lumMod val="50000"/>
                  </a:schemeClr>
                </a:solidFill>
              </a:rPr>
              <a:t>About NFIB:</a:t>
            </a:r>
          </a:p>
          <a:p>
            <a:endParaRPr lang="en-US" sz="2400" b="1" u="sng" dirty="0">
              <a:solidFill>
                <a:schemeClr val="accent4">
                  <a:lumMod val="50000"/>
                </a:schemeClr>
              </a:solidFill>
            </a:endParaRPr>
          </a:p>
          <a:p>
            <a:pPr marL="342900" indent="-342900">
              <a:buFont typeface="Arial" panose="020B0604020202020204" pitchFamily="34" charset="0"/>
              <a:buChar char="•"/>
            </a:pPr>
            <a:r>
              <a:rPr lang="en-US" b="0" i="0" u="none" strike="noStrike" dirty="0">
                <a:solidFill>
                  <a:srgbClr val="000000"/>
                </a:solidFill>
                <a:effectLst/>
              </a:rPr>
              <a:t>NFIB is a DNA binding motif. </a:t>
            </a:r>
          </a:p>
          <a:p>
            <a:pPr marL="342900" indent="-342900">
              <a:buFont typeface="Arial" panose="020B0604020202020204" pitchFamily="34" charset="0"/>
              <a:buChar char="•"/>
            </a:pPr>
            <a:r>
              <a:rPr lang="en-US" b="0" i="0" u="none" strike="noStrike" dirty="0">
                <a:solidFill>
                  <a:srgbClr val="000000"/>
                </a:solidFill>
                <a:effectLst/>
              </a:rPr>
              <a:t>Its overexpression leads to progression of tumoral cells. </a:t>
            </a:r>
          </a:p>
          <a:p>
            <a:pPr marL="342900" indent="-342900">
              <a:buFont typeface="Arial" panose="020B0604020202020204" pitchFamily="34" charset="0"/>
              <a:buChar char="•"/>
            </a:pPr>
            <a:r>
              <a:rPr lang="en-US" b="0" i="0" u="none" strike="noStrike" dirty="0">
                <a:solidFill>
                  <a:srgbClr val="000000"/>
                </a:solidFill>
                <a:effectLst/>
              </a:rPr>
              <a:t>It has been described as an oncogene.</a:t>
            </a:r>
            <a:endParaRPr lang="en-US" sz="2000" dirty="0"/>
          </a:p>
        </p:txBody>
      </p:sp>
    </p:spTree>
    <p:extLst>
      <p:ext uri="{BB962C8B-B14F-4D97-AF65-F5344CB8AC3E}">
        <p14:creationId xmlns:p14="http://schemas.microsoft.com/office/powerpoint/2010/main" val="315925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69EA67D-02D2-4B73-85CD-9A0D4F17DAE8}"/>
              </a:ext>
            </a:extLst>
          </p:cNvPr>
          <p:cNvSpPr txBox="1"/>
          <p:nvPr/>
        </p:nvSpPr>
        <p:spPr>
          <a:xfrm>
            <a:off x="360760" y="215384"/>
            <a:ext cx="11483578" cy="523220"/>
          </a:xfrm>
          <a:prstGeom prst="rect">
            <a:avLst/>
          </a:prstGeom>
          <a:noFill/>
        </p:spPr>
        <p:txBody>
          <a:bodyPr wrap="square">
            <a:spAutoFit/>
          </a:bodyPr>
          <a:lstStyle/>
          <a:p>
            <a:r>
              <a:rPr lang="en-US" sz="2800" dirty="0"/>
              <a:t>Aim of the project: gene therapy downregulating NFIB</a:t>
            </a:r>
          </a:p>
        </p:txBody>
      </p:sp>
      <p:sp>
        <p:nvSpPr>
          <p:cNvPr id="4" name="CasellaDiTesto 3">
            <a:extLst>
              <a:ext uri="{FF2B5EF4-FFF2-40B4-BE49-F238E27FC236}">
                <a16:creationId xmlns:a16="http://schemas.microsoft.com/office/drawing/2014/main" id="{ECA9E6C3-BD3E-4AB8-8539-920C5C520006}"/>
              </a:ext>
            </a:extLst>
          </p:cNvPr>
          <p:cNvSpPr txBox="1"/>
          <p:nvPr/>
        </p:nvSpPr>
        <p:spPr>
          <a:xfrm>
            <a:off x="657223" y="2528529"/>
            <a:ext cx="8729663" cy="1477328"/>
          </a:xfrm>
          <a:prstGeom prst="rect">
            <a:avLst/>
          </a:prstGeom>
          <a:noFill/>
        </p:spPr>
        <p:txBody>
          <a:bodyPr wrap="square" rtlCol="0">
            <a:spAutoFit/>
          </a:bodyPr>
          <a:lstStyle/>
          <a:p>
            <a:pPr algn="just"/>
            <a:r>
              <a:rPr lang="en-US" b="1" dirty="0">
                <a:solidFill>
                  <a:schemeClr val="accent4">
                    <a:lumMod val="50000"/>
                  </a:schemeClr>
                </a:solidFill>
              </a:rPr>
              <a:t>Why NFIB?</a:t>
            </a:r>
          </a:p>
          <a:p>
            <a:pPr marL="285750" indent="-285750" algn="just">
              <a:buFont typeface="Wingdings" panose="05000000000000000000" pitchFamily="2" charset="2"/>
              <a:buChar char="ü"/>
            </a:pPr>
            <a:r>
              <a:rPr lang="en-US" dirty="0"/>
              <a:t>Recent studies have shown that this factor, if overexpressed, induces tumor growth and metastasis.</a:t>
            </a:r>
          </a:p>
          <a:p>
            <a:pPr marL="285750" indent="-285750" algn="just">
              <a:buFont typeface="Wingdings" panose="05000000000000000000" pitchFamily="2" charset="2"/>
              <a:buChar char="ü"/>
            </a:pPr>
            <a:r>
              <a:rPr lang="en-US" dirty="0"/>
              <a:t>Its role is close to unknown, but its downregulation provides a plausible solution for new therapies. </a:t>
            </a:r>
          </a:p>
        </p:txBody>
      </p:sp>
      <p:sp>
        <p:nvSpPr>
          <p:cNvPr id="5" name="CasellaDiTesto 4">
            <a:extLst>
              <a:ext uri="{FF2B5EF4-FFF2-40B4-BE49-F238E27FC236}">
                <a16:creationId xmlns:a16="http://schemas.microsoft.com/office/drawing/2014/main" id="{59AC1CA9-03B6-4364-8E28-7334B627DD53}"/>
              </a:ext>
            </a:extLst>
          </p:cNvPr>
          <p:cNvSpPr txBox="1"/>
          <p:nvPr/>
        </p:nvSpPr>
        <p:spPr>
          <a:xfrm>
            <a:off x="657224" y="1033402"/>
            <a:ext cx="8729664" cy="1200329"/>
          </a:xfrm>
          <a:prstGeom prst="rect">
            <a:avLst/>
          </a:prstGeom>
          <a:noFill/>
        </p:spPr>
        <p:txBody>
          <a:bodyPr wrap="square" rtlCol="0">
            <a:spAutoFit/>
          </a:bodyPr>
          <a:lstStyle/>
          <a:p>
            <a:pPr algn="just"/>
            <a:r>
              <a:rPr lang="en-US" b="1" dirty="0">
                <a:solidFill>
                  <a:schemeClr val="accent4">
                    <a:lumMod val="50000"/>
                  </a:schemeClr>
                </a:solidFill>
              </a:rPr>
              <a:t>Why SCLC?</a:t>
            </a:r>
          </a:p>
          <a:p>
            <a:pPr marL="285750" indent="-285750" algn="just">
              <a:buFont typeface="Wingdings" panose="05000000000000000000" pitchFamily="2" charset="2"/>
              <a:buChar char="ü"/>
            </a:pPr>
            <a:r>
              <a:rPr lang="en-US" dirty="0"/>
              <a:t>Difficult to treat, current therapies are surgeries, chemotherapy and radiation therapy.</a:t>
            </a:r>
          </a:p>
          <a:p>
            <a:pPr marL="285750" indent="-285750" algn="just">
              <a:buFont typeface="Wingdings" panose="05000000000000000000" pitchFamily="2" charset="2"/>
              <a:buChar char="ü"/>
            </a:pPr>
            <a:r>
              <a:rPr lang="en-US" dirty="0"/>
              <a:t>Highly prolific and aggressive.</a:t>
            </a:r>
          </a:p>
          <a:p>
            <a:pPr marL="285750" indent="-285750" algn="just">
              <a:buFont typeface="Wingdings" panose="05000000000000000000" pitchFamily="2" charset="2"/>
              <a:buChar char="ü"/>
            </a:pPr>
            <a:r>
              <a:rPr lang="en-US" dirty="0"/>
              <a:t>New therapy could substitute the need of invasive therapies or reduce the intensity.</a:t>
            </a:r>
          </a:p>
        </p:txBody>
      </p:sp>
      <p:sp>
        <p:nvSpPr>
          <p:cNvPr id="6" name="CasellaDiTesto 5">
            <a:extLst>
              <a:ext uri="{FF2B5EF4-FFF2-40B4-BE49-F238E27FC236}">
                <a16:creationId xmlns:a16="http://schemas.microsoft.com/office/drawing/2014/main" id="{32290257-15E3-4F23-A28F-C24D854C15D1}"/>
              </a:ext>
            </a:extLst>
          </p:cNvPr>
          <p:cNvSpPr txBox="1"/>
          <p:nvPr/>
        </p:nvSpPr>
        <p:spPr>
          <a:xfrm>
            <a:off x="657224" y="4300655"/>
            <a:ext cx="8729662" cy="646331"/>
          </a:xfrm>
          <a:prstGeom prst="rect">
            <a:avLst/>
          </a:prstGeom>
          <a:noFill/>
        </p:spPr>
        <p:txBody>
          <a:bodyPr wrap="square" rtlCol="0">
            <a:spAutoFit/>
          </a:bodyPr>
          <a:lstStyle/>
          <a:p>
            <a:pPr algn="just"/>
            <a:r>
              <a:rPr lang="en-US" b="1" dirty="0">
                <a:solidFill>
                  <a:schemeClr val="accent4">
                    <a:lumMod val="50000"/>
                  </a:schemeClr>
                </a:solidFill>
              </a:rPr>
              <a:t>Delivery methods?</a:t>
            </a:r>
          </a:p>
          <a:p>
            <a:pPr marL="285750" indent="-285750" algn="just">
              <a:buFont typeface="Wingdings" panose="05000000000000000000" pitchFamily="2" charset="2"/>
              <a:buChar char="ü"/>
            </a:pPr>
            <a:r>
              <a:rPr lang="en-US" dirty="0"/>
              <a:t>Inhalation, easy way to reach the lungs.</a:t>
            </a:r>
          </a:p>
        </p:txBody>
      </p:sp>
      <p:sp>
        <p:nvSpPr>
          <p:cNvPr id="7" name="CasellaDiTesto 6">
            <a:extLst>
              <a:ext uri="{FF2B5EF4-FFF2-40B4-BE49-F238E27FC236}">
                <a16:creationId xmlns:a16="http://schemas.microsoft.com/office/drawing/2014/main" id="{52F1E73F-D6CD-437B-8734-52C622217502}"/>
              </a:ext>
            </a:extLst>
          </p:cNvPr>
          <p:cNvSpPr txBox="1"/>
          <p:nvPr/>
        </p:nvSpPr>
        <p:spPr>
          <a:xfrm>
            <a:off x="657223" y="5149451"/>
            <a:ext cx="8729662" cy="923330"/>
          </a:xfrm>
          <a:prstGeom prst="rect">
            <a:avLst/>
          </a:prstGeom>
          <a:noFill/>
        </p:spPr>
        <p:txBody>
          <a:bodyPr wrap="square" rtlCol="0">
            <a:spAutoFit/>
          </a:bodyPr>
          <a:lstStyle/>
          <a:p>
            <a:pPr algn="just"/>
            <a:r>
              <a:rPr lang="en-US" b="1" dirty="0">
                <a:solidFill>
                  <a:schemeClr val="accent4">
                    <a:lumMod val="50000"/>
                  </a:schemeClr>
                </a:solidFill>
              </a:rPr>
              <a:t>Cell line and animal model for our study:</a:t>
            </a:r>
          </a:p>
          <a:p>
            <a:pPr marL="285750" indent="-285750">
              <a:buFont typeface="Wingdings" panose="05000000000000000000" pitchFamily="2" charset="2"/>
              <a:buChar char="ü"/>
            </a:pPr>
            <a:r>
              <a:rPr lang="bs-Latn-BA" dirty="0"/>
              <a:t>C</a:t>
            </a:r>
            <a:r>
              <a:rPr lang="en-US" dirty="0"/>
              <a:t>ell Line</a:t>
            </a:r>
            <a:r>
              <a:rPr lang="bs-Latn-BA" dirty="0"/>
              <a:t>: </a:t>
            </a:r>
            <a:r>
              <a:rPr lang="en-US" dirty="0"/>
              <a:t>Human SCLC cells Luc-GFPH69</a:t>
            </a:r>
            <a:r>
              <a:rPr lang="bs-Latn-BA" dirty="0"/>
              <a:t> (with 50% Matrigel)</a:t>
            </a:r>
            <a:endParaRPr lang="en-US" dirty="0"/>
          </a:p>
          <a:p>
            <a:pPr marL="285750" indent="-285750">
              <a:buFont typeface="Wingdings" panose="05000000000000000000" pitchFamily="2" charset="2"/>
              <a:buChar char="ü"/>
            </a:pPr>
            <a:r>
              <a:rPr lang="en-US" dirty="0"/>
              <a:t>Animal Model</a:t>
            </a:r>
            <a:r>
              <a:rPr lang="bs-Latn-BA" dirty="0"/>
              <a:t>: SCID mice (</a:t>
            </a:r>
            <a:r>
              <a:rPr lang="en-US" dirty="0"/>
              <a:t>immunodeficient Rag2-/-cc-/- mice</a:t>
            </a:r>
            <a:r>
              <a:rPr lang="bs-Latn-BA" dirty="0"/>
              <a:t>)</a:t>
            </a:r>
          </a:p>
        </p:txBody>
      </p:sp>
    </p:spTree>
    <p:extLst>
      <p:ext uri="{BB962C8B-B14F-4D97-AF65-F5344CB8AC3E}">
        <p14:creationId xmlns:p14="http://schemas.microsoft.com/office/powerpoint/2010/main" val="74764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6" name="Straight Connector 4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8" name="Rectangle 47">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3C5D5C11-EA50-4339-95D3-156376A73D52}"/>
              </a:ext>
            </a:extLst>
          </p:cNvPr>
          <p:cNvSpPr txBox="1"/>
          <p:nvPr/>
        </p:nvSpPr>
        <p:spPr>
          <a:xfrm>
            <a:off x="633999" y="4550230"/>
            <a:ext cx="10909073" cy="957902"/>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4200" b="1" i="0" u="none" strike="noStrike" spc="-50" dirty="0">
                <a:solidFill>
                  <a:schemeClr val="tx1">
                    <a:lumMod val="85000"/>
                    <a:lumOff val="15000"/>
                  </a:schemeClr>
                </a:solidFill>
                <a:latin typeface="+mj-lt"/>
                <a:ea typeface="+mj-ea"/>
                <a:cs typeface="+mj-cs"/>
              </a:rPr>
              <a:t>How does the NFIB level expression affect the tissue?</a:t>
            </a:r>
            <a:endParaRPr lang="en-US" sz="4200" spc="-50" dirty="0">
              <a:solidFill>
                <a:schemeClr val="tx1">
                  <a:lumMod val="85000"/>
                  <a:lumOff val="15000"/>
                </a:schemeClr>
              </a:solidFill>
              <a:latin typeface="+mj-lt"/>
              <a:ea typeface="+mj-ea"/>
              <a:cs typeface="+mj-cs"/>
            </a:endParaRPr>
          </a:p>
        </p:txBody>
      </p:sp>
      <p:pic>
        <p:nvPicPr>
          <p:cNvPr id="9" name="Immagine 8">
            <a:extLst>
              <a:ext uri="{FF2B5EF4-FFF2-40B4-BE49-F238E27FC236}">
                <a16:creationId xmlns:a16="http://schemas.microsoft.com/office/drawing/2014/main" id="{C58699A5-A235-4114-84CF-682308D2C6A6}"/>
              </a:ext>
            </a:extLst>
          </p:cNvPr>
          <p:cNvPicPr>
            <a:picLocks noChangeAspect="1"/>
          </p:cNvPicPr>
          <p:nvPr/>
        </p:nvPicPr>
        <p:blipFill rotWithShape="1">
          <a:blip r:embed="rId3"/>
          <a:srcRect r="535" b="-1"/>
          <a:stretch/>
        </p:blipFill>
        <p:spPr>
          <a:xfrm>
            <a:off x="-1" y="-2"/>
            <a:ext cx="6050281" cy="4242816"/>
          </a:xfrm>
          <a:prstGeom prst="rect">
            <a:avLst/>
          </a:prstGeom>
        </p:spPr>
      </p:pic>
      <p:pic>
        <p:nvPicPr>
          <p:cNvPr id="7" name="Immagine 6">
            <a:extLst>
              <a:ext uri="{FF2B5EF4-FFF2-40B4-BE49-F238E27FC236}">
                <a16:creationId xmlns:a16="http://schemas.microsoft.com/office/drawing/2014/main" id="{119B9475-F44B-4155-95C9-35CA8F5CEAED}"/>
              </a:ext>
            </a:extLst>
          </p:cNvPr>
          <p:cNvPicPr>
            <a:picLocks noChangeAspect="1"/>
          </p:cNvPicPr>
          <p:nvPr/>
        </p:nvPicPr>
        <p:blipFill rotWithShape="1">
          <a:blip r:embed="rId4"/>
          <a:srcRect r="2" b="4592"/>
          <a:stretch/>
        </p:blipFill>
        <p:spPr>
          <a:xfrm>
            <a:off x="6141720" y="2"/>
            <a:ext cx="6050279" cy="4242815"/>
          </a:xfrm>
          <a:prstGeom prst="rect">
            <a:avLst/>
          </a:prstGeom>
        </p:spPr>
      </p:pic>
      <p:cxnSp>
        <p:nvCxnSpPr>
          <p:cNvPr id="50" name="Straight Connector 49">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019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44A37DD3-1B84-4776-94E1-C0AAA5C0F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971D19A6-7FC5-48AD-BD21-BBF6EEDE5BC1}"/>
              </a:ext>
            </a:extLst>
          </p:cNvPr>
          <p:cNvPicPr>
            <a:picLocks noChangeAspect="1"/>
          </p:cNvPicPr>
          <p:nvPr/>
        </p:nvPicPr>
        <p:blipFill rotWithShape="1">
          <a:blip r:embed="rId3"/>
          <a:srcRect t="6393" r="1" b="5144"/>
          <a:stretch/>
        </p:blipFill>
        <p:spPr>
          <a:xfrm>
            <a:off x="-32" y="10"/>
            <a:ext cx="8081485" cy="4915066"/>
          </a:xfrm>
          <a:prstGeom prst="rect">
            <a:avLst/>
          </a:prstGeom>
        </p:spPr>
      </p:pic>
      <p:sp>
        <p:nvSpPr>
          <p:cNvPr id="38" name="Rectangle 37">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asellaDiTesto 5">
            <a:extLst>
              <a:ext uri="{FF2B5EF4-FFF2-40B4-BE49-F238E27FC236}">
                <a16:creationId xmlns:a16="http://schemas.microsoft.com/office/drawing/2014/main" id="{84224F6D-F2D1-453F-8A6E-94B94ED1CC26}"/>
              </a:ext>
            </a:extLst>
          </p:cNvPr>
          <p:cNvSpPr txBox="1"/>
          <p:nvPr/>
        </p:nvSpPr>
        <p:spPr>
          <a:xfrm>
            <a:off x="828676" y="5120639"/>
            <a:ext cx="7252778" cy="1280161"/>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3200" spc="-50" dirty="0">
                <a:solidFill>
                  <a:srgbClr val="FFFFFF"/>
                </a:solidFill>
                <a:latin typeface="+mj-lt"/>
                <a:ea typeface="+mj-ea"/>
                <a:cs typeface="+mj-cs"/>
              </a:rPr>
              <a:t>Tumor acceleration promoted by NF1B: graphical and histological representations. </a:t>
            </a:r>
          </a:p>
        </p:txBody>
      </p:sp>
      <p:pic>
        <p:nvPicPr>
          <p:cNvPr id="5" name="Immagine 4">
            <a:extLst>
              <a:ext uri="{FF2B5EF4-FFF2-40B4-BE49-F238E27FC236}">
                <a16:creationId xmlns:a16="http://schemas.microsoft.com/office/drawing/2014/main" id="{DE8DEC48-D311-426C-938C-145D8712FF8C}"/>
              </a:ext>
            </a:extLst>
          </p:cNvPr>
          <p:cNvPicPr>
            <a:picLocks noChangeAspect="1"/>
          </p:cNvPicPr>
          <p:nvPr/>
        </p:nvPicPr>
        <p:blipFill rotWithShape="1">
          <a:blip r:embed="rId4"/>
          <a:srcRect l="9564" r="8697" b="-2"/>
          <a:stretch/>
        </p:blipFill>
        <p:spPr>
          <a:xfrm>
            <a:off x="8160307" y="10"/>
            <a:ext cx="4031693" cy="4915066"/>
          </a:xfrm>
          <a:prstGeom prst="rect">
            <a:avLst/>
          </a:prstGeom>
        </p:spPr>
      </p:pic>
      <p:cxnSp>
        <p:nvCxnSpPr>
          <p:cNvPr id="40" name="Straight Connector 39">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1925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A43F7AA3-B442-4D57-A4CA-4109056BDB64}"/>
              </a:ext>
            </a:extLst>
          </p:cNvPr>
          <p:cNvSpPr txBox="1"/>
          <p:nvPr/>
        </p:nvSpPr>
        <p:spPr>
          <a:xfrm>
            <a:off x="643467" y="2546224"/>
            <a:ext cx="3448259" cy="3342747"/>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dirty="0">
                <a:solidFill>
                  <a:srgbClr val="FFFFFF"/>
                </a:solidFill>
              </a:rPr>
              <a:t>Why a liposome vector?</a:t>
            </a:r>
          </a:p>
          <a:p>
            <a:pPr>
              <a:spcAft>
                <a:spcPts val="600"/>
              </a:spcAft>
              <a:buFont typeface="Calibri" panose="020F0502020204030204" pitchFamily="34" charset="0"/>
            </a:pPr>
            <a:endParaRPr lang="en-US" dirty="0">
              <a:solidFill>
                <a:srgbClr val="FFFFFF"/>
              </a:solidFill>
            </a:endParaRPr>
          </a:p>
          <a:p>
            <a:pPr>
              <a:spcAft>
                <a:spcPts val="600"/>
              </a:spcAft>
              <a:buFont typeface="Calibri" panose="020F0502020204030204" pitchFamily="34" charset="0"/>
            </a:pPr>
            <a:r>
              <a:rPr lang="en-US" b="0" i="0" dirty="0">
                <a:solidFill>
                  <a:srgbClr val="FFFFFF"/>
                </a:solidFill>
                <a:effectLst/>
              </a:rPr>
              <a:t>The cationic lipoplex interacts with the negatively charged cellular membrane leading to enhanced delivery within the cells via endocytosis.</a:t>
            </a:r>
            <a:endParaRPr lang="en-US" dirty="0">
              <a:solidFill>
                <a:srgbClr val="FFFFFF"/>
              </a:solidFill>
            </a:endParaRPr>
          </a:p>
        </p:txBody>
      </p:sp>
      <p:pic>
        <p:nvPicPr>
          <p:cNvPr id="7" name="Immagine 6">
            <a:extLst>
              <a:ext uri="{FF2B5EF4-FFF2-40B4-BE49-F238E27FC236}">
                <a16:creationId xmlns:a16="http://schemas.microsoft.com/office/drawing/2014/main" id="{56ED3A96-8246-47D5-9E9D-908FE9D6DF8E}"/>
              </a:ext>
            </a:extLst>
          </p:cNvPr>
          <p:cNvPicPr>
            <a:picLocks noChangeAspect="1"/>
          </p:cNvPicPr>
          <p:nvPr/>
        </p:nvPicPr>
        <p:blipFill rotWithShape="1">
          <a:blip r:embed="rId3"/>
          <a:srcRect t="5473" r="-1" b="-1"/>
          <a:stretch/>
        </p:blipFill>
        <p:spPr>
          <a:xfrm>
            <a:off x="4654296" y="10"/>
            <a:ext cx="7537703" cy="6857990"/>
          </a:xfrm>
          <a:prstGeom prst="rect">
            <a:avLst/>
          </a:prstGeom>
        </p:spPr>
      </p:pic>
      <p:sp>
        <p:nvSpPr>
          <p:cNvPr id="8" name="CasellaDiTesto 7">
            <a:extLst>
              <a:ext uri="{FF2B5EF4-FFF2-40B4-BE49-F238E27FC236}">
                <a16:creationId xmlns:a16="http://schemas.microsoft.com/office/drawing/2014/main" id="{68747668-74D8-4C03-AC55-9BB8C3347550}"/>
              </a:ext>
            </a:extLst>
          </p:cNvPr>
          <p:cNvSpPr txBox="1"/>
          <p:nvPr/>
        </p:nvSpPr>
        <p:spPr>
          <a:xfrm>
            <a:off x="318333" y="665074"/>
            <a:ext cx="4200525" cy="1280161"/>
          </a:xfrm>
          <a:prstGeom prst="rect">
            <a:avLst/>
          </a:prstGeom>
        </p:spPr>
        <p:txBody>
          <a:bodyPr vert="horz" lIns="91440" tIns="45720" rIns="91440" bIns="45720" rtlCol="0" anchor="ctr">
            <a:normAutofit fontScale="85000" lnSpcReduction="10000"/>
          </a:bodyPr>
          <a:lstStyle/>
          <a:p>
            <a:pPr algn="ctr">
              <a:lnSpc>
                <a:spcPct val="90000"/>
              </a:lnSpc>
              <a:spcBef>
                <a:spcPct val="0"/>
              </a:spcBef>
              <a:spcAft>
                <a:spcPts val="600"/>
              </a:spcAft>
            </a:pPr>
            <a:r>
              <a:rPr lang="en-US" sz="3400" spc="-50" dirty="0">
                <a:solidFill>
                  <a:srgbClr val="FFFFFF"/>
                </a:solidFill>
                <a:latin typeface="+mj-lt"/>
                <a:ea typeface="+mj-ea"/>
                <a:cs typeface="+mj-cs"/>
              </a:rPr>
              <a:t>Gene knockdown by transfecting siRNA through a lipid-based delivery vector.</a:t>
            </a:r>
          </a:p>
        </p:txBody>
      </p:sp>
    </p:spTree>
    <p:extLst>
      <p:ext uri="{BB962C8B-B14F-4D97-AF65-F5344CB8AC3E}">
        <p14:creationId xmlns:p14="http://schemas.microsoft.com/office/powerpoint/2010/main" val="427121311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29"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030" name="Rectangle 74">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1026" name="Picture 2" descr="Inhaled mRNA Therapy Could Be Breath of Fresh Air for Lung Disorders">
            <a:extLst>
              <a:ext uri="{FF2B5EF4-FFF2-40B4-BE49-F238E27FC236}">
                <a16:creationId xmlns:a16="http://schemas.microsoft.com/office/drawing/2014/main" id="{5EC3CD0A-AE64-4B25-B0FF-7199126914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471" r="1" b="826"/>
          <a:stretch/>
        </p:blipFill>
        <p:spPr bwMode="auto">
          <a:xfrm>
            <a:off x="0" y="11129"/>
            <a:ext cx="12186315"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6">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2" name="Straight Connector 78">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B008FA59-CFBD-48FE-B2D9-3801BB8630CD}"/>
              </a:ext>
            </a:extLst>
          </p:cNvPr>
          <p:cNvSpPr txBox="1"/>
          <p:nvPr/>
        </p:nvSpPr>
        <p:spPr>
          <a:xfrm>
            <a:off x="948648" y="2978254"/>
            <a:ext cx="3394752" cy="2444238"/>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sz="2000" b="1" dirty="0">
                <a:solidFill>
                  <a:srgbClr val="FFFFFF"/>
                </a:solidFill>
              </a:rPr>
              <a:t>Inhalation therapy: </a:t>
            </a:r>
          </a:p>
          <a:p>
            <a:pPr>
              <a:spcAft>
                <a:spcPts val="600"/>
              </a:spcAft>
              <a:buFont typeface="Calibri" panose="020F0502020204030204" pitchFamily="34" charset="0"/>
            </a:pPr>
            <a:r>
              <a:rPr lang="en-US" sz="2000" b="1" dirty="0">
                <a:solidFill>
                  <a:srgbClr val="FFFFFF"/>
                </a:solidFill>
              </a:rPr>
              <a:t>efficiency and clinical trials.</a:t>
            </a:r>
            <a:endParaRPr lang="bs-Latn-BA" sz="2000" b="1" dirty="0">
              <a:solidFill>
                <a:srgbClr val="FFFFFF"/>
              </a:solidFill>
            </a:endParaRPr>
          </a:p>
          <a:p>
            <a:pPr>
              <a:spcAft>
                <a:spcPts val="600"/>
              </a:spcAft>
              <a:buFont typeface="Calibri" panose="020F0502020204030204" pitchFamily="34" charset="0"/>
            </a:pPr>
            <a:endParaRPr lang="bs-Latn-BA" sz="1050" dirty="0">
              <a:solidFill>
                <a:srgbClr val="FFFFFF"/>
              </a:solidFill>
            </a:endParaRPr>
          </a:p>
          <a:p>
            <a:pPr>
              <a:spcAft>
                <a:spcPts val="600"/>
              </a:spcAft>
              <a:buFont typeface="Calibri" panose="020F0502020204030204" pitchFamily="34" charset="0"/>
            </a:pPr>
            <a:endParaRPr lang="en-US" sz="1050" dirty="0">
              <a:solidFill>
                <a:srgbClr val="FFFFFF"/>
              </a:solidFill>
            </a:endParaRPr>
          </a:p>
        </p:txBody>
      </p:sp>
      <p:sp>
        <p:nvSpPr>
          <p:cNvPr id="1033" name="!!footer rectangle">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63944858-9835-4B6A-BC4D-7C933D852387}"/>
              </a:ext>
            </a:extLst>
          </p:cNvPr>
          <p:cNvSpPr txBox="1"/>
          <p:nvPr/>
        </p:nvSpPr>
        <p:spPr>
          <a:xfrm flipH="1">
            <a:off x="8275319" y="2705878"/>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7261718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BB0D-8EBB-4A46-90CB-E46D651E19E3}"/>
              </a:ext>
            </a:extLst>
          </p:cNvPr>
          <p:cNvSpPr>
            <a:spLocks noGrp="1"/>
          </p:cNvSpPr>
          <p:nvPr>
            <p:ph type="title"/>
          </p:nvPr>
        </p:nvSpPr>
        <p:spPr/>
        <p:txBody>
          <a:bodyPr/>
          <a:lstStyle/>
          <a:p>
            <a:r>
              <a:rPr lang="en-US" dirty="0"/>
              <a:t>TOOLS</a:t>
            </a:r>
          </a:p>
        </p:txBody>
      </p:sp>
      <p:sp>
        <p:nvSpPr>
          <p:cNvPr id="3" name="Content Placeholder 2">
            <a:extLst>
              <a:ext uri="{FF2B5EF4-FFF2-40B4-BE49-F238E27FC236}">
                <a16:creationId xmlns:a16="http://schemas.microsoft.com/office/drawing/2014/main" id="{BB48F49F-9579-4EC2-BC4F-ED7EC924BC90}"/>
              </a:ext>
            </a:extLst>
          </p:cNvPr>
          <p:cNvSpPr>
            <a:spLocks noGrp="1"/>
          </p:cNvSpPr>
          <p:nvPr>
            <p:ph idx="1"/>
          </p:nvPr>
        </p:nvSpPr>
        <p:spPr/>
        <p:txBody>
          <a:bodyPr>
            <a:normAutofit lnSpcReduction="10000"/>
          </a:bodyPr>
          <a:lstStyle/>
          <a:p>
            <a:r>
              <a:rPr lang="bs-Latn-BA" dirty="0"/>
              <a:t>-</a:t>
            </a:r>
            <a:r>
              <a:rPr lang="en-US" dirty="0"/>
              <a:t> CATIONIC LIPOSOME VECTOR</a:t>
            </a:r>
            <a:r>
              <a:rPr lang="bs-Latn-BA" dirty="0"/>
              <a:t>*</a:t>
            </a:r>
            <a:r>
              <a:rPr lang="bs-Latn-BA" dirty="0" err="1"/>
              <a:t>modified</a:t>
            </a:r>
            <a:endParaRPr lang="bs-Latn-BA" dirty="0"/>
          </a:p>
          <a:p>
            <a:r>
              <a:rPr lang="bs-Latn-BA" dirty="0"/>
              <a:t>- CELL LINE: </a:t>
            </a:r>
            <a:r>
              <a:rPr lang="en-US" dirty="0"/>
              <a:t>Human SCLC cells Luc-GFPH69</a:t>
            </a:r>
            <a:r>
              <a:rPr lang="bs-Latn-BA" dirty="0"/>
              <a:t> (</a:t>
            </a:r>
            <a:r>
              <a:rPr lang="bs-Latn-BA" dirty="0" err="1"/>
              <a:t>with</a:t>
            </a:r>
            <a:r>
              <a:rPr lang="bs-Latn-BA" dirty="0"/>
              <a:t> 50% </a:t>
            </a:r>
            <a:r>
              <a:rPr lang="bs-Latn-BA" dirty="0" err="1"/>
              <a:t>Matrigel</a:t>
            </a:r>
            <a:r>
              <a:rPr lang="bs-Latn-BA" dirty="0"/>
              <a:t>)</a:t>
            </a:r>
          </a:p>
          <a:p>
            <a:r>
              <a:rPr lang="bs-Latn-BA" dirty="0"/>
              <a:t>- ANIMAL MODEL: SCID mice (</a:t>
            </a:r>
            <a:r>
              <a:rPr lang="en-US" dirty="0"/>
              <a:t>immunodeficient Rag2-/-cc-/- mice</a:t>
            </a:r>
            <a:r>
              <a:rPr lang="bs-Latn-BA" dirty="0"/>
              <a:t>)</a:t>
            </a:r>
          </a:p>
          <a:p>
            <a:r>
              <a:rPr lang="bs-Latn-BA" dirty="0"/>
              <a:t>- DELIVERY: vibrating mesh nebuli</a:t>
            </a:r>
            <a:r>
              <a:rPr lang="en-US" dirty="0"/>
              <a:t>z</a:t>
            </a:r>
            <a:r>
              <a:rPr lang="bs-Latn-BA" dirty="0"/>
              <a:t>ers </a:t>
            </a:r>
          </a:p>
          <a:p>
            <a:endParaRPr lang="bs-Latn-BA" dirty="0"/>
          </a:p>
          <a:p>
            <a:r>
              <a:rPr lang="bs-Latn-BA" dirty="0" err="1"/>
              <a:t>Injection</a:t>
            </a:r>
            <a:r>
              <a:rPr lang="bs-Latn-BA" dirty="0"/>
              <a:t> </a:t>
            </a:r>
            <a:r>
              <a:rPr lang="bs-Latn-BA" dirty="0" err="1"/>
              <a:t>of</a:t>
            </a:r>
            <a:r>
              <a:rPr lang="bs-Latn-BA" dirty="0"/>
              <a:t> </a:t>
            </a:r>
            <a:r>
              <a:rPr lang="bs-Latn-BA" dirty="0" err="1"/>
              <a:t>the</a:t>
            </a:r>
            <a:r>
              <a:rPr lang="bs-Latn-BA" dirty="0"/>
              <a:t> </a:t>
            </a:r>
            <a:r>
              <a:rPr lang="bs-Latn-BA" dirty="0" err="1"/>
              <a:t>mouse</a:t>
            </a:r>
            <a:r>
              <a:rPr lang="bs-Latn-BA" dirty="0"/>
              <a:t> model </a:t>
            </a:r>
            <a:r>
              <a:rPr lang="en-US" dirty="0"/>
              <a:t>whose immune system lack</a:t>
            </a:r>
            <a:r>
              <a:rPr lang="bs-Latn-BA" dirty="0"/>
              <a:t>s</a:t>
            </a:r>
            <a:r>
              <a:rPr lang="en-US" dirty="0"/>
              <a:t> B-cells, </a:t>
            </a:r>
            <a:endParaRPr lang="bs-Latn-BA" dirty="0"/>
          </a:p>
          <a:p>
            <a:r>
              <a:rPr lang="en-US" dirty="0"/>
              <a:t>T-cells and NK-cells</a:t>
            </a:r>
            <a:r>
              <a:rPr lang="bs-Latn-BA" dirty="0"/>
              <a:t> </a:t>
            </a:r>
            <a:r>
              <a:rPr lang="bs-Latn-BA" dirty="0" err="1"/>
              <a:t>with</a:t>
            </a:r>
            <a:r>
              <a:rPr lang="bs-Latn-BA" dirty="0"/>
              <a:t> </a:t>
            </a:r>
            <a:r>
              <a:rPr lang="bs-Latn-BA" dirty="0" err="1"/>
              <a:t>cells</a:t>
            </a:r>
            <a:r>
              <a:rPr lang="bs-Latn-BA" dirty="0"/>
              <a:t> </a:t>
            </a:r>
            <a:r>
              <a:rPr lang="en-US" dirty="0"/>
              <a:t>Luc GFP H69</a:t>
            </a:r>
            <a:r>
              <a:rPr lang="bs-Latn-BA" dirty="0"/>
              <a:t> in </a:t>
            </a:r>
            <a:r>
              <a:rPr lang="bs-Latn-BA" dirty="0" err="1"/>
              <a:t>order</a:t>
            </a:r>
            <a:r>
              <a:rPr lang="bs-Latn-BA" dirty="0"/>
              <a:t> to </a:t>
            </a:r>
            <a:r>
              <a:rPr lang="bs-Latn-BA" dirty="0" err="1"/>
              <a:t>create</a:t>
            </a:r>
            <a:r>
              <a:rPr lang="bs-Latn-BA" dirty="0"/>
              <a:t> </a:t>
            </a:r>
            <a:r>
              <a:rPr lang="bs-Latn-BA" dirty="0" err="1"/>
              <a:t>an</a:t>
            </a:r>
            <a:endParaRPr lang="bs-Latn-BA" dirty="0"/>
          </a:p>
          <a:p>
            <a:r>
              <a:rPr lang="bs-Latn-BA" dirty="0"/>
              <a:t>orth</a:t>
            </a:r>
            <a:r>
              <a:rPr lang="en-US" dirty="0" err="1"/>
              <a:t>ot</a:t>
            </a:r>
            <a:r>
              <a:rPr lang="bs-Latn-BA" dirty="0"/>
              <a:t>opic mouse model.</a:t>
            </a:r>
            <a:endParaRPr lang="en-US" dirty="0"/>
          </a:p>
        </p:txBody>
      </p:sp>
      <p:pic>
        <p:nvPicPr>
          <p:cNvPr id="5" name="Picture 4">
            <a:extLst>
              <a:ext uri="{FF2B5EF4-FFF2-40B4-BE49-F238E27FC236}">
                <a16:creationId xmlns:a16="http://schemas.microsoft.com/office/drawing/2014/main" id="{EE061B59-38F8-4927-B6C3-503CEC83B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275" y="3631502"/>
            <a:ext cx="2438405" cy="2319533"/>
          </a:xfrm>
          <a:prstGeom prst="rect">
            <a:avLst/>
          </a:prstGeom>
        </p:spPr>
      </p:pic>
    </p:spTree>
    <p:extLst>
      <p:ext uri="{BB962C8B-B14F-4D97-AF65-F5344CB8AC3E}">
        <p14:creationId xmlns:p14="http://schemas.microsoft.com/office/powerpoint/2010/main" val="1792837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4200-2FDF-425F-BF31-7776160C143A}"/>
              </a:ext>
            </a:extLst>
          </p:cNvPr>
          <p:cNvSpPr>
            <a:spLocks noGrp="1"/>
          </p:cNvSpPr>
          <p:nvPr>
            <p:ph type="title"/>
          </p:nvPr>
        </p:nvSpPr>
        <p:spPr>
          <a:xfrm>
            <a:off x="1066800" y="1464457"/>
            <a:ext cx="10058400" cy="729240"/>
          </a:xfrm>
        </p:spPr>
        <p:txBody>
          <a:bodyPr>
            <a:normAutofit fontScale="90000"/>
          </a:bodyPr>
          <a:lstStyle/>
          <a:p>
            <a:r>
              <a:rPr lang="bs-Latn-BA" sz="3600" dirty="0"/>
              <a:t>EXPERIMENTAL PLAN</a:t>
            </a:r>
            <a:r>
              <a:rPr lang="en-US" sz="3600" dirty="0"/>
              <a:t> - D</a:t>
            </a:r>
            <a:r>
              <a:rPr lang="bs-Latn-BA" sz="3600" dirty="0"/>
              <a:t>esigning the siRNA liposome vector</a:t>
            </a:r>
            <a:br>
              <a:rPr lang="bs-Latn-BA" sz="4800" dirty="0"/>
            </a:br>
            <a:endParaRPr lang="en-US" dirty="0"/>
          </a:p>
        </p:txBody>
      </p:sp>
      <p:pic>
        <p:nvPicPr>
          <p:cNvPr id="6" name="Picture 5">
            <a:extLst>
              <a:ext uri="{FF2B5EF4-FFF2-40B4-BE49-F238E27FC236}">
                <a16:creationId xmlns:a16="http://schemas.microsoft.com/office/drawing/2014/main" id="{86E9E31B-6E56-429E-9009-573432B45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193697"/>
            <a:ext cx="5861496" cy="3581554"/>
          </a:xfrm>
          <a:prstGeom prst="rect">
            <a:avLst/>
          </a:prstGeom>
        </p:spPr>
      </p:pic>
      <p:pic>
        <p:nvPicPr>
          <p:cNvPr id="4" name="Content Placeholder 4">
            <a:extLst>
              <a:ext uri="{FF2B5EF4-FFF2-40B4-BE49-F238E27FC236}">
                <a16:creationId xmlns:a16="http://schemas.microsoft.com/office/drawing/2014/main" id="{2FCEFBFC-FAB3-414B-9417-07A438EE490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571336" y="1953490"/>
            <a:ext cx="3553864" cy="4298051"/>
          </a:xfrm>
        </p:spPr>
      </p:pic>
      <p:sp>
        <p:nvSpPr>
          <p:cNvPr id="3" name="TextBox 2">
            <a:extLst>
              <a:ext uri="{FF2B5EF4-FFF2-40B4-BE49-F238E27FC236}">
                <a16:creationId xmlns:a16="http://schemas.microsoft.com/office/drawing/2014/main" id="{D3275149-5D53-438D-9CB1-0052608611EA}"/>
              </a:ext>
            </a:extLst>
          </p:cNvPr>
          <p:cNvSpPr txBox="1"/>
          <p:nvPr/>
        </p:nvSpPr>
        <p:spPr>
          <a:xfrm>
            <a:off x="8011390" y="1702119"/>
            <a:ext cx="4509655" cy="253916"/>
          </a:xfrm>
          <a:prstGeom prst="rect">
            <a:avLst/>
          </a:prstGeom>
          <a:noFill/>
        </p:spPr>
        <p:txBody>
          <a:bodyPr wrap="square" rtlCol="0">
            <a:spAutoFit/>
          </a:bodyPr>
          <a:lstStyle/>
          <a:p>
            <a:r>
              <a:rPr lang="bs-Latn-BA" sz="1050" dirty="0"/>
              <a:t>https://pubmed.ncbi.nlm.nih.gov/22701467</a:t>
            </a:r>
            <a:endParaRPr lang="en-US" sz="1050" dirty="0"/>
          </a:p>
        </p:txBody>
      </p:sp>
    </p:spTree>
    <p:extLst>
      <p:ext uri="{BB962C8B-B14F-4D97-AF65-F5344CB8AC3E}">
        <p14:creationId xmlns:p14="http://schemas.microsoft.com/office/powerpoint/2010/main" val="581202098"/>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3388</Words>
  <Application>Microsoft Office PowerPoint</Application>
  <PresentationFormat>Widescreen</PresentationFormat>
  <Paragraphs>162</Paragraphs>
  <Slides>18</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-apple-system</vt:lpstr>
      <vt:lpstr>Arial</vt:lpstr>
      <vt:lpstr>Calibri</vt:lpstr>
      <vt:lpstr>Calibri Light</vt:lpstr>
      <vt:lpstr>NexusSans</vt:lpstr>
      <vt:lpstr>NexusSerif</vt:lpstr>
      <vt:lpstr>Times New Roman</vt:lpstr>
      <vt:lpstr>TimesNewRomanPS-BoldItalicMT</vt:lpstr>
      <vt:lpstr>TimesNewRomanPS-ItalicMT</vt:lpstr>
      <vt:lpstr>Wingdings</vt:lpstr>
      <vt:lpstr>RetrospectVTI</vt:lpstr>
      <vt:lpstr>Preventing metastasis in SCLC cells by targeting NF1B transcription factor.</vt:lpstr>
      <vt:lpstr>PowerPoint Presentation</vt:lpstr>
      <vt:lpstr>PowerPoint Presentation</vt:lpstr>
      <vt:lpstr>PowerPoint Presentation</vt:lpstr>
      <vt:lpstr>PowerPoint Presentation</vt:lpstr>
      <vt:lpstr>PowerPoint Presentation</vt:lpstr>
      <vt:lpstr>PowerPoint Presentation</vt:lpstr>
      <vt:lpstr>TOOLS</vt:lpstr>
      <vt:lpstr>EXPERIMENTAL PLAN - Designing the siRNA liposome vector </vt:lpstr>
      <vt:lpstr>In-vitro experimental plan and expected results.</vt:lpstr>
      <vt:lpstr>Orthotopic mouse model – in-vivo experimental plan (Taromi, S., Kayser, G., von Elverfeldt, D. et al. An orthotopic mouse model of small cell lung cancer reflects the clinical course in patients. Clin Exp Metastasis 33, 651–660 (2016). https://doi.org/10.1007/s10585-016-9808-8</vt:lpstr>
      <vt:lpstr>PowerPoint Presentation</vt:lpstr>
      <vt:lpstr>Check points before treatment</vt:lpstr>
      <vt:lpstr>MATERIALS AND METHODS</vt:lpstr>
      <vt:lpstr>Potential limits and their resolutions</vt:lpstr>
      <vt:lpstr>Conclusions   Future prospects</vt:lpstr>
      <vt:lpstr>BUDGET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Inducing apoptosis in ARMS cells bz targeting NF1B and MEF3 transcription factors</dc:title>
  <dc:creator>SELITA ERISA</dc:creator>
  <cp:lastModifiedBy>Amina Hadziemric</cp:lastModifiedBy>
  <cp:revision>44</cp:revision>
  <dcterms:created xsi:type="dcterms:W3CDTF">2021-11-23T10:50:15Z</dcterms:created>
  <dcterms:modified xsi:type="dcterms:W3CDTF">2021-12-09T22:10:38Z</dcterms:modified>
</cp:coreProperties>
</file>