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93" r:id="rId5"/>
    <p:sldId id="260" r:id="rId6"/>
    <p:sldId id="291" r:id="rId7"/>
    <p:sldId id="292" r:id="rId8"/>
    <p:sldId id="295" r:id="rId9"/>
    <p:sldId id="296" r:id="rId10"/>
    <p:sldId id="294" r:id="rId11"/>
    <p:sldId id="297" r:id="rId12"/>
    <p:sldId id="298" r:id="rId13"/>
    <p:sldId id="299" r:id="rId14"/>
  </p:sldIdLst>
  <p:sldSz cx="18288000" cy="10287000"/>
  <p:notesSz cx="6858000" cy="9144000"/>
  <p:embeddedFontLst>
    <p:embeddedFont>
      <p:font typeface="Avenir Heavy" panose="02000503020000020003" pitchFamily="2" charset="0"/>
      <p:bold r:id="rId16"/>
      <p:italic r:id="rId17"/>
      <p:boldItalic r:id="rId18"/>
    </p:embeddedFont>
    <p:embeddedFont>
      <p:font typeface="Avenir Light" panose="020B0402020203020204" pitchFamily="34" charset="77"/>
      <p:regular r:id="rId19"/>
      <p:italic r:id="rId20"/>
    </p:embeddedFont>
    <p:embeddedFont>
      <p:font typeface="Avenir Medium" panose="02000503020000020003" pitchFamily="2" charset="0"/>
      <p:regular r:id="rId21"/>
      <p:italic r:id="rId22"/>
    </p:embeddedFon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151A"/>
    <a:srgbClr val="DAE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3" autoAdjust="0"/>
    <p:restoredTop sz="50462" autoAdjust="0"/>
  </p:normalViewPr>
  <p:slideViewPr>
    <p:cSldViewPr>
      <p:cViewPr varScale="1">
        <p:scale>
          <a:sx n="35" d="100"/>
          <a:sy n="35" d="100"/>
        </p:scale>
        <p:origin x="2816" y="192"/>
      </p:cViewPr>
      <p:guideLst>
        <p:guide orient="horz" pos="2160"/>
        <p:guide pos="2880"/>
      </p:guideLst>
    </p:cSldViewPr>
  </p:slideViewPr>
  <p:outlineViewPr>
    <p:cViewPr>
      <p:scale>
        <a:sx n="33" d="100"/>
        <a:sy n="33" d="100"/>
      </p:scale>
      <p:origin x="0" y="0"/>
    </p:cViewPr>
  </p:outlineViewPr>
  <p:notesTextViewPr>
    <p:cViewPr>
      <p:scale>
        <a:sx n="130" d="100"/>
        <a:sy n="130" d="100"/>
      </p:scale>
      <p:origin x="0" y="-578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09.12.2021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90763" y="512763"/>
            <a:ext cx="4562475" cy="25669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289530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90763" y="512763"/>
            <a:ext cx="4562475" cy="2566987"/>
          </a:xfrm>
        </p:spPr>
      </p:sp>
      <p:sp>
        <p:nvSpPr>
          <p:cNvPr id="3" name="Segnaposto note 2"/>
          <p:cNvSpPr>
            <a:spLocks noGrp="1"/>
          </p:cNvSpPr>
          <p:nvPr>
            <p:ph type="body" idx="1"/>
          </p:nvPr>
        </p:nvSpPr>
        <p:spPr/>
        <p:txBody>
          <a:bodyPr/>
          <a:lstStyle/>
          <a:p>
            <a:pPr marL="228600" indent="-228600" algn="l">
              <a:buFont typeface="+mj-lt"/>
              <a:buAutoNum type="arabicPeriod"/>
            </a:pPr>
            <a:r>
              <a:rPr lang="en-GB" dirty="0"/>
              <a:t>During a CRISPR based edit, a strand of molecules called a guide RNA leads the DNA-slicing protein Cas9 to the section of DNA targeted for editing. Once the guide RNA binds to the DNA, Cas9 makes the cut so that new DNA can be inserted or deleted. But there can be problems because the cell’s natural repair process could create unwanted off-target mutations where the modified DNA is inserted at the cut site. To prevent off-target binding, an additional second guide RNA can be implied that has a blocking guide sequence that is complementary to an off-target nucleic acid sequence.</a:t>
            </a:r>
          </a:p>
          <a:p>
            <a:pPr marL="228600" indent="-228600" algn="l">
              <a:buFont typeface="+mj-lt"/>
              <a:buAutoNum type="arabicPeriod"/>
            </a:pPr>
            <a:endParaRPr lang="en-GB" dirty="0"/>
          </a:p>
          <a:p>
            <a:pPr marL="228600" indent="-228600" algn="l">
              <a:buFont typeface="+mj-lt"/>
              <a:buAutoNum type="arabicPeriod"/>
            </a:pPr>
            <a:r>
              <a:rPr lang="en-GB" dirty="0"/>
              <a:t>Preclinical studies have demonstrated that a single injection of an adeno-associated virus (AAV) vector into the cerebrospinal fluid (CSF) can achieve widespread gene transfer throughout the central nervous </a:t>
            </a:r>
            <a:r>
              <a:rPr lang="en-GB" dirty="0" err="1"/>
              <a:t>system.But</a:t>
            </a:r>
            <a:r>
              <a:rPr lang="en-GB" dirty="0"/>
              <a:t> by conducting studies in nonhuman primates to evaluate the impact of injection volume on spinal cord transduction after AAV delivery via lumbar puncture, we found that lumbar puncture failed to achieve widespread distribution and significant transduction of the spinal cord. In contrast, vector administered into the cisterna magna distributed reproducibly throughout the spinal cord.</a:t>
            </a:r>
          </a:p>
          <a:p>
            <a:pPr marL="228600" indent="-228600" algn="l">
              <a:buFont typeface="+mj-lt"/>
              <a:buAutoNum type="arabicPeriod"/>
            </a:pPr>
            <a:endParaRPr lang="en-GB"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Prior exposure to wild-type AAV by natural infection results in neutralizing antibodies in serum that efficiently block target cell transduction and thereby therapeutic efficacy of systemically administered </a:t>
            </a:r>
            <a:r>
              <a:rPr lang="en-GB" dirty="0" err="1"/>
              <a:t>rAAV</a:t>
            </a:r>
            <a:r>
              <a:rPr lang="en-GB" dirty="0"/>
              <a:t>. Natural infections are common, and 45% of human sera contain antibodies against rAAV9. To facilitate </a:t>
            </a:r>
            <a:r>
              <a:rPr lang="en-GB" dirty="0" err="1"/>
              <a:t>rAAV</a:t>
            </a:r>
            <a:r>
              <a:rPr lang="en-GB" dirty="0"/>
              <a:t>-mediated gene therapy in a broader patient population, several strategies are being developed to circumvent the barrier posed by capsid antibodies. An important strategy is the development of stealth vectors with surface viral epitopes masked by non-antigenic features that do not interfere with target cell transduction. Alternative approaches to transiently remove antibodies in subjects prior to vector administration include plasmapheresis to remove total or capsid-specific IgG. Manoeuvres to deplete antibodies present risks that need to be balanced with the potential benefits of gene transfer.</a:t>
            </a:r>
          </a:p>
          <a:p>
            <a:pPr algn="l"/>
            <a:endParaRPr lang="en-GB" dirty="0"/>
          </a:p>
        </p:txBody>
      </p:sp>
      <p:sp>
        <p:nvSpPr>
          <p:cNvPr id="4" name="Segnaposto numero diapositiva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4038681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90763" y="512763"/>
            <a:ext cx="4562475" cy="2566987"/>
          </a:xfrm>
        </p:spPr>
      </p:sp>
      <p:sp>
        <p:nvSpPr>
          <p:cNvPr id="3" name="Segnaposto note 2"/>
          <p:cNvSpPr>
            <a:spLocks noGrp="1"/>
          </p:cNvSpPr>
          <p:nvPr>
            <p:ph type="body" idx="1"/>
          </p:nvPr>
        </p:nvSpPr>
        <p:spPr/>
        <p:txBody>
          <a:bodyPr/>
          <a:lstStyle/>
          <a:p>
            <a:pPr marL="228600" indent="-228600" algn="l">
              <a:buAutoNum type="arabicPeriod"/>
            </a:pPr>
            <a:r>
              <a:rPr lang="en-GB" sz="1200" b="0" i="0" kern="1200" noProof="0" dirty="0">
                <a:solidFill>
                  <a:schemeClr val="tx1"/>
                </a:solidFill>
                <a:effectLst/>
                <a:latin typeface="+mn-lt"/>
                <a:ea typeface="+mn-ea"/>
                <a:cs typeface="+mn-cs"/>
              </a:rPr>
              <a:t>FUS Delta14 knock-in mice have a frameshift mutation introduced into exon 14 of the </a:t>
            </a:r>
            <a:r>
              <a:rPr lang="en-GB" sz="1200" b="0" i="1" kern="1200" noProof="0" dirty="0" err="1">
                <a:solidFill>
                  <a:schemeClr val="tx1"/>
                </a:solidFill>
                <a:effectLst/>
                <a:latin typeface="+mn-lt"/>
                <a:ea typeface="+mn-ea"/>
                <a:cs typeface="+mn-cs"/>
              </a:rPr>
              <a:t>Fus</a:t>
            </a:r>
            <a:r>
              <a:rPr lang="en-GB" sz="1200" b="0" i="0" kern="1200" noProof="0" dirty="0">
                <a:solidFill>
                  <a:schemeClr val="tx1"/>
                </a:solidFill>
                <a:effectLst/>
                <a:latin typeface="+mn-lt"/>
                <a:ea typeface="+mn-ea"/>
                <a:cs typeface="+mn-cs"/>
              </a:rPr>
              <a:t> gene, and replacement of exon 15 with the human homologue, resulting in expression of physiological levels of "humanized" mutant protein from the endogenous locus. Heterozygous FUS Delta14 mice exhibit progressive, adult-onset motor neuron degeneration and denervation of neuromuscular junctions. </a:t>
            </a:r>
          </a:p>
          <a:p>
            <a:pPr marL="228600" indent="-228600" algn="l">
              <a:buAutoNum type="arabicPeriod"/>
            </a:pPr>
            <a:r>
              <a:rPr lang="en-GB" sz="1200" b="0" i="0" kern="1200" noProof="0" dirty="0">
                <a:solidFill>
                  <a:schemeClr val="tx1"/>
                </a:solidFill>
                <a:effectLst/>
                <a:latin typeface="+mn-lt"/>
                <a:ea typeface="+mn-ea"/>
                <a:cs typeface="+mn-cs"/>
              </a:rPr>
              <a:t>Adeno-Associated Virus Large scale prep (1000 ul of ~1×1013 vg/ml virus), the preparation will take about 2 weeks. we chose serotype 9 because serotype 9 that was shown to be very effective in motoneuronal targeting.</a:t>
            </a:r>
          </a:p>
          <a:p>
            <a:pPr marL="228600" indent="-228600" algn="l">
              <a:buAutoNum type="arabicPeriod"/>
            </a:pPr>
            <a:r>
              <a:rPr lang="en-GB" sz="1200" b="0" i="0" kern="1200" noProof="0" dirty="0">
                <a:solidFill>
                  <a:schemeClr val="tx1"/>
                </a:solidFill>
                <a:effectLst/>
                <a:latin typeface="+mn-lt"/>
                <a:ea typeface="+mn-ea"/>
                <a:cs typeface="+mn-cs"/>
              </a:rPr>
              <a:t>Western Blot analysis kit: contains optimized reagents that shorten the time required to perform a typical chemiluminescent Western blot from 4 hours down to approximately 55 minutes. The kit provides all the reagents necessary to complete a Western blot being probed with a mouse or rabbit primary antibody. The included Pierce ECL Substrate produces a chemiluminescent signal, which is detected using photographic or other imaging methods. Blots can be repeatedly exposed to film to obtain optimal results or stripped of the primary antibody and immunodetection reagents and </a:t>
            </a:r>
            <a:r>
              <a:rPr lang="en-GB" sz="1200" b="0" i="0" kern="1200" noProof="0" dirty="0" err="1">
                <a:solidFill>
                  <a:schemeClr val="tx1"/>
                </a:solidFill>
                <a:effectLst/>
                <a:latin typeface="+mn-lt"/>
                <a:ea typeface="+mn-ea"/>
                <a:cs typeface="+mn-cs"/>
              </a:rPr>
              <a:t>reprobed</a:t>
            </a:r>
            <a:r>
              <a:rPr lang="en-GB" sz="1200" b="0" i="0" kern="1200" noProof="0" dirty="0">
                <a:solidFill>
                  <a:schemeClr val="tx1"/>
                </a:solidFill>
                <a:effectLst/>
                <a:latin typeface="+mn-lt"/>
                <a:ea typeface="+mn-ea"/>
                <a:cs typeface="+mn-cs"/>
              </a:rPr>
              <a:t>.</a:t>
            </a:r>
          </a:p>
          <a:p>
            <a:pPr marL="228600" indent="-228600" algn="l">
              <a:buAutoNum type="arabicPeriod"/>
            </a:pPr>
            <a:r>
              <a:rPr lang="en-GB" sz="1200" b="0" i="0" kern="1200" noProof="0" dirty="0">
                <a:solidFill>
                  <a:schemeClr val="tx1"/>
                </a:solidFill>
                <a:effectLst/>
                <a:latin typeface="+mn-lt"/>
                <a:ea typeface="+mn-ea"/>
                <a:cs typeface="+mn-cs"/>
              </a:rPr>
              <a:t>Microfluidic device and iPSCs equipment</a:t>
            </a:r>
          </a:p>
          <a:p>
            <a:pPr marL="228600" indent="-228600" algn="l">
              <a:buAutoNum type="arabicPeriod"/>
            </a:pPr>
            <a:r>
              <a:rPr lang="it-IT" sz="1200" b="0" i="0" kern="1200" noProof="0" dirty="0">
                <a:solidFill>
                  <a:schemeClr val="tx1"/>
                </a:solidFill>
                <a:effectLst/>
                <a:latin typeface="+mn-lt"/>
                <a:ea typeface="+mn-ea"/>
                <a:cs typeface="+mn-cs"/>
              </a:rPr>
              <a:t>FISH </a:t>
            </a:r>
            <a:r>
              <a:rPr lang="en-GB" sz="1200" b="0" i="0" kern="1200" noProof="0" dirty="0">
                <a:solidFill>
                  <a:schemeClr val="tx1"/>
                </a:solidFill>
                <a:effectLst/>
                <a:latin typeface="+mn-lt"/>
                <a:ea typeface="+mn-ea"/>
                <a:cs typeface="+mn-cs"/>
              </a:rPr>
              <a:t>analysis: is a technique that uses fluorescent probes which bind to special sites of the chromosome with a high degree of sequence complementarity to the probes. The fluorescent probes are nucleic acid </a:t>
            </a:r>
            <a:r>
              <a:rPr lang="en-GB" sz="1200" b="0" i="0" kern="1200" noProof="0" dirty="0" err="1">
                <a:solidFill>
                  <a:schemeClr val="tx1"/>
                </a:solidFill>
                <a:effectLst/>
                <a:latin typeface="+mn-lt"/>
                <a:ea typeface="+mn-ea"/>
                <a:cs typeface="+mn-cs"/>
              </a:rPr>
              <a:t>labeled</a:t>
            </a:r>
            <a:r>
              <a:rPr lang="en-GB" sz="1200" b="0" i="0" kern="1200" noProof="0" dirty="0">
                <a:solidFill>
                  <a:schemeClr val="tx1"/>
                </a:solidFill>
                <a:effectLst/>
                <a:latin typeface="+mn-lt"/>
                <a:ea typeface="+mn-ea"/>
                <a:cs typeface="+mn-cs"/>
              </a:rPr>
              <a:t> with fluorescent groups and can bind to specific DNA/RNA sequences. We use FISH to detect </a:t>
            </a:r>
            <a:r>
              <a:rPr lang="en-GB" b="0" i="0" noProof="0" dirty="0" err="1">
                <a:latin typeface="Avenir Medium" panose="02000503020000020003" pitchFamily="2" charset="0"/>
              </a:rPr>
              <a:t>HuD</a:t>
            </a:r>
            <a:r>
              <a:rPr lang="en-GB" b="0" i="0" noProof="0" dirty="0">
                <a:latin typeface="Avenir Medium" panose="02000503020000020003" pitchFamily="2" charset="0"/>
              </a:rPr>
              <a:t> mRNA in MNs-FUS and ALS-FUS and prove the functionality of our gene therapy. </a:t>
            </a:r>
          </a:p>
          <a:p>
            <a:pPr marL="228600" indent="-228600" algn="l">
              <a:buAutoNum type="arabicPeriod"/>
            </a:pPr>
            <a:r>
              <a:rPr lang="en-GB" b="0" i="0" noProof="0" dirty="0">
                <a:latin typeface="Avenir Medium" panose="02000503020000020003" pitchFamily="2" charset="0"/>
              </a:rPr>
              <a:t>Cas9 protein: is a dual RNA-guided DNA endonuclease enzyme which plays a vital role in the immunological defence of certain bacteria against DNA viruses and plasmids. Its main function is to cut DNA and thereby alter a cell's genome.</a:t>
            </a:r>
          </a:p>
          <a:p>
            <a:pPr marL="228600" indent="-228600" algn="l">
              <a:buAutoNum type="arabicPeriod"/>
            </a:pPr>
            <a:r>
              <a:rPr kumimoji="0" lang="en-US" sz="1200" b="0" i="0" u="none" strike="noStrike" cap="none" normalizeH="0" baseline="0" noProof="0" dirty="0">
                <a:ln>
                  <a:noFill/>
                </a:ln>
                <a:solidFill>
                  <a:schemeClr val="tx1"/>
                </a:solidFill>
                <a:effectLst/>
                <a:latin typeface="Avenir Light" panose="020B0402020203020204" pitchFamily="34" charset="77"/>
                <a:ea typeface="+mn-ea"/>
                <a:cs typeface="+mn-cs"/>
              </a:rPr>
              <a:t>Immunofluorescence staining protocol: is a technique that permits visualization of virtually many components in any given tissue or cell type that can be performed on cultured cells or cell suspensions, as well as on specific targets in tissues samples or entire organisms. We used immunostaining to </a:t>
            </a:r>
            <a:r>
              <a:rPr lang="en-GB" sz="1200" b="0" i="0" noProof="0" dirty="0">
                <a:latin typeface="+mn-lt"/>
              </a:rPr>
              <a:t>check the efficiency of the transduction of our vector in motoneurons.</a:t>
            </a:r>
          </a:p>
          <a:p>
            <a:pPr marL="228600" indent="-228600" algn="l">
              <a:buAutoNum type="arabicPeriod"/>
            </a:pPr>
            <a:r>
              <a:rPr lang="en-GB" sz="1200" b="0" i="0" noProof="0" dirty="0">
                <a:latin typeface="+mn-lt"/>
              </a:rPr>
              <a:t>Cell line HEK293: we chose this cell line because they appeared to be the best to use for the production of AAV vectors based on literature. </a:t>
            </a:r>
            <a:endParaRPr lang="en-GB" noProof="0" dirty="0"/>
          </a:p>
        </p:txBody>
      </p:sp>
      <p:sp>
        <p:nvSpPr>
          <p:cNvPr id="4" name="Segnaposto numero diapositiva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595051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90763" y="512763"/>
            <a:ext cx="4562475" cy="2566987"/>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15780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90763" y="512763"/>
            <a:ext cx="4562475" cy="2566987"/>
          </a:xfrm>
        </p:spPr>
      </p:sp>
      <p:sp>
        <p:nvSpPr>
          <p:cNvPr id="3" name="Segnaposto note 2"/>
          <p:cNvSpPr>
            <a:spLocks noGrp="1"/>
          </p:cNvSpPr>
          <p:nvPr>
            <p:ph type="body" idx="1"/>
          </p:nvPr>
        </p:nvSpPr>
        <p:spPr/>
        <p:txBody>
          <a:bodyPr/>
          <a:lstStyle/>
          <a:p>
            <a:pPr algn="l"/>
            <a:r>
              <a:rPr lang="en-GB" sz="1200" b="1" dirty="0"/>
              <a:t>ALS</a:t>
            </a:r>
            <a:endParaRPr lang="en-GB" sz="1200" b="0" dirty="0"/>
          </a:p>
          <a:p>
            <a:pPr algn="l"/>
            <a:r>
              <a:rPr lang="en-GB" sz="1200" b="0" dirty="0"/>
              <a:t>Amyotrophic lateral sclerosis (ALS) is a neurodegenerative disorder affecting primarily the motor system. The loss of upper and lower motor neurons (UMN &amp;LMN)  in the motor cortex, the brain stem nuclei and the anterior horn of the spinal cord gives rise to progressive muscle weakness and wasting. ALS often has a focal onset but subsequently spreads to different body regions, where failure of respiratory muscles typically limits survival to 2–5 years after disease onset. </a:t>
            </a:r>
          </a:p>
          <a:p>
            <a:pPr algn="l"/>
            <a:endParaRPr lang="en-GB" sz="1200" b="0" dirty="0"/>
          </a:p>
          <a:p>
            <a:pPr algn="l"/>
            <a:r>
              <a:rPr lang="en-GB" sz="1200" b="0" dirty="0"/>
              <a:t>ALS is the most common adult motor neuron disease with an incidence of 2 per 100,000 and prevalence of 5.4 per 100,000 individuals. Onset typically occurs in late middle life but there is a form of ALS (juvenile)  with onset prior to age 25 years. In 10% of ALS patients, the family history suggests an autosomal dominant inheritance pattern. The remaining 90% have no affected family members and are classified as sporadic ALS (</a:t>
            </a:r>
            <a:r>
              <a:rPr lang="en-GB" sz="1200" b="0" dirty="0" err="1"/>
              <a:t>sALS</a:t>
            </a:r>
            <a:r>
              <a:rPr lang="en-GB" sz="1200" b="0" dirty="0"/>
              <a:t>). Currently, there is no cure for ALS and no effective treatment to halt, or reverse, the progression of the disease.</a:t>
            </a:r>
          </a:p>
          <a:p>
            <a:pPr algn="l"/>
            <a:endParaRPr lang="en-GB" sz="1200" b="0" dirty="0"/>
          </a:p>
          <a:p>
            <a:pPr algn="l"/>
            <a:r>
              <a:rPr lang="en-GB" sz="1200" b="0" dirty="0"/>
              <a:t>Clinical presentation </a:t>
            </a:r>
          </a:p>
          <a:p>
            <a:pPr algn="l"/>
            <a:r>
              <a:rPr lang="en-GB" sz="1200" b="0" dirty="0"/>
              <a:t>The hallmark of ALS is progressive muscle weakness, accompanied by muscle atrophy, fasciculations, muscle cramps and slowness of movements with muscle stiffness. But half of the people with ALS develop at least mild difficulties with thinking and </a:t>
            </a:r>
            <a:r>
              <a:rPr lang="en-GB" sz="1200" b="0" dirty="0" err="1"/>
              <a:t>behavior</a:t>
            </a:r>
            <a:r>
              <a:rPr lang="en-GB" sz="1200" b="0" dirty="0"/>
              <a:t>, and about 15% develop frontotemporal dementia.</a:t>
            </a:r>
          </a:p>
          <a:p>
            <a:pPr algn="l"/>
            <a:endParaRPr lang="en-GB" sz="1200" b="0" dirty="0"/>
          </a:p>
          <a:p>
            <a:pPr algn="l"/>
            <a:r>
              <a:rPr lang="en-GB" sz="1200" b="0" dirty="0"/>
              <a:t>Pathogenesis </a:t>
            </a:r>
          </a:p>
          <a:p>
            <a:pPr algn="l"/>
            <a:r>
              <a:rPr lang="en-GB" sz="1200" b="0" dirty="0"/>
              <a:t>The neuropathological signature of ALS is characterized by loss of the neuromuscular connection, axonal retraction and subsequent cell death of UMNs and LMNs, surrounded by astrogliosis and microgliosis, with ubiquitin‐positive inclusions being observed in surviving neurons. </a:t>
            </a:r>
          </a:p>
          <a:p>
            <a:pPr algn="l"/>
            <a:endParaRPr lang="en-GB" sz="1200" b="0" dirty="0"/>
          </a:p>
          <a:p>
            <a:pPr algn="l"/>
            <a:r>
              <a:rPr lang="en-GB" sz="1200" b="0" dirty="0"/>
              <a:t>Multiple molecular pathways have been implicated in the pathogenesis of ALS, such as failure of </a:t>
            </a:r>
            <a:r>
              <a:rPr lang="en-GB" sz="1200" b="0" dirty="0" err="1"/>
              <a:t>proteostasis</a:t>
            </a:r>
            <a:r>
              <a:rPr lang="en-GB" sz="1200" b="0" dirty="0"/>
              <a:t>, excitotoxicity, neuroinflammation, mitochondrial dysfunction and oxidative stress, oligodendrocyte dysfunction, cytoskeletal disturbances and axonal transport defects, disturbed RNA metabolism, nucleocytoplasmic transport deficits and impaired DNA repair </a:t>
            </a:r>
          </a:p>
          <a:p>
            <a:pPr algn="l"/>
            <a:endParaRPr lang="en-GB" sz="1200" b="0" dirty="0"/>
          </a:p>
          <a:p>
            <a:pPr algn="l"/>
            <a:r>
              <a:rPr lang="en-GB" sz="1200" b="0" dirty="0"/>
              <a:t>Causes </a:t>
            </a:r>
          </a:p>
          <a:p>
            <a:pPr algn="l"/>
            <a:r>
              <a:rPr lang="en-GB" sz="1200" b="0" dirty="0"/>
              <a:t>ALS is thought to be caused by a combination of genetic factors and environmental factors. At the genetic level, more than 20 genes have been linked with the disease to date. The most frequently genes involved are SOD1, TARDP, and FUS.</a:t>
            </a:r>
          </a:p>
          <a:p>
            <a:pPr algn="l"/>
            <a:endParaRPr lang="en-GB" sz="1200" b="0" dirty="0"/>
          </a:p>
          <a:p>
            <a:pPr algn="l"/>
            <a:r>
              <a:rPr lang="en-GB" sz="1200" b="1" dirty="0"/>
              <a:t>FUS</a:t>
            </a:r>
            <a:endParaRPr lang="en-GB" sz="1200" dirty="0"/>
          </a:p>
          <a:p>
            <a:pPr algn="l"/>
            <a:r>
              <a:rPr lang="en-GB" sz="1200" dirty="0"/>
              <a:t>RNA-binding protein FUS(Fused in Sarcoma)  is a member of the FET protein family. FUS has been identified as the </a:t>
            </a:r>
            <a:r>
              <a:rPr lang="en-GB" sz="1200" dirty="0" err="1"/>
              <a:t>hnRNP</a:t>
            </a:r>
            <a:r>
              <a:rPr lang="en-GB" sz="1200" dirty="0"/>
              <a:t> P2 protein, a subunit of a complex involved in maturation of pre-mRNA.</a:t>
            </a:r>
          </a:p>
          <a:p>
            <a:pPr algn="l"/>
            <a:endParaRPr lang="en-GB" sz="1200" dirty="0"/>
          </a:p>
          <a:p>
            <a:pPr algn="l"/>
            <a:r>
              <a:rPr lang="en-GB" sz="1200" dirty="0"/>
              <a:t>FUS mutations represent the second most common gene abnormality to be described in familial ALS. Mutations in the gene FUS (fused-in-sarcoma) account for ∼5% of familial and ∼1% sporadic ALS. In particular, mutations in the FUS gene cause an aggressive, some- times juvenile-onset disease. </a:t>
            </a:r>
          </a:p>
          <a:p>
            <a:pPr algn="l"/>
            <a:endParaRPr lang="en-GB" sz="1200" dirty="0"/>
          </a:p>
          <a:p>
            <a:pPr algn="l"/>
            <a:r>
              <a:rPr lang="en-GB" sz="1200" dirty="0"/>
              <a:t>The FUS gene is located on chromosome 16p11.2 and consists of 15 exons, the mutation affects the splice-acceptor site of FUS intron 13 and was shown to induce skipping of FUS exon 14 leading to the C-terminal truncation of FUS. This results in the impairment of the interaction with the nuclear import receptor Transportin-1 (TNPO1), and reducing nuclear localization. </a:t>
            </a:r>
          </a:p>
          <a:p>
            <a:pPr algn="l"/>
            <a:r>
              <a:rPr lang="en-GB" sz="1200" dirty="0"/>
              <a:t> </a:t>
            </a:r>
          </a:p>
          <a:p>
            <a:pPr algn="l"/>
            <a:r>
              <a:rPr lang="en-GB" sz="1200" dirty="0"/>
              <a:t>Mutant FUS cause accumulation of NEAT1 isoforms and paraspeckles. / mutant FUS leads to loss (dysfunctional paraspeckles) and gain (excess of free NEAT1) of function in the nucleus. </a:t>
            </a:r>
          </a:p>
          <a:p>
            <a:pPr algn="l"/>
            <a:r>
              <a:rPr lang="en-GB" sz="1200" dirty="0"/>
              <a:t>A mutation that impairs the nuclear localization of FUS may trigger a domino effect onto other RBPs. One of the consequences is the escape of </a:t>
            </a:r>
            <a:r>
              <a:rPr lang="en-GB" sz="1200" dirty="0" err="1"/>
              <a:t>HuD</a:t>
            </a:r>
            <a:r>
              <a:rPr lang="en-GB" sz="1200" dirty="0"/>
              <a:t> from negative regulation by FMRP on its 3′UTR So we have increased levels of </a:t>
            </a:r>
            <a:r>
              <a:rPr lang="en-GB" sz="1200" dirty="0" err="1"/>
              <a:t>HuD</a:t>
            </a:r>
            <a:r>
              <a:rPr lang="en-GB" sz="1200" dirty="0"/>
              <a:t> targets (NRN1 and GAP43.) in FUS mutant MNs as a consequence of the disruption of the FMRP-mediated negative regulation of </a:t>
            </a:r>
            <a:r>
              <a:rPr lang="en-GB" sz="1200" dirty="0" err="1"/>
              <a:t>HuD</a:t>
            </a:r>
            <a:r>
              <a:rPr lang="en-GB" sz="1200" dirty="0"/>
              <a:t>. In particular, NRN1 is strongly upregulated, while GAP43 is affected in the same direction, although to a minor extent. The overexpression of  NRN increases axonal branching/outgrowth and neurite branching. Axonal degeneration is a key feature in the ALS pathophysiology.</a:t>
            </a:r>
          </a:p>
        </p:txBody>
      </p:sp>
      <p:sp>
        <p:nvSpPr>
          <p:cNvPr id="4" name="Segnaposto numero diapositiva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295844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09.12.2021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0" i="0" dirty="0">
                <a:latin typeface="Avenir Light" panose="020B0402020203020204" pitchFamily="34" charset="77"/>
              </a:rPr>
              <a:t>The aim of our project is to study the role of the FUS gene in the physiopathology of ALS and to understand the consequences of its mutation and recovery both in vitro and in vivo. </a:t>
            </a:r>
          </a:p>
          <a:p>
            <a:pPr lvl="0"/>
            <a:endParaRPr lang="en-US" b="0" i="0" dirty="0">
              <a:latin typeface="Avenir Light" panose="020B0402020203020204" pitchFamily="34" charset="77"/>
            </a:endParaRPr>
          </a:p>
          <a:p>
            <a:pPr lvl="0"/>
            <a:r>
              <a:rPr lang="en-US" b="0" i="0" dirty="0">
                <a:latin typeface="Avenir Light" panose="020B0402020203020204" pitchFamily="34" charset="77"/>
              </a:rPr>
              <a:t>The main goal of our project is to restore the correct open reading frame in the FUS gene with CRISPR/Cas9 by exploiting the endogenous Homologues Recombination system.</a:t>
            </a:r>
          </a:p>
          <a:p>
            <a:pPr lvl="0"/>
            <a:endParaRPr lang="en-US" dirty="0"/>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90763" y="512763"/>
            <a:ext cx="4562475" cy="2566987"/>
          </a:xfrm>
        </p:spPr>
      </p:sp>
      <p:sp>
        <p:nvSpPr>
          <p:cNvPr id="3" name="Segnaposto note 2"/>
          <p:cNvSpPr>
            <a:spLocks noGrp="1"/>
          </p:cNvSpPr>
          <p:nvPr>
            <p:ph type="body" idx="1"/>
          </p:nvPr>
        </p:nvSpPr>
        <p:spPr/>
        <p:txBody>
          <a:bodyPr/>
          <a:lstStyle/>
          <a:p>
            <a:pPr algn="just"/>
            <a:r>
              <a:rPr lang="en-GB" dirty="0"/>
              <a:t>Our project is led following 3 main steps:</a:t>
            </a:r>
          </a:p>
          <a:p>
            <a:pPr marL="228600" indent="-228600" algn="just">
              <a:buAutoNum type="arabicPeriod"/>
            </a:pPr>
            <a:r>
              <a:rPr lang="en-GB" dirty="0"/>
              <a:t>Production of the viral vector</a:t>
            </a:r>
          </a:p>
          <a:p>
            <a:pPr marL="228600" indent="-228600" algn="just">
              <a:buAutoNum type="arabicPeriod"/>
            </a:pPr>
            <a:r>
              <a:rPr lang="en-GB" dirty="0"/>
              <a:t>In vitro experiment</a:t>
            </a:r>
          </a:p>
          <a:p>
            <a:pPr marL="228600" indent="-228600" algn="just">
              <a:buAutoNum type="arabicPeriod"/>
            </a:pPr>
            <a:r>
              <a:rPr lang="en-GB" dirty="0"/>
              <a:t>In vivo experiment</a:t>
            </a:r>
          </a:p>
          <a:p>
            <a:pPr marL="0" indent="0" algn="just">
              <a:buFontTx/>
              <a:buNone/>
            </a:pPr>
            <a:endParaRPr lang="en-GB"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t>We chose to use Adeno-associated viral vector (specifically serotype 9 </a:t>
            </a:r>
            <a:r>
              <a:rPr kumimoji="0" lang="en-US" altLang="it-IT" sz="1200" b="0" i="0" u="none" strike="noStrike" cap="none" normalizeH="0" baseline="0" dirty="0">
                <a:ln>
                  <a:noFill/>
                </a:ln>
                <a:solidFill>
                  <a:schemeClr val="tx1"/>
                </a:solidFill>
                <a:effectLst/>
                <a:latin typeface="Avenir Light" panose="020B0402020203020204" pitchFamily="34" charset="77"/>
                <a:ea typeface="+mn-ea"/>
                <a:cs typeface="+mn-cs"/>
              </a:rPr>
              <a:t>that was shown to be very effective in motoneuronal targeting</a:t>
            </a:r>
            <a:r>
              <a:rPr lang="en-GB" dirty="0"/>
              <a:t>) because they were proved to be safer and non pathogenic when injected in humans and animal cells. </a:t>
            </a:r>
          </a:p>
          <a:p>
            <a:pPr marL="0" indent="0" algn="just">
              <a:buFontTx/>
              <a:buNone/>
            </a:pPr>
            <a:r>
              <a:rPr lang="en-GB" dirty="0"/>
              <a:t>Once we have produced our viral vector, which we are going to use both for the in vitro and the in vivo experiment, we can start.</a:t>
            </a:r>
          </a:p>
          <a:p>
            <a:pPr marL="0" indent="0" algn="just">
              <a:buFontTx/>
              <a:buNone/>
            </a:pPr>
            <a:endParaRPr lang="en-GB" dirty="0"/>
          </a:p>
          <a:p>
            <a:pPr marL="0" indent="0" algn="just">
              <a:buFontTx/>
              <a:buNone/>
            </a:pPr>
            <a:r>
              <a:rPr lang="en-GB" dirty="0"/>
              <a:t>In the in vitro experiment we develop motor neurons starting from MESCs collected from our murine model knock-out for FUS gene, we test different sgRNAs and we detect the one which is more suitable for our model. Once we obtained our motor neurons and our vector we </a:t>
            </a:r>
            <a:r>
              <a:rPr lang="en-GB" dirty="0" err="1"/>
              <a:t>transduct</a:t>
            </a:r>
            <a:r>
              <a:rPr lang="en-GB" dirty="0"/>
              <a:t> the AVV vector in the plate with the cells.</a:t>
            </a:r>
          </a:p>
          <a:p>
            <a:pPr marL="0" indent="0" algn="just">
              <a:buFontTx/>
              <a:buNone/>
            </a:pPr>
            <a:r>
              <a:rPr lang="en-GB" dirty="0"/>
              <a:t>To prove that our experiment worked out properly we undergo two different kind of analysis: </a:t>
            </a:r>
          </a:p>
          <a:p>
            <a:pPr marL="228600" indent="-228600" algn="just">
              <a:buFontTx/>
              <a:buAutoNum type="alphaLcPeriod"/>
            </a:pPr>
            <a:r>
              <a:rPr lang="en-GB" dirty="0"/>
              <a:t>Off-target controls (with the </a:t>
            </a:r>
            <a:r>
              <a:rPr lang="en-GB" dirty="0" err="1"/>
              <a:t>CasOFFinder</a:t>
            </a:r>
            <a:r>
              <a:rPr lang="en-GB" dirty="0"/>
              <a:t> program)</a:t>
            </a:r>
          </a:p>
          <a:p>
            <a:pPr marL="228600" indent="-228600" algn="just">
              <a:buFontTx/>
              <a:buAutoNum type="alphaLcPeriod"/>
            </a:pPr>
            <a:r>
              <a:rPr lang="en-GB" dirty="0"/>
              <a:t>Analysis of the level of expression of the protein </a:t>
            </a:r>
            <a:r>
              <a:rPr lang="en-GB" dirty="0" err="1"/>
              <a:t>HuD</a:t>
            </a:r>
            <a:r>
              <a:rPr lang="en-GB" dirty="0"/>
              <a:t> (with Western Blot and histological test using FISH)</a:t>
            </a:r>
          </a:p>
          <a:p>
            <a:pPr marL="0" indent="0" algn="just">
              <a:buFontTx/>
              <a:buNone/>
            </a:pPr>
            <a:endParaRPr lang="en-GB" dirty="0"/>
          </a:p>
          <a:p>
            <a:pPr marL="0" indent="0" algn="just">
              <a:buFontTx/>
              <a:buNone/>
            </a:pPr>
            <a:r>
              <a:rPr lang="en-GB" dirty="0"/>
              <a:t>If the in vitro part gives us promising results, we can move forward to the in vivo experiment.</a:t>
            </a:r>
          </a:p>
          <a:p>
            <a:pPr marL="0" indent="0" algn="just">
              <a:buFontTx/>
              <a:buNone/>
            </a:pPr>
            <a:r>
              <a:rPr lang="en-GB" dirty="0"/>
              <a:t>We use the same AVV vector that we used for the in vitro experiment and we execute an intrathecal injection on a new born murine model FUS∆14 and we lead different analysis to prove that our experiment worked. </a:t>
            </a:r>
          </a:p>
          <a:p>
            <a:pPr marL="228600" indent="-228600" algn="just">
              <a:buFontTx/>
              <a:buAutoNum type="alphaLcPeriod"/>
            </a:pPr>
            <a:r>
              <a:rPr lang="en-GB" dirty="0"/>
              <a:t>Tissue analysis (histology tests and Western Blot) 28 days after the injection;</a:t>
            </a:r>
          </a:p>
          <a:p>
            <a:pPr marL="228600" indent="-228600" algn="just">
              <a:buFontTx/>
              <a:buAutoNum type="alphaLcPeriod"/>
            </a:pPr>
            <a:r>
              <a:rPr lang="en-GB" dirty="0"/>
              <a:t>Physical tests (rotarod, weight and survival) repeated every 35 days after the injection;</a:t>
            </a:r>
          </a:p>
          <a:p>
            <a:pPr marL="228600" indent="-228600" algn="just">
              <a:buFontTx/>
              <a:buAutoNum type="alphaLcPeriod"/>
            </a:pPr>
            <a:r>
              <a:rPr lang="en-GB" dirty="0"/>
              <a:t>Off-target controls (with the </a:t>
            </a:r>
            <a:r>
              <a:rPr lang="en-GB" dirty="0" err="1"/>
              <a:t>CasOFFinder</a:t>
            </a:r>
            <a:r>
              <a:rPr lang="en-GB" dirty="0"/>
              <a:t> program);</a:t>
            </a:r>
          </a:p>
          <a:p>
            <a:pPr marL="228600" indent="-228600" algn="just">
              <a:buFontTx/>
              <a:buAutoNum type="alphaLcPeriod"/>
            </a:pPr>
            <a:r>
              <a:rPr lang="en-GB" dirty="0"/>
              <a:t>Deep sequencing analysis of the FUS locus after CRISPR/Cas technology usage. </a:t>
            </a:r>
          </a:p>
          <a:p>
            <a:pPr marL="228600" indent="-228600" algn="just">
              <a:buFontTx/>
              <a:buAutoNum type="alphaLcPeriod"/>
            </a:pPr>
            <a:endParaRPr lang="en-GB" dirty="0"/>
          </a:p>
        </p:txBody>
      </p:sp>
      <p:sp>
        <p:nvSpPr>
          <p:cNvPr id="4" name="Segnaposto numero diapositiva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3949900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90763" y="512763"/>
            <a:ext cx="4562475" cy="2566987"/>
          </a:xfrm>
        </p:spPr>
      </p:sp>
      <p:sp>
        <p:nvSpPr>
          <p:cNvPr id="3" name="Segnaposto note 2"/>
          <p:cNvSpPr>
            <a:spLocks noGrp="1"/>
          </p:cNvSpPr>
          <p:nvPr>
            <p:ph type="body" idx="1"/>
          </p:nvPr>
        </p:nvSpPr>
        <p:spPr/>
        <p:txBody>
          <a:bodyPr/>
          <a:lstStyle/>
          <a:p>
            <a:pPr algn="l"/>
            <a:r>
              <a:rPr lang="it-IT" sz="1200" b="0" kern="1200" dirty="0">
                <a:solidFill>
                  <a:schemeClr val="tx1"/>
                </a:solidFill>
                <a:effectLst/>
                <a:latin typeface="+mn-lt"/>
                <a:ea typeface="+mn-ea"/>
                <a:cs typeface="+mn-cs"/>
              </a:rPr>
              <a:t>ADENO-ASSOCIATED VIRAL VECTOR:</a:t>
            </a:r>
          </a:p>
          <a:p>
            <a:pPr algn="l"/>
            <a:r>
              <a:rPr lang="it-IT" sz="1200" b="0" kern="1200" dirty="0" err="1">
                <a:solidFill>
                  <a:schemeClr val="tx1"/>
                </a:solidFill>
                <a:effectLst/>
                <a:latin typeface="+mn-lt"/>
                <a:ea typeface="+mn-ea"/>
                <a:cs typeface="+mn-cs"/>
              </a:rPr>
              <a:t>Why</a:t>
            </a:r>
            <a:r>
              <a:rPr lang="it-IT" sz="1200" b="0" kern="1200" dirty="0">
                <a:solidFill>
                  <a:schemeClr val="tx1"/>
                </a:solidFill>
                <a:effectLst/>
                <a:latin typeface="+mn-lt"/>
                <a:ea typeface="+mn-ea"/>
                <a:cs typeface="+mn-cs"/>
              </a:rPr>
              <a:t> do </a:t>
            </a:r>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use AAV </a:t>
            </a:r>
            <a:r>
              <a:rPr lang="it-IT" sz="1200" b="0" kern="1200" dirty="0" err="1">
                <a:solidFill>
                  <a:schemeClr val="tx1"/>
                </a:solidFill>
                <a:effectLst/>
                <a:latin typeface="+mn-lt"/>
                <a:ea typeface="+mn-ea"/>
                <a:cs typeface="+mn-cs"/>
              </a:rPr>
              <a:t>vector</a:t>
            </a:r>
            <a:r>
              <a:rPr lang="it-IT" sz="1200" b="0" kern="1200" dirty="0">
                <a:solidFill>
                  <a:schemeClr val="tx1"/>
                </a:solidFill>
                <a:effectLst/>
                <a:latin typeface="+mn-lt"/>
                <a:ea typeface="+mn-ea"/>
                <a:cs typeface="+mn-cs"/>
              </a:rPr>
              <a:t>? </a:t>
            </a:r>
          </a:p>
          <a:p>
            <a:pPr marL="171450" indent="-171450" algn="l">
              <a:buFontTx/>
              <a:buChar char="-"/>
            </a:pPr>
            <a:r>
              <a:rPr lang="it-IT" sz="1200" b="0" kern="1200" dirty="0">
                <a:solidFill>
                  <a:schemeClr val="tx1"/>
                </a:solidFill>
                <a:effectLst/>
                <a:latin typeface="+mn-lt"/>
                <a:ea typeface="+mn-ea"/>
                <a:cs typeface="+mn-cs"/>
              </a:rPr>
              <a:t>The </a:t>
            </a:r>
            <a:r>
              <a:rPr lang="it-IT" sz="1200" b="0" kern="1200" dirty="0" err="1">
                <a:solidFill>
                  <a:schemeClr val="tx1"/>
                </a:solidFill>
                <a:effectLst/>
                <a:latin typeface="+mn-lt"/>
                <a:ea typeface="+mn-ea"/>
                <a:cs typeface="+mn-cs"/>
              </a:rPr>
              <a:t>advantage</a:t>
            </a:r>
            <a:r>
              <a:rPr lang="it-IT" sz="1200" b="0" kern="1200" dirty="0">
                <a:solidFill>
                  <a:schemeClr val="tx1"/>
                </a:solidFill>
                <a:effectLst/>
                <a:latin typeface="+mn-lt"/>
                <a:ea typeface="+mn-ea"/>
                <a:cs typeface="+mn-cs"/>
              </a:rPr>
              <a:t> to </a:t>
            </a:r>
            <a:r>
              <a:rPr lang="it-IT" sz="1200" b="0" kern="1200" dirty="0" err="1">
                <a:solidFill>
                  <a:schemeClr val="tx1"/>
                </a:solidFill>
                <a:effectLst/>
                <a:latin typeface="+mn-lt"/>
                <a:ea typeface="+mn-ea"/>
                <a:cs typeface="+mn-cs"/>
              </a:rPr>
              <a:t>using</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adeno</a:t>
            </a:r>
            <a:r>
              <a:rPr lang="it-IT" sz="1200" b="0" kern="1200" dirty="0">
                <a:solidFill>
                  <a:schemeClr val="tx1"/>
                </a:solidFill>
                <a:effectLst/>
                <a:latin typeface="+mn-lt"/>
                <a:ea typeface="+mn-ea"/>
                <a:cs typeface="+mn-cs"/>
              </a:rPr>
              <a:t>-associated virus </a:t>
            </a:r>
            <a:r>
              <a:rPr lang="it-IT" sz="1200" b="0" kern="1200" dirty="0" err="1">
                <a:solidFill>
                  <a:schemeClr val="tx1"/>
                </a:solidFill>
                <a:effectLst/>
                <a:latin typeface="+mn-lt"/>
                <a:ea typeface="+mn-ea"/>
                <a:cs typeface="+mn-cs"/>
              </a:rPr>
              <a:t>vector</a:t>
            </a:r>
            <a:r>
              <a:rPr lang="it-IT" sz="1200" b="0" kern="1200" dirty="0">
                <a:solidFill>
                  <a:schemeClr val="tx1"/>
                </a:solidFill>
                <a:effectLst/>
                <a:latin typeface="+mn-lt"/>
                <a:ea typeface="+mn-ea"/>
                <a:cs typeface="+mn-cs"/>
              </a:rPr>
              <a:t> over </a:t>
            </a:r>
            <a:r>
              <a:rPr lang="it-IT" sz="1200" b="0" kern="1200" dirty="0" err="1">
                <a:solidFill>
                  <a:schemeClr val="tx1"/>
                </a:solidFill>
                <a:effectLst/>
                <a:latin typeface="+mn-lt"/>
                <a:ea typeface="+mn-ea"/>
                <a:cs typeface="+mn-cs"/>
              </a:rPr>
              <a:t>other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vectors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its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ability</a:t>
            </a:r>
            <a:r>
              <a:rPr lang="it-IT" sz="1200" b="0" kern="1200" dirty="0">
                <a:solidFill>
                  <a:schemeClr val="tx1"/>
                </a:solidFill>
                <a:effectLst/>
                <a:latin typeface="+mn-lt"/>
                <a:ea typeface="+mn-ea"/>
                <a:cs typeface="+mn-cs"/>
              </a:rPr>
              <a:t> to </a:t>
            </a:r>
            <a:r>
              <a:rPr lang="it-IT" sz="1200" b="0" kern="1200" dirty="0" err="1">
                <a:solidFill>
                  <a:schemeClr val="tx1"/>
                </a:solidFill>
                <a:effectLst/>
                <a:latin typeface="+mn-lt"/>
                <a:ea typeface="+mn-ea"/>
                <a:cs typeface="+mn-cs"/>
              </a:rPr>
              <a:t>infect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both</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dividing</a:t>
            </a:r>
            <a:r>
              <a:rPr lang="it-IT" sz="1200" b="0" kern="1200" dirty="0">
                <a:solidFill>
                  <a:schemeClr val="tx1"/>
                </a:solidFill>
                <a:effectLst/>
                <a:latin typeface="+mn-lt"/>
                <a:ea typeface="+mn-ea"/>
                <a:cs typeface="+mn-cs"/>
              </a:rPr>
              <a:t> and </a:t>
            </a:r>
            <a:r>
              <a:rPr lang="it-IT" sz="1200" b="0" kern="1200" dirty="0" err="1">
                <a:solidFill>
                  <a:schemeClr val="tx1"/>
                </a:solidFill>
                <a:effectLst/>
                <a:latin typeface="+mn-lt"/>
                <a:ea typeface="+mn-ea"/>
                <a:cs typeface="+mn-cs"/>
              </a:rPr>
              <a:t>quiescent</a:t>
            </a:r>
            <a:r>
              <a:rPr lang="it-IT" sz="1200" b="0" kern="1200" dirty="0">
                <a:solidFill>
                  <a:schemeClr val="tx1"/>
                </a:solidFill>
                <a:effectLst/>
                <a:latin typeface="+mn-lt"/>
                <a:ea typeface="+mn-ea"/>
                <a:cs typeface="+mn-cs"/>
              </a:rPr>
              <a:t> cells, </a:t>
            </a:r>
            <a:r>
              <a:rPr lang="it-IT" sz="1200" b="0" kern="1200" dirty="0" err="1">
                <a:solidFill>
                  <a:schemeClr val="tx1"/>
                </a:solidFill>
                <a:effectLst/>
                <a:latin typeface="+mn-lt"/>
                <a:ea typeface="+mn-ea"/>
                <a:cs typeface="+mn-cs"/>
              </a:rPr>
              <a:t>allowing</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genetic</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material</a:t>
            </a:r>
            <a:r>
              <a:rPr lang="it-IT" sz="1200" b="0" kern="1200" dirty="0">
                <a:solidFill>
                  <a:schemeClr val="tx1"/>
                </a:solidFill>
                <a:effectLst/>
                <a:latin typeface="+mn-lt"/>
                <a:ea typeface="+mn-ea"/>
                <a:cs typeface="+mn-cs"/>
              </a:rPr>
              <a:t> to be </a:t>
            </a:r>
            <a:r>
              <a:rPr lang="it-IT" sz="1200" b="0" kern="1200" dirty="0" err="1">
                <a:solidFill>
                  <a:schemeClr val="tx1"/>
                </a:solidFill>
                <a:effectLst/>
                <a:latin typeface="+mn-lt"/>
                <a:ea typeface="+mn-ea"/>
                <a:cs typeface="+mn-cs"/>
              </a:rPr>
              <a:t>delivered</a:t>
            </a:r>
            <a:r>
              <a:rPr lang="it-IT" sz="1200" b="0" kern="1200" dirty="0">
                <a:solidFill>
                  <a:schemeClr val="tx1"/>
                </a:solidFill>
                <a:effectLst/>
                <a:latin typeface="+mn-lt"/>
                <a:ea typeface="+mn-ea"/>
                <a:cs typeface="+mn-cs"/>
              </a:rPr>
              <a:t> to a </a:t>
            </a:r>
            <a:r>
              <a:rPr lang="it-IT" sz="1200" b="0" kern="1200" dirty="0" err="1">
                <a:solidFill>
                  <a:schemeClr val="tx1"/>
                </a:solidFill>
                <a:effectLst/>
                <a:latin typeface="+mn-lt"/>
                <a:ea typeface="+mn-ea"/>
                <a:cs typeface="+mn-cs"/>
              </a:rPr>
              <a:t>highly</a:t>
            </a:r>
            <a:r>
              <a:rPr lang="it-IT" sz="1200" b="0" kern="1200" dirty="0">
                <a:solidFill>
                  <a:schemeClr val="tx1"/>
                </a:solidFill>
                <a:effectLst/>
                <a:latin typeface="+mn-lt"/>
                <a:ea typeface="+mn-ea"/>
                <a:cs typeface="+mn-cs"/>
              </a:rPr>
              <a:t> diverse </a:t>
            </a:r>
            <a:r>
              <a:rPr lang="it-IT" sz="1200" b="0" kern="1200" dirty="0" err="1">
                <a:solidFill>
                  <a:schemeClr val="tx1"/>
                </a:solidFill>
                <a:effectLst/>
                <a:latin typeface="+mn-lt"/>
                <a:ea typeface="+mn-ea"/>
                <a:cs typeface="+mn-cs"/>
              </a:rPr>
              <a:t>range</a:t>
            </a:r>
            <a:r>
              <a:rPr lang="it-IT" sz="1200" b="0" kern="1200" dirty="0">
                <a:solidFill>
                  <a:schemeClr val="tx1"/>
                </a:solidFill>
                <a:effectLst/>
                <a:latin typeface="+mn-lt"/>
                <a:ea typeface="+mn-ea"/>
                <a:cs typeface="+mn-cs"/>
              </a:rPr>
              <a:t> of </a:t>
            </a:r>
            <a:r>
              <a:rPr lang="it-IT" sz="1200" b="0" kern="1200" dirty="0" err="1">
                <a:solidFill>
                  <a:schemeClr val="tx1"/>
                </a:solidFill>
                <a:effectLst/>
                <a:latin typeface="+mn-lt"/>
                <a:ea typeface="+mn-ea"/>
                <a:cs typeface="+mn-cs"/>
              </a:rPr>
              <a:t>cell</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types</a:t>
            </a:r>
            <a:r>
              <a:rPr lang="it-IT" sz="1200" b="0" kern="1200" dirty="0">
                <a:solidFill>
                  <a:schemeClr val="tx1"/>
                </a:solidFill>
                <a:effectLst/>
                <a:latin typeface="+mn-lt"/>
                <a:ea typeface="+mn-ea"/>
                <a:cs typeface="+mn-cs"/>
              </a:rPr>
              <a:t>. </a:t>
            </a:r>
          </a:p>
          <a:p>
            <a:pPr marL="171450" indent="-171450" algn="l">
              <a:buFontTx/>
              <a:buChar char="-"/>
            </a:pPr>
            <a:r>
              <a:rPr lang="it-IT" sz="1200" b="0" kern="1200" dirty="0" err="1">
                <a:solidFill>
                  <a:schemeClr val="tx1"/>
                </a:solidFill>
                <a:effectLst/>
                <a:latin typeface="+mn-lt"/>
                <a:ea typeface="+mn-ea"/>
                <a:cs typeface="+mn-cs"/>
              </a:rPr>
              <a:t>Also</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AAVs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lack</a:t>
            </a:r>
            <a:r>
              <a:rPr lang="it-IT" sz="1200" b="0" kern="1200" dirty="0">
                <a:solidFill>
                  <a:schemeClr val="tx1"/>
                </a:solidFill>
                <a:effectLst/>
                <a:latin typeface="+mn-lt"/>
                <a:ea typeface="+mn-ea"/>
                <a:cs typeface="+mn-cs"/>
              </a:rPr>
              <a:t> of </a:t>
            </a:r>
            <a:r>
              <a:rPr lang="it-IT" sz="1200" b="0" kern="1200" dirty="0" err="1">
                <a:solidFill>
                  <a:schemeClr val="tx1"/>
                </a:solidFill>
                <a:effectLst/>
                <a:latin typeface="+mn-lt"/>
                <a:ea typeface="+mn-ea"/>
                <a:cs typeface="+mn-cs"/>
              </a:rPr>
              <a:t>pathogenicity</a:t>
            </a:r>
            <a:r>
              <a:rPr lang="it-IT" sz="1200" b="0" kern="1200" dirty="0">
                <a:solidFill>
                  <a:schemeClr val="tx1"/>
                </a:solidFill>
                <a:effectLst/>
                <a:latin typeface="+mn-lt"/>
                <a:ea typeface="+mn-ea"/>
                <a:cs typeface="+mn-cs"/>
              </a:rPr>
              <a:t>.  </a:t>
            </a:r>
          </a:p>
          <a:p>
            <a:pPr marL="171450" indent="-171450" algn="l">
              <a:buFontTx/>
              <a:buChar char="-"/>
            </a:pPr>
            <a:r>
              <a:rPr lang="it-IT" sz="1200" b="0" kern="1200" dirty="0">
                <a:solidFill>
                  <a:schemeClr val="tx1"/>
                </a:solidFill>
                <a:effectLst/>
                <a:latin typeface="+mn-lt"/>
                <a:ea typeface="+mn-ea"/>
                <a:cs typeface="+mn-cs"/>
              </a:rPr>
              <a:t>Wild </a:t>
            </a:r>
            <a:r>
              <a:rPr lang="it-IT" sz="1200" b="0" kern="1200" dirty="0" err="1">
                <a:solidFill>
                  <a:schemeClr val="tx1"/>
                </a:solidFill>
                <a:effectLst/>
                <a:latin typeface="+mn-lt"/>
                <a:ea typeface="+mn-ea"/>
                <a:cs typeface="+mn-cs"/>
              </a:rPr>
              <a:t>Type</a:t>
            </a:r>
            <a:r>
              <a:rPr lang="it-IT" sz="1200" b="0" kern="1200" dirty="0">
                <a:solidFill>
                  <a:schemeClr val="tx1"/>
                </a:solidFill>
                <a:effectLst/>
                <a:latin typeface="+mn-lt"/>
                <a:ea typeface="+mn-ea"/>
                <a:cs typeface="+mn-cs"/>
              </a:rPr>
              <a:t> AAV can integrate </a:t>
            </a:r>
            <a:r>
              <a:rPr lang="it-IT" sz="1200" b="0" kern="1200" dirty="0" err="1">
                <a:solidFill>
                  <a:schemeClr val="tx1"/>
                </a:solidFill>
                <a:effectLst/>
                <a:latin typeface="+mn-lt"/>
                <a:ea typeface="+mn-ea"/>
                <a:cs typeface="+mn-cs"/>
              </a:rPr>
              <a:t>into</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host</a:t>
            </a:r>
            <a:r>
              <a:rPr lang="it-IT" sz="1200" b="0" kern="1200" dirty="0">
                <a:solidFill>
                  <a:schemeClr val="tx1"/>
                </a:solidFill>
                <a:effectLst/>
                <a:latin typeface="+mn-lt"/>
                <a:ea typeface="+mn-ea"/>
                <a:cs typeface="+mn-cs"/>
              </a:rPr>
              <a:t> cells site </a:t>
            </a:r>
            <a:r>
              <a:rPr lang="it-IT" sz="1200" b="0" kern="1200" dirty="0" err="1">
                <a:solidFill>
                  <a:schemeClr val="tx1"/>
                </a:solidFill>
                <a:effectLst/>
                <a:latin typeface="+mn-lt"/>
                <a:ea typeface="+mn-ea"/>
                <a:cs typeface="+mn-cs"/>
              </a:rPr>
              <a:t>specifically</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which</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makes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highly</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predictable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they</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feature</a:t>
            </a:r>
            <a:r>
              <a:rPr lang="it-IT" sz="1200" b="0" kern="1200" dirty="0">
                <a:solidFill>
                  <a:schemeClr val="tx1"/>
                </a:solidFill>
                <a:effectLst/>
                <a:latin typeface="+mn-lt"/>
                <a:ea typeface="+mn-ea"/>
                <a:cs typeface="+mn-cs"/>
              </a:rPr>
              <a:t> a </a:t>
            </a:r>
            <a:r>
              <a:rPr lang="it-IT" sz="1200" b="0" kern="1200" dirty="0" err="1">
                <a:solidFill>
                  <a:schemeClr val="tx1"/>
                </a:solidFill>
                <a:effectLst/>
                <a:latin typeface="+mn-lt"/>
                <a:ea typeface="+mn-ea"/>
                <a:cs typeface="+mn-cs"/>
              </a:rPr>
              <a:t>reliable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insertion</a:t>
            </a:r>
            <a:r>
              <a:rPr lang="it-IT" sz="1200" b="0" kern="1200" dirty="0">
                <a:solidFill>
                  <a:schemeClr val="tx1"/>
                </a:solidFill>
                <a:effectLst/>
                <a:latin typeface="+mn-lt"/>
                <a:ea typeface="+mn-ea"/>
                <a:cs typeface="+mn-cs"/>
              </a:rPr>
              <a:t> pattern. </a:t>
            </a:r>
          </a:p>
          <a:p>
            <a:pPr marL="171450" indent="-171450" algn="l">
              <a:buFontTx/>
              <a:buChar char="-"/>
            </a:pPr>
            <a:r>
              <a:rPr lang="it-IT" sz="1200" b="0" kern="1200" dirty="0" err="1">
                <a:solidFill>
                  <a:schemeClr val="tx1"/>
                </a:solidFill>
                <a:effectLst/>
                <a:latin typeface="+mn-lt"/>
                <a:ea typeface="+mn-ea"/>
                <a:cs typeface="+mn-cs"/>
              </a:rPr>
              <a:t>Although</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modern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day</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recombinant</a:t>
            </a:r>
            <a:r>
              <a:rPr lang="it-IT" sz="1200" b="0" kern="1200" dirty="0">
                <a:solidFill>
                  <a:schemeClr val="tx1"/>
                </a:solidFill>
                <a:effectLst/>
                <a:latin typeface="+mn-lt"/>
                <a:ea typeface="+mn-ea"/>
                <a:cs typeface="+mn-cs"/>
              </a:rPr>
              <a:t> AAV </a:t>
            </a:r>
            <a:r>
              <a:rPr lang="it-IT" sz="1200" b="0" kern="1200" dirty="0" err="1">
                <a:solidFill>
                  <a:schemeClr val="tx1"/>
                </a:solidFill>
                <a:effectLst/>
                <a:latin typeface="+mn-lt"/>
                <a:ea typeface="+mn-ea"/>
                <a:cs typeface="+mn-cs"/>
              </a:rPr>
              <a:t>has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been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modified</a:t>
            </a:r>
            <a:r>
              <a:rPr lang="it-IT" sz="1200" b="0" kern="1200" dirty="0">
                <a:solidFill>
                  <a:schemeClr val="tx1"/>
                </a:solidFill>
                <a:effectLst/>
                <a:latin typeface="+mn-lt"/>
                <a:ea typeface="+mn-ea"/>
                <a:cs typeface="+mn-cs"/>
              </a:rPr>
              <a:t> to </a:t>
            </a:r>
            <a:r>
              <a:rPr lang="it-IT" sz="1200" b="0" kern="1200" dirty="0" err="1">
                <a:solidFill>
                  <a:schemeClr val="tx1"/>
                </a:solidFill>
                <a:effectLst/>
                <a:latin typeface="+mn-lt"/>
                <a:ea typeface="+mn-ea"/>
                <a:cs typeface="+mn-cs"/>
              </a:rPr>
              <a:t>not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insert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into</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host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genome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it</a:t>
            </a:r>
            <a:r>
              <a:rPr lang="it-IT" sz="1200" b="0" kern="1200" dirty="0">
                <a:solidFill>
                  <a:schemeClr val="tx1"/>
                </a:solidFill>
                <a:effectLst/>
                <a:latin typeface="+mn-lt"/>
                <a:ea typeface="+mn-ea"/>
                <a:cs typeface="+mn-cs"/>
              </a:rPr>
              <a:t> can </a:t>
            </a:r>
            <a:r>
              <a:rPr lang="it-IT" sz="1200" b="0" kern="1200" dirty="0" err="1">
                <a:solidFill>
                  <a:schemeClr val="tx1"/>
                </a:solidFill>
                <a:effectLst/>
                <a:latin typeface="+mn-lt"/>
                <a:ea typeface="+mn-ea"/>
                <a:cs typeface="+mn-cs"/>
              </a:rPr>
              <a:t>persist</a:t>
            </a:r>
            <a:r>
              <a:rPr lang="it-IT" sz="1200" b="0" kern="1200" dirty="0">
                <a:solidFill>
                  <a:schemeClr val="tx1"/>
                </a:solidFill>
                <a:effectLst/>
                <a:latin typeface="+mn-lt"/>
                <a:ea typeface="+mn-ea"/>
                <a:cs typeface="+mn-cs"/>
              </a:rPr>
              <a:t> in cells in an extra-</a:t>
            </a:r>
            <a:r>
              <a:rPr lang="it-IT" sz="1200" b="0" kern="1200" dirty="0" err="1">
                <a:solidFill>
                  <a:schemeClr val="tx1"/>
                </a:solidFill>
                <a:effectLst/>
                <a:latin typeface="+mn-lt"/>
                <a:ea typeface="+mn-ea"/>
                <a:cs typeface="+mn-cs"/>
              </a:rPr>
              <a:t>chromosomal</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form</a:t>
            </a:r>
            <a:r>
              <a:rPr lang="it-IT" sz="1200" b="0" kern="1200" dirty="0">
                <a:solidFill>
                  <a:schemeClr val="tx1"/>
                </a:solidFill>
                <a:effectLst/>
                <a:latin typeface="+mn-lt"/>
                <a:ea typeface="+mn-ea"/>
                <a:cs typeface="+mn-cs"/>
              </a:rPr>
              <a:t> for a long </a:t>
            </a:r>
            <a:r>
              <a:rPr lang="it-IT" sz="1200" b="0" kern="1200" dirty="0" err="1">
                <a:solidFill>
                  <a:schemeClr val="tx1"/>
                </a:solidFill>
                <a:effectLst/>
                <a:latin typeface="+mn-lt"/>
                <a:ea typeface="+mn-ea"/>
                <a:cs typeface="+mn-cs"/>
              </a:rPr>
              <a:t>period</a:t>
            </a:r>
            <a:r>
              <a:rPr lang="it-IT" sz="1200" b="0" kern="1200" dirty="0">
                <a:solidFill>
                  <a:schemeClr val="tx1"/>
                </a:solidFill>
                <a:effectLst/>
                <a:latin typeface="+mn-lt"/>
                <a:ea typeface="+mn-ea"/>
                <a:cs typeface="+mn-cs"/>
              </a:rPr>
              <a:t> of time. </a:t>
            </a:r>
          </a:p>
          <a:p>
            <a:pPr marL="171450" indent="-171450" algn="l">
              <a:buFontTx/>
              <a:buChar char="-"/>
            </a:pPr>
            <a:r>
              <a:rPr lang="it-IT" sz="1200" b="0" kern="1200" dirty="0">
                <a:solidFill>
                  <a:schemeClr val="tx1"/>
                </a:solidFill>
                <a:effectLst/>
                <a:latin typeface="+mn-lt"/>
                <a:ea typeface="+mn-ea"/>
                <a:cs typeface="+mn-cs"/>
              </a:rPr>
              <a:t>AAV </a:t>
            </a:r>
            <a:r>
              <a:rPr lang="it-IT" sz="1200" b="0" kern="1200" dirty="0" err="1">
                <a:solidFill>
                  <a:schemeClr val="tx1"/>
                </a:solidFill>
                <a:effectLst/>
                <a:latin typeface="+mn-lt"/>
                <a:ea typeface="+mn-ea"/>
                <a:cs typeface="+mn-cs"/>
              </a:rPr>
              <a:t>brings</a:t>
            </a:r>
            <a:r>
              <a:rPr lang="it-IT" sz="1200" b="0" kern="1200" dirty="0">
                <a:solidFill>
                  <a:schemeClr val="tx1"/>
                </a:solidFill>
                <a:effectLst/>
                <a:latin typeface="+mn-lt"/>
                <a:ea typeface="+mn-ea"/>
                <a:cs typeface="+mn-cs"/>
              </a:rPr>
              <a:t> long </a:t>
            </a:r>
            <a:r>
              <a:rPr lang="it-IT" sz="1200" b="0" kern="1200" dirty="0" err="1">
                <a:solidFill>
                  <a:schemeClr val="tx1"/>
                </a:solidFill>
                <a:effectLst/>
                <a:latin typeface="+mn-lt"/>
                <a:ea typeface="+mn-ea"/>
                <a:cs typeface="+mn-cs"/>
              </a:rPr>
              <a:t>term</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expression</a:t>
            </a:r>
            <a:r>
              <a:rPr lang="it-IT" sz="1200" b="0" kern="1200" dirty="0">
                <a:solidFill>
                  <a:schemeClr val="tx1"/>
                </a:solidFill>
                <a:effectLst/>
                <a:latin typeface="+mn-lt"/>
                <a:ea typeface="+mn-ea"/>
                <a:cs typeface="+mn-cs"/>
              </a:rPr>
              <a:t> in non-</a:t>
            </a:r>
            <a:r>
              <a:rPr lang="it-IT" sz="1200" b="0" kern="1200" dirty="0" err="1">
                <a:solidFill>
                  <a:schemeClr val="tx1"/>
                </a:solidFill>
                <a:effectLst/>
                <a:latin typeface="+mn-lt"/>
                <a:ea typeface="+mn-ea"/>
                <a:cs typeface="+mn-cs"/>
              </a:rPr>
              <a:t>dividing</a:t>
            </a:r>
            <a:r>
              <a:rPr lang="it-IT" sz="1200" b="0" kern="1200" dirty="0">
                <a:solidFill>
                  <a:schemeClr val="tx1"/>
                </a:solidFill>
                <a:effectLst/>
                <a:latin typeface="+mn-lt"/>
                <a:ea typeface="+mn-ea"/>
                <a:cs typeface="+mn-cs"/>
              </a:rPr>
              <a:t> cells, </a:t>
            </a:r>
            <a:r>
              <a:rPr lang="it-IT" sz="1200" b="0" kern="1200" dirty="0" err="1">
                <a:solidFill>
                  <a:schemeClr val="tx1"/>
                </a:solidFill>
                <a:effectLst/>
                <a:latin typeface="+mn-lt"/>
                <a:ea typeface="+mn-ea"/>
                <a:cs typeface="+mn-cs"/>
              </a:rPr>
              <a:t>causes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almost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negligible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pathogenicity</a:t>
            </a:r>
            <a:r>
              <a:rPr lang="it-IT" sz="1200" b="0" kern="1200" dirty="0">
                <a:solidFill>
                  <a:schemeClr val="tx1"/>
                </a:solidFill>
                <a:effectLst/>
                <a:latin typeface="+mn-lt"/>
                <a:ea typeface="+mn-ea"/>
                <a:cs typeface="+mn-cs"/>
              </a:rPr>
              <a:t> and </a:t>
            </a:r>
            <a:r>
              <a:rPr lang="it-IT" sz="1200" b="0" kern="1200" dirty="0" err="1">
                <a:solidFill>
                  <a:schemeClr val="tx1"/>
                </a:solidFill>
                <a:effectLst/>
                <a:latin typeface="+mn-lt"/>
                <a:ea typeface="+mn-ea"/>
                <a:cs typeface="+mn-cs"/>
              </a:rPr>
              <a:t>exerts</a:t>
            </a:r>
            <a:r>
              <a:rPr lang="it-IT" sz="1200" b="0" kern="1200" dirty="0">
                <a:solidFill>
                  <a:schemeClr val="tx1"/>
                </a:solidFill>
                <a:effectLst/>
                <a:latin typeface="+mn-lt"/>
                <a:ea typeface="+mn-ea"/>
                <a:cs typeface="+mn-cs"/>
              </a:rPr>
              <a:t> a </a:t>
            </a:r>
            <a:r>
              <a:rPr lang="it-IT" sz="1200" b="0" kern="1200" dirty="0" err="1">
                <a:solidFill>
                  <a:schemeClr val="tx1"/>
                </a:solidFill>
                <a:effectLst/>
                <a:latin typeface="+mn-lt"/>
                <a:ea typeface="+mn-ea"/>
                <a:cs typeface="+mn-cs"/>
              </a:rPr>
              <a:t>very</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mild</a:t>
            </a:r>
            <a:r>
              <a:rPr lang="it-IT" sz="1200" b="0" kern="1200" dirty="0">
                <a:solidFill>
                  <a:schemeClr val="tx1"/>
                </a:solidFill>
                <a:effectLst/>
                <a:latin typeface="+mn-lt"/>
                <a:ea typeface="+mn-ea"/>
                <a:cs typeface="+mn-cs"/>
              </a:rPr>
              <a:t> immune </a:t>
            </a:r>
            <a:r>
              <a:rPr lang="it-IT" sz="1200" b="0" kern="1200" dirty="0" err="1">
                <a:solidFill>
                  <a:schemeClr val="tx1"/>
                </a:solidFill>
                <a:effectLst/>
                <a:latin typeface="+mn-lt"/>
                <a:ea typeface="+mn-ea"/>
                <a:cs typeface="+mn-cs"/>
              </a:rPr>
              <a:t>response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all</a:t>
            </a:r>
            <a:r>
              <a:rPr lang="it-IT" sz="1200" b="0" kern="1200" dirty="0">
                <a:solidFill>
                  <a:schemeClr val="tx1"/>
                </a:solidFill>
                <a:effectLst/>
                <a:latin typeface="+mn-lt"/>
                <a:ea typeface="+mn-ea"/>
                <a:cs typeface="+mn-cs"/>
              </a:rPr>
              <a:t> of </a:t>
            </a:r>
            <a:r>
              <a:rPr lang="it-IT" sz="1200" b="0" kern="1200" dirty="0" err="1">
                <a:solidFill>
                  <a:schemeClr val="tx1"/>
                </a:solidFill>
                <a:effectLst/>
                <a:latin typeface="+mn-lt"/>
                <a:ea typeface="+mn-ea"/>
                <a:cs typeface="+mn-cs"/>
              </a:rPr>
              <a:t>which</a:t>
            </a:r>
            <a:r>
              <a:rPr lang="it-IT" sz="1200" b="0" kern="1200" dirty="0">
                <a:solidFill>
                  <a:schemeClr val="tx1"/>
                </a:solidFill>
                <a:effectLst/>
                <a:latin typeface="+mn-lt"/>
                <a:ea typeface="+mn-ea"/>
                <a:cs typeface="+mn-cs"/>
              </a:rPr>
              <a:t> are </a:t>
            </a:r>
            <a:r>
              <a:rPr lang="it-IT" sz="1200" b="0" kern="1200" dirty="0" err="1">
                <a:solidFill>
                  <a:schemeClr val="tx1"/>
                </a:solidFill>
                <a:effectLst/>
                <a:latin typeface="+mn-lt"/>
                <a:ea typeface="+mn-ea"/>
                <a:cs typeface="+mn-cs"/>
              </a:rPr>
              <a:t>favorable</a:t>
            </a:r>
            <a:r>
              <a:rPr lang="it-IT" sz="1200" b="0" kern="1200" dirty="0">
                <a:solidFill>
                  <a:schemeClr val="tx1"/>
                </a:solidFill>
                <a:effectLst/>
                <a:latin typeface="+mn-lt"/>
                <a:ea typeface="+mn-ea"/>
                <a:cs typeface="+mn-cs"/>
              </a:rPr>
              <a:t> for use in gene </a:t>
            </a:r>
            <a:r>
              <a:rPr lang="it-IT" sz="1200" b="0" kern="1200" dirty="0" err="1">
                <a:solidFill>
                  <a:schemeClr val="tx1"/>
                </a:solidFill>
                <a:effectLst/>
                <a:latin typeface="+mn-lt"/>
                <a:ea typeface="+mn-ea"/>
                <a:cs typeface="+mn-cs"/>
              </a:rPr>
              <a:t>therapy</a:t>
            </a:r>
            <a:r>
              <a:rPr lang="it-IT" sz="1200" b="0" kern="1200" dirty="0">
                <a:solidFill>
                  <a:schemeClr val="tx1"/>
                </a:solidFill>
                <a:effectLst/>
                <a:latin typeface="+mn-lt"/>
                <a:ea typeface="+mn-ea"/>
                <a:cs typeface="+mn-cs"/>
              </a:rPr>
              <a:t>.</a:t>
            </a:r>
          </a:p>
          <a:p>
            <a:pPr marL="171450" indent="-171450" algn="l">
              <a:buFontTx/>
              <a:buChar char="-"/>
            </a:pPr>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found</a:t>
            </a:r>
            <a:r>
              <a:rPr lang="it-IT" sz="1200" b="0" kern="1200" dirty="0">
                <a:solidFill>
                  <a:schemeClr val="tx1"/>
                </a:solidFill>
                <a:effectLst/>
                <a:latin typeface="+mn-lt"/>
                <a:ea typeface="+mn-ea"/>
                <a:cs typeface="+mn-cs"/>
              </a:rPr>
              <a:t> in </a:t>
            </a:r>
            <a:r>
              <a:rPr lang="it-IT" sz="1200" b="0" kern="1200" dirty="0" err="1">
                <a:solidFill>
                  <a:schemeClr val="tx1"/>
                </a:solidFill>
                <a:effectLst/>
                <a:latin typeface="+mn-lt"/>
                <a:ea typeface="+mn-ea"/>
                <a:cs typeface="+mn-cs"/>
              </a:rPr>
              <a:t>literature</a:t>
            </a:r>
            <a:r>
              <a:rPr lang="it-IT" sz="1200" b="0" kern="1200" dirty="0">
                <a:solidFill>
                  <a:schemeClr val="tx1"/>
                </a:solidFill>
                <a:effectLst/>
                <a:latin typeface="+mn-lt"/>
                <a:ea typeface="+mn-ea"/>
                <a:cs typeface="+mn-cs"/>
              </a:rPr>
              <a:t> some </a:t>
            </a:r>
            <a:r>
              <a:rPr lang="it-IT" sz="1200" b="0" kern="1200" dirty="0" err="1">
                <a:solidFill>
                  <a:schemeClr val="tx1"/>
                </a:solidFill>
                <a:effectLst/>
                <a:latin typeface="+mn-lt"/>
                <a:ea typeface="+mn-ea"/>
                <a:cs typeface="+mn-cs"/>
              </a:rPr>
              <a:t>experiments</a:t>
            </a:r>
            <a:r>
              <a:rPr lang="it-IT" sz="1200" b="0" kern="1200" dirty="0">
                <a:solidFill>
                  <a:schemeClr val="tx1"/>
                </a:solidFill>
                <a:effectLst/>
                <a:latin typeface="+mn-lt"/>
                <a:ea typeface="+mn-ea"/>
                <a:cs typeface="+mn-cs"/>
              </a:rPr>
              <a:t> in </a:t>
            </a:r>
            <a:r>
              <a:rPr lang="it-IT" sz="1200" b="0" kern="1200" dirty="0" err="1">
                <a:solidFill>
                  <a:schemeClr val="tx1"/>
                </a:solidFill>
                <a:effectLst/>
                <a:latin typeface="+mn-lt"/>
                <a:ea typeface="+mn-ea"/>
                <a:cs typeface="+mn-cs"/>
              </a:rPr>
              <a:t>which</a:t>
            </a:r>
            <a:r>
              <a:rPr lang="it-IT" sz="1200" b="0" kern="1200" dirty="0">
                <a:solidFill>
                  <a:schemeClr val="tx1"/>
                </a:solidFill>
                <a:effectLst/>
                <a:latin typeface="+mn-lt"/>
                <a:ea typeface="+mn-ea"/>
                <a:cs typeface="+mn-cs"/>
              </a:rPr>
              <a:t> AAV </a:t>
            </a:r>
            <a:r>
              <a:rPr lang="it-IT" sz="1200" b="0" kern="1200" dirty="0" err="1">
                <a:solidFill>
                  <a:schemeClr val="tx1"/>
                </a:solidFill>
                <a:effectLst/>
                <a:latin typeface="+mn-lt"/>
                <a:ea typeface="+mn-ea"/>
                <a:cs typeface="+mn-cs"/>
              </a:rPr>
              <a:t>vetors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serotype</a:t>
            </a:r>
            <a:r>
              <a:rPr lang="it-IT" sz="1200" b="0" kern="1200" dirty="0">
                <a:solidFill>
                  <a:schemeClr val="tx1"/>
                </a:solidFill>
                <a:effectLst/>
                <a:latin typeface="+mn-lt"/>
                <a:ea typeface="+mn-ea"/>
                <a:cs typeface="+mn-cs"/>
              </a:rPr>
              <a:t> 6/9 </a:t>
            </a:r>
            <a:r>
              <a:rPr lang="it-IT" sz="1200" b="0" kern="1200" dirty="0" err="1">
                <a:solidFill>
                  <a:schemeClr val="tx1"/>
                </a:solidFill>
                <a:effectLst/>
                <a:latin typeface="+mn-lt"/>
                <a:ea typeface="+mn-ea"/>
                <a:cs typeface="+mn-cs"/>
              </a:rPr>
              <a:t>were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proven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efficient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when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working</a:t>
            </a:r>
            <a:r>
              <a:rPr lang="it-IT" sz="1200" b="0" kern="1200" dirty="0">
                <a:solidFill>
                  <a:schemeClr val="tx1"/>
                </a:solidFill>
                <a:effectLst/>
                <a:latin typeface="+mn-lt"/>
                <a:ea typeface="+mn-ea"/>
                <a:cs typeface="+mn-cs"/>
              </a:rPr>
              <a:t> with </a:t>
            </a:r>
            <a:r>
              <a:rPr lang="it-IT" sz="1200" b="0" kern="1200" dirty="0" err="1">
                <a:solidFill>
                  <a:schemeClr val="tx1"/>
                </a:solidFill>
                <a:effectLst/>
                <a:latin typeface="+mn-lt"/>
                <a:ea typeface="+mn-ea"/>
                <a:cs typeface="+mn-cs"/>
              </a:rPr>
              <a:t>motor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neurons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our</a:t>
            </a:r>
            <a:r>
              <a:rPr lang="it-IT" sz="1200" b="0" kern="1200" dirty="0">
                <a:solidFill>
                  <a:schemeClr val="tx1"/>
                </a:solidFill>
                <a:effectLst/>
                <a:latin typeface="+mn-lt"/>
                <a:ea typeface="+mn-ea"/>
                <a:cs typeface="+mn-cs"/>
              </a:rPr>
              <a:t> target cells). </a:t>
            </a:r>
          </a:p>
          <a:p>
            <a:pPr algn="l"/>
            <a:endParaRPr lang="it-IT" sz="1200" b="0" kern="1200" dirty="0">
              <a:solidFill>
                <a:schemeClr val="tx1"/>
              </a:solidFill>
              <a:effectLst/>
              <a:latin typeface="+mn-lt"/>
              <a:ea typeface="+mn-ea"/>
              <a:cs typeface="+mn-cs"/>
            </a:endParaRPr>
          </a:p>
          <a:p>
            <a:pPr algn="l"/>
            <a:r>
              <a:rPr lang="it-IT" sz="1200" b="0" kern="1200" dirty="0">
                <a:solidFill>
                  <a:schemeClr val="tx1"/>
                </a:solidFill>
                <a:effectLst/>
                <a:latin typeface="+mn-lt"/>
                <a:ea typeface="+mn-ea"/>
                <a:cs typeface="+mn-cs"/>
              </a:rPr>
              <a:t>Benefits:</a:t>
            </a:r>
          </a:p>
          <a:p>
            <a:pPr marL="171450" indent="-171450" algn="l">
              <a:buFont typeface="Wingdings" pitchFamily="2" charset="2"/>
              <a:buChar char="ü"/>
            </a:pPr>
            <a:r>
              <a:rPr lang="it-IT" sz="1200" b="0" kern="1200" dirty="0">
                <a:solidFill>
                  <a:schemeClr val="tx1"/>
                </a:solidFill>
                <a:effectLst/>
                <a:latin typeface="+mn-lt"/>
                <a:ea typeface="+mn-ea"/>
                <a:cs typeface="+mn-cs"/>
              </a:rPr>
              <a:t>High </a:t>
            </a:r>
            <a:r>
              <a:rPr lang="it-IT" sz="1200" b="0" kern="1200" dirty="0" err="1">
                <a:solidFill>
                  <a:schemeClr val="tx1"/>
                </a:solidFill>
                <a:effectLst/>
                <a:latin typeface="+mn-lt"/>
                <a:ea typeface="+mn-ea"/>
                <a:cs typeface="+mn-cs"/>
              </a:rPr>
              <a:t>selectivity</a:t>
            </a:r>
            <a:r>
              <a:rPr lang="it-IT" sz="1200" b="0" kern="1200" dirty="0">
                <a:solidFill>
                  <a:schemeClr val="tx1"/>
                </a:solidFill>
                <a:effectLst/>
                <a:latin typeface="+mn-lt"/>
                <a:ea typeface="+mn-ea"/>
                <a:cs typeface="+mn-cs"/>
              </a:rPr>
              <a:t> and </a:t>
            </a:r>
            <a:r>
              <a:rPr lang="it-IT" sz="1200" b="0" kern="1200" dirty="0" err="1">
                <a:solidFill>
                  <a:schemeClr val="tx1"/>
                </a:solidFill>
                <a:effectLst/>
                <a:latin typeface="+mn-lt"/>
                <a:ea typeface="+mn-ea"/>
                <a:cs typeface="+mn-cs"/>
              </a:rPr>
              <a:t>capacity</a:t>
            </a:r>
            <a:r>
              <a:rPr lang="it-IT" sz="1200" b="0" kern="1200" dirty="0">
                <a:solidFill>
                  <a:schemeClr val="tx1"/>
                </a:solidFill>
                <a:effectLst/>
                <a:latin typeface="+mn-lt"/>
                <a:ea typeface="+mn-ea"/>
                <a:cs typeface="+mn-cs"/>
              </a:rPr>
              <a:t> for the </a:t>
            </a:r>
            <a:r>
              <a:rPr lang="it-IT" sz="1200" b="0" kern="1200" dirty="0" err="1">
                <a:solidFill>
                  <a:schemeClr val="tx1"/>
                </a:solidFill>
                <a:effectLst/>
                <a:latin typeface="+mn-lt"/>
                <a:ea typeface="+mn-ea"/>
                <a:cs typeface="+mn-cs"/>
              </a:rPr>
              <a:t>purification</a:t>
            </a:r>
            <a:r>
              <a:rPr lang="it-IT" sz="1200" b="0" kern="1200" dirty="0">
                <a:solidFill>
                  <a:schemeClr val="tx1"/>
                </a:solidFill>
                <a:effectLst/>
                <a:latin typeface="+mn-lt"/>
                <a:ea typeface="+mn-ea"/>
                <a:cs typeface="+mn-cs"/>
              </a:rPr>
              <a:t> of </a:t>
            </a:r>
            <a:r>
              <a:rPr lang="it-IT" sz="1200" b="0" kern="1200" dirty="0" err="1">
                <a:solidFill>
                  <a:schemeClr val="tx1"/>
                </a:solidFill>
                <a:effectLst/>
                <a:latin typeface="+mn-lt"/>
                <a:ea typeface="+mn-ea"/>
                <a:cs typeface="+mn-cs"/>
              </a:rPr>
              <a:t>viral</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vectors</a:t>
            </a:r>
            <a:r>
              <a:rPr lang="it-IT" sz="1200" b="0" kern="1200" dirty="0">
                <a:solidFill>
                  <a:schemeClr val="tx1"/>
                </a:solidFill>
                <a:effectLst/>
                <a:latin typeface="+mn-lt"/>
                <a:ea typeface="+mn-ea"/>
                <a:cs typeface="+mn-cs"/>
              </a:rPr>
              <a:t> and mRNA</a:t>
            </a:r>
          </a:p>
          <a:p>
            <a:pPr marL="171450" indent="-171450" algn="l">
              <a:buFont typeface="Wingdings" pitchFamily="2" charset="2"/>
              <a:buChar char="ü"/>
            </a:pPr>
            <a:r>
              <a:rPr lang="it-IT" sz="1200" b="0" kern="1200" dirty="0">
                <a:solidFill>
                  <a:schemeClr val="tx1"/>
                </a:solidFill>
                <a:effectLst/>
                <a:latin typeface="+mn-lt"/>
                <a:ea typeface="+mn-ea"/>
                <a:cs typeface="+mn-cs"/>
              </a:rPr>
              <a:t>An </a:t>
            </a:r>
            <a:r>
              <a:rPr lang="it-IT" sz="1200" b="0" kern="1200" dirty="0" err="1">
                <a:solidFill>
                  <a:schemeClr val="tx1"/>
                </a:solidFill>
                <a:effectLst/>
                <a:latin typeface="+mn-lt"/>
                <a:ea typeface="+mn-ea"/>
                <a:cs typeface="+mn-cs"/>
              </a:rPr>
              <a:t>efficient</a:t>
            </a:r>
            <a:r>
              <a:rPr lang="it-IT" sz="1200" b="0" kern="1200" dirty="0">
                <a:solidFill>
                  <a:schemeClr val="tx1"/>
                </a:solidFill>
                <a:effectLst/>
                <a:latin typeface="+mn-lt"/>
                <a:ea typeface="+mn-ea"/>
                <a:cs typeface="+mn-cs"/>
              </a:rPr>
              <a:t> and </a:t>
            </a:r>
            <a:r>
              <a:rPr lang="it-IT" sz="1200" b="0" kern="1200" dirty="0" err="1">
                <a:solidFill>
                  <a:schemeClr val="tx1"/>
                </a:solidFill>
                <a:effectLst/>
                <a:latin typeface="+mn-lt"/>
                <a:ea typeface="+mn-ea"/>
                <a:cs typeface="+mn-cs"/>
              </a:rPr>
              <a:t>robust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purification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process</a:t>
            </a:r>
            <a:r>
              <a:rPr lang="it-IT" sz="1200" b="0" kern="1200" dirty="0">
                <a:solidFill>
                  <a:schemeClr val="tx1"/>
                </a:solidFill>
                <a:effectLst/>
                <a:latin typeface="+mn-lt"/>
                <a:ea typeface="+mn-ea"/>
                <a:cs typeface="+mn-cs"/>
              </a:rPr>
              <a:t>, from crude </a:t>
            </a:r>
            <a:r>
              <a:rPr lang="it-IT" sz="1200" b="0" kern="1200" dirty="0" err="1">
                <a:solidFill>
                  <a:schemeClr val="tx1"/>
                </a:solidFill>
                <a:effectLst/>
                <a:latin typeface="+mn-lt"/>
                <a:ea typeface="+mn-ea"/>
                <a:cs typeface="+mn-cs"/>
              </a:rPr>
              <a:t>material</a:t>
            </a:r>
            <a:r>
              <a:rPr lang="it-IT" sz="1200" b="0" kern="1200" dirty="0">
                <a:solidFill>
                  <a:schemeClr val="tx1"/>
                </a:solidFill>
                <a:effectLst/>
                <a:latin typeface="+mn-lt"/>
                <a:ea typeface="+mn-ea"/>
                <a:cs typeface="+mn-cs"/>
              </a:rPr>
              <a:t> in </a:t>
            </a:r>
            <a:r>
              <a:rPr lang="it-IT" sz="1200" b="0" kern="1200" dirty="0" err="1">
                <a:solidFill>
                  <a:schemeClr val="tx1"/>
                </a:solidFill>
                <a:effectLst/>
                <a:latin typeface="+mn-lt"/>
                <a:ea typeface="+mn-ea"/>
                <a:cs typeface="+mn-cs"/>
              </a:rPr>
              <a:t>one</a:t>
            </a:r>
            <a:r>
              <a:rPr lang="it-IT" sz="1200" b="0" kern="1200" dirty="0">
                <a:solidFill>
                  <a:schemeClr val="tx1"/>
                </a:solidFill>
                <a:effectLst/>
                <a:latin typeface="+mn-lt"/>
                <a:ea typeface="+mn-ea"/>
                <a:cs typeface="+mn-cs"/>
              </a:rPr>
              <a:t> step, </a:t>
            </a:r>
            <a:r>
              <a:rPr lang="it-IT" sz="1200" b="0" kern="1200" dirty="0" err="1">
                <a:solidFill>
                  <a:schemeClr val="tx1"/>
                </a:solidFill>
                <a:effectLst/>
                <a:latin typeface="+mn-lt"/>
                <a:ea typeface="+mn-ea"/>
                <a:cs typeface="+mn-cs"/>
              </a:rPr>
              <a:t>offering</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scalability</a:t>
            </a:r>
            <a:r>
              <a:rPr lang="it-IT" sz="1200" b="0" kern="1200" dirty="0">
                <a:solidFill>
                  <a:schemeClr val="tx1"/>
                </a:solidFill>
                <a:effectLst/>
                <a:latin typeface="+mn-lt"/>
                <a:ea typeface="+mn-ea"/>
                <a:cs typeface="+mn-cs"/>
              </a:rPr>
              <a:t> and </a:t>
            </a:r>
            <a:r>
              <a:rPr lang="it-IT" sz="1200" b="0" kern="1200" dirty="0" err="1">
                <a:solidFill>
                  <a:schemeClr val="tx1"/>
                </a:solidFill>
                <a:effectLst/>
                <a:latin typeface="+mn-lt"/>
                <a:ea typeface="+mn-ea"/>
                <a:cs typeface="+mn-cs"/>
              </a:rPr>
              <a:t>process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consistency</a:t>
            </a:r>
            <a:endParaRPr lang="it-IT" sz="1200" b="0" kern="1200" dirty="0">
              <a:solidFill>
                <a:schemeClr val="tx1"/>
              </a:solidFill>
              <a:effectLst/>
              <a:latin typeface="+mn-lt"/>
              <a:ea typeface="+mn-ea"/>
              <a:cs typeface="+mn-cs"/>
            </a:endParaRPr>
          </a:p>
          <a:p>
            <a:pPr marL="171450" indent="-171450" algn="l">
              <a:buFont typeface="Wingdings" pitchFamily="2" charset="2"/>
              <a:buChar char="ü"/>
            </a:pPr>
            <a:r>
              <a:rPr lang="it-IT" sz="1200" b="0" kern="1200" dirty="0" err="1">
                <a:solidFill>
                  <a:schemeClr val="tx1"/>
                </a:solidFill>
                <a:effectLst/>
                <a:latin typeface="+mn-lt"/>
                <a:ea typeface="+mn-ea"/>
                <a:cs typeface="+mn-cs"/>
              </a:rPr>
              <a:t>Significant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improvement</a:t>
            </a:r>
            <a:r>
              <a:rPr lang="it-IT" sz="1200" b="0" kern="1200" dirty="0">
                <a:solidFill>
                  <a:schemeClr val="tx1"/>
                </a:solidFill>
                <a:effectLst/>
                <a:latin typeface="+mn-lt"/>
                <a:ea typeface="+mn-ea"/>
                <a:cs typeface="+mn-cs"/>
              </a:rPr>
              <a:t> to the downstream </a:t>
            </a:r>
            <a:r>
              <a:rPr lang="it-IT" sz="1200" b="0" kern="1200" dirty="0" err="1">
                <a:solidFill>
                  <a:schemeClr val="tx1"/>
                </a:solidFill>
                <a:effectLst/>
                <a:latin typeface="+mn-lt"/>
                <a:ea typeface="+mn-ea"/>
                <a:cs typeface="+mn-cs"/>
              </a:rPr>
              <a:t>process</a:t>
            </a:r>
            <a:r>
              <a:rPr lang="it-IT" sz="1200" b="0" kern="1200" dirty="0">
                <a:solidFill>
                  <a:schemeClr val="tx1"/>
                </a:solidFill>
                <a:effectLst/>
                <a:latin typeface="+mn-lt"/>
                <a:ea typeface="+mn-ea"/>
                <a:cs typeface="+mn-cs"/>
              </a:rPr>
              <a:t> of </a:t>
            </a:r>
            <a:r>
              <a:rPr lang="it-IT" sz="1200" b="0" kern="1200" dirty="0" err="1">
                <a:solidFill>
                  <a:schemeClr val="tx1"/>
                </a:solidFill>
                <a:effectLst/>
                <a:latin typeface="+mn-lt"/>
                <a:ea typeface="+mn-ea"/>
                <a:cs typeface="+mn-cs"/>
              </a:rPr>
              <a:t>viral</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vectors</a:t>
            </a:r>
            <a:r>
              <a:rPr lang="it-IT" sz="1200" b="0" kern="1200" dirty="0">
                <a:solidFill>
                  <a:schemeClr val="tx1"/>
                </a:solidFill>
                <a:effectLst/>
                <a:latin typeface="+mn-lt"/>
                <a:ea typeface="+mn-ea"/>
                <a:cs typeface="+mn-cs"/>
              </a:rPr>
              <a:t>, by </a:t>
            </a:r>
            <a:r>
              <a:rPr lang="it-IT" sz="1200" b="0" kern="1200" dirty="0" err="1">
                <a:solidFill>
                  <a:schemeClr val="tx1"/>
                </a:solidFill>
                <a:effectLst/>
                <a:latin typeface="+mn-lt"/>
                <a:ea typeface="+mn-ea"/>
                <a:cs typeface="+mn-cs"/>
              </a:rPr>
              <a:t>reducing</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purification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steps</a:t>
            </a:r>
            <a:r>
              <a:rPr lang="it-IT" sz="1200" b="0" kern="1200" dirty="0">
                <a:solidFill>
                  <a:schemeClr val="tx1"/>
                </a:solidFill>
                <a:effectLst/>
                <a:latin typeface="+mn-lt"/>
                <a:ea typeface="+mn-ea"/>
                <a:cs typeface="+mn-cs"/>
              </a:rPr>
              <a:t> and </a:t>
            </a:r>
            <a:r>
              <a:rPr lang="it-IT" sz="1200" b="0" kern="1200" dirty="0" err="1">
                <a:solidFill>
                  <a:schemeClr val="tx1"/>
                </a:solidFill>
                <a:effectLst/>
                <a:latin typeface="+mn-lt"/>
                <a:ea typeface="+mn-ea"/>
                <a:cs typeface="+mn-cs"/>
              </a:rPr>
              <a:t>maximizing</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productivity</a:t>
            </a:r>
            <a:endParaRPr lang="it-IT" sz="1200" b="0" kern="1200" dirty="0">
              <a:solidFill>
                <a:schemeClr val="tx1"/>
              </a:solidFill>
              <a:effectLst/>
              <a:latin typeface="+mn-lt"/>
              <a:ea typeface="+mn-ea"/>
              <a:cs typeface="+mn-cs"/>
            </a:endParaRPr>
          </a:p>
          <a:p>
            <a:pPr marL="171450" indent="-171450" algn="l">
              <a:buFont typeface="Wingdings" pitchFamily="2" charset="2"/>
              <a:buChar char="ü"/>
            </a:pPr>
            <a:r>
              <a:rPr lang="it-IT" sz="1200" b="0" kern="1200" dirty="0">
                <a:solidFill>
                  <a:schemeClr val="tx1"/>
                </a:solidFill>
                <a:effectLst/>
                <a:latin typeface="+mn-lt"/>
                <a:ea typeface="+mn-ea"/>
                <a:cs typeface="+mn-cs"/>
              </a:rPr>
              <a:t>An </a:t>
            </a:r>
            <a:r>
              <a:rPr lang="it-IT" sz="1200" b="0" kern="1200" dirty="0" err="1">
                <a:solidFill>
                  <a:schemeClr val="tx1"/>
                </a:solidFill>
                <a:effectLst/>
                <a:latin typeface="+mn-lt"/>
                <a:ea typeface="+mn-ea"/>
                <a:cs typeface="+mn-cs"/>
              </a:rPr>
              <a:t>efficient</a:t>
            </a:r>
            <a:r>
              <a:rPr lang="it-IT" sz="1200" b="0" kern="1200" dirty="0">
                <a:solidFill>
                  <a:schemeClr val="tx1"/>
                </a:solidFill>
                <a:effectLst/>
                <a:latin typeface="+mn-lt"/>
                <a:ea typeface="+mn-ea"/>
                <a:cs typeface="+mn-cs"/>
              </a:rPr>
              <a:t> and </a:t>
            </a:r>
            <a:r>
              <a:rPr lang="it-IT" sz="1200" b="0" kern="1200" dirty="0" err="1">
                <a:solidFill>
                  <a:schemeClr val="tx1"/>
                </a:solidFill>
                <a:effectLst/>
                <a:latin typeface="+mn-lt"/>
                <a:ea typeface="+mn-ea"/>
                <a:cs typeface="+mn-cs"/>
              </a:rPr>
              <a:t>scalable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solution</a:t>
            </a:r>
            <a:r>
              <a:rPr lang="it-IT" sz="1200" b="0" kern="1200" dirty="0">
                <a:solidFill>
                  <a:schemeClr val="tx1"/>
                </a:solidFill>
                <a:effectLst/>
                <a:latin typeface="+mn-lt"/>
                <a:ea typeface="+mn-ea"/>
                <a:cs typeface="+mn-cs"/>
              </a:rPr>
              <a:t> for the </a:t>
            </a:r>
            <a:r>
              <a:rPr lang="it-IT" sz="1200" b="0" kern="1200" dirty="0" err="1">
                <a:solidFill>
                  <a:schemeClr val="tx1"/>
                </a:solidFill>
                <a:effectLst/>
                <a:latin typeface="+mn-lt"/>
                <a:ea typeface="+mn-ea"/>
                <a:cs typeface="+mn-cs"/>
              </a:rPr>
              <a:t>purification</a:t>
            </a:r>
            <a:r>
              <a:rPr lang="it-IT" sz="1200" b="0" kern="1200" dirty="0">
                <a:solidFill>
                  <a:schemeClr val="tx1"/>
                </a:solidFill>
                <a:effectLst/>
                <a:latin typeface="+mn-lt"/>
                <a:ea typeface="+mn-ea"/>
                <a:cs typeface="+mn-cs"/>
              </a:rPr>
              <a:t> of in vitro </a:t>
            </a:r>
            <a:r>
              <a:rPr lang="it-IT" sz="1200" b="0" kern="1200" dirty="0" err="1">
                <a:solidFill>
                  <a:schemeClr val="tx1"/>
                </a:solidFill>
                <a:effectLst/>
                <a:latin typeface="+mn-lt"/>
                <a:ea typeface="+mn-ea"/>
                <a:cs typeface="+mn-cs"/>
              </a:rPr>
              <a:t>transcribed</a:t>
            </a:r>
            <a:r>
              <a:rPr lang="it-IT" sz="1200" b="0" kern="1200" dirty="0">
                <a:solidFill>
                  <a:schemeClr val="tx1"/>
                </a:solidFill>
                <a:effectLst/>
                <a:latin typeface="+mn-lt"/>
                <a:ea typeface="+mn-ea"/>
                <a:cs typeface="+mn-cs"/>
              </a:rPr>
              <a:t> mRNA</a:t>
            </a:r>
          </a:p>
          <a:p>
            <a:pPr marL="171450" indent="-171450" algn="l">
              <a:buFont typeface="Wingdings" pitchFamily="2" charset="2"/>
              <a:buChar char="ü"/>
            </a:pPr>
            <a:r>
              <a:rPr lang="it-IT" sz="1200" b="0" kern="1200" dirty="0">
                <a:solidFill>
                  <a:schemeClr val="tx1"/>
                </a:solidFill>
                <a:effectLst/>
                <a:latin typeface="+mn-lt"/>
                <a:ea typeface="+mn-ea"/>
                <a:cs typeface="+mn-cs"/>
              </a:rPr>
              <a:t>Integration can be </a:t>
            </a:r>
            <a:r>
              <a:rPr lang="it-IT" sz="1200" b="0" kern="1200" dirty="0" err="1">
                <a:solidFill>
                  <a:schemeClr val="tx1"/>
                </a:solidFill>
                <a:effectLst/>
                <a:latin typeface="+mn-lt"/>
                <a:ea typeface="+mn-ea"/>
                <a:cs typeface="+mn-cs"/>
              </a:rPr>
              <a:t>important</a:t>
            </a:r>
            <a:r>
              <a:rPr lang="it-IT" sz="1200" b="0" kern="1200" dirty="0">
                <a:solidFill>
                  <a:schemeClr val="tx1"/>
                </a:solidFill>
                <a:effectLst/>
                <a:latin typeface="+mn-lt"/>
                <a:ea typeface="+mn-ea"/>
                <a:cs typeface="+mn-cs"/>
              </a:rPr>
              <a:t> for </a:t>
            </a:r>
            <a:r>
              <a:rPr lang="it-IT" sz="1200" b="0" kern="1200" dirty="0" err="1">
                <a:solidFill>
                  <a:schemeClr val="tx1"/>
                </a:solidFill>
                <a:effectLst/>
                <a:latin typeface="+mn-lt"/>
                <a:ea typeface="+mn-ea"/>
                <a:cs typeface="+mn-cs"/>
              </a:rPr>
              <a:t>certain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applications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but</a:t>
            </a:r>
            <a:r>
              <a:rPr lang="it-IT" sz="1200" b="0" kern="1200" dirty="0">
                <a:solidFill>
                  <a:schemeClr val="tx1"/>
                </a:solidFill>
                <a:effectLst/>
                <a:latin typeface="+mn-lt"/>
                <a:ea typeface="+mn-ea"/>
                <a:cs typeface="+mn-cs"/>
              </a:rPr>
              <a:t> can </a:t>
            </a:r>
            <a:r>
              <a:rPr lang="it-IT" sz="1200" b="0" kern="1200" dirty="0" err="1">
                <a:solidFill>
                  <a:schemeClr val="tx1"/>
                </a:solidFill>
                <a:effectLst/>
                <a:latin typeface="+mn-lt"/>
                <a:ea typeface="+mn-ea"/>
                <a:cs typeface="+mn-cs"/>
              </a:rPr>
              <a:t>also</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have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unwanted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consequences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Recent</a:t>
            </a:r>
            <a:r>
              <a:rPr lang="it-IT" sz="1200" b="0" kern="1200" dirty="0">
                <a:solidFill>
                  <a:schemeClr val="tx1"/>
                </a:solidFill>
                <a:effectLst/>
                <a:latin typeface="+mn-lt"/>
                <a:ea typeface="+mn-ea"/>
                <a:cs typeface="+mn-cs"/>
              </a:rPr>
              <a:t> human </a:t>
            </a:r>
            <a:r>
              <a:rPr lang="it-IT" sz="1200" b="0" kern="1200" dirty="0" err="1">
                <a:solidFill>
                  <a:schemeClr val="tx1"/>
                </a:solidFill>
                <a:effectLst/>
                <a:latin typeface="+mn-lt"/>
                <a:ea typeface="+mn-ea"/>
                <a:cs typeface="+mn-cs"/>
              </a:rPr>
              <a:t>clinical</a:t>
            </a:r>
            <a:r>
              <a:rPr lang="it-IT" sz="1200" b="0" kern="1200" dirty="0">
                <a:solidFill>
                  <a:schemeClr val="tx1"/>
                </a:solidFill>
                <a:effectLst/>
                <a:latin typeface="+mn-lt"/>
                <a:ea typeface="+mn-ea"/>
                <a:cs typeface="+mn-cs"/>
              </a:rPr>
              <a:t> trials </a:t>
            </a:r>
            <a:r>
              <a:rPr lang="it-IT" sz="1200" b="0" kern="1200" dirty="0" err="1">
                <a:solidFill>
                  <a:schemeClr val="tx1"/>
                </a:solidFill>
                <a:effectLst/>
                <a:latin typeface="+mn-lt"/>
                <a:ea typeface="+mn-ea"/>
                <a:cs typeface="+mn-cs"/>
              </a:rPr>
              <a:t>using</a:t>
            </a:r>
            <a:r>
              <a:rPr lang="it-IT" sz="1200" b="0" kern="1200" dirty="0">
                <a:solidFill>
                  <a:schemeClr val="tx1"/>
                </a:solidFill>
                <a:effectLst/>
                <a:latin typeface="+mn-lt"/>
                <a:ea typeface="+mn-ea"/>
                <a:cs typeface="+mn-cs"/>
              </a:rPr>
              <a:t> AAV for gene </a:t>
            </a:r>
            <a:r>
              <a:rPr lang="it-IT" sz="1200" b="0" kern="1200" dirty="0" err="1">
                <a:solidFill>
                  <a:schemeClr val="tx1"/>
                </a:solidFill>
                <a:effectLst/>
                <a:latin typeface="+mn-lt"/>
                <a:ea typeface="+mn-ea"/>
                <a:cs typeface="+mn-cs"/>
              </a:rPr>
              <a:t>therapy</a:t>
            </a:r>
            <a:r>
              <a:rPr lang="it-IT" sz="1200" b="0" kern="1200" dirty="0">
                <a:solidFill>
                  <a:schemeClr val="tx1"/>
                </a:solidFill>
                <a:effectLst/>
                <a:latin typeface="+mn-lt"/>
                <a:ea typeface="+mn-ea"/>
                <a:cs typeface="+mn-cs"/>
              </a:rPr>
              <a:t> in the retina </a:t>
            </a:r>
            <a:r>
              <a:rPr lang="it-IT" sz="1200" b="0" kern="1200" dirty="0" err="1">
                <a:solidFill>
                  <a:schemeClr val="tx1"/>
                </a:solidFill>
                <a:effectLst/>
                <a:latin typeface="+mn-lt"/>
                <a:ea typeface="+mn-ea"/>
                <a:cs typeface="+mn-cs"/>
              </a:rPr>
              <a:t>have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shown</a:t>
            </a:r>
            <a:r>
              <a:rPr lang="it-IT" sz="1200" b="0" kern="1200" dirty="0">
                <a:solidFill>
                  <a:schemeClr val="tx1"/>
                </a:solidFill>
                <a:effectLst/>
                <a:latin typeface="+mn-lt"/>
                <a:ea typeface="+mn-ea"/>
                <a:cs typeface="+mn-cs"/>
              </a:rPr>
              <a:t> promise.</a:t>
            </a:r>
          </a:p>
          <a:p>
            <a:pPr algn="l"/>
            <a:endParaRPr lang="it-IT" sz="1200" b="0" kern="1200" dirty="0">
              <a:solidFill>
                <a:schemeClr val="tx1"/>
              </a:solidFill>
              <a:effectLst/>
              <a:latin typeface="+mn-lt"/>
              <a:ea typeface="+mn-ea"/>
              <a:cs typeface="+mn-cs"/>
            </a:endParaRPr>
          </a:p>
          <a:p>
            <a:pPr algn="l"/>
            <a:r>
              <a:rPr lang="it-IT" sz="1200" b="0" kern="1200" dirty="0" err="1">
                <a:solidFill>
                  <a:schemeClr val="tx1"/>
                </a:solidFill>
                <a:effectLst/>
                <a:latin typeface="+mn-lt"/>
                <a:ea typeface="+mn-ea"/>
                <a:cs typeface="+mn-cs"/>
              </a:rPr>
              <a:t>Disadvantages</a:t>
            </a:r>
            <a:r>
              <a:rPr lang="it-IT" sz="1200" b="0" kern="1200" dirty="0">
                <a:solidFill>
                  <a:schemeClr val="tx1"/>
                </a:solidFill>
                <a:effectLst/>
                <a:latin typeface="+mn-lt"/>
                <a:ea typeface="+mn-ea"/>
                <a:cs typeface="+mn-cs"/>
              </a:rPr>
              <a:t>:</a:t>
            </a:r>
          </a:p>
          <a:p>
            <a:pPr marL="171450" indent="-171450" algn="l">
              <a:buFont typeface="Wingdings" pitchFamily="2" charset="2"/>
              <a:buChar char="ü"/>
            </a:pPr>
            <a:r>
              <a:rPr lang="it-IT" sz="1200" b="0" kern="1200" dirty="0">
                <a:solidFill>
                  <a:schemeClr val="tx1"/>
                </a:solidFill>
                <a:effectLst/>
                <a:latin typeface="+mn-lt"/>
                <a:ea typeface="+mn-ea"/>
                <a:cs typeface="+mn-cs"/>
              </a:rPr>
              <a:t>The </a:t>
            </a:r>
            <a:r>
              <a:rPr lang="it-IT" sz="1200" b="0" kern="1200" dirty="0" err="1">
                <a:solidFill>
                  <a:schemeClr val="tx1"/>
                </a:solidFill>
                <a:effectLst/>
                <a:latin typeface="+mn-lt"/>
                <a:ea typeface="+mn-ea"/>
                <a:cs typeface="+mn-cs"/>
              </a:rPr>
              <a:t>cloning</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capacity</a:t>
            </a:r>
            <a:r>
              <a:rPr lang="it-IT" sz="1200" b="0" kern="1200" dirty="0">
                <a:solidFill>
                  <a:schemeClr val="tx1"/>
                </a:solidFill>
                <a:effectLst/>
                <a:latin typeface="+mn-lt"/>
                <a:ea typeface="+mn-ea"/>
                <a:cs typeface="+mn-cs"/>
              </a:rPr>
              <a:t> of the </a:t>
            </a:r>
            <a:r>
              <a:rPr lang="it-IT" sz="1200" b="0" kern="1200" dirty="0" err="1">
                <a:solidFill>
                  <a:schemeClr val="tx1"/>
                </a:solidFill>
                <a:effectLst/>
                <a:latin typeface="+mn-lt"/>
                <a:ea typeface="+mn-ea"/>
                <a:cs typeface="+mn-cs"/>
              </a:rPr>
              <a:t>vector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relatively</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limited</a:t>
            </a:r>
            <a:r>
              <a:rPr lang="it-IT" sz="1200" b="0" kern="1200" dirty="0">
                <a:solidFill>
                  <a:schemeClr val="tx1"/>
                </a:solidFill>
                <a:effectLst/>
                <a:latin typeface="+mn-lt"/>
                <a:ea typeface="+mn-ea"/>
                <a:cs typeface="+mn-cs"/>
              </a:rPr>
              <a:t> and </a:t>
            </a:r>
            <a:r>
              <a:rPr lang="it-IT" sz="1200" b="0" kern="1200" dirty="0" err="1">
                <a:solidFill>
                  <a:schemeClr val="tx1"/>
                </a:solidFill>
                <a:effectLst/>
                <a:latin typeface="+mn-lt"/>
                <a:ea typeface="+mn-ea"/>
                <a:cs typeface="+mn-cs"/>
              </a:rPr>
              <a:t>most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therapeutic</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genes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require</a:t>
            </a:r>
            <a:r>
              <a:rPr lang="it-IT" sz="1200" b="0" kern="1200" dirty="0">
                <a:solidFill>
                  <a:schemeClr val="tx1"/>
                </a:solidFill>
                <a:effectLst/>
                <a:latin typeface="+mn-lt"/>
                <a:ea typeface="+mn-ea"/>
                <a:cs typeface="+mn-cs"/>
              </a:rPr>
              <a:t> the complete </a:t>
            </a:r>
            <a:r>
              <a:rPr lang="it-IT" sz="1200" b="0" kern="1200" dirty="0" err="1">
                <a:solidFill>
                  <a:schemeClr val="tx1"/>
                </a:solidFill>
                <a:effectLst/>
                <a:latin typeface="+mn-lt"/>
                <a:ea typeface="+mn-ea"/>
                <a:cs typeface="+mn-cs"/>
              </a:rPr>
              <a:t>replacement</a:t>
            </a:r>
            <a:r>
              <a:rPr lang="it-IT" sz="1200" b="0" kern="1200" dirty="0">
                <a:solidFill>
                  <a:schemeClr val="tx1"/>
                </a:solidFill>
                <a:effectLst/>
                <a:latin typeface="+mn-lt"/>
                <a:ea typeface="+mn-ea"/>
                <a:cs typeface="+mn-cs"/>
              </a:rPr>
              <a:t> of the </a:t>
            </a:r>
            <a:r>
              <a:rPr lang="it-IT" sz="1200" b="0" kern="1200" dirty="0" err="1">
                <a:solidFill>
                  <a:schemeClr val="tx1"/>
                </a:solidFill>
                <a:effectLst/>
                <a:latin typeface="+mn-lt"/>
                <a:ea typeface="+mn-ea"/>
                <a:cs typeface="+mn-cs"/>
              </a:rPr>
              <a:t>virus's</a:t>
            </a:r>
            <a:r>
              <a:rPr lang="it-IT" sz="1200" b="0" kern="1200" dirty="0">
                <a:solidFill>
                  <a:schemeClr val="tx1"/>
                </a:solidFill>
                <a:effectLst/>
                <a:latin typeface="+mn-lt"/>
                <a:ea typeface="+mn-ea"/>
                <a:cs typeface="+mn-cs"/>
              </a:rPr>
              <a:t> 4.8kb </a:t>
            </a:r>
            <a:r>
              <a:rPr lang="it-IT" sz="1200" b="0" kern="1200" dirty="0" err="1">
                <a:solidFill>
                  <a:schemeClr val="tx1"/>
                </a:solidFill>
                <a:effectLst/>
                <a:latin typeface="+mn-lt"/>
                <a:ea typeface="+mn-ea"/>
                <a:cs typeface="+mn-cs"/>
              </a:rPr>
              <a:t>genome</a:t>
            </a:r>
            <a:r>
              <a:rPr lang="it-IT" sz="1200" b="0" kern="1200" dirty="0">
                <a:solidFill>
                  <a:schemeClr val="tx1"/>
                </a:solidFill>
                <a:effectLst/>
                <a:latin typeface="+mn-lt"/>
                <a:ea typeface="+mn-ea"/>
                <a:cs typeface="+mn-cs"/>
              </a:rPr>
              <a:t>.</a:t>
            </a:r>
          </a:p>
          <a:p>
            <a:pPr marL="171450" indent="-171450" algn="l">
              <a:buFont typeface="Wingdings" pitchFamily="2" charset="2"/>
              <a:buChar char="ü"/>
            </a:pPr>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want</a:t>
            </a:r>
            <a:r>
              <a:rPr lang="it-IT" sz="1200" b="0" kern="1200" dirty="0">
                <a:solidFill>
                  <a:schemeClr val="tx1"/>
                </a:solidFill>
                <a:effectLst/>
                <a:latin typeface="+mn-lt"/>
                <a:ea typeface="+mn-ea"/>
                <a:cs typeface="+mn-cs"/>
              </a:rPr>
              <a:t> to induce a </a:t>
            </a:r>
            <a:r>
              <a:rPr lang="it-IT" sz="1200" b="0" kern="1200" dirty="0" err="1">
                <a:solidFill>
                  <a:schemeClr val="tx1"/>
                </a:solidFill>
                <a:effectLst/>
                <a:latin typeface="+mn-lt"/>
                <a:ea typeface="+mn-ea"/>
                <a:cs typeface="+mn-cs"/>
              </a:rPr>
              <a:t>replacement</a:t>
            </a:r>
            <a:r>
              <a:rPr lang="it-IT" sz="1200" b="0" kern="1200" dirty="0">
                <a:solidFill>
                  <a:schemeClr val="tx1"/>
                </a:solidFill>
                <a:effectLst/>
                <a:latin typeface="+mn-lt"/>
                <a:ea typeface="+mn-ea"/>
                <a:cs typeface="+mn-cs"/>
              </a:rPr>
              <a:t> of the </a:t>
            </a:r>
            <a:r>
              <a:rPr lang="it-IT" sz="1200" b="0" kern="1200" dirty="0" err="1">
                <a:solidFill>
                  <a:schemeClr val="tx1"/>
                </a:solidFill>
                <a:effectLst/>
                <a:latin typeface="+mn-lt"/>
                <a:ea typeface="+mn-ea"/>
                <a:cs typeface="+mn-cs"/>
              </a:rPr>
              <a:t>exon</a:t>
            </a:r>
            <a:r>
              <a:rPr lang="it-IT" sz="1200" b="0" kern="1200" dirty="0">
                <a:solidFill>
                  <a:schemeClr val="tx1"/>
                </a:solidFill>
                <a:effectLst/>
                <a:latin typeface="+mn-lt"/>
                <a:ea typeface="+mn-ea"/>
                <a:cs typeface="+mn-cs"/>
              </a:rPr>
              <a:t> 14 of FUS-1 gene, to </a:t>
            </a:r>
            <a:r>
              <a:rPr lang="it-IT" sz="1200" b="0" kern="1200" dirty="0" err="1">
                <a:solidFill>
                  <a:schemeClr val="tx1"/>
                </a:solidFill>
                <a:effectLst/>
                <a:latin typeface="+mn-lt"/>
                <a:ea typeface="+mn-ea"/>
                <a:cs typeface="+mn-cs"/>
              </a:rPr>
              <a:t>recover</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normal</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transcription</a:t>
            </a:r>
            <a:r>
              <a:rPr lang="it-IT" sz="1200" b="0" kern="1200" dirty="0">
                <a:solidFill>
                  <a:schemeClr val="tx1"/>
                </a:solidFill>
                <a:effectLst/>
                <a:latin typeface="+mn-lt"/>
                <a:ea typeface="+mn-ea"/>
                <a:cs typeface="+mn-cs"/>
              </a:rPr>
              <a:t> of the </a:t>
            </a:r>
            <a:r>
              <a:rPr lang="it-IT" sz="1200" b="0" kern="1200" dirty="0" err="1">
                <a:solidFill>
                  <a:schemeClr val="tx1"/>
                </a:solidFill>
                <a:effectLst/>
                <a:latin typeface="+mn-lt"/>
                <a:ea typeface="+mn-ea"/>
                <a:cs typeface="+mn-cs"/>
              </a:rPr>
              <a:t>protein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without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having</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accumulation</a:t>
            </a:r>
            <a:r>
              <a:rPr lang="it-IT" sz="1200" b="0" kern="1200" dirty="0">
                <a:solidFill>
                  <a:schemeClr val="tx1"/>
                </a:solidFill>
                <a:effectLst/>
                <a:latin typeface="+mn-lt"/>
                <a:ea typeface="+mn-ea"/>
                <a:cs typeface="+mn-cs"/>
              </a:rPr>
              <a:t> of the FUS </a:t>
            </a:r>
            <a:r>
              <a:rPr lang="it-IT" sz="1200" b="0" kern="1200" dirty="0" err="1">
                <a:solidFill>
                  <a:schemeClr val="tx1"/>
                </a:solidFill>
                <a:effectLst/>
                <a:latin typeface="+mn-lt"/>
                <a:ea typeface="+mn-ea"/>
                <a:cs typeface="+mn-cs"/>
              </a:rPr>
              <a:t>mutated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protein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into</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cytoplasm</a:t>
            </a:r>
            <a:r>
              <a:rPr lang="it-IT" sz="1200" b="0" kern="1200" dirty="0">
                <a:solidFill>
                  <a:schemeClr val="tx1"/>
                </a:solidFill>
                <a:effectLst/>
                <a:latin typeface="+mn-lt"/>
                <a:ea typeface="+mn-ea"/>
                <a:cs typeface="+mn-cs"/>
              </a:rPr>
              <a:t> of </a:t>
            </a:r>
            <a:r>
              <a:rPr lang="it-IT" sz="1200" b="0" kern="1200" dirty="0" err="1">
                <a:solidFill>
                  <a:schemeClr val="tx1"/>
                </a:solidFill>
                <a:effectLst/>
                <a:latin typeface="+mn-lt"/>
                <a:ea typeface="+mn-ea"/>
                <a:cs typeface="+mn-cs"/>
              </a:rPr>
              <a:t>cell</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causing</a:t>
            </a:r>
            <a:r>
              <a:rPr lang="it-IT" sz="1200" b="0" kern="1200" dirty="0">
                <a:solidFill>
                  <a:schemeClr val="tx1"/>
                </a:solidFill>
                <a:effectLst/>
                <a:latin typeface="+mn-lt"/>
                <a:ea typeface="+mn-ea"/>
                <a:cs typeface="+mn-cs"/>
              </a:rPr>
              <a:t> ALS.</a:t>
            </a:r>
          </a:p>
          <a:p>
            <a:pPr marL="0" indent="0" algn="l">
              <a:buFont typeface="Wingdings" pitchFamily="2" charset="2"/>
              <a:buNone/>
            </a:pPr>
            <a:endParaRPr lang="it-IT" sz="1200" b="0" kern="1200" dirty="0">
              <a:solidFill>
                <a:schemeClr val="tx1"/>
              </a:solidFill>
              <a:effectLst/>
              <a:latin typeface="+mn-lt"/>
              <a:ea typeface="+mn-ea"/>
              <a:cs typeface="+mn-cs"/>
            </a:endParaRPr>
          </a:p>
          <a:p>
            <a:pPr marL="0" indent="0" algn="l">
              <a:buFont typeface="Wingdings" pitchFamily="2" charset="2"/>
              <a:buNone/>
            </a:pPr>
            <a:r>
              <a:rPr lang="it-IT" sz="1200" b="0" kern="1200" dirty="0">
                <a:solidFill>
                  <a:schemeClr val="tx1"/>
                </a:solidFill>
                <a:effectLst/>
                <a:latin typeface="+mn-lt"/>
                <a:ea typeface="+mn-ea"/>
                <a:cs typeface="+mn-cs"/>
              </a:rPr>
              <a:t>To </a:t>
            </a:r>
            <a:r>
              <a:rPr lang="it-IT" sz="1200" b="0" kern="1200" dirty="0" err="1">
                <a:solidFill>
                  <a:schemeClr val="tx1"/>
                </a:solidFill>
                <a:effectLst/>
                <a:latin typeface="+mn-lt"/>
                <a:ea typeface="+mn-ea"/>
                <a:cs typeface="+mn-cs"/>
              </a:rPr>
              <a:t>recover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gene’s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function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designed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this</a:t>
            </a:r>
            <a:r>
              <a:rPr lang="it-IT" sz="1200" b="0" kern="1200" dirty="0">
                <a:solidFill>
                  <a:schemeClr val="tx1"/>
                </a:solidFill>
                <a:effectLst/>
                <a:latin typeface="+mn-lt"/>
                <a:ea typeface="+mn-ea"/>
                <a:cs typeface="+mn-cs"/>
              </a:rPr>
              <a:t> triple </a:t>
            </a:r>
            <a:r>
              <a:rPr lang="it-IT" sz="1200" b="0" kern="1200" dirty="0" err="1">
                <a:solidFill>
                  <a:schemeClr val="tx1"/>
                </a:solidFill>
                <a:effectLst/>
                <a:latin typeface="+mn-lt"/>
                <a:ea typeface="+mn-ea"/>
                <a:cs typeface="+mn-cs"/>
              </a:rPr>
              <a:t>transfection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method</a:t>
            </a:r>
            <a:r>
              <a:rPr lang="it-IT" sz="1200" b="0" kern="1200" dirty="0">
                <a:solidFill>
                  <a:schemeClr val="tx1"/>
                </a:solidFill>
                <a:effectLst/>
                <a:latin typeface="+mn-lt"/>
                <a:ea typeface="+mn-ea"/>
                <a:cs typeface="+mn-cs"/>
              </a:rPr>
              <a:t> to </a:t>
            </a:r>
            <a:r>
              <a:rPr lang="it-IT" sz="1200" b="0" kern="1200" dirty="0" err="1">
                <a:solidFill>
                  <a:schemeClr val="tx1"/>
                </a:solidFill>
                <a:effectLst/>
                <a:latin typeface="+mn-lt"/>
                <a:ea typeface="+mn-ea"/>
                <a:cs typeface="+mn-cs"/>
              </a:rPr>
              <a:t>have</a:t>
            </a:r>
            <a:r>
              <a:rPr lang="it-IT" sz="1200" b="0" kern="1200" dirty="0">
                <a:solidFill>
                  <a:schemeClr val="tx1"/>
                </a:solidFill>
                <a:effectLst/>
                <a:latin typeface="+mn-lt"/>
                <a:ea typeface="+mn-ea"/>
                <a:cs typeface="+mn-cs"/>
              </a:rPr>
              <a:t> an HR for the </a:t>
            </a:r>
            <a:r>
              <a:rPr lang="it-IT" sz="1200" b="0" kern="1200" dirty="0" err="1">
                <a:solidFill>
                  <a:schemeClr val="tx1"/>
                </a:solidFill>
                <a:effectLst/>
                <a:latin typeface="+mn-lt"/>
                <a:ea typeface="+mn-ea"/>
                <a:cs typeface="+mn-cs"/>
              </a:rPr>
              <a:t>sequence</a:t>
            </a:r>
            <a:r>
              <a:rPr lang="it-IT" sz="1200" b="0" kern="1200" dirty="0">
                <a:solidFill>
                  <a:schemeClr val="tx1"/>
                </a:solidFill>
                <a:effectLst/>
                <a:latin typeface="+mn-lt"/>
                <a:ea typeface="+mn-ea"/>
                <a:cs typeface="+mn-cs"/>
              </a:rPr>
              <a:t> inside </a:t>
            </a:r>
            <a:r>
              <a:rPr lang="it-IT" sz="1200" b="0" kern="1200" dirty="0" err="1">
                <a:solidFill>
                  <a:schemeClr val="tx1"/>
                </a:solidFill>
                <a:effectLst/>
                <a:latin typeface="+mn-lt"/>
                <a:ea typeface="+mn-ea"/>
                <a:cs typeface="+mn-cs"/>
              </a:rPr>
              <a:t>exon</a:t>
            </a:r>
            <a:r>
              <a:rPr lang="it-IT" sz="1200" b="0" kern="1200" dirty="0">
                <a:solidFill>
                  <a:schemeClr val="tx1"/>
                </a:solidFill>
                <a:effectLst/>
                <a:latin typeface="+mn-lt"/>
                <a:ea typeface="+mn-ea"/>
                <a:cs typeface="+mn-cs"/>
              </a:rPr>
              <a:t> 14 and </a:t>
            </a:r>
            <a:r>
              <a:rPr lang="it-IT" sz="1200" b="0" kern="1200" dirty="0" err="1">
                <a:solidFill>
                  <a:schemeClr val="tx1"/>
                </a:solidFill>
                <a:effectLst/>
                <a:latin typeface="+mn-lt"/>
                <a:ea typeface="+mn-ea"/>
                <a:cs typeface="+mn-cs"/>
              </a:rPr>
              <a:t>avoid</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deletion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that</a:t>
            </a:r>
            <a:r>
              <a:rPr lang="it-IT" sz="1200" b="0" kern="1200" dirty="0">
                <a:solidFill>
                  <a:schemeClr val="tx1"/>
                </a:solidFill>
                <a:effectLst/>
                <a:latin typeface="+mn-lt"/>
                <a:ea typeface="+mn-ea"/>
                <a:cs typeface="+mn-cs"/>
              </a:rPr>
              <a:t> cause the </a:t>
            </a:r>
            <a:r>
              <a:rPr lang="it-IT" sz="1200" b="0" kern="1200" dirty="0" err="1">
                <a:solidFill>
                  <a:schemeClr val="tx1"/>
                </a:solidFill>
                <a:effectLst/>
                <a:latin typeface="+mn-lt"/>
                <a:ea typeface="+mn-ea"/>
                <a:cs typeface="+mn-cs"/>
              </a:rPr>
              <a:t>disease</a:t>
            </a:r>
            <a:r>
              <a:rPr lang="it-IT" sz="1200" b="0" kern="1200" dirty="0">
                <a:solidFill>
                  <a:schemeClr val="tx1"/>
                </a:solidFill>
                <a:effectLst/>
                <a:latin typeface="+mn-lt"/>
                <a:ea typeface="+mn-ea"/>
                <a:cs typeface="+mn-cs"/>
              </a:rPr>
              <a:t> for FUS gene. The </a:t>
            </a:r>
            <a:r>
              <a:rPr lang="it-IT" sz="1200" b="0" kern="1200" dirty="0" err="1">
                <a:solidFill>
                  <a:schemeClr val="tx1"/>
                </a:solidFill>
                <a:effectLst/>
                <a:latin typeface="+mn-lt"/>
                <a:ea typeface="+mn-ea"/>
                <a:cs typeface="+mn-cs"/>
              </a:rPr>
              <a:t>mutation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is</a:t>
            </a:r>
            <a:r>
              <a:rPr lang="it-IT" sz="1200" b="0" kern="1200" dirty="0">
                <a:solidFill>
                  <a:schemeClr val="tx1"/>
                </a:solidFill>
                <a:effectLst/>
                <a:latin typeface="+mn-lt"/>
                <a:ea typeface="+mn-ea"/>
                <a:cs typeface="+mn-cs"/>
              </a:rPr>
              <a:t> on the </a:t>
            </a:r>
            <a:r>
              <a:rPr lang="it-IT" sz="1200" b="0" kern="1200" dirty="0" err="1">
                <a:solidFill>
                  <a:schemeClr val="tx1"/>
                </a:solidFill>
                <a:effectLst/>
                <a:latin typeface="+mn-lt"/>
                <a:ea typeface="+mn-ea"/>
                <a:cs typeface="+mn-cs"/>
              </a:rPr>
              <a:t>splice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sites</a:t>
            </a:r>
            <a:r>
              <a:rPr lang="it-IT" sz="1200" b="0" kern="1200" dirty="0">
                <a:solidFill>
                  <a:schemeClr val="tx1"/>
                </a:solidFill>
                <a:effectLst/>
                <a:latin typeface="+mn-lt"/>
                <a:ea typeface="+mn-ea"/>
                <a:cs typeface="+mn-cs"/>
              </a:rPr>
              <a:t> on the </a:t>
            </a:r>
            <a:r>
              <a:rPr lang="it-IT" sz="1200" b="0" kern="1200" dirty="0" err="1">
                <a:solidFill>
                  <a:schemeClr val="tx1"/>
                </a:solidFill>
                <a:effectLst/>
                <a:latin typeface="+mn-lt"/>
                <a:ea typeface="+mn-ea"/>
                <a:cs typeface="+mn-cs"/>
              </a:rPr>
              <a:t>precedent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intron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which</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between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exon</a:t>
            </a:r>
            <a:r>
              <a:rPr lang="it-IT" sz="1200" b="0" kern="1200" dirty="0">
                <a:solidFill>
                  <a:schemeClr val="tx1"/>
                </a:solidFill>
                <a:effectLst/>
                <a:latin typeface="+mn-lt"/>
                <a:ea typeface="+mn-ea"/>
                <a:cs typeface="+mn-cs"/>
              </a:rPr>
              <a:t> 13 and 14.</a:t>
            </a:r>
          </a:p>
          <a:p>
            <a:pPr algn="l"/>
            <a:endParaRPr lang="it-IT" sz="1200" b="0" kern="1200" dirty="0">
              <a:solidFill>
                <a:schemeClr val="tx1"/>
              </a:solidFill>
              <a:effectLst/>
              <a:latin typeface="+mn-lt"/>
              <a:ea typeface="+mn-ea"/>
              <a:cs typeface="+mn-cs"/>
            </a:endParaRPr>
          </a:p>
          <a:p>
            <a:pPr algn="l"/>
            <a:r>
              <a:rPr lang="it-IT" sz="1200" b="0" kern="1200" dirty="0">
                <a:solidFill>
                  <a:schemeClr val="tx1"/>
                </a:solidFill>
                <a:effectLst/>
                <a:latin typeface="+mn-lt"/>
                <a:ea typeface="+mn-ea"/>
                <a:cs typeface="+mn-cs"/>
              </a:rPr>
              <a:t>Co-</a:t>
            </a:r>
            <a:r>
              <a:rPr lang="it-IT" sz="1200" b="0" kern="1200" dirty="0" err="1">
                <a:solidFill>
                  <a:schemeClr val="tx1"/>
                </a:solidFill>
                <a:effectLst/>
                <a:latin typeface="+mn-lt"/>
                <a:ea typeface="+mn-ea"/>
                <a:cs typeface="+mn-cs"/>
              </a:rPr>
              <a:t>Transfection</a:t>
            </a:r>
            <a:r>
              <a:rPr lang="it-IT" sz="1200" b="0" kern="1200" dirty="0">
                <a:solidFill>
                  <a:schemeClr val="tx1"/>
                </a:solidFill>
                <a:effectLst/>
                <a:latin typeface="+mn-lt"/>
                <a:ea typeface="+mn-ea"/>
                <a:cs typeface="+mn-cs"/>
              </a:rPr>
              <a:t> of the </a:t>
            </a:r>
            <a:r>
              <a:rPr lang="it-IT" sz="1200" b="0" kern="1200" dirty="0" err="1">
                <a:solidFill>
                  <a:schemeClr val="tx1"/>
                </a:solidFill>
                <a:effectLst/>
                <a:latin typeface="+mn-lt"/>
                <a:ea typeface="+mn-ea"/>
                <a:cs typeface="+mn-cs"/>
              </a:rPr>
              <a:t>Crispr</a:t>
            </a:r>
            <a:r>
              <a:rPr lang="it-IT" sz="1200" b="0" kern="1200" dirty="0">
                <a:solidFill>
                  <a:schemeClr val="tx1"/>
                </a:solidFill>
                <a:effectLst/>
                <a:latin typeface="+mn-lt"/>
                <a:ea typeface="+mn-ea"/>
                <a:cs typeface="+mn-cs"/>
              </a:rPr>
              <a:t>/Cas9 </a:t>
            </a:r>
            <a:r>
              <a:rPr lang="it-IT" sz="1200" b="0" kern="1200" dirty="0" err="1">
                <a:solidFill>
                  <a:schemeClr val="tx1"/>
                </a:solidFill>
                <a:effectLst/>
                <a:latin typeface="+mn-lt"/>
                <a:ea typeface="+mn-ea"/>
                <a:cs typeface="+mn-cs"/>
              </a:rPr>
              <a:t>system</a:t>
            </a:r>
            <a:r>
              <a:rPr lang="it-IT" sz="1200" b="0" kern="1200" dirty="0">
                <a:solidFill>
                  <a:schemeClr val="tx1"/>
                </a:solidFill>
                <a:effectLst/>
                <a:latin typeface="+mn-lt"/>
                <a:ea typeface="+mn-ea"/>
                <a:cs typeface="+mn-cs"/>
              </a:rPr>
              <a:t>: </a:t>
            </a:r>
          </a:p>
          <a:p>
            <a:pPr algn="l"/>
            <a:r>
              <a:rPr lang="it-IT" sz="1200" b="0" kern="1200" dirty="0">
                <a:solidFill>
                  <a:schemeClr val="tx1"/>
                </a:solidFill>
                <a:effectLst/>
                <a:latin typeface="+mn-lt"/>
                <a:ea typeface="+mn-ea"/>
                <a:cs typeface="+mn-cs"/>
              </a:rPr>
              <a:t>1st </a:t>
            </a:r>
            <a:r>
              <a:rPr lang="it-IT" sz="1200" b="0" kern="1200" dirty="0" err="1">
                <a:solidFill>
                  <a:schemeClr val="tx1"/>
                </a:solidFill>
                <a:effectLst/>
                <a:latin typeface="+mn-lt"/>
                <a:ea typeface="+mn-ea"/>
                <a:cs typeface="+mn-cs"/>
              </a:rPr>
              <a:t>Plasmid</a:t>
            </a:r>
            <a:r>
              <a:rPr lang="it-IT" sz="1200" b="0" kern="1200" dirty="0">
                <a:solidFill>
                  <a:schemeClr val="tx1"/>
                </a:solidFill>
                <a:effectLst/>
                <a:latin typeface="+mn-lt"/>
                <a:ea typeface="+mn-ea"/>
                <a:cs typeface="+mn-cs"/>
              </a:rPr>
              <a:t>:</a:t>
            </a:r>
          </a:p>
          <a:p>
            <a:pPr algn="l"/>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designed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several</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sgRNAs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that</a:t>
            </a:r>
            <a:r>
              <a:rPr lang="it-IT" sz="1200" b="0" kern="1200" dirty="0">
                <a:solidFill>
                  <a:schemeClr val="tx1"/>
                </a:solidFill>
                <a:effectLst/>
                <a:latin typeface="+mn-lt"/>
                <a:ea typeface="+mn-ea"/>
                <a:cs typeface="+mn-cs"/>
              </a:rPr>
              <a:t> do </a:t>
            </a:r>
            <a:r>
              <a:rPr lang="it-IT" sz="1200" b="0" kern="1200" dirty="0" err="1">
                <a:solidFill>
                  <a:schemeClr val="tx1"/>
                </a:solidFill>
                <a:effectLst/>
                <a:latin typeface="+mn-lt"/>
                <a:ea typeface="+mn-ea"/>
                <a:cs typeface="+mn-cs"/>
              </a:rPr>
              <a:t>not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overlap</a:t>
            </a:r>
            <a:r>
              <a:rPr lang="it-IT" sz="1200" b="0" kern="1200" dirty="0">
                <a:solidFill>
                  <a:schemeClr val="tx1"/>
                </a:solidFill>
                <a:effectLst/>
                <a:latin typeface="+mn-lt"/>
                <a:ea typeface="+mn-ea"/>
                <a:cs typeface="+mn-cs"/>
              </a:rPr>
              <a:t> with the </a:t>
            </a:r>
            <a:r>
              <a:rPr lang="it-IT" sz="1200" b="0" kern="1200" dirty="0" err="1">
                <a:solidFill>
                  <a:schemeClr val="tx1"/>
                </a:solidFill>
                <a:effectLst/>
                <a:latin typeface="+mn-lt"/>
                <a:ea typeface="+mn-ea"/>
                <a:cs typeface="+mn-cs"/>
              </a:rPr>
              <a:t>mutation</a:t>
            </a:r>
            <a:r>
              <a:rPr lang="it-IT" sz="1200" b="0" kern="1200" dirty="0">
                <a:solidFill>
                  <a:schemeClr val="tx1"/>
                </a:solidFill>
                <a:effectLst/>
                <a:latin typeface="+mn-lt"/>
                <a:ea typeface="+mn-ea"/>
                <a:cs typeface="+mn-cs"/>
              </a:rPr>
              <a:t>, and </a:t>
            </a:r>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chose</a:t>
            </a:r>
            <a:r>
              <a:rPr lang="it-IT" sz="1200" b="0" kern="1200" dirty="0">
                <a:solidFill>
                  <a:schemeClr val="tx1"/>
                </a:solidFill>
                <a:effectLst/>
                <a:latin typeface="+mn-lt"/>
                <a:ea typeface="+mn-ea"/>
                <a:cs typeface="+mn-cs"/>
              </a:rPr>
              <a:t> the best with a minor off target </a:t>
            </a:r>
            <a:r>
              <a:rPr lang="it-IT" sz="1200" b="0" kern="1200" dirty="0" err="1">
                <a:solidFill>
                  <a:schemeClr val="tx1"/>
                </a:solidFill>
                <a:effectLst/>
                <a:latin typeface="+mn-lt"/>
                <a:ea typeface="+mn-ea"/>
                <a:cs typeface="+mn-cs"/>
              </a:rPr>
              <a:t>value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have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found</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guides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thanks</a:t>
            </a:r>
            <a:r>
              <a:rPr lang="it-IT" sz="1200" b="0" kern="1200" dirty="0">
                <a:solidFill>
                  <a:schemeClr val="tx1"/>
                </a:solidFill>
                <a:effectLst/>
                <a:latin typeface="+mn-lt"/>
                <a:ea typeface="+mn-ea"/>
                <a:cs typeface="+mn-cs"/>
              </a:rPr>
              <a:t> to </a:t>
            </a:r>
            <a:r>
              <a:rPr lang="it-IT" sz="1200" b="0" kern="1200" dirty="0" err="1">
                <a:solidFill>
                  <a:schemeClr val="tx1"/>
                </a:solidFill>
                <a:effectLst/>
                <a:latin typeface="+mn-lt"/>
                <a:ea typeface="+mn-ea"/>
                <a:cs typeface="+mn-cs"/>
              </a:rPr>
              <a:t>zhang</a:t>
            </a:r>
            <a:r>
              <a:rPr lang="it-IT" sz="1200" b="0" kern="1200" dirty="0">
                <a:solidFill>
                  <a:schemeClr val="tx1"/>
                </a:solidFill>
                <a:effectLst/>
                <a:latin typeface="+mn-lt"/>
                <a:ea typeface="+mn-ea"/>
                <a:cs typeface="+mn-cs"/>
              </a:rPr>
              <a:t> lab </a:t>
            </a:r>
            <a:r>
              <a:rPr lang="it-IT" sz="1200" b="0" kern="1200" dirty="0" err="1">
                <a:solidFill>
                  <a:schemeClr val="tx1"/>
                </a:solidFill>
                <a:effectLst/>
                <a:latin typeface="+mn-lt"/>
                <a:ea typeface="+mn-ea"/>
                <a:cs typeface="+mn-cs"/>
              </a:rPr>
              <a:t>program</a:t>
            </a:r>
            <a:r>
              <a:rPr lang="it-IT" sz="1200" b="0" kern="1200" dirty="0">
                <a:solidFill>
                  <a:schemeClr val="tx1"/>
                </a:solidFill>
                <a:effectLst/>
                <a:latin typeface="+mn-lt"/>
                <a:ea typeface="+mn-ea"/>
                <a:cs typeface="+mn-cs"/>
              </a:rPr>
              <a:t>.</a:t>
            </a:r>
          </a:p>
          <a:p>
            <a:pPr algn="l"/>
            <a:r>
              <a:rPr lang="it-IT" sz="1200" b="0" kern="1200" dirty="0" err="1">
                <a:solidFill>
                  <a:schemeClr val="tx1"/>
                </a:solidFill>
                <a:effectLst/>
                <a:latin typeface="+mn-lt"/>
                <a:ea typeface="+mn-ea"/>
                <a:cs typeface="+mn-cs"/>
              </a:rPr>
              <a:t>Then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have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done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preliminary</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experiments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investigated</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specificity</a:t>
            </a:r>
            <a:r>
              <a:rPr lang="it-IT" sz="1200" b="0" kern="1200" dirty="0">
                <a:solidFill>
                  <a:schemeClr val="tx1"/>
                </a:solidFill>
                <a:effectLst/>
                <a:latin typeface="+mn-lt"/>
                <a:ea typeface="+mn-ea"/>
                <a:cs typeface="+mn-cs"/>
              </a:rPr>
              <a:t> of </a:t>
            </a:r>
            <a:r>
              <a:rPr lang="it-IT" sz="1200" b="0" kern="1200" dirty="0" err="1">
                <a:solidFill>
                  <a:schemeClr val="tx1"/>
                </a:solidFill>
                <a:effectLst/>
                <a:latin typeface="+mn-lt"/>
                <a:ea typeface="+mn-ea"/>
                <a:cs typeface="+mn-cs"/>
              </a:rPr>
              <a:t>sgRNAs</a:t>
            </a:r>
            <a:r>
              <a:rPr lang="it-IT" sz="1200" b="0" kern="1200" dirty="0">
                <a:solidFill>
                  <a:schemeClr val="tx1"/>
                </a:solidFill>
                <a:effectLst/>
                <a:latin typeface="+mn-lt"/>
                <a:ea typeface="+mn-ea"/>
                <a:cs typeface="+mn-cs"/>
              </a:rPr>
              <a:t> by </a:t>
            </a:r>
            <a:r>
              <a:rPr lang="it-IT" sz="1200" b="0" kern="1200" dirty="0" err="1">
                <a:solidFill>
                  <a:schemeClr val="tx1"/>
                </a:solidFill>
                <a:effectLst/>
                <a:latin typeface="+mn-lt"/>
                <a:ea typeface="+mn-ea"/>
                <a:cs typeface="+mn-cs"/>
              </a:rPr>
              <a:t>separately</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transfecting</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plasmids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expressing</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both</a:t>
            </a:r>
            <a:r>
              <a:rPr lang="it-IT" sz="1200" b="0" kern="1200" dirty="0">
                <a:solidFill>
                  <a:schemeClr val="tx1"/>
                </a:solidFill>
                <a:effectLst/>
                <a:latin typeface="+mn-lt"/>
                <a:ea typeface="+mn-ea"/>
                <a:cs typeface="+mn-cs"/>
              </a:rPr>
              <a:t> the Cas9 and </a:t>
            </a:r>
            <a:r>
              <a:rPr lang="it-IT" sz="1200" b="0" kern="1200" dirty="0" err="1">
                <a:solidFill>
                  <a:schemeClr val="tx1"/>
                </a:solidFill>
                <a:effectLst/>
                <a:latin typeface="+mn-lt"/>
                <a:ea typeface="+mn-ea"/>
                <a:cs typeface="+mn-cs"/>
              </a:rPr>
              <a:t>each</a:t>
            </a:r>
            <a:r>
              <a:rPr lang="it-IT" sz="1200" b="0" kern="1200" dirty="0">
                <a:solidFill>
                  <a:schemeClr val="tx1"/>
                </a:solidFill>
                <a:effectLst/>
                <a:latin typeface="+mn-lt"/>
                <a:ea typeface="+mn-ea"/>
                <a:cs typeface="+mn-cs"/>
              </a:rPr>
              <a:t> of the </a:t>
            </a:r>
            <a:r>
              <a:rPr lang="it-IT" sz="1200" b="0" kern="1200" dirty="0" err="1">
                <a:solidFill>
                  <a:schemeClr val="tx1"/>
                </a:solidFill>
                <a:effectLst/>
                <a:latin typeface="+mn-lt"/>
                <a:ea typeface="+mn-ea"/>
                <a:cs typeface="+mn-cs"/>
              </a:rPr>
              <a:t>five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sgRNAs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into</a:t>
            </a:r>
            <a:r>
              <a:rPr lang="it-IT" sz="1200" b="0" kern="1200" dirty="0">
                <a:solidFill>
                  <a:schemeClr val="tx1"/>
                </a:solidFill>
                <a:effectLst/>
                <a:latin typeface="+mn-lt"/>
                <a:ea typeface="+mn-ea"/>
                <a:cs typeface="+mn-cs"/>
              </a:rPr>
              <a:t> WT </a:t>
            </a:r>
            <a:r>
              <a:rPr lang="it-IT" sz="1200" b="0" kern="1200" dirty="0" err="1">
                <a:solidFill>
                  <a:schemeClr val="tx1"/>
                </a:solidFill>
                <a:effectLst/>
                <a:latin typeface="+mn-lt"/>
                <a:ea typeface="+mn-ea"/>
                <a:cs typeface="+mn-cs"/>
              </a:rPr>
              <a:t>mESCs</a:t>
            </a:r>
            <a:r>
              <a:rPr lang="it-IT" sz="1200" b="0" kern="1200" dirty="0">
                <a:solidFill>
                  <a:schemeClr val="tx1"/>
                </a:solidFill>
                <a:effectLst/>
                <a:latin typeface="+mn-lt"/>
                <a:ea typeface="+mn-ea"/>
                <a:cs typeface="+mn-cs"/>
              </a:rPr>
              <a:t>; </a:t>
            </a:r>
          </a:p>
          <a:p>
            <a:pPr algn="l"/>
            <a:r>
              <a:rPr lang="it-IT" sz="1200" b="0" kern="1200" dirty="0">
                <a:solidFill>
                  <a:schemeClr val="tx1"/>
                </a:solidFill>
                <a:effectLst/>
                <a:latin typeface="+mn-lt"/>
                <a:ea typeface="+mn-ea"/>
                <a:cs typeface="+mn-cs"/>
              </a:rPr>
              <a:t>For </a:t>
            </a:r>
            <a:r>
              <a:rPr lang="it-IT" sz="1200" b="0" kern="1200" dirty="0" err="1">
                <a:solidFill>
                  <a:schemeClr val="tx1"/>
                </a:solidFill>
                <a:effectLst/>
                <a:latin typeface="+mn-lt"/>
                <a:ea typeface="+mn-ea"/>
                <a:cs typeface="+mn-cs"/>
              </a:rPr>
              <a:t>each</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sgRNA</a:t>
            </a:r>
            <a:r>
              <a:rPr lang="it-IT" sz="1200" b="0" kern="1200" dirty="0">
                <a:solidFill>
                  <a:schemeClr val="tx1"/>
                </a:solidFill>
                <a:effectLst/>
                <a:latin typeface="+mn-lt"/>
                <a:ea typeface="+mn-ea"/>
                <a:cs typeface="+mn-cs"/>
              </a:rPr>
              <a:t>, PCR </a:t>
            </a:r>
            <a:r>
              <a:rPr lang="it-IT" sz="1200" b="0" kern="1200" dirty="0" err="1">
                <a:solidFill>
                  <a:schemeClr val="tx1"/>
                </a:solidFill>
                <a:effectLst/>
                <a:latin typeface="+mn-lt"/>
                <a:ea typeface="+mn-ea"/>
                <a:cs typeface="+mn-cs"/>
              </a:rPr>
              <a:t>products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corresponding</a:t>
            </a:r>
            <a:r>
              <a:rPr lang="it-IT" sz="1200" b="0" kern="1200" dirty="0">
                <a:solidFill>
                  <a:schemeClr val="tx1"/>
                </a:solidFill>
                <a:effectLst/>
                <a:latin typeface="+mn-lt"/>
                <a:ea typeface="+mn-ea"/>
                <a:cs typeface="+mn-cs"/>
              </a:rPr>
              <a:t> to the putative target </a:t>
            </a:r>
            <a:r>
              <a:rPr lang="it-IT" sz="1200" b="0" kern="1200" dirty="0" err="1">
                <a:solidFill>
                  <a:schemeClr val="tx1"/>
                </a:solidFill>
                <a:effectLst/>
                <a:latin typeface="+mn-lt"/>
                <a:ea typeface="+mn-ea"/>
                <a:cs typeface="+mn-cs"/>
              </a:rPr>
              <a:t>region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were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amplified</a:t>
            </a:r>
            <a:r>
              <a:rPr lang="it-IT" sz="1200" b="0" kern="1200" dirty="0">
                <a:solidFill>
                  <a:schemeClr val="tx1"/>
                </a:solidFill>
                <a:effectLst/>
                <a:latin typeface="+mn-lt"/>
                <a:ea typeface="+mn-ea"/>
                <a:cs typeface="+mn-cs"/>
              </a:rPr>
              <a:t> from the </a:t>
            </a:r>
            <a:r>
              <a:rPr lang="it-IT" sz="1200" b="0" kern="1200" dirty="0" err="1">
                <a:solidFill>
                  <a:schemeClr val="tx1"/>
                </a:solidFill>
                <a:effectLst/>
                <a:latin typeface="+mn-lt"/>
                <a:ea typeface="+mn-ea"/>
                <a:cs typeface="+mn-cs"/>
              </a:rPr>
              <a:t>resulting</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mESCs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clones</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results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showed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that</a:t>
            </a:r>
            <a:r>
              <a:rPr lang="it-IT" sz="1200" b="0" kern="1200" dirty="0">
                <a:solidFill>
                  <a:schemeClr val="tx1"/>
                </a:solidFill>
                <a:effectLst/>
                <a:latin typeface="+mn-lt"/>
                <a:ea typeface="+mn-ea"/>
                <a:cs typeface="+mn-cs"/>
              </a:rPr>
              <a:t> sgRNA-2 and sgRNA-5 </a:t>
            </a:r>
            <a:r>
              <a:rPr lang="it-IT" sz="1200" b="0" kern="1200" dirty="0" err="1">
                <a:solidFill>
                  <a:schemeClr val="tx1"/>
                </a:solidFill>
                <a:effectLst/>
                <a:latin typeface="+mn-lt"/>
                <a:ea typeface="+mn-ea"/>
                <a:cs typeface="+mn-cs"/>
              </a:rPr>
              <a:t>efficiently</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targeted</a:t>
            </a:r>
            <a:r>
              <a:rPr lang="it-IT" sz="1200" b="0" kern="1200" dirty="0">
                <a:solidFill>
                  <a:schemeClr val="tx1"/>
                </a:solidFill>
                <a:effectLst/>
                <a:latin typeface="+mn-lt"/>
                <a:ea typeface="+mn-ea"/>
                <a:cs typeface="+mn-cs"/>
              </a:rPr>
              <a:t> the WT </a:t>
            </a:r>
            <a:r>
              <a:rPr lang="it-IT" sz="1200" b="0" kern="1200" dirty="0" err="1">
                <a:solidFill>
                  <a:schemeClr val="tx1"/>
                </a:solidFill>
                <a:effectLst/>
                <a:latin typeface="+mn-lt"/>
                <a:ea typeface="+mn-ea"/>
                <a:cs typeface="+mn-cs"/>
              </a:rPr>
              <a:t>alleles</a:t>
            </a:r>
            <a:r>
              <a:rPr lang="it-IT" sz="1200" b="0" kern="1200" dirty="0">
                <a:solidFill>
                  <a:schemeClr val="tx1"/>
                </a:solidFill>
                <a:effectLst/>
                <a:latin typeface="+mn-lt"/>
                <a:ea typeface="+mn-ea"/>
                <a:cs typeface="+mn-cs"/>
              </a:rPr>
              <a:t> and led to </a:t>
            </a:r>
            <a:r>
              <a:rPr lang="it-IT" sz="1200" b="0" kern="1200" dirty="0" err="1">
                <a:solidFill>
                  <a:schemeClr val="tx1"/>
                </a:solidFill>
                <a:effectLst/>
                <a:latin typeface="+mn-lt"/>
                <a:ea typeface="+mn-ea"/>
                <a:cs typeface="+mn-cs"/>
              </a:rPr>
              <a:t>nonhomologous</a:t>
            </a:r>
            <a:r>
              <a:rPr lang="it-IT" sz="1200" b="0" kern="1200" dirty="0">
                <a:solidFill>
                  <a:schemeClr val="tx1"/>
                </a:solidFill>
                <a:effectLst/>
                <a:latin typeface="+mn-lt"/>
                <a:ea typeface="+mn-ea"/>
                <a:cs typeface="+mn-cs"/>
              </a:rPr>
              <a:t> end </a:t>
            </a:r>
            <a:r>
              <a:rPr lang="it-IT" sz="1200" b="0" kern="1200" dirty="0" err="1">
                <a:solidFill>
                  <a:schemeClr val="tx1"/>
                </a:solidFill>
                <a:effectLst/>
                <a:latin typeface="+mn-lt"/>
                <a:ea typeface="+mn-ea"/>
                <a:cs typeface="+mn-cs"/>
              </a:rPr>
              <a:t>joining</a:t>
            </a:r>
            <a:r>
              <a:rPr lang="it-IT" sz="1200" b="0" kern="1200" dirty="0">
                <a:solidFill>
                  <a:schemeClr val="tx1"/>
                </a:solidFill>
                <a:effectLst/>
                <a:latin typeface="+mn-lt"/>
                <a:ea typeface="+mn-ea"/>
                <a:cs typeface="+mn-cs"/>
              </a:rPr>
              <a:t> (NHEJ)-</a:t>
            </a:r>
            <a:r>
              <a:rPr lang="it-IT" sz="1200" b="0" kern="1200" dirty="0" err="1">
                <a:solidFill>
                  <a:schemeClr val="tx1"/>
                </a:solidFill>
                <a:effectLst/>
                <a:latin typeface="+mn-lt"/>
                <a:ea typeface="+mn-ea"/>
                <a:cs typeface="+mn-cs"/>
              </a:rPr>
              <a:t>mediated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mutations</a:t>
            </a:r>
            <a:r>
              <a:rPr lang="it-IT" sz="1200" b="0" kern="1200" dirty="0">
                <a:solidFill>
                  <a:schemeClr val="tx1"/>
                </a:solidFill>
                <a:effectLst/>
                <a:latin typeface="+mn-lt"/>
                <a:ea typeface="+mn-ea"/>
                <a:cs typeface="+mn-cs"/>
              </a:rPr>
              <a:t> of the FUS gene, </a:t>
            </a:r>
            <a:r>
              <a:rPr lang="it-IT" sz="1200" b="0" kern="1200" dirty="0" err="1">
                <a:solidFill>
                  <a:schemeClr val="tx1"/>
                </a:solidFill>
                <a:effectLst/>
                <a:latin typeface="+mn-lt"/>
                <a:ea typeface="+mn-ea"/>
                <a:cs typeface="+mn-cs"/>
              </a:rPr>
              <a:t>while</a:t>
            </a:r>
            <a:r>
              <a:rPr lang="it-IT" sz="1200" b="0" kern="1200" dirty="0">
                <a:solidFill>
                  <a:schemeClr val="tx1"/>
                </a:solidFill>
                <a:effectLst/>
                <a:latin typeface="+mn-lt"/>
                <a:ea typeface="+mn-ea"/>
                <a:cs typeface="+mn-cs"/>
              </a:rPr>
              <a:t> sgRNA-1 and sgRNA-3 </a:t>
            </a:r>
            <a:r>
              <a:rPr lang="it-IT" sz="1200" b="0" kern="1200" dirty="0" err="1">
                <a:solidFill>
                  <a:schemeClr val="tx1"/>
                </a:solidFill>
                <a:effectLst/>
                <a:latin typeface="+mn-lt"/>
                <a:ea typeface="+mn-ea"/>
                <a:cs typeface="+mn-cs"/>
              </a:rPr>
              <a:t>did</a:t>
            </a:r>
            <a:r>
              <a:rPr lang="it-IT" sz="1200" b="0" kern="1200" dirty="0">
                <a:solidFill>
                  <a:schemeClr val="tx1"/>
                </a:solidFill>
                <a:effectLst/>
                <a:latin typeface="+mn-lt"/>
                <a:ea typeface="+mn-ea"/>
                <a:cs typeface="+mn-cs"/>
              </a:rPr>
              <a:t> so </a:t>
            </a:r>
            <a:r>
              <a:rPr lang="it-IT" sz="1200" b="0" kern="1200" dirty="0" err="1">
                <a:solidFill>
                  <a:schemeClr val="tx1"/>
                </a:solidFill>
                <a:effectLst/>
                <a:latin typeface="+mn-lt"/>
                <a:ea typeface="+mn-ea"/>
                <a:cs typeface="+mn-cs"/>
              </a:rPr>
              <a:t>much</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less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frequently</a:t>
            </a:r>
            <a:r>
              <a:rPr lang="it-IT" sz="1200" b="0" kern="1200" dirty="0">
                <a:solidFill>
                  <a:schemeClr val="tx1"/>
                </a:solidFill>
                <a:effectLst/>
                <a:latin typeface="+mn-lt"/>
                <a:ea typeface="+mn-ea"/>
                <a:cs typeface="+mn-cs"/>
              </a:rPr>
              <a:t>. By </a:t>
            </a:r>
            <a:r>
              <a:rPr lang="it-IT" sz="1200" b="0" kern="1200" dirty="0" err="1">
                <a:solidFill>
                  <a:schemeClr val="tx1"/>
                </a:solidFill>
                <a:effectLst/>
                <a:latin typeface="+mn-lt"/>
                <a:ea typeface="+mn-ea"/>
                <a:cs typeface="+mn-cs"/>
              </a:rPr>
              <a:t>contrast</a:t>
            </a:r>
            <a:r>
              <a:rPr lang="it-IT" sz="1200" b="0" kern="1200" dirty="0">
                <a:solidFill>
                  <a:schemeClr val="tx1"/>
                </a:solidFill>
                <a:effectLst/>
                <a:latin typeface="+mn-lt"/>
                <a:ea typeface="+mn-ea"/>
                <a:cs typeface="+mn-cs"/>
              </a:rPr>
              <a:t>, no </a:t>
            </a:r>
            <a:r>
              <a:rPr lang="it-IT" sz="1200" b="0" kern="1200" dirty="0" err="1">
                <a:solidFill>
                  <a:schemeClr val="tx1"/>
                </a:solidFill>
                <a:effectLst/>
                <a:latin typeface="+mn-lt"/>
                <a:ea typeface="+mn-ea"/>
                <a:cs typeface="+mn-cs"/>
              </a:rPr>
              <a:t>mutation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was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detected</a:t>
            </a:r>
            <a:r>
              <a:rPr lang="it-IT" sz="1200" b="0" kern="1200" dirty="0">
                <a:solidFill>
                  <a:schemeClr val="tx1"/>
                </a:solidFill>
                <a:effectLst/>
                <a:latin typeface="+mn-lt"/>
                <a:ea typeface="+mn-ea"/>
                <a:cs typeface="+mn-cs"/>
              </a:rPr>
              <a:t> in </a:t>
            </a:r>
            <a:r>
              <a:rPr lang="it-IT" sz="1200" b="0" kern="1200" dirty="0" err="1">
                <a:solidFill>
                  <a:schemeClr val="tx1"/>
                </a:solidFill>
                <a:effectLst/>
                <a:latin typeface="+mn-lt"/>
                <a:ea typeface="+mn-ea"/>
                <a:cs typeface="+mn-cs"/>
              </a:rPr>
              <a:t>mESCs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clones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transfected</a:t>
            </a:r>
            <a:r>
              <a:rPr lang="it-IT" sz="1200" b="0" kern="1200" dirty="0">
                <a:solidFill>
                  <a:schemeClr val="tx1"/>
                </a:solidFill>
                <a:effectLst/>
                <a:latin typeface="+mn-lt"/>
                <a:ea typeface="+mn-ea"/>
                <a:cs typeface="+mn-cs"/>
              </a:rPr>
              <a:t> with sgRNA-4.</a:t>
            </a:r>
          </a:p>
          <a:p>
            <a:pPr algn="l"/>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performed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similar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experiments</a:t>
            </a:r>
            <a:r>
              <a:rPr lang="it-IT" sz="1200" b="0" kern="1200" dirty="0">
                <a:solidFill>
                  <a:schemeClr val="tx1"/>
                </a:solidFill>
                <a:effectLst/>
                <a:latin typeface="+mn-lt"/>
                <a:ea typeface="+mn-ea"/>
                <a:cs typeface="+mn-cs"/>
              </a:rPr>
              <a:t> in </a:t>
            </a:r>
            <a:r>
              <a:rPr lang="it-IT" sz="1200" b="0" kern="1200" dirty="0" err="1">
                <a:solidFill>
                  <a:schemeClr val="tx1"/>
                </a:solidFill>
                <a:effectLst/>
                <a:latin typeface="+mn-lt"/>
                <a:ea typeface="+mn-ea"/>
                <a:cs typeface="+mn-cs"/>
              </a:rPr>
              <a:t>heterozygous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mutant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mESCs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termed</a:t>
            </a:r>
            <a:r>
              <a:rPr lang="it-IT" sz="1200" b="0" kern="1200" dirty="0">
                <a:solidFill>
                  <a:schemeClr val="tx1"/>
                </a:solidFill>
                <a:effectLst/>
                <a:latin typeface="+mn-lt"/>
                <a:ea typeface="+mn-ea"/>
                <a:cs typeface="+mn-cs"/>
              </a:rPr>
              <a:t> mFUS-1 </a:t>
            </a:r>
            <a:r>
              <a:rPr lang="it-IT" sz="1200" b="0" kern="1200" dirty="0" err="1">
                <a:solidFill>
                  <a:schemeClr val="tx1"/>
                </a:solidFill>
                <a:effectLst/>
                <a:latin typeface="+mn-lt"/>
                <a:ea typeface="+mn-ea"/>
                <a:cs typeface="+mn-cs"/>
              </a:rPr>
              <a:t>mESCs</a:t>
            </a:r>
            <a:r>
              <a:rPr lang="it-IT" sz="1200" b="0" kern="1200" dirty="0">
                <a:solidFill>
                  <a:schemeClr val="tx1"/>
                </a:solidFill>
                <a:effectLst/>
                <a:latin typeface="+mn-lt"/>
                <a:ea typeface="+mn-ea"/>
                <a:cs typeface="+mn-cs"/>
              </a:rPr>
              <a:t>) and </a:t>
            </a:r>
            <a:r>
              <a:rPr lang="it-IT" sz="1200" b="0" kern="1200" dirty="0" err="1">
                <a:solidFill>
                  <a:schemeClr val="tx1"/>
                </a:solidFill>
                <a:effectLst/>
                <a:latin typeface="+mn-lt"/>
                <a:ea typeface="+mn-ea"/>
                <a:cs typeface="+mn-cs"/>
              </a:rPr>
              <a:t>found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that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all</a:t>
            </a:r>
            <a:r>
              <a:rPr lang="it-IT" sz="1200" b="0" kern="1200" dirty="0">
                <a:solidFill>
                  <a:schemeClr val="tx1"/>
                </a:solidFill>
                <a:effectLst/>
                <a:latin typeface="+mn-lt"/>
                <a:ea typeface="+mn-ea"/>
                <a:cs typeface="+mn-cs"/>
              </a:rPr>
              <a:t> of the </a:t>
            </a:r>
            <a:r>
              <a:rPr lang="it-IT" sz="1200" b="0" kern="1200" dirty="0" err="1">
                <a:solidFill>
                  <a:schemeClr val="tx1"/>
                </a:solidFill>
                <a:effectLst/>
                <a:latin typeface="+mn-lt"/>
                <a:ea typeface="+mn-ea"/>
                <a:cs typeface="+mn-cs"/>
              </a:rPr>
              <a:t>sgRNAs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could</a:t>
            </a:r>
            <a:r>
              <a:rPr lang="it-IT" sz="1200" b="0" kern="1200" dirty="0">
                <a:solidFill>
                  <a:schemeClr val="tx1"/>
                </a:solidFill>
                <a:effectLst/>
                <a:latin typeface="+mn-lt"/>
                <a:ea typeface="+mn-ea"/>
                <a:cs typeface="+mn-cs"/>
              </a:rPr>
              <a:t> induce </a:t>
            </a:r>
            <a:r>
              <a:rPr lang="it-IT" sz="1200" b="0" kern="1200" dirty="0" err="1">
                <a:solidFill>
                  <a:schemeClr val="tx1"/>
                </a:solidFill>
                <a:effectLst/>
                <a:latin typeface="+mn-lt"/>
                <a:ea typeface="+mn-ea"/>
                <a:cs typeface="+mn-cs"/>
              </a:rPr>
              <a:t>cleavage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at</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mutant</a:t>
            </a:r>
            <a:r>
              <a:rPr lang="it-IT" sz="1200" b="0" kern="1200" dirty="0">
                <a:solidFill>
                  <a:schemeClr val="tx1"/>
                </a:solidFill>
                <a:effectLst/>
                <a:latin typeface="+mn-lt"/>
                <a:ea typeface="+mn-ea"/>
                <a:cs typeface="+mn-cs"/>
              </a:rPr>
              <a:t> </a:t>
            </a:r>
            <a:r>
              <a:rPr lang="it-IT" sz="1200" b="0" i="1" kern="1200" dirty="0">
                <a:solidFill>
                  <a:schemeClr val="tx1"/>
                </a:solidFill>
                <a:effectLst/>
                <a:latin typeface="+mn-lt"/>
                <a:ea typeface="+mn-ea"/>
                <a:cs typeface="+mn-cs"/>
              </a:rPr>
              <a:t>FUS-1 </a:t>
            </a:r>
            <a:r>
              <a:rPr lang="it-IT" sz="1200" b="0" kern="1200" dirty="0">
                <a:solidFill>
                  <a:schemeClr val="tx1"/>
                </a:solidFill>
                <a:effectLst/>
                <a:latin typeface="+mn-lt"/>
                <a:ea typeface="+mn-ea"/>
                <a:cs typeface="+mn-cs"/>
              </a:rPr>
              <a:t>allele. </a:t>
            </a:r>
            <a:r>
              <a:rPr lang="it-IT" sz="1200" b="0" kern="1200" dirty="0" err="1">
                <a:solidFill>
                  <a:schemeClr val="tx1"/>
                </a:solidFill>
                <a:effectLst/>
                <a:latin typeface="+mn-lt"/>
                <a:ea typeface="+mn-ea"/>
                <a:cs typeface="+mn-cs"/>
              </a:rPr>
              <a:t>Consistent</a:t>
            </a:r>
            <a:r>
              <a:rPr lang="it-IT" sz="1200" b="0" kern="1200" dirty="0">
                <a:solidFill>
                  <a:schemeClr val="tx1"/>
                </a:solidFill>
                <a:effectLst/>
                <a:latin typeface="+mn-lt"/>
                <a:ea typeface="+mn-ea"/>
                <a:cs typeface="+mn-cs"/>
              </a:rPr>
              <a:t> with the </a:t>
            </a:r>
            <a:r>
              <a:rPr lang="it-IT" sz="1200" b="0" kern="1200" dirty="0" err="1">
                <a:solidFill>
                  <a:schemeClr val="tx1"/>
                </a:solidFill>
                <a:effectLst/>
                <a:latin typeface="+mn-lt"/>
                <a:ea typeface="+mn-ea"/>
                <a:cs typeface="+mn-cs"/>
              </a:rPr>
              <a:t>results</a:t>
            </a:r>
            <a:r>
              <a:rPr lang="it-IT" sz="1200" b="0" kern="1200" dirty="0">
                <a:solidFill>
                  <a:schemeClr val="tx1"/>
                </a:solidFill>
                <a:effectLst/>
                <a:latin typeface="+mn-lt"/>
                <a:ea typeface="+mn-ea"/>
                <a:cs typeface="+mn-cs"/>
              </a:rPr>
              <a:t> from the </a:t>
            </a:r>
            <a:r>
              <a:rPr lang="it-IT" sz="1200" b="0" kern="1200" dirty="0" err="1">
                <a:solidFill>
                  <a:schemeClr val="tx1"/>
                </a:solidFill>
                <a:effectLst/>
                <a:latin typeface="+mn-lt"/>
                <a:ea typeface="+mn-ea"/>
                <a:cs typeface="+mn-cs"/>
              </a:rPr>
              <a:t>mESCs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found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that</a:t>
            </a:r>
            <a:r>
              <a:rPr lang="it-IT" sz="1200" b="0" kern="1200" dirty="0">
                <a:solidFill>
                  <a:schemeClr val="tx1"/>
                </a:solidFill>
                <a:effectLst/>
                <a:latin typeface="+mn-lt"/>
                <a:ea typeface="+mn-ea"/>
                <a:cs typeface="+mn-cs"/>
              </a:rPr>
              <a:t> sgRNA-2 and sgRNA-5 </a:t>
            </a:r>
            <a:r>
              <a:rPr lang="it-IT" sz="1200" b="0" kern="1200" dirty="0" err="1">
                <a:solidFill>
                  <a:schemeClr val="tx1"/>
                </a:solidFill>
                <a:effectLst/>
                <a:latin typeface="+mn-lt"/>
                <a:ea typeface="+mn-ea"/>
                <a:cs typeface="+mn-cs"/>
              </a:rPr>
              <a:t>targeted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both</a:t>
            </a:r>
            <a:r>
              <a:rPr lang="it-IT" sz="1200" b="0" kern="1200" dirty="0">
                <a:solidFill>
                  <a:schemeClr val="tx1"/>
                </a:solidFill>
                <a:effectLst/>
                <a:latin typeface="+mn-lt"/>
                <a:ea typeface="+mn-ea"/>
                <a:cs typeface="+mn-cs"/>
              </a:rPr>
              <a:t> the WT and </a:t>
            </a:r>
            <a:r>
              <a:rPr lang="it-IT" sz="1200" b="0" kern="1200" dirty="0" err="1">
                <a:solidFill>
                  <a:schemeClr val="tx1"/>
                </a:solidFill>
                <a:effectLst/>
                <a:latin typeface="+mn-lt"/>
                <a:ea typeface="+mn-ea"/>
                <a:cs typeface="+mn-cs"/>
              </a:rPr>
              <a:t>mutant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alleles</a:t>
            </a:r>
            <a:r>
              <a:rPr lang="it-IT" sz="1200" b="0" kern="1200" dirty="0">
                <a:solidFill>
                  <a:schemeClr val="tx1"/>
                </a:solidFill>
                <a:effectLst/>
                <a:latin typeface="+mn-lt"/>
                <a:ea typeface="+mn-ea"/>
                <a:cs typeface="+mn-cs"/>
              </a:rPr>
              <a:t> in m</a:t>
            </a:r>
            <a:r>
              <a:rPr lang="it-IT" sz="1200" b="0" i="1" kern="1200" dirty="0">
                <a:solidFill>
                  <a:schemeClr val="tx1"/>
                </a:solidFill>
                <a:effectLst/>
                <a:latin typeface="+mn-lt"/>
                <a:ea typeface="+mn-ea"/>
                <a:cs typeface="+mn-cs"/>
              </a:rPr>
              <a:t>FUS-1 </a:t>
            </a:r>
            <a:r>
              <a:rPr lang="it-IT" sz="1200" b="0" kern="1200" dirty="0" err="1">
                <a:solidFill>
                  <a:schemeClr val="tx1"/>
                </a:solidFill>
                <a:effectLst/>
                <a:latin typeface="+mn-lt"/>
                <a:ea typeface="+mn-ea"/>
                <a:cs typeface="+mn-cs"/>
              </a:rPr>
              <a:t>mESCs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while</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other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three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sgRNAs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only</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targeted</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mutant</a:t>
            </a:r>
            <a:r>
              <a:rPr lang="it-IT" sz="1200" b="0" kern="1200" dirty="0">
                <a:solidFill>
                  <a:schemeClr val="tx1"/>
                </a:solidFill>
                <a:effectLst/>
                <a:latin typeface="+mn-lt"/>
                <a:ea typeface="+mn-ea"/>
                <a:cs typeface="+mn-cs"/>
              </a:rPr>
              <a:t> allele.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err="1">
                <a:solidFill>
                  <a:schemeClr val="tx1"/>
                </a:solidFill>
                <a:effectLst/>
                <a:latin typeface="+mn-lt"/>
                <a:ea typeface="+mn-ea"/>
                <a:cs typeface="+mn-cs"/>
              </a:rPr>
              <a:t>Importantly</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while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all</a:t>
            </a:r>
            <a:r>
              <a:rPr lang="it-IT" sz="1200" b="0" kern="1200" dirty="0">
                <a:solidFill>
                  <a:schemeClr val="tx1"/>
                </a:solidFill>
                <a:effectLst/>
                <a:latin typeface="+mn-lt"/>
                <a:ea typeface="+mn-ea"/>
                <a:cs typeface="+mn-cs"/>
              </a:rPr>
              <a:t> of the </a:t>
            </a:r>
            <a:r>
              <a:rPr lang="it-IT" sz="1200" b="0" kern="1200" dirty="0" err="1">
                <a:solidFill>
                  <a:schemeClr val="tx1"/>
                </a:solidFill>
                <a:effectLst/>
                <a:latin typeface="+mn-lt"/>
                <a:ea typeface="+mn-ea"/>
                <a:cs typeface="+mn-cs"/>
              </a:rPr>
              <a:t>sgRNAs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could</a:t>
            </a:r>
            <a:r>
              <a:rPr lang="it-IT" sz="1200" b="0" kern="1200" dirty="0">
                <a:solidFill>
                  <a:schemeClr val="tx1"/>
                </a:solidFill>
                <a:effectLst/>
                <a:latin typeface="+mn-lt"/>
                <a:ea typeface="+mn-ea"/>
                <a:cs typeface="+mn-cs"/>
              </a:rPr>
              <a:t> induce NHEJ-</a:t>
            </a:r>
            <a:r>
              <a:rPr lang="it-IT" sz="1200" b="0" kern="1200" dirty="0" err="1">
                <a:solidFill>
                  <a:schemeClr val="tx1"/>
                </a:solidFill>
                <a:effectLst/>
                <a:latin typeface="+mn-lt"/>
                <a:ea typeface="+mn-ea"/>
                <a:cs typeface="+mn-cs"/>
              </a:rPr>
              <a:t>based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deletions</a:t>
            </a:r>
            <a:r>
              <a:rPr lang="it-IT" sz="1200" b="0" kern="1200" dirty="0">
                <a:solidFill>
                  <a:schemeClr val="tx1"/>
                </a:solidFill>
                <a:effectLst/>
                <a:latin typeface="+mn-lt"/>
                <a:ea typeface="+mn-ea"/>
                <a:cs typeface="+mn-cs"/>
              </a:rPr>
              <a:t> and </a:t>
            </a:r>
            <a:r>
              <a:rPr lang="it-IT" sz="1200" b="0" kern="1200" dirty="0" err="1">
                <a:solidFill>
                  <a:schemeClr val="tx1"/>
                </a:solidFill>
                <a:effectLst/>
                <a:latin typeface="+mn-lt"/>
                <a:ea typeface="+mn-ea"/>
                <a:cs typeface="+mn-cs"/>
              </a:rPr>
              <a:t>insertions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expected</a:t>
            </a:r>
            <a:r>
              <a:rPr lang="it-IT" sz="1200" b="0" kern="1200" dirty="0">
                <a:solidFill>
                  <a:schemeClr val="tx1"/>
                </a:solidFill>
                <a:effectLst/>
                <a:latin typeface="+mn-lt"/>
                <a:ea typeface="+mn-ea"/>
                <a:cs typeface="+mn-cs"/>
              </a:rPr>
              <a:t>, sgRNA-4 </a:t>
            </a:r>
            <a:r>
              <a:rPr lang="it-IT" sz="1200" b="0" kern="1200" dirty="0" err="1">
                <a:solidFill>
                  <a:schemeClr val="tx1"/>
                </a:solidFill>
                <a:effectLst/>
                <a:latin typeface="+mn-lt"/>
                <a:ea typeface="+mn-ea"/>
                <a:cs typeface="+mn-cs"/>
              </a:rPr>
              <a:t>could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also</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efficiently</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promote</a:t>
            </a:r>
            <a:r>
              <a:rPr lang="it-IT" sz="1200" b="0" kern="1200" dirty="0">
                <a:solidFill>
                  <a:schemeClr val="tx1"/>
                </a:solidFill>
                <a:effectLst/>
                <a:latin typeface="+mn-lt"/>
                <a:ea typeface="+mn-ea"/>
                <a:cs typeface="+mn-cs"/>
              </a:rPr>
              <a:t> HDR-</a:t>
            </a:r>
            <a:r>
              <a:rPr lang="it-IT" sz="1200" b="0" kern="1200" dirty="0" err="1">
                <a:solidFill>
                  <a:schemeClr val="tx1"/>
                </a:solidFill>
                <a:effectLst/>
                <a:latin typeface="+mn-lt"/>
                <a:ea typeface="+mn-ea"/>
                <a:cs typeface="+mn-cs"/>
              </a:rPr>
              <a:t>based</a:t>
            </a:r>
            <a:r>
              <a:rPr lang="it-IT" sz="1200" b="0" kern="1200" dirty="0">
                <a:solidFill>
                  <a:schemeClr val="tx1"/>
                </a:solidFill>
                <a:effectLst/>
                <a:latin typeface="+mn-lt"/>
                <a:ea typeface="+mn-ea"/>
                <a:cs typeface="+mn-cs"/>
              </a:rPr>
              <a:t> precise gene editing (16 of 36 </a:t>
            </a:r>
            <a:r>
              <a:rPr lang="it-IT" sz="1200" b="0" kern="1200" dirty="0" err="1">
                <a:solidFill>
                  <a:schemeClr val="tx1"/>
                </a:solidFill>
                <a:effectLst/>
                <a:latin typeface="+mn-lt"/>
                <a:ea typeface="+mn-ea"/>
                <a:cs typeface="+mn-cs"/>
              </a:rPr>
              <a:t>mESCs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clones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sequenced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indicating</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that</a:t>
            </a:r>
            <a:r>
              <a:rPr lang="it-IT" sz="1200" b="0" kern="1200" dirty="0">
                <a:solidFill>
                  <a:schemeClr val="tx1"/>
                </a:solidFill>
                <a:effectLst/>
                <a:latin typeface="+mn-lt"/>
                <a:ea typeface="+mn-ea"/>
                <a:cs typeface="+mn-cs"/>
              </a:rPr>
              <a:t> Cas9-induced DNA breaks in the </a:t>
            </a:r>
            <a:r>
              <a:rPr lang="it-IT" sz="1200" b="0" kern="1200" dirty="0" err="1">
                <a:solidFill>
                  <a:schemeClr val="tx1"/>
                </a:solidFill>
                <a:effectLst/>
                <a:latin typeface="+mn-lt"/>
                <a:ea typeface="+mn-ea"/>
                <a:cs typeface="+mn-cs"/>
              </a:rPr>
              <a:t>mutant</a:t>
            </a:r>
            <a:r>
              <a:rPr lang="it-IT" sz="1200" b="0" kern="1200" dirty="0">
                <a:solidFill>
                  <a:schemeClr val="tx1"/>
                </a:solidFill>
                <a:effectLst/>
                <a:latin typeface="+mn-lt"/>
                <a:ea typeface="+mn-ea"/>
                <a:cs typeface="+mn-cs"/>
              </a:rPr>
              <a:t> </a:t>
            </a:r>
            <a:r>
              <a:rPr lang="it-IT" sz="1200" b="0" i="1" kern="1200" dirty="0">
                <a:solidFill>
                  <a:schemeClr val="tx1"/>
                </a:solidFill>
                <a:effectLst/>
                <a:latin typeface="+mn-lt"/>
                <a:ea typeface="+mn-ea"/>
                <a:cs typeface="+mn-cs"/>
              </a:rPr>
              <a:t>FUS-1 </a:t>
            </a:r>
            <a:r>
              <a:rPr lang="it-IT" sz="1200" b="0" kern="1200" dirty="0">
                <a:solidFill>
                  <a:schemeClr val="tx1"/>
                </a:solidFill>
                <a:effectLst/>
                <a:latin typeface="+mn-lt"/>
                <a:ea typeface="+mn-ea"/>
                <a:cs typeface="+mn-cs"/>
              </a:rPr>
              <a:t>allele </a:t>
            </a:r>
            <a:r>
              <a:rPr lang="it-IT" sz="1200" b="0" kern="1200" dirty="0" err="1">
                <a:solidFill>
                  <a:schemeClr val="tx1"/>
                </a:solidFill>
                <a:effectLst/>
                <a:latin typeface="+mn-lt"/>
                <a:ea typeface="+mn-ea"/>
                <a:cs typeface="+mn-cs"/>
              </a:rPr>
              <a:t>could</a:t>
            </a:r>
            <a:r>
              <a:rPr lang="it-IT" sz="1200" b="0" kern="1200" dirty="0">
                <a:solidFill>
                  <a:schemeClr val="tx1"/>
                </a:solidFill>
                <a:effectLst/>
                <a:latin typeface="+mn-lt"/>
                <a:ea typeface="+mn-ea"/>
                <a:cs typeface="+mn-cs"/>
              </a:rPr>
              <a:t> be </a:t>
            </a:r>
            <a:r>
              <a:rPr lang="it-IT" sz="1200" b="0" kern="1200" dirty="0" err="1">
                <a:solidFill>
                  <a:schemeClr val="tx1"/>
                </a:solidFill>
                <a:effectLst/>
                <a:latin typeface="+mn-lt"/>
                <a:ea typeface="+mn-ea"/>
                <a:cs typeface="+mn-cs"/>
              </a:rPr>
              <a:t>repaired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through</a:t>
            </a:r>
            <a:r>
              <a:rPr lang="it-IT" sz="1200" b="0" kern="1200" dirty="0">
                <a:solidFill>
                  <a:schemeClr val="tx1"/>
                </a:solidFill>
                <a:effectLst/>
                <a:latin typeface="+mn-lt"/>
                <a:ea typeface="+mn-ea"/>
                <a:cs typeface="+mn-cs"/>
              </a:rPr>
              <a:t> HDR </a:t>
            </a:r>
            <a:r>
              <a:rPr lang="it-IT" sz="1200" b="0" kern="1200" dirty="0" err="1">
                <a:solidFill>
                  <a:schemeClr val="tx1"/>
                </a:solidFill>
                <a:effectLst/>
                <a:latin typeface="+mn-lt"/>
                <a:ea typeface="+mn-ea"/>
                <a:cs typeface="+mn-cs"/>
              </a:rPr>
              <a:t>using</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normal</a:t>
            </a:r>
            <a:r>
              <a:rPr lang="it-IT" sz="1200" b="0" kern="1200" dirty="0">
                <a:solidFill>
                  <a:schemeClr val="tx1"/>
                </a:solidFill>
                <a:effectLst/>
                <a:latin typeface="+mn-lt"/>
                <a:ea typeface="+mn-ea"/>
                <a:cs typeface="+mn-cs"/>
              </a:rPr>
              <a:t> allele on the </a:t>
            </a:r>
            <a:r>
              <a:rPr lang="it-IT" sz="1200" b="0" kern="1200" dirty="0" err="1">
                <a:solidFill>
                  <a:schemeClr val="tx1"/>
                </a:solidFill>
                <a:effectLst/>
                <a:latin typeface="+mn-lt"/>
                <a:ea typeface="+mn-ea"/>
                <a:cs typeface="+mn-cs"/>
              </a:rPr>
              <a:t>homologous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chromosome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as</a:t>
            </a:r>
            <a:r>
              <a:rPr lang="it-IT" sz="1200" b="0" kern="1200" dirty="0">
                <a:solidFill>
                  <a:schemeClr val="tx1"/>
                </a:solidFill>
                <a:effectLst/>
                <a:latin typeface="+mn-lt"/>
                <a:ea typeface="+mn-ea"/>
                <a:cs typeface="+mn-cs"/>
              </a:rPr>
              <a:t> a </a:t>
            </a:r>
            <a:r>
              <a:rPr lang="it-IT" sz="1200" b="0" kern="1200" dirty="0" err="1">
                <a:solidFill>
                  <a:schemeClr val="tx1"/>
                </a:solidFill>
                <a:effectLst/>
                <a:latin typeface="+mn-lt"/>
                <a:ea typeface="+mn-ea"/>
                <a:cs typeface="+mn-cs"/>
              </a:rPr>
              <a:t>template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Taken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together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these</a:t>
            </a:r>
            <a:r>
              <a:rPr lang="it-IT" sz="1200" b="0" kern="1200" dirty="0">
                <a:solidFill>
                  <a:schemeClr val="tx1"/>
                </a:solidFill>
                <a:effectLst/>
                <a:latin typeface="+mn-lt"/>
                <a:ea typeface="+mn-ea"/>
                <a:cs typeface="+mn-cs"/>
              </a:rPr>
              <a:t> data </a:t>
            </a:r>
            <a:r>
              <a:rPr lang="it-IT" sz="1200" b="0" kern="1200" dirty="0" err="1">
                <a:solidFill>
                  <a:schemeClr val="tx1"/>
                </a:solidFill>
                <a:effectLst/>
                <a:latin typeface="+mn-lt"/>
                <a:ea typeface="+mn-ea"/>
                <a:cs typeface="+mn-cs"/>
              </a:rPr>
              <a:t>suggest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that</a:t>
            </a:r>
            <a:r>
              <a:rPr lang="it-IT" sz="1200" b="0" kern="1200" dirty="0">
                <a:solidFill>
                  <a:schemeClr val="tx1"/>
                </a:solidFill>
                <a:effectLst/>
                <a:latin typeface="+mn-lt"/>
                <a:ea typeface="+mn-ea"/>
                <a:cs typeface="+mn-cs"/>
              </a:rPr>
              <a:t> sgRNA-4 </a:t>
            </a:r>
            <a:r>
              <a:rPr lang="it-IT" sz="1200" b="0" kern="1200" dirty="0" err="1">
                <a:solidFill>
                  <a:schemeClr val="tx1"/>
                </a:solidFill>
                <a:effectLst/>
                <a:latin typeface="+mn-lt"/>
                <a:ea typeface="+mn-ea"/>
                <a:cs typeface="+mn-cs"/>
              </a:rPr>
              <a:t>specifically</a:t>
            </a:r>
            <a:r>
              <a:rPr lang="it-IT" sz="1200" b="0" kern="1200" dirty="0">
                <a:solidFill>
                  <a:schemeClr val="tx1"/>
                </a:solidFill>
                <a:effectLst/>
                <a:latin typeface="+mn-lt"/>
                <a:ea typeface="+mn-ea"/>
                <a:cs typeface="+mn-cs"/>
              </a:rPr>
              <a:t> targets the </a:t>
            </a:r>
            <a:r>
              <a:rPr lang="it-IT" sz="1200" b="0" kern="1200" dirty="0" err="1">
                <a:solidFill>
                  <a:schemeClr val="tx1"/>
                </a:solidFill>
                <a:effectLst/>
                <a:latin typeface="+mn-lt"/>
                <a:ea typeface="+mn-ea"/>
                <a:cs typeface="+mn-cs"/>
              </a:rPr>
              <a:t>mutant</a:t>
            </a:r>
            <a:r>
              <a:rPr lang="it-IT" sz="1200" b="0" kern="1200" dirty="0">
                <a:solidFill>
                  <a:schemeClr val="tx1"/>
                </a:solidFill>
                <a:effectLst/>
                <a:latin typeface="+mn-lt"/>
                <a:ea typeface="+mn-ea"/>
                <a:cs typeface="+mn-cs"/>
              </a:rPr>
              <a:t> allele; </a:t>
            </a:r>
            <a:r>
              <a:rPr lang="it-IT" sz="1200" b="0" kern="1200" dirty="0" err="1">
                <a:solidFill>
                  <a:schemeClr val="tx1"/>
                </a:solidFill>
                <a:effectLst/>
                <a:latin typeface="+mn-lt"/>
                <a:ea typeface="+mn-ea"/>
                <a:cs typeface="+mn-cs"/>
              </a:rPr>
              <a:t>this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effect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likely</a:t>
            </a:r>
            <a:r>
              <a:rPr lang="it-IT" sz="1200" b="0" kern="1200" dirty="0">
                <a:solidFill>
                  <a:schemeClr val="tx1"/>
                </a:solidFill>
                <a:effectLst/>
                <a:latin typeface="+mn-lt"/>
                <a:ea typeface="+mn-ea"/>
                <a:cs typeface="+mn-cs"/>
              </a:rPr>
              <a:t> due to the neo-PAM </a:t>
            </a:r>
            <a:r>
              <a:rPr lang="it-IT" sz="1200" b="0" kern="1200" dirty="0" err="1">
                <a:solidFill>
                  <a:schemeClr val="tx1"/>
                </a:solidFill>
                <a:effectLst/>
                <a:latin typeface="+mn-lt"/>
                <a:ea typeface="+mn-ea"/>
                <a:cs typeface="+mn-cs"/>
              </a:rPr>
              <a:t>contained</a:t>
            </a:r>
            <a:r>
              <a:rPr lang="it-IT" sz="1200" b="0" kern="1200" dirty="0">
                <a:solidFill>
                  <a:schemeClr val="tx1"/>
                </a:solidFill>
                <a:effectLst/>
                <a:latin typeface="+mn-lt"/>
                <a:ea typeface="+mn-ea"/>
                <a:cs typeface="+mn-cs"/>
              </a:rPr>
              <a:t> in the </a:t>
            </a:r>
            <a:r>
              <a:rPr lang="it-IT" sz="1200" b="0" kern="1200" dirty="0" err="1">
                <a:solidFill>
                  <a:schemeClr val="tx1"/>
                </a:solidFill>
                <a:effectLst/>
                <a:latin typeface="+mn-lt"/>
                <a:ea typeface="+mn-ea"/>
                <a:cs typeface="+mn-cs"/>
              </a:rPr>
              <a:t>mutant</a:t>
            </a:r>
            <a:r>
              <a:rPr lang="it-IT" sz="1200" b="0" kern="1200" dirty="0">
                <a:solidFill>
                  <a:schemeClr val="tx1"/>
                </a:solidFill>
                <a:effectLst/>
                <a:latin typeface="+mn-lt"/>
                <a:ea typeface="+mn-ea"/>
                <a:cs typeface="+mn-cs"/>
              </a:rPr>
              <a:t> allele. </a:t>
            </a:r>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thus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selected</a:t>
            </a:r>
            <a:r>
              <a:rPr lang="it-IT" sz="1200" b="0" kern="1200">
                <a:solidFill>
                  <a:schemeClr val="tx1"/>
                </a:solidFill>
                <a:effectLst/>
                <a:latin typeface="+mn-lt"/>
                <a:ea typeface="+mn-ea"/>
                <a:cs typeface="+mn-cs"/>
              </a:rPr>
              <a:t> sgRNA-4 (CCTAAGCCAGATGGCCCAGG) </a:t>
            </a:r>
            <a:r>
              <a:rPr lang="it-IT" sz="1200" b="0" kern="1200" dirty="0">
                <a:solidFill>
                  <a:schemeClr val="tx1"/>
                </a:solidFill>
                <a:effectLst/>
                <a:latin typeface="+mn-lt"/>
                <a:ea typeface="+mn-ea"/>
                <a:cs typeface="+mn-cs"/>
              </a:rPr>
              <a:t>for </a:t>
            </a:r>
            <a:r>
              <a:rPr lang="it-IT" sz="1200" b="0" kern="1200" dirty="0" err="1">
                <a:solidFill>
                  <a:schemeClr val="tx1"/>
                </a:solidFill>
                <a:effectLst/>
                <a:latin typeface="+mn-lt"/>
                <a:ea typeface="+mn-ea"/>
                <a:cs typeface="+mn-cs"/>
              </a:rPr>
              <a:t>our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subsequent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targeting</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experiments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Adapted</a:t>
            </a:r>
            <a:r>
              <a:rPr lang="it-IT" sz="1200" b="0" kern="1200" dirty="0">
                <a:solidFill>
                  <a:schemeClr val="tx1"/>
                </a:solidFill>
                <a:effectLst/>
                <a:latin typeface="+mn-lt"/>
                <a:ea typeface="+mn-ea"/>
                <a:cs typeface="+mn-cs"/>
              </a:rPr>
              <a:t> from: “ </a:t>
            </a:r>
            <a:r>
              <a:rPr lang="it-IT" sz="1200" b="0" kern="1200" dirty="0" err="1">
                <a:solidFill>
                  <a:schemeClr val="tx1"/>
                </a:solidFill>
                <a:effectLst/>
                <a:latin typeface="+mn-lt"/>
                <a:ea typeface="+mn-ea"/>
                <a:cs typeface="+mn-cs"/>
              </a:rPr>
              <a:t>Wu</a:t>
            </a:r>
            <a:r>
              <a:rPr lang="it-IT" sz="1200" b="0" kern="1200" dirty="0">
                <a:solidFill>
                  <a:schemeClr val="tx1"/>
                </a:solidFill>
                <a:effectLst/>
                <a:latin typeface="+mn-lt"/>
                <a:ea typeface="+mn-ea"/>
                <a:cs typeface="+mn-cs"/>
              </a:rPr>
              <a:t> Y, </a:t>
            </a:r>
            <a:r>
              <a:rPr lang="it-IT" sz="1200" b="0" kern="1200" dirty="0" err="1">
                <a:solidFill>
                  <a:schemeClr val="tx1"/>
                </a:solidFill>
                <a:effectLst/>
                <a:latin typeface="+mn-lt"/>
                <a:ea typeface="+mn-ea"/>
                <a:cs typeface="+mn-cs"/>
              </a:rPr>
              <a:t>Liang</a:t>
            </a:r>
            <a:r>
              <a:rPr lang="it-IT" sz="1200" b="0" kern="1200" dirty="0">
                <a:solidFill>
                  <a:schemeClr val="tx1"/>
                </a:solidFill>
                <a:effectLst/>
                <a:latin typeface="+mn-lt"/>
                <a:ea typeface="+mn-ea"/>
                <a:cs typeface="+mn-cs"/>
              </a:rPr>
              <a:t> D, </a:t>
            </a:r>
            <a:r>
              <a:rPr lang="it-IT" sz="1200" b="0" kern="1200" dirty="0" err="1">
                <a:solidFill>
                  <a:schemeClr val="tx1"/>
                </a:solidFill>
                <a:effectLst/>
                <a:latin typeface="+mn-lt"/>
                <a:ea typeface="+mn-ea"/>
                <a:cs typeface="+mn-cs"/>
              </a:rPr>
              <a:t>Wang</a:t>
            </a:r>
            <a:r>
              <a:rPr lang="it-IT" sz="1200" b="0" kern="1200" dirty="0">
                <a:solidFill>
                  <a:schemeClr val="tx1"/>
                </a:solidFill>
                <a:effectLst/>
                <a:latin typeface="+mn-lt"/>
                <a:ea typeface="+mn-ea"/>
                <a:cs typeface="+mn-cs"/>
              </a:rPr>
              <a:t> Y, Bai M, </a:t>
            </a:r>
            <a:r>
              <a:rPr lang="it-IT" sz="1200" b="0" kern="1200" dirty="0" err="1">
                <a:solidFill>
                  <a:schemeClr val="tx1"/>
                </a:solidFill>
                <a:effectLst/>
                <a:latin typeface="+mn-lt"/>
                <a:ea typeface="+mn-ea"/>
                <a:cs typeface="+mn-cs"/>
              </a:rPr>
              <a:t>Tang</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Bao</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Yan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Z</a:t>
            </a:r>
            <a:r>
              <a:rPr lang="it-IT" sz="1200" b="0" kern="1200" dirty="0">
                <a:solidFill>
                  <a:schemeClr val="tx1"/>
                </a:solidFill>
                <a:effectLst/>
                <a:latin typeface="+mn-lt"/>
                <a:ea typeface="+mn-ea"/>
                <a:cs typeface="+mn-cs"/>
              </a:rPr>
              <a:t>, Li D, Li </a:t>
            </a:r>
            <a:r>
              <a:rPr lang="it-IT" sz="1200" b="0" kern="1200" dirty="0" err="1">
                <a:solidFill>
                  <a:schemeClr val="tx1"/>
                </a:solidFill>
                <a:effectLst/>
                <a:latin typeface="+mn-lt"/>
                <a:ea typeface="+mn-ea"/>
                <a:cs typeface="+mn-cs"/>
              </a:rPr>
              <a:t>J</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Correction</a:t>
            </a:r>
            <a:r>
              <a:rPr lang="it-IT" sz="1200" b="0" kern="1200" dirty="0">
                <a:solidFill>
                  <a:schemeClr val="tx1"/>
                </a:solidFill>
                <a:effectLst/>
                <a:latin typeface="+mn-lt"/>
                <a:ea typeface="+mn-ea"/>
                <a:cs typeface="+mn-cs"/>
              </a:rPr>
              <a:t> of a </a:t>
            </a:r>
            <a:r>
              <a:rPr lang="it-IT" sz="1200" b="0" kern="1200" dirty="0" err="1">
                <a:solidFill>
                  <a:schemeClr val="tx1"/>
                </a:solidFill>
                <a:effectLst/>
                <a:latin typeface="+mn-lt"/>
                <a:ea typeface="+mn-ea"/>
                <a:cs typeface="+mn-cs"/>
              </a:rPr>
              <a:t>genetic</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disease</a:t>
            </a:r>
            <a:r>
              <a:rPr lang="it-IT" sz="1200" b="0" kern="1200" dirty="0">
                <a:solidFill>
                  <a:schemeClr val="tx1"/>
                </a:solidFill>
                <a:effectLst/>
                <a:latin typeface="+mn-lt"/>
                <a:ea typeface="+mn-ea"/>
                <a:cs typeface="+mn-cs"/>
              </a:rPr>
              <a:t> in mouse via use of CRISPR-Cas9. Cell </a:t>
            </a:r>
            <a:r>
              <a:rPr lang="it-IT" sz="1200" b="0" kern="1200" dirty="0" err="1">
                <a:solidFill>
                  <a:schemeClr val="tx1"/>
                </a:solidFill>
                <a:effectLst/>
                <a:latin typeface="+mn-lt"/>
                <a:ea typeface="+mn-ea"/>
                <a:cs typeface="+mn-cs"/>
              </a:rPr>
              <a:t>Stem</a:t>
            </a:r>
            <a:r>
              <a:rPr lang="it-IT" sz="1200" b="0" kern="1200" dirty="0">
                <a:solidFill>
                  <a:schemeClr val="tx1"/>
                </a:solidFill>
                <a:effectLst/>
                <a:latin typeface="+mn-lt"/>
                <a:ea typeface="+mn-ea"/>
                <a:cs typeface="+mn-cs"/>
              </a:rPr>
              <a:t> Cell. 2013 </a:t>
            </a:r>
            <a:r>
              <a:rPr lang="it-IT" sz="1200" b="0" kern="1200" dirty="0" err="1">
                <a:solidFill>
                  <a:schemeClr val="tx1"/>
                </a:solidFill>
                <a:effectLst/>
                <a:latin typeface="+mn-lt"/>
                <a:ea typeface="+mn-ea"/>
                <a:cs typeface="+mn-cs"/>
              </a:rPr>
              <a:t>Dec</a:t>
            </a:r>
            <a:r>
              <a:rPr lang="it-IT" sz="1200" b="0" kern="1200" dirty="0">
                <a:solidFill>
                  <a:schemeClr val="tx1"/>
                </a:solidFill>
                <a:effectLst/>
                <a:latin typeface="+mn-lt"/>
                <a:ea typeface="+mn-ea"/>
                <a:cs typeface="+mn-cs"/>
              </a:rPr>
              <a:t> 5;13(6):659-62. </a:t>
            </a:r>
            <a:r>
              <a:rPr lang="it-IT" sz="1200" b="0" kern="1200" dirty="0" err="1">
                <a:solidFill>
                  <a:schemeClr val="tx1"/>
                </a:solidFill>
                <a:effectLst/>
                <a:latin typeface="+mn-lt"/>
                <a:ea typeface="+mn-ea"/>
                <a:cs typeface="+mn-cs"/>
              </a:rPr>
              <a:t>doi</a:t>
            </a:r>
            <a:r>
              <a:rPr lang="it-IT" sz="1200" b="0" kern="1200" dirty="0">
                <a:solidFill>
                  <a:schemeClr val="tx1"/>
                </a:solidFill>
                <a:effectLst/>
                <a:latin typeface="+mn-lt"/>
                <a:ea typeface="+mn-ea"/>
                <a:cs typeface="+mn-cs"/>
              </a:rPr>
              <a:t>: 10.1016/j.stem.2013.10.016. PMID: 24315440.”)</a:t>
            </a:r>
          </a:p>
          <a:p>
            <a:pPr algn="l"/>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put the </a:t>
            </a:r>
            <a:r>
              <a:rPr lang="it-IT" sz="1200" b="0" kern="1200" dirty="0" err="1">
                <a:solidFill>
                  <a:schemeClr val="tx1"/>
                </a:solidFill>
                <a:effectLst/>
                <a:latin typeface="+mn-lt"/>
                <a:ea typeface="+mn-ea"/>
                <a:cs typeface="+mn-cs"/>
              </a:rPr>
              <a:t>sgRNA</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sequence</a:t>
            </a:r>
            <a:r>
              <a:rPr lang="it-IT" sz="1200" b="0" kern="1200" dirty="0">
                <a:solidFill>
                  <a:schemeClr val="tx1"/>
                </a:solidFill>
                <a:effectLst/>
                <a:latin typeface="+mn-lt"/>
                <a:ea typeface="+mn-ea"/>
                <a:cs typeface="+mn-cs"/>
              </a:rPr>
              <a:t> under the promoter U6 </a:t>
            </a:r>
            <a:r>
              <a:rPr lang="it-IT" sz="1200" b="0" kern="1200" dirty="0" err="1">
                <a:solidFill>
                  <a:schemeClr val="tx1"/>
                </a:solidFill>
                <a:effectLst/>
                <a:latin typeface="+mn-lt"/>
                <a:ea typeface="+mn-ea"/>
                <a:cs typeface="+mn-cs"/>
              </a:rPr>
              <a:t>because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saw</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that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is</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suitable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one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used</a:t>
            </a:r>
            <a:r>
              <a:rPr lang="it-IT" sz="1200" b="0" kern="1200" dirty="0">
                <a:solidFill>
                  <a:schemeClr val="tx1"/>
                </a:solidFill>
                <a:effectLst/>
                <a:latin typeface="+mn-lt"/>
                <a:ea typeface="+mn-ea"/>
                <a:cs typeface="+mn-cs"/>
              </a:rPr>
              <a:t> in </a:t>
            </a:r>
            <a:r>
              <a:rPr lang="it-IT" sz="1200" b="0" kern="1200" dirty="0" err="1">
                <a:solidFill>
                  <a:schemeClr val="tx1"/>
                </a:solidFill>
                <a:effectLst/>
                <a:latin typeface="+mn-lt"/>
                <a:ea typeface="+mn-ea"/>
                <a:cs typeface="+mn-cs"/>
              </a:rPr>
              <a:t>other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experiments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found</a:t>
            </a:r>
            <a:r>
              <a:rPr lang="it-IT" sz="1200" b="0" kern="1200" dirty="0">
                <a:solidFill>
                  <a:schemeClr val="tx1"/>
                </a:solidFill>
                <a:effectLst/>
                <a:latin typeface="+mn-lt"/>
                <a:ea typeface="+mn-ea"/>
                <a:cs typeface="+mn-cs"/>
              </a:rPr>
              <a:t> in </a:t>
            </a:r>
            <a:r>
              <a:rPr lang="it-IT" sz="1200" b="0" kern="1200" dirty="0" err="1">
                <a:solidFill>
                  <a:schemeClr val="tx1"/>
                </a:solidFill>
                <a:effectLst/>
                <a:latin typeface="+mn-lt"/>
                <a:ea typeface="+mn-ea"/>
                <a:cs typeface="+mn-cs"/>
              </a:rPr>
              <a:t>literature</a:t>
            </a:r>
            <a:r>
              <a:rPr lang="it-IT" sz="1200" b="0" kern="1200" dirty="0">
                <a:solidFill>
                  <a:schemeClr val="tx1"/>
                </a:solidFill>
                <a:effectLst/>
                <a:latin typeface="+mn-lt"/>
                <a:ea typeface="+mn-ea"/>
                <a:cs typeface="+mn-cs"/>
              </a:rPr>
              <a:t>.</a:t>
            </a:r>
          </a:p>
          <a:p>
            <a:pPr algn="l"/>
            <a:r>
              <a:rPr lang="it-IT" sz="1200" b="0" kern="1200" dirty="0">
                <a:solidFill>
                  <a:schemeClr val="tx1"/>
                </a:solidFill>
                <a:effectLst/>
                <a:latin typeface="+mn-lt"/>
                <a:ea typeface="+mn-ea"/>
                <a:cs typeface="+mn-cs"/>
              </a:rPr>
              <a:t>ITR </a:t>
            </a:r>
            <a:r>
              <a:rPr lang="it-IT" sz="1200" b="0" kern="1200" dirty="0" err="1">
                <a:solidFill>
                  <a:schemeClr val="tx1"/>
                </a:solidFill>
                <a:effectLst/>
                <a:latin typeface="+mn-lt"/>
                <a:ea typeface="+mn-ea"/>
                <a:cs typeface="+mn-cs"/>
              </a:rPr>
              <a:t>sequences</a:t>
            </a:r>
            <a:r>
              <a:rPr lang="it-IT" sz="1200" b="0" kern="1200" dirty="0">
                <a:solidFill>
                  <a:schemeClr val="tx1"/>
                </a:solidFill>
                <a:effectLst/>
                <a:latin typeface="+mn-lt"/>
                <a:ea typeface="+mn-ea"/>
                <a:cs typeface="+mn-cs"/>
              </a:rPr>
              <a:t> are </a:t>
            </a:r>
            <a:r>
              <a:rPr lang="it-IT" sz="1200" b="0" kern="1200" dirty="0" err="1">
                <a:solidFill>
                  <a:schemeClr val="tx1"/>
                </a:solidFill>
                <a:effectLst/>
                <a:latin typeface="+mn-lt"/>
                <a:ea typeface="+mn-ea"/>
                <a:cs typeface="+mn-cs"/>
              </a:rPr>
              <a:t>needed</a:t>
            </a:r>
            <a:r>
              <a:rPr lang="it-IT" sz="1200" b="0" kern="1200" dirty="0">
                <a:solidFill>
                  <a:schemeClr val="tx1"/>
                </a:solidFill>
                <a:effectLst/>
                <a:latin typeface="+mn-lt"/>
                <a:ea typeface="+mn-ea"/>
                <a:cs typeface="+mn-cs"/>
              </a:rPr>
              <a:t> to induce the </a:t>
            </a:r>
            <a:r>
              <a:rPr lang="it-IT" sz="1200" b="0" kern="1200" dirty="0" err="1">
                <a:solidFill>
                  <a:schemeClr val="tx1"/>
                </a:solidFill>
                <a:effectLst/>
                <a:latin typeface="+mn-lt"/>
                <a:ea typeface="+mn-ea"/>
                <a:cs typeface="+mn-cs"/>
              </a:rPr>
              <a:t>correct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transcription</a:t>
            </a:r>
            <a:r>
              <a:rPr lang="it-IT" sz="1200" b="0" kern="1200" dirty="0">
                <a:solidFill>
                  <a:schemeClr val="tx1"/>
                </a:solidFill>
                <a:effectLst/>
                <a:latin typeface="+mn-lt"/>
                <a:ea typeface="+mn-ea"/>
                <a:cs typeface="+mn-cs"/>
              </a:rPr>
              <a:t> of the </a:t>
            </a:r>
            <a:r>
              <a:rPr lang="it-IT" sz="1200" b="0" kern="1200" dirty="0" err="1">
                <a:solidFill>
                  <a:schemeClr val="tx1"/>
                </a:solidFill>
                <a:effectLst/>
                <a:latin typeface="+mn-lt"/>
                <a:ea typeface="+mn-ea"/>
                <a:cs typeface="+mn-cs"/>
              </a:rPr>
              <a:t>genes</a:t>
            </a:r>
            <a:r>
              <a:rPr lang="it-IT" sz="1200" b="0" kern="1200" dirty="0">
                <a:solidFill>
                  <a:schemeClr val="tx1"/>
                </a:solidFill>
                <a:effectLst/>
                <a:latin typeface="+mn-lt"/>
                <a:ea typeface="+mn-ea"/>
                <a:cs typeface="+mn-cs"/>
              </a:rPr>
              <a:t>, and </a:t>
            </a:r>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use the </a:t>
            </a:r>
            <a:r>
              <a:rPr lang="it-IT" sz="1200" b="0" kern="1200" dirty="0" err="1">
                <a:solidFill>
                  <a:schemeClr val="tx1"/>
                </a:solidFill>
                <a:effectLst/>
                <a:latin typeface="+mn-lt"/>
                <a:ea typeface="+mn-ea"/>
                <a:cs typeface="+mn-cs"/>
              </a:rPr>
              <a:t>one</a:t>
            </a:r>
            <a:r>
              <a:rPr lang="it-IT" sz="1200" b="0" kern="1200" dirty="0">
                <a:solidFill>
                  <a:schemeClr val="tx1"/>
                </a:solidFill>
                <a:effectLst/>
                <a:latin typeface="+mn-lt"/>
                <a:ea typeface="+mn-ea"/>
                <a:cs typeface="+mn-cs"/>
              </a:rPr>
              <a:t> for the </a:t>
            </a:r>
            <a:r>
              <a:rPr lang="it-IT" sz="1200" b="0" kern="1200" dirty="0" err="1">
                <a:solidFill>
                  <a:schemeClr val="tx1"/>
                </a:solidFill>
                <a:effectLst/>
                <a:latin typeface="+mn-lt"/>
                <a:ea typeface="+mn-ea"/>
                <a:cs typeface="+mn-cs"/>
              </a:rPr>
              <a:t>serotype</a:t>
            </a:r>
            <a:r>
              <a:rPr lang="it-IT" sz="1200" b="0" kern="1200" dirty="0">
                <a:solidFill>
                  <a:schemeClr val="tx1"/>
                </a:solidFill>
                <a:effectLst/>
                <a:latin typeface="+mn-lt"/>
                <a:ea typeface="+mn-ea"/>
                <a:cs typeface="+mn-cs"/>
              </a:rPr>
              <a:t> 9, </a:t>
            </a:r>
            <a:r>
              <a:rPr lang="it-IT" sz="1200" b="0" kern="1200" dirty="0" err="1">
                <a:solidFill>
                  <a:schemeClr val="tx1"/>
                </a:solidFill>
                <a:effectLst/>
                <a:latin typeface="+mn-lt"/>
                <a:ea typeface="+mn-ea"/>
                <a:cs typeface="+mn-cs"/>
              </a:rPr>
              <a:t>because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has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shown</a:t>
            </a:r>
            <a:r>
              <a:rPr lang="it-IT" sz="1200" b="0" kern="1200" dirty="0">
                <a:solidFill>
                  <a:schemeClr val="tx1"/>
                </a:solidFill>
                <a:effectLst/>
                <a:latin typeface="+mn-lt"/>
                <a:ea typeface="+mn-ea"/>
                <a:cs typeface="+mn-cs"/>
              </a:rPr>
              <a:t> the best for </a:t>
            </a:r>
            <a:r>
              <a:rPr lang="it-IT" sz="1200" b="0" kern="1200" dirty="0" err="1">
                <a:solidFill>
                  <a:schemeClr val="tx1"/>
                </a:solidFill>
                <a:effectLst/>
                <a:latin typeface="+mn-lt"/>
                <a:ea typeface="+mn-ea"/>
                <a:cs typeface="+mn-cs"/>
              </a:rPr>
              <a:t>motoneuron</a:t>
            </a:r>
            <a:r>
              <a:rPr lang="it-IT" sz="1200" b="0" kern="1200" dirty="0">
                <a:solidFill>
                  <a:schemeClr val="tx1"/>
                </a:solidFill>
                <a:effectLst/>
                <a:latin typeface="+mn-lt"/>
                <a:ea typeface="+mn-ea"/>
                <a:cs typeface="+mn-cs"/>
              </a:rPr>
              <a:t> cells.</a:t>
            </a:r>
          </a:p>
          <a:p>
            <a:pPr algn="l"/>
            <a:r>
              <a:rPr lang="it-IT" sz="1200" b="0" kern="1200" dirty="0">
                <a:solidFill>
                  <a:schemeClr val="tx1"/>
                </a:solidFill>
                <a:effectLst/>
                <a:latin typeface="+mn-lt"/>
                <a:ea typeface="+mn-ea"/>
                <a:cs typeface="+mn-cs"/>
              </a:rPr>
              <a:t>CAS9 </a:t>
            </a:r>
            <a:r>
              <a:rPr lang="it-IT" sz="1200" b="0" kern="1200" dirty="0" err="1">
                <a:solidFill>
                  <a:schemeClr val="tx1"/>
                </a:solidFill>
                <a:effectLst/>
                <a:latin typeface="+mn-lt"/>
                <a:ea typeface="+mn-ea"/>
                <a:cs typeface="+mn-cs"/>
              </a:rPr>
              <a:t>is</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nuclease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that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will</a:t>
            </a:r>
            <a:r>
              <a:rPr lang="it-IT" sz="1200" b="0" kern="1200" dirty="0">
                <a:solidFill>
                  <a:schemeClr val="tx1"/>
                </a:solidFill>
                <a:effectLst/>
                <a:latin typeface="+mn-lt"/>
                <a:ea typeface="+mn-ea"/>
                <a:cs typeface="+mn-cs"/>
              </a:rPr>
              <a:t> generate a </a:t>
            </a:r>
            <a:r>
              <a:rPr lang="it-IT" sz="1200" b="0" kern="1200" dirty="0" err="1">
                <a:solidFill>
                  <a:schemeClr val="tx1"/>
                </a:solidFill>
                <a:effectLst/>
                <a:latin typeface="+mn-lt"/>
                <a:ea typeface="+mn-ea"/>
                <a:cs typeface="+mn-cs"/>
              </a:rPr>
              <a:t>cleavage</a:t>
            </a:r>
            <a:r>
              <a:rPr lang="it-IT" sz="1200" b="0" kern="1200" dirty="0">
                <a:solidFill>
                  <a:schemeClr val="tx1"/>
                </a:solidFill>
                <a:effectLst/>
                <a:latin typeface="+mn-lt"/>
                <a:ea typeface="+mn-ea"/>
                <a:cs typeface="+mn-cs"/>
              </a:rPr>
              <a:t> in a </a:t>
            </a:r>
            <a:r>
              <a:rPr lang="it-IT" sz="1200" b="0" kern="1200" dirty="0" err="1">
                <a:solidFill>
                  <a:schemeClr val="tx1"/>
                </a:solidFill>
                <a:effectLst/>
                <a:latin typeface="+mn-lt"/>
                <a:ea typeface="+mn-ea"/>
                <a:cs typeface="+mn-cs"/>
              </a:rPr>
              <a:t>specific</a:t>
            </a:r>
            <a:r>
              <a:rPr lang="it-IT" sz="1200" b="0" kern="1200" dirty="0">
                <a:solidFill>
                  <a:schemeClr val="tx1"/>
                </a:solidFill>
                <a:effectLst/>
                <a:latin typeface="+mn-lt"/>
                <a:ea typeface="+mn-ea"/>
                <a:cs typeface="+mn-cs"/>
              </a:rPr>
              <a:t> DNA site to </a:t>
            </a:r>
            <a:r>
              <a:rPr lang="it-IT" sz="1200" b="0" kern="1200" dirty="0" err="1">
                <a:solidFill>
                  <a:schemeClr val="tx1"/>
                </a:solidFill>
                <a:effectLst/>
                <a:latin typeface="+mn-lt"/>
                <a:ea typeface="+mn-ea"/>
                <a:cs typeface="+mn-cs"/>
              </a:rPr>
              <a:t>undergo</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substitution</a:t>
            </a:r>
            <a:r>
              <a:rPr lang="it-IT" sz="1200" b="0" kern="1200" dirty="0">
                <a:solidFill>
                  <a:schemeClr val="tx1"/>
                </a:solidFill>
                <a:effectLst/>
                <a:latin typeface="+mn-lt"/>
                <a:ea typeface="+mn-ea"/>
                <a:cs typeface="+mn-cs"/>
              </a:rPr>
              <a:t> of the </a:t>
            </a:r>
            <a:r>
              <a:rPr lang="it-IT" sz="1200" b="0" kern="1200" dirty="0" err="1">
                <a:solidFill>
                  <a:schemeClr val="tx1"/>
                </a:solidFill>
                <a:effectLst/>
                <a:latin typeface="+mn-lt"/>
                <a:ea typeface="+mn-ea"/>
                <a:cs typeface="+mn-cs"/>
              </a:rPr>
              <a:t>sequence</a:t>
            </a:r>
            <a:r>
              <a:rPr lang="it-IT" sz="1200" b="0" kern="1200" dirty="0">
                <a:solidFill>
                  <a:schemeClr val="tx1"/>
                </a:solidFill>
                <a:effectLst/>
                <a:latin typeface="+mn-lt"/>
                <a:ea typeface="+mn-ea"/>
                <a:cs typeface="+mn-cs"/>
              </a:rPr>
              <a:t> with the </a:t>
            </a:r>
            <a:r>
              <a:rPr lang="it-IT" sz="1200" b="0" kern="1200" dirty="0" err="1">
                <a:solidFill>
                  <a:schemeClr val="tx1"/>
                </a:solidFill>
                <a:effectLst/>
                <a:latin typeface="+mn-lt"/>
                <a:ea typeface="+mn-ea"/>
                <a:cs typeface="+mn-cs"/>
              </a:rPr>
              <a:t>mutation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this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protein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guided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thanks</a:t>
            </a:r>
            <a:r>
              <a:rPr lang="it-IT" sz="1200" b="0" kern="1200" dirty="0">
                <a:solidFill>
                  <a:schemeClr val="tx1"/>
                </a:solidFill>
                <a:effectLst/>
                <a:latin typeface="+mn-lt"/>
                <a:ea typeface="+mn-ea"/>
                <a:cs typeface="+mn-cs"/>
              </a:rPr>
              <a:t> to </a:t>
            </a:r>
            <a:r>
              <a:rPr lang="it-IT" sz="1200" b="0" kern="1200" dirty="0" err="1">
                <a:solidFill>
                  <a:schemeClr val="tx1"/>
                </a:solidFill>
                <a:effectLst/>
                <a:latin typeface="+mn-lt"/>
                <a:ea typeface="+mn-ea"/>
                <a:cs typeface="+mn-cs"/>
              </a:rPr>
              <a:t>our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sgRNA</a:t>
            </a:r>
            <a:r>
              <a:rPr lang="it-IT" sz="1200" b="0" kern="1200" dirty="0">
                <a:solidFill>
                  <a:schemeClr val="tx1"/>
                </a:solidFill>
                <a:effectLst/>
                <a:latin typeface="+mn-lt"/>
                <a:ea typeface="+mn-ea"/>
                <a:cs typeface="+mn-cs"/>
              </a:rPr>
              <a:t>.</a:t>
            </a:r>
          </a:p>
          <a:p>
            <a:pPr algn="l"/>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will</a:t>
            </a:r>
            <a:r>
              <a:rPr lang="it-IT" sz="1200" b="0" kern="1200" dirty="0">
                <a:solidFill>
                  <a:schemeClr val="tx1"/>
                </a:solidFill>
                <a:effectLst/>
                <a:latin typeface="+mn-lt"/>
                <a:ea typeface="+mn-ea"/>
                <a:cs typeface="+mn-cs"/>
              </a:rPr>
              <a:t> use in </a:t>
            </a:r>
            <a:r>
              <a:rPr lang="it-IT" sz="1200" b="0" kern="1200" dirty="0" err="1">
                <a:solidFill>
                  <a:schemeClr val="tx1"/>
                </a:solidFill>
                <a:effectLst/>
                <a:latin typeface="+mn-lt"/>
                <a:ea typeface="+mn-ea"/>
                <a:cs typeface="+mn-cs"/>
              </a:rPr>
              <a:t>particular</a:t>
            </a:r>
            <a:r>
              <a:rPr lang="it-IT" sz="1200" b="0" kern="1200" dirty="0">
                <a:solidFill>
                  <a:schemeClr val="tx1"/>
                </a:solidFill>
                <a:effectLst/>
                <a:latin typeface="+mn-lt"/>
                <a:ea typeface="+mn-ea"/>
                <a:cs typeface="+mn-cs"/>
              </a:rPr>
              <a:t> SaCas9 from </a:t>
            </a:r>
            <a:r>
              <a:rPr lang="it-IT" sz="1200" b="0" kern="1200" dirty="0" err="1">
                <a:solidFill>
                  <a:schemeClr val="tx1"/>
                </a:solidFill>
                <a:effectLst/>
                <a:latin typeface="+mn-lt"/>
                <a:ea typeface="+mn-ea"/>
                <a:cs typeface="+mn-cs"/>
              </a:rPr>
              <a:t>staphylococcus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aureus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because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often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used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thanks</a:t>
            </a:r>
            <a:r>
              <a:rPr lang="it-IT" sz="1200" b="0" kern="1200" dirty="0">
                <a:solidFill>
                  <a:schemeClr val="tx1"/>
                </a:solidFill>
                <a:effectLst/>
                <a:latin typeface="+mn-lt"/>
                <a:ea typeface="+mn-ea"/>
                <a:cs typeface="+mn-cs"/>
              </a:rPr>
              <a:t> to </a:t>
            </a:r>
            <a:r>
              <a:rPr lang="it-IT" sz="1200" b="0" kern="1200" dirty="0" err="1">
                <a:solidFill>
                  <a:schemeClr val="tx1"/>
                </a:solidFill>
                <a:effectLst/>
                <a:latin typeface="+mn-lt"/>
                <a:ea typeface="+mn-ea"/>
                <a:cs typeface="+mn-cs"/>
              </a:rPr>
              <a:t>its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smaller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size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scientists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showed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that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performs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better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than</a:t>
            </a:r>
            <a:r>
              <a:rPr lang="it-IT" sz="1200" b="0" kern="1200" dirty="0">
                <a:solidFill>
                  <a:schemeClr val="tx1"/>
                </a:solidFill>
                <a:effectLst/>
                <a:latin typeface="+mn-lt"/>
                <a:ea typeface="+mn-ea"/>
                <a:cs typeface="+mn-cs"/>
              </a:rPr>
              <a:t> SpCas9, </a:t>
            </a:r>
            <a:r>
              <a:rPr lang="it-IT" sz="1200" b="0" kern="1200" dirty="0" err="1">
                <a:solidFill>
                  <a:schemeClr val="tx1"/>
                </a:solidFill>
                <a:effectLst/>
                <a:latin typeface="+mn-lt"/>
                <a:ea typeface="+mn-ea"/>
                <a:cs typeface="+mn-cs"/>
              </a:rPr>
              <a:t>this</a:t>
            </a:r>
            <a:r>
              <a:rPr lang="it-IT" sz="1200" b="0" kern="1200" dirty="0">
                <a:solidFill>
                  <a:schemeClr val="tx1"/>
                </a:solidFill>
                <a:effectLst/>
                <a:latin typeface="+mn-lt"/>
                <a:ea typeface="+mn-ea"/>
                <a:cs typeface="+mn-cs"/>
              </a:rPr>
              <a:t> gene </a:t>
            </a:r>
            <a:r>
              <a:rPr lang="it-IT" sz="1200" b="0" kern="1200" dirty="0" err="1">
                <a:solidFill>
                  <a:schemeClr val="tx1"/>
                </a:solidFill>
                <a:effectLst/>
                <a:latin typeface="+mn-lt"/>
                <a:ea typeface="+mn-ea"/>
                <a:cs typeface="+mn-cs"/>
              </a:rPr>
              <a:t>will</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act</a:t>
            </a:r>
            <a:r>
              <a:rPr lang="it-IT" sz="1200" b="0" kern="1200" dirty="0">
                <a:solidFill>
                  <a:schemeClr val="tx1"/>
                </a:solidFill>
                <a:effectLst/>
                <a:latin typeface="+mn-lt"/>
                <a:ea typeface="+mn-ea"/>
                <a:cs typeface="+mn-cs"/>
              </a:rPr>
              <a:t> under the CMV promoter </a:t>
            </a:r>
            <a:r>
              <a:rPr lang="it-IT" sz="1200" b="0" kern="1200" dirty="0" err="1">
                <a:solidFill>
                  <a:schemeClr val="tx1"/>
                </a:solidFill>
                <a:effectLst/>
                <a:latin typeface="+mn-lt"/>
                <a:ea typeface="+mn-ea"/>
                <a:cs typeface="+mn-cs"/>
              </a:rPr>
              <a:t>because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it’s</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better</a:t>
            </a:r>
            <a:r>
              <a:rPr lang="it-IT" sz="1200" b="0" kern="1200" dirty="0">
                <a:solidFill>
                  <a:schemeClr val="tx1"/>
                </a:solidFill>
                <a:effectLst/>
                <a:latin typeface="+mn-lt"/>
                <a:ea typeface="+mn-ea"/>
                <a:cs typeface="+mn-cs"/>
              </a:rPr>
              <a:t> for the ITR </a:t>
            </a:r>
            <a:r>
              <a:rPr lang="it-IT" sz="1200" b="0" kern="1200" dirty="0" err="1">
                <a:solidFill>
                  <a:schemeClr val="tx1"/>
                </a:solidFill>
                <a:effectLst/>
                <a:latin typeface="+mn-lt"/>
                <a:ea typeface="+mn-ea"/>
                <a:cs typeface="+mn-cs"/>
              </a:rPr>
              <a:t>serotype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that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have</a:t>
            </a:r>
            <a:r>
              <a:rPr lang="it-IT" sz="1200" b="0" kern="1200" dirty="0">
                <a:solidFill>
                  <a:schemeClr val="tx1"/>
                </a:solidFill>
                <a:effectLst/>
                <a:latin typeface="+mn-lt"/>
                <a:ea typeface="+mn-ea"/>
                <a:cs typeface="+mn-cs"/>
              </a:rPr>
              <a:t>.</a:t>
            </a:r>
          </a:p>
          <a:p>
            <a:pPr algn="l"/>
            <a:r>
              <a:rPr lang="it-IT" sz="1200" b="0" kern="1200" dirty="0">
                <a:solidFill>
                  <a:schemeClr val="tx1"/>
                </a:solidFill>
                <a:effectLst/>
                <a:latin typeface="+mn-lt"/>
                <a:ea typeface="+mn-ea"/>
                <a:cs typeface="+mn-cs"/>
              </a:rPr>
              <a:t>A </a:t>
            </a:r>
            <a:r>
              <a:rPr lang="it-IT" sz="1200" b="0" kern="1200" dirty="0" err="1">
                <a:solidFill>
                  <a:schemeClr val="tx1"/>
                </a:solidFill>
                <a:effectLst/>
                <a:latin typeface="+mn-lt"/>
                <a:ea typeface="+mn-ea"/>
                <a:cs typeface="+mn-cs"/>
              </a:rPr>
              <a:t>selective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element</a:t>
            </a:r>
            <a:r>
              <a:rPr lang="it-IT" sz="1200" b="0" kern="1200" dirty="0">
                <a:solidFill>
                  <a:schemeClr val="tx1"/>
                </a:solidFill>
                <a:effectLst/>
                <a:latin typeface="+mn-lt"/>
                <a:ea typeface="+mn-ea"/>
                <a:cs typeface="+mn-cs"/>
              </a:rPr>
              <a:t> (PROMO) </a:t>
            </a:r>
            <a:r>
              <a:rPr lang="it-IT" sz="1200" b="0" kern="1200" dirty="0" err="1">
                <a:solidFill>
                  <a:schemeClr val="tx1"/>
                </a:solidFill>
                <a:effectLst/>
                <a:latin typeface="+mn-lt"/>
                <a:ea typeface="+mn-ea"/>
                <a:cs typeface="+mn-cs"/>
              </a:rPr>
              <a:t>is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added</a:t>
            </a:r>
            <a:r>
              <a:rPr lang="it-IT" sz="1200" b="0" kern="1200" dirty="0">
                <a:solidFill>
                  <a:schemeClr val="tx1"/>
                </a:solidFill>
                <a:effectLst/>
                <a:latin typeface="+mn-lt"/>
                <a:ea typeface="+mn-ea"/>
                <a:cs typeface="+mn-cs"/>
              </a:rPr>
              <a:t> in the first </a:t>
            </a:r>
            <a:r>
              <a:rPr lang="it-IT" sz="1200" b="0" kern="1200" dirty="0" err="1">
                <a:solidFill>
                  <a:schemeClr val="tx1"/>
                </a:solidFill>
                <a:effectLst/>
                <a:latin typeface="+mn-lt"/>
                <a:ea typeface="+mn-ea"/>
                <a:cs typeface="+mn-cs"/>
              </a:rPr>
              <a:t>plasmid</a:t>
            </a:r>
            <a:r>
              <a:rPr lang="it-IT" sz="1200" b="0" kern="1200" dirty="0">
                <a:solidFill>
                  <a:schemeClr val="tx1"/>
                </a:solidFill>
                <a:effectLst/>
                <a:latin typeface="+mn-lt"/>
                <a:ea typeface="+mn-ea"/>
                <a:cs typeface="+mn-cs"/>
              </a:rPr>
              <a:t> to </a:t>
            </a:r>
            <a:r>
              <a:rPr lang="it-IT" sz="1200" b="0" kern="1200" dirty="0" err="1">
                <a:solidFill>
                  <a:schemeClr val="tx1"/>
                </a:solidFill>
                <a:effectLst/>
                <a:latin typeface="+mn-lt"/>
                <a:ea typeface="+mn-ea"/>
                <a:cs typeface="+mn-cs"/>
              </a:rPr>
              <a:t>select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only</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vector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who</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have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inserted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correctly</a:t>
            </a:r>
            <a:r>
              <a:rPr lang="it-IT" sz="1200" b="0" kern="1200" dirty="0">
                <a:solidFill>
                  <a:schemeClr val="tx1"/>
                </a:solidFill>
                <a:effectLst/>
                <a:latin typeface="+mn-lt"/>
                <a:ea typeface="+mn-ea"/>
                <a:cs typeface="+mn-cs"/>
              </a:rPr>
              <a:t>.</a:t>
            </a:r>
          </a:p>
          <a:p>
            <a:pPr algn="l"/>
            <a:r>
              <a:rPr lang="it-IT" sz="1200" b="0" kern="1200" dirty="0">
                <a:solidFill>
                  <a:schemeClr val="tx1"/>
                </a:solidFill>
                <a:effectLst/>
                <a:latin typeface="+mn-lt"/>
                <a:ea typeface="+mn-ea"/>
                <a:cs typeface="+mn-cs"/>
              </a:rPr>
              <a:t>HA </a:t>
            </a:r>
            <a:r>
              <a:rPr lang="it-IT" sz="1200" b="0" kern="1200" dirty="0" err="1">
                <a:solidFill>
                  <a:schemeClr val="tx1"/>
                </a:solidFill>
                <a:effectLst/>
                <a:latin typeface="+mn-lt"/>
                <a:ea typeface="+mn-ea"/>
                <a:cs typeface="+mn-cs"/>
              </a:rPr>
              <a:t>encode</a:t>
            </a:r>
            <a:r>
              <a:rPr lang="it-IT" sz="1200" b="0" kern="1200" dirty="0">
                <a:solidFill>
                  <a:schemeClr val="tx1"/>
                </a:solidFill>
                <a:effectLst/>
                <a:latin typeface="+mn-lt"/>
                <a:ea typeface="+mn-ea"/>
                <a:cs typeface="+mn-cs"/>
              </a:rPr>
              <a:t> for a short peptide, </a:t>
            </a:r>
            <a:r>
              <a:rPr lang="it-IT" sz="1200" b="0" kern="1200" dirty="0" err="1">
                <a:solidFill>
                  <a:schemeClr val="tx1"/>
                </a:solidFill>
                <a:effectLst/>
                <a:latin typeface="+mn-lt"/>
                <a:ea typeface="+mn-ea"/>
                <a:cs typeface="+mn-cs"/>
              </a:rPr>
              <a:t>this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element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will</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have</a:t>
            </a:r>
            <a:r>
              <a:rPr lang="it-IT" sz="1200" b="0" kern="1200" dirty="0">
                <a:solidFill>
                  <a:schemeClr val="tx1"/>
                </a:solidFill>
                <a:effectLst/>
                <a:latin typeface="+mn-lt"/>
                <a:ea typeface="+mn-ea"/>
                <a:cs typeface="+mn-cs"/>
              </a:rPr>
              <a:t> an </a:t>
            </a:r>
            <a:r>
              <a:rPr lang="it-IT" sz="1200" b="0" kern="1200" dirty="0" err="1">
                <a:solidFill>
                  <a:schemeClr val="tx1"/>
                </a:solidFill>
                <a:effectLst/>
                <a:latin typeface="+mn-lt"/>
                <a:ea typeface="+mn-ea"/>
                <a:cs typeface="+mn-cs"/>
              </a:rPr>
              <a:t>important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function</a:t>
            </a:r>
            <a:r>
              <a:rPr lang="it-IT" sz="1200" b="0" kern="1200" dirty="0">
                <a:solidFill>
                  <a:schemeClr val="tx1"/>
                </a:solidFill>
                <a:effectLst/>
                <a:latin typeface="+mn-lt"/>
                <a:ea typeface="+mn-ea"/>
                <a:cs typeface="+mn-cs"/>
              </a:rPr>
              <a:t> to </a:t>
            </a:r>
            <a:r>
              <a:rPr lang="it-IT" sz="1200" b="0" kern="1200" dirty="0" err="1">
                <a:solidFill>
                  <a:schemeClr val="tx1"/>
                </a:solidFill>
                <a:effectLst/>
                <a:latin typeface="+mn-lt"/>
                <a:ea typeface="+mn-ea"/>
                <a:cs typeface="+mn-cs"/>
              </a:rPr>
              <a:t>check</a:t>
            </a:r>
            <a:r>
              <a:rPr lang="it-IT" sz="1200" b="0" kern="1200" dirty="0">
                <a:solidFill>
                  <a:schemeClr val="tx1"/>
                </a:solidFill>
                <a:effectLst/>
                <a:latin typeface="+mn-lt"/>
                <a:ea typeface="+mn-ea"/>
                <a:cs typeface="+mn-cs"/>
              </a:rPr>
              <a:t> in vivo </a:t>
            </a:r>
            <a:r>
              <a:rPr lang="it-IT" sz="1200" b="0" kern="1200" dirty="0" err="1">
                <a:solidFill>
                  <a:schemeClr val="tx1"/>
                </a:solidFill>
                <a:effectLst/>
                <a:latin typeface="+mn-lt"/>
                <a:ea typeface="+mn-ea"/>
                <a:cs typeface="+mn-cs"/>
              </a:rPr>
              <a:t>if</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rAAV</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has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been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incorporated</a:t>
            </a:r>
            <a:r>
              <a:rPr lang="it-IT" sz="1200" b="0" kern="1200" dirty="0">
                <a:solidFill>
                  <a:schemeClr val="tx1"/>
                </a:solidFill>
                <a:effectLst/>
                <a:latin typeface="+mn-lt"/>
                <a:ea typeface="+mn-ea"/>
                <a:cs typeface="+mn-cs"/>
              </a:rPr>
              <a:t>.</a:t>
            </a:r>
          </a:p>
          <a:p>
            <a:pPr algn="l"/>
            <a:endParaRPr lang="it-IT" sz="1200" b="0" kern="1200" dirty="0">
              <a:solidFill>
                <a:schemeClr val="tx1"/>
              </a:solidFill>
              <a:effectLst/>
              <a:latin typeface="+mn-lt"/>
              <a:ea typeface="+mn-ea"/>
              <a:cs typeface="+mn-cs"/>
            </a:endParaRPr>
          </a:p>
          <a:p>
            <a:pPr algn="l"/>
            <a:r>
              <a:rPr lang="it-IT" sz="1200" b="0" kern="1200" dirty="0">
                <a:solidFill>
                  <a:schemeClr val="tx1"/>
                </a:solidFill>
                <a:effectLst/>
                <a:latin typeface="+mn-lt"/>
                <a:ea typeface="+mn-ea"/>
                <a:cs typeface="+mn-cs"/>
              </a:rPr>
              <a:t>2nd </a:t>
            </a:r>
            <a:r>
              <a:rPr lang="it-IT" sz="1200" b="0" kern="1200" dirty="0" err="1">
                <a:solidFill>
                  <a:schemeClr val="tx1"/>
                </a:solidFill>
                <a:effectLst/>
                <a:latin typeface="+mn-lt"/>
                <a:ea typeface="+mn-ea"/>
                <a:cs typeface="+mn-cs"/>
              </a:rPr>
              <a:t>Plasmid</a:t>
            </a:r>
            <a:r>
              <a:rPr lang="it-IT" sz="1200" b="0" kern="1200" dirty="0">
                <a:solidFill>
                  <a:schemeClr val="tx1"/>
                </a:solidFill>
                <a:effectLst/>
                <a:latin typeface="+mn-lt"/>
                <a:ea typeface="+mn-ea"/>
                <a:cs typeface="+mn-cs"/>
              </a:rPr>
              <a:t>:</a:t>
            </a:r>
          </a:p>
          <a:p>
            <a:pPr algn="l"/>
            <a:r>
              <a:rPr lang="it-IT" sz="1200" b="0" kern="1200" dirty="0">
                <a:solidFill>
                  <a:schemeClr val="tx1"/>
                </a:solidFill>
                <a:effectLst/>
                <a:latin typeface="+mn-lt"/>
                <a:ea typeface="+mn-ea"/>
                <a:cs typeface="+mn-cs"/>
              </a:rPr>
              <a:t>An </a:t>
            </a:r>
            <a:r>
              <a:rPr lang="it-IT" sz="1200" b="0" kern="1200" dirty="0" err="1">
                <a:solidFill>
                  <a:schemeClr val="tx1"/>
                </a:solidFill>
                <a:effectLst/>
                <a:latin typeface="+mn-lt"/>
                <a:ea typeface="+mn-ea"/>
                <a:cs typeface="+mn-cs"/>
              </a:rPr>
              <a:t>helper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plasmid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needed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because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need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genes</a:t>
            </a:r>
            <a:r>
              <a:rPr lang="it-IT" sz="1200" b="0" kern="1200" dirty="0">
                <a:solidFill>
                  <a:schemeClr val="tx1"/>
                </a:solidFill>
                <a:effectLst/>
                <a:latin typeface="+mn-lt"/>
                <a:ea typeface="+mn-ea"/>
                <a:cs typeface="+mn-cs"/>
              </a:rPr>
              <a:t> from the adenovirus, </a:t>
            </a:r>
            <a:r>
              <a:rPr lang="it-IT" sz="1200" b="0" kern="1200" dirty="0" err="1">
                <a:solidFill>
                  <a:schemeClr val="tx1"/>
                </a:solidFill>
                <a:effectLst/>
                <a:latin typeface="+mn-lt"/>
                <a:ea typeface="+mn-ea"/>
                <a:cs typeface="+mn-cs"/>
              </a:rPr>
              <a:t>such</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as</a:t>
            </a:r>
            <a:r>
              <a:rPr lang="it-IT" sz="1200" b="0" kern="1200" dirty="0">
                <a:solidFill>
                  <a:schemeClr val="tx1"/>
                </a:solidFill>
                <a:effectLst/>
                <a:latin typeface="+mn-lt"/>
                <a:ea typeface="+mn-ea"/>
                <a:cs typeface="+mn-cs"/>
              </a:rPr>
              <a:t> E4 and E2a and VA </a:t>
            </a:r>
            <a:r>
              <a:rPr lang="it-IT" sz="1200" b="0" kern="1200" dirty="0" err="1">
                <a:solidFill>
                  <a:schemeClr val="tx1"/>
                </a:solidFill>
                <a:effectLst/>
                <a:latin typeface="+mn-lt"/>
                <a:ea typeface="+mn-ea"/>
                <a:cs typeface="+mn-cs"/>
              </a:rPr>
              <a:t>that</a:t>
            </a:r>
            <a:r>
              <a:rPr lang="it-IT" sz="1200" b="0" kern="1200" dirty="0">
                <a:solidFill>
                  <a:schemeClr val="tx1"/>
                </a:solidFill>
                <a:effectLst/>
                <a:latin typeface="+mn-lt"/>
                <a:ea typeface="+mn-ea"/>
                <a:cs typeface="+mn-cs"/>
              </a:rPr>
              <a:t> mediate AAV </a:t>
            </a:r>
            <a:r>
              <a:rPr lang="it-IT" sz="1200" b="0" kern="1200" dirty="0" err="1">
                <a:solidFill>
                  <a:schemeClr val="tx1"/>
                </a:solidFill>
                <a:effectLst/>
                <a:latin typeface="+mn-lt"/>
                <a:ea typeface="+mn-ea"/>
                <a:cs typeface="+mn-cs"/>
              </a:rPr>
              <a:t>replication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use </a:t>
            </a:r>
            <a:r>
              <a:rPr lang="it-IT" sz="1200" b="0" kern="1200" dirty="0" err="1">
                <a:solidFill>
                  <a:schemeClr val="tx1"/>
                </a:solidFill>
                <a:effectLst/>
                <a:latin typeface="+mn-lt"/>
                <a:ea typeface="+mn-ea"/>
                <a:cs typeface="+mn-cs"/>
              </a:rPr>
              <a:t>this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helper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because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has</a:t>
            </a:r>
            <a:r>
              <a:rPr lang="it-IT" sz="1200" b="0" kern="1200" dirty="0">
                <a:solidFill>
                  <a:schemeClr val="tx1"/>
                </a:solidFill>
                <a:effectLst/>
                <a:latin typeface="+mn-lt"/>
                <a:ea typeface="+mn-ea"/>
                <a:cs typeface="+mn-cs"/>
              </a:rPr>
              <a:t> no </a:t>
            </a:r>
            <a:r>
              <a:rPr lang="it-IT" sz="1200" b="0" kern="1200" dirty="0" err="1">
                <a:solidFill>
                  <a:schemeClr val="tx1"/>
                </a:solidFill>
                <a:effectLst/>
                <a:latin typeface="+mn-lt"/>
                <a:ea typeface="+mn-ea"/>
                <a:cs typeface="+mn-cs"/>
              </a:rPr>
              <a:t>viral</a:t>
            </a:r>
            <a:r>
              <a:rPr lang="it-IT" sz="1200" b="0" kern="1200" dirty="0">
                <a:solidFill>
                  <a:schemeClr val="tx1"/>
                </a:solidFill>
                <a:effectLst/>
                <a:latin typeface="+mn-lt"/>
                <a:ea typeface="+mn-ea"/>
                <a:cs typeface="+mn-cs"/>
              </a:rPr>
              <a:t> component </a:t>
            </a:r>
            <a:r>
              <a:rPr lang="it-IT" sz="1200" b="0" kern="1200" dirty="0" err="1">
                <a:solidFill>
                  <a:schemeClr val="tx1"/>
                </a:solidFill>
                <a:effectLst/>
                <a:latin typeface="+mn-lt"/>
                <a:ea typeface="+mn-ea"/>
                <a:cs typeface="+mn-cs"/>
              </a:rPr>
              <a:t>such</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as</a:t>
            </a:r>
            <a:r>
              <a:rPr lang="it-IT" sz="1200" b="0" kern="1200" dirty="0">
                <a:solidFill>
                  <a:schemeClr val="tx1"/>
                </a:solidFill>
                <a:effectLst/>
                <a:latin typeface="+mn-lt"/>
                <a:ea typeface="+mn-ea"/>
                <a:cs typeface="+mn-cs"/>
              </a:rPr>
              <a:t> a </a:t>
            </a:r>
            <a:r>
              <a:rPr lang="it-IT" sz="1200" b="0" kern="1200" dirty="0" err="1">
                <a:solidFill>
                  <a:schemeClr val="tx1"/>
                </a:solidFill>
                <a:effectLst/>
                <a:latin typeface="+mn-lt"/>
                <a:ea typeface="+mn-ea"/>
                <a:cs typeface="+mn-cs"/>
              </a:rPr>
              <a:t>normal</a:t>
            </a:r>
            <a:r>
              <a:rPr lang="it-IT" sz="1200" b="0" kern="1200" dirty="0">
                <a:solidFill>
                  <a:schemeClr val="tx1"/>
                </a:solidFill>
                <a:effectLst/>
                <a:latin typeface="+mn-lt"/>
                <a:ea typeface="+mn-ea"/>
                <a:cs typeface="+mn-cs"/>
              </a:rPr>
              <a:t> adenovirus. </a:t>
            </a:r>
          </a:p>
          <a:p>
            <a:pPr algn="l"/>
            <a:endParaRPr lang="it-IT" sz="1200" b="0" kern="1200" dirty="0">
              <a:solidFill>
                <a:schemeClr val="tx1"/>
              </a:solidFill>
              <a:effectLst/>
              <a:latin typeface="+mn-lt"/>
              <a:ea typeface="+mn-ea"/>
              <a:cs typeface="+mn-cs"/>
            </a:endParaRPr>
          </a:p>
          <a:p>
            <a:pPr algn="l"/>
            <a:r>
              <a:rPr lang="it-IT" sz="1200" b="0" kern="1200" dirty="0">
                <a:solidFill>
                  <a:schemeClr val="tx1"/>
                </a:solidFill>
                <a:effectLst/>
                <a:latin typeface="+mn-lt"/>
                <a:ea typeface="+mn-ea"/>
                <a:cs typeface="+mn-cs"/>
              </a:rPr>
              <a:t>3rd </a:t>
            </a:r>
            <a:r>
              <a:rPr lang="it-IT" sz="1200" b="0" kern="1200" dirty="0" err="1">
                <a:solidFill>
                  <a:schemeClr val="tx1"/>
                </a:solidFill>
                <a:effectLst/>
                <a:latin typeface="+mn-lt"/>
                <a:ea typeface="+mn-ea"/>
                <a:cs typeface="+mn-cs"/>
              </a:rPr>
              <a:t>Plasmid</a:t>
            </a:r>
            <a:r>
              <a:rPr lang="it-IT" sz="1200" b="0" kern="1200" dirty="0">
                <a:solidFill>
                  <a:schemeClr val="tx1"/>
                </a:solidFill>
                <a:effectLst/>
                <a:latin typeface="+mn-lt"/>
                <a:ea typeface="+mn-ea"/>
                <a:cs typeface="+mn-cs"/>
              </a:rPr>
              <a:t>:</a:t>
            </a:r>
          </a:p>
          <a:p>
            <a:pPr algn="l"/>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also</a:t>
            </a:r>
            <a:r>
              <a:rPr lang="it-IT" sz="1200" b="0" kern="1200" dirty="0">
                <a:solidFill>
                  <a:schemeClr val="tx1"/>
                </a:solidFill>
                <a:effectLst/>
                <a:latin typeface="+mn-lt"/>
                <a:ea typeface="+mn-ea"/>
                <a:cs typeface="+mn-cs"/>
              </a:rPr>
              <a:t> put </a:t>
            </a:r>
            <a:r>
              <a:rPr lang="it-IT" sz="1200" b="0" kern="1200" dirty="0" err="1">
                <a:solidFill>
                  <a:schemeClr val="tx1"/>
                </a:solidFill>
                <a:effectLst/>
                <a:latin typeface="+mn-lt"/>
                <a:ea typeface="+mn-ea"/>
                <a:cs typeface="+mn-cs"/>
              </a:rPr>
              <a:t>another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plasmid</a:t>
            </a:r>
            <a:r>
              <a:rPr lang="it-IT" sz="1200" b="0" kern="1200" dirty="0">
                <a:solidFill>
                  <a:schemeClr val="tx1"/>
                </a:solidFill>
                <a:effectLst/>
                <a:latin typeface="+mn-lt"/>
                <a:ea typeface="+mn-ea"/>
                <a:cs typeface="+mn-cs"/>
              </a:rPr>
              <a:t> with the REP and CAP </a:t>
            </a:r>
            <a:r>
              <a:rPr lang="it-IT" sz="1200" b="0" kern="1200" dirty="0" err="1">
                <a:solidFill>
                  <a:schemeClr val="tx1"/>
                </a:solidFill>
                <a:effectLst/>
                <a:latin typeface="+mn-lt"/>
                <a:ea typeface="+mn-ea"/>
                <a:cs typeface="+mn-cs"/>
              </a:rPr>
              <a:t>sequences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encoding</a:t>
            </a:r>
            <a:r>
              <a:rPr lang="it-IT" sz="1200" b="0" kern="1200" dirty="0">
                <a:solidFill>
                  <a:schemeClr val="tx1"/>
                </a:solidFill>
                <a:effectLst/>
                <a:latin typeface="+mn-lt"/>
                <a:ea typeface="+mn-ea"/>
                <a:cs typeface="+mn-cs"/>
              </a:rPr>
              <a:t> for </a:t>
            </a:r>
            <a:r>
              <a:rPr lang="it-IT" sz="1200" b="0" kern="1200" dirty="0" err="1">
                <a:solidFill>
                  <a:schemeClr val="tx1"/>
                </a:solidFill>
                <a:effectLst/>
                <a:latin typeface="+mn-lt"/>
                <a:ea typeface="+mn-ea"/>
                <a:cs typeface="+mn-cs"/>
              </a:rPr>
              <a:t>important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protein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involved</a:t>
            </a:r>
            <a:r>
              <a:rPr lang="it-IT" sz="1200" b="0" kern="1200" dirty="0">
                <a:solidFill>
                  <a:schemeClr val="tx1"/>
                </a:solidFill>
                <a:effectLst/>
                <a:latin typeface="+mn-lt"/>
                <a:ea typeface="+mn-ea"/>
                <a:cs typeface="+mn-cs"/>
              </a:rPr>
              <a:t> in the </a:t>
            </a:r>
            <a:r>
              <a:rPr lang="it-IT" sz="1200" b="0" kern="1200" dirty="0" err="1">
                <a:solidFill>
                  <a:schemeClr val="tx1"/>
                </a:solidFill>
                <a:effectLst/>
                <a:latin typeface="+mn-lt"/>
                <a:ea typeface="+mn-ea"/>
                <a:cs typeface="+mn-cs"/>
              </a:rPr>
              <a:t>formation</a:t>
            </a:r>
            <a:r>
              <a:rPr lang="it-IT" sz="1200" b="0" kern="1200" dirty="0">
                <a:solidFill>
                  <a:schemeClr val="tx1"/>
                </a:solidFill>
                <a:effectLst/>
                <a:latin typeface="+mn-lt"/>
                <a:ea typeface="+mn-ea"/>
                <a:cs typeface="+mn-cs"/>
              </a:rPr>
              <a:t> of the </a:t>
            </a:r>
            <a:r>
              <a:rPr lang="it-IT" sz="1200" b="0" kern="1200" dirty="0" err="1">
                <a:solidFill>
                  <a:schemeClr val="tx1"/>
                </a:solidFill>
                <a:effectLst/>
                <a:latin typeface="+mn-lt"/>
                <a:ea typeface="+mn-ea"/>
                <a:cs typeface="+mn-cs"/>
              </a:rPr>
              <a:t>particle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capsules</a:t>
            </a:r>
            <a:r>
              <a:rPr lang="it-IT" sz="1200" b="0" kern="1200" dirty="0">
                <a:solidFill>
                  <a:schemeClr val="tx1"/>
                </a:solidFill>
                <a:effectLst/>
                <a:latin typeface="+mn-lt"/>
                <a:ea typeface="+mn-ea"/>
                <a:cs typeface="+mn-cs"/>
              </a:rPr>
              <a:t>, under the </a:t>
            </a:r>
            <a:r>
              <a:rPr lang="it-IT" sz="1200" b="0" kern="1200" dirty="0" err="1">
                <a:solidFill>
                  <a:schemeClr val="tx1"/>
                </a:solidFill>
                <a:effectLst/>
                <a:latin typeface="+mn-lt"/>
                <a:ea typeface="+mn-ea"/>
                <a:cs typeface="+mn-cs"/>
              </a:rPr>
              <a:t>respectively</a:t>
            </a:r>
            <a:r>
              <a:rPr lang="it-IT" sz="1200" b="0" kern="1200" dirty="0">
                <a:solidFill>
                  <a:schemeClr val="tx1"/>
                </a:solidFill>
                <a:effectLst/>
                <a:latin typeface="+mn-lt"/>
                <a:ea typeface="+mn-ea"/>
                <a:cs typeface="+mn-cs"/>
              </a:rPr>
              <a:t> promoters.</a:t>
            </a:r>
          </a:p>
          <a:p>
            <a:pPr algn="l"/>
            <a:endParaRPr lang="it-IT" sz="1200" b="0" kern="1200" dirty="0">
              <a:solidFill>
                <a:schemeClr val="tx1"/>
              </a:solidFill>
              <a:effectLst/>
              <a:latin typeface="+mn-lt"/>
              <a:ea typeface="+mn-ea"/>
              <a:cs typeface="+mn-cs"/>
            </a:endParaRPr>
          </a:p>
          <a:p>
            <a:pPr algn="l"/>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will</a:t>
            </a:r>
            <a:r>
              <a:rPr lang="it-IT" sz="1200" b="0" kern="1200" dirty="0">
                <a:solidFill>
                  <a:schemeClr val="tx1"/>
                </a:solidFill>
                <a:effectLst/>
                <a:latin typeface="+mn-lt"/>
                <a:ea typeface="+mn-ea"/>
                <a:cs typeface="+mn-cs"/>
              </a:rPr>
              <a:t> co-</a:t>
            </a:r>
            <a:r>
              <a:rPr lang="it-IT" sz="1200" b="0" kern="1200" dirty="0" err="1">
                <a:solidFill>
                  <a:schemeClr val="tx1"/>
                </a:solidFill>
                <a:effectLst/>
                <a:latin typeface="+mn-lt"/>
                <a:ea typeface="+mn-ea"/>
                <a:cs typeface="+mn-cs"/>
              </a:rPr>
              <a:t>transfect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all</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these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plasmids</a:t>
            </a:r>
            <a:r>
              <a:rPr lang="it-IT" sz="1200" b="0" kern="1200" dirty="0">
                <a:solidFill>
                  <a:schemeClr val="tx1"/>
                </a:solidFill>
                <a:effectLst/>
                <a:latin typeface="+mn-lt"/>
                <a:ea typeface="+mn-ea"/>
                <a:cs typeface="+mn-cs"/>
              </a:rPr>
              <a:t> inside a HEK293, to generate </a:t>
            </a:r>
            <a:r>
              <a:rPr lang="it-IT" sz="1200" b="0" kern="1200" dirty="0" err="1">
                <a:solidFill>
                  <a:schemeClr val="tx1"/>
                </a:solidFill>
                <a:effectLst/>
                <a:latin typeface="+mn-lt"/>
                <a:ea typeface="+mn-ea"/>
                <a:cs typeface="+mn-cs"/>
              </a:rPr>
              <a:t>this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quantity</a:t>
            </a:r>
            <a:r>
              <a:rPr lang="it-IT" sz="1200" b="0" kern="1200" dirty="0">
                <a:solidFill>
                  <a:schemeClr val="tx1"/>
                </a:solidFill>
                <a:effectLst/>
                <a:latin typeface="+mn-lt"/>
                <a:ea typeface="+mn-ea"/>
                <a:cs typeface="+mn-cs"/>
              </a:rPr>
              <a:t> of </a:t>
            </a:r>
            <a:r>
              <a:rPr lang="it-IT" sz="1200" b="0" kern="1200" dirty="0" err="1">
                <a:solidFill>
                  <a:schemeClr val="tx1"/>
                </a:solidFill>
                <a:effectLst/>
                <a:latin typeface="+mn-lt"/>
                <a:ea typeface="+mn-ea"/>
                <a:cs typeface="+mn-cs"/>
              </a:rPr>
              <a:t>rAAV</a:t>
            </a:r>
            <a:r>
              <a:rPr lang="it-IT" sz="1200" b="0" kern="1200" dirty="0">
                <a:solidFill>
                  <a:schemeClr val="tx1"/>
                </a:solidFill>
                <a:effectLst/>
                <a:latin typeface="+mn-lt"/>
                <a:ea typeface="+mn-ea"/>
                <a:cs typeface="+mn-cs"/>
              </a:rPr>
              <a:t> by </a:t>
            </a:r>
            <a:r>
              <a:rPr lang="it-IT" sz="1200" b="0" kern="1200" dirty="0" err="1">
                <a:solidFill>
                  <a:schemeClr val="tx1"/>
                </a:solidFill>
                <a:effectLst/>
                <a:latin typeface="+mn-lt"/>
                <a:ea typeface="+mn-ea"/>
                <a:cs typeface="+mn-cs"/>
              </a:rPr>
              <a:t>transfection</a:t>
            </a:r>
            <a:r>
              <a:rPr lang="it-IT" sz="1200" b="0" kern="1200" dirty="0">
                <a:solidFill>
                  <a:schemeClr val="tx1"/>
                </a:solidFill>
                <a:effectLst/>
                <a:latin typeface="+mn-lt"/>
                <a:ea typeface="+mn-ea"/>
                <a:cs typeface="+mn-cs"/>
              </a:rPr>
              <a:t>, more </a:t>
            </a:r>
            <a:r>
              <a:rPr lang="it-IT" sz="1200" b="0" kern="1200" dirty="0" err="1">
                <a:solidFill>
                  <a:schemeClr val="tx1"/>
                </a:solidFill>
                <a:effectLst/>
                <a:latin typeface="+mn-lt"/>
                <a:ea typeface="+mn-ea"/>
                <a:cs typeface="+mn-cs"/>
              </a:rPr>
              <a:t>than</a:t>
            </a:r>
            <a:r>
              <a:rPr lang="it-IT" sz="1200" b="0" kern="1200" dirty="0">
                <a:solidFill>
                  <a:schemeClr val="tx1"/>
                </a:solidFill>
                <a:effectLst/>
                <a:latin typeface="+mn-lt"/>
                <a:ea typeface="+mn-ea"/>
                <a:cs typeface="+mn-cs"/>
              </a:rPr>
              <a:t> 10^11 cells </a:t>
            </a:r>
            <a:r>
              <a:rPr lang="it-IT" sz="1200" b="0" kern="1200" dirty="0" err="1">
                <a:solidFill>
                  <a:schemeClr val="tx1"/>
                </a:solidFill>
                <a:effectLst/>
                <a:latin typeface="+mn-lt"/>
                <a:ea typeface="+mn-ea"/>
                <a:cs typeface="+mn-cs"/>
              </a:rPr>
              <a:t>may</a:t>
            </a:r>
            <a:r>
              <a:rPr lang="it-IT" sz="1200" b="0" kern="1200" dirty="0">
                <a:solidFill>
                  <a:schemeClr val="tx1"/>
                </a:solidFill>
                <a:effectLst/>
                <a:latin typeface="+mn-lt"/>
                <a:ea typeface="+mn-ea"/>
                <a:cs typeface="+mn-cs"/>
              </a:rPr>
              <a:t> be </a:t>
            </a:r>
            <a:r>
              <a:rPr lang="it-IT" sz="1200" b="0" kern="1200" dirty="0" err="1">
                <a:solidFill>
                  <a:schemeClr val="tx1"/>
                </a:solidFill>
                <a:effectLst/>
                <a:latin typeface="+mn-lt"/>
                <a:ea typeface="+mn-ea"/>
                <a:cs typeface="+mn-cs"/>
              </a:rPr>
              <a:t>needed</a:t>
            </a:r>
            <a:r>
              <a:rPr lang="it-IT" sz="1200" b="0" kern="1200" dirty="0">
                <a:solidFill>
                  <a:schemeClr val="tx1"/>
                </a:solidFill>
                <a:effectLst/>
                <a:latin typeface="+mn-lt"/>
                <a:ea typeface="+mn-ea"/>
                <a:cs typeface="+mn-cs"/>
              </a:rPr>
              <a:t>. At the and </a:t>
            </a:r>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will</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harvest</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rAAV</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thanks</a:t>
            </a:r>
            <a:r>
              <a:rPr lang="it-IT" sz="1200" b="0" kern="1200" dirty="0">
                <a:solidFill>
                  <a:schemeClr val="tx1"/>
                </a:solidFill>
                <a:effectLst/>
                <a:latin typeface="+mn-lt"/>
                <a:ea typeface="+mn-ea"/>
                <a:cs typeface="+mn-cs"/>
              </a:rPr>
              <a:t> to the </a:t>
            </a:r>
            <a:r>
              <a:rPr lang="it-IT" sz="1200" b="0" kern="1200" dirty="0" err="1">
                <a:solidFill>
                  <a:schemeClr val="tx1"/>
                </a:solidFill>
                <a:effectLst/>
                <a:latin typeface="+mn-lt"/>
                <a:ea typeface="+mn-ea"/>
                <a:cs typeface="+mn-cs"/>
              </a:rPr>
              <a:t>antibiotic</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resistance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which</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has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given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selectivity</a:t>
            </a:r>
            <a:r>
              <a:rPr lang="it-IT" sz="1200" b="0" kern="1200" dirty="0">
                <a:solidFill>
                  <a:schemeClr val="tx1"/>
                </a:solidFill>
                <a:effectLst/>
                <a:latin typeface="+mn-lt"/>
                <a:ea typeface="+mn-ea"/>
                <a:cs typeface="+mn-cs"/>
              </a:rPr>
              <a:t> to the </a:t>
            </a:r>
            <a:r>
              <a:rPr lang="it-IT" sz="1200" b="0" kern="1200" dirty="0" err="1">
                <a:solidFill>
                  <a:schemeClr val="tx1"/>
                </a:solidFill>
                <a:effectLst/>
                <a:latin typeface="+mn-lt"/>
                <a:ea typeface="+mn-ea"/>
                <a:cs typeface="+mn-cs"/>
              </a:rPr>
              <a:t>vectors</a:t>
            </a:r>
            <a:r>
              <a:rPr lang="it-IT" sz="1200" b="0" kern="1200" dirty="0">
                <a:solidFill>
                  <a:schemeClr val="tx1"/>
                </a:solidFill>
                <a:effectLst/>
                <a:latin typeface="+mn-lt"/>
                <a:ea typeface="+mn-ea"/>
                <a:cs typeface="+mn-cs"/>
              </a:rPr>
              <a:t> and </a:t>
            </a:r>
            <a:r>
              <a:rPr lang="it-IT" sz="1200" b="0" kern="1200" dirty="0" err="1">
                <a:solidFill>
                  <a:schemeClr val="tx1"/>
                </a:solidFill>
                <a:effectLst/>
                <a:latin typeface="+mn-lt"/>
                <a:ea typeface="+mn-ea"/>
                <a:cs typeface="+mn-cs"/>
              </a:rPr>
              <a:t>then</a:t>
            </a:r>
            <a:r>
              <a:rPr lang="it-IT" sz="1200" b="0" kern="1200" dirty="0">
                <a:solidFill>
                  <a:schemeClr val="tx1"/>
                </a:solidFill>
                <a:effectLst/>
                <a:latin typeface="+mn-lt"/>
                <a:ea typeface="+mn-ea"/>
                <a:cs typeface="+mn-cs"/>
              </a:rPr>
              <a:t> a </a:t>
            </a:r>
            <a:r>
              <a:rPr lang="it-IT" sz="1200" b="0" kern="1200" dirty="0" err="1">
                <a:solidFill>
                  <a:schemeClr val="tx1"/>
                </a:solidFill>
                <a:effectLst/>
                <a:latin typeface="+mn-lt"/>
                <a:ea typeface="+mn-ea"/>
                <a:cs typeface="+mn-cs"/>
              </a:rPr>
              <a:t>purification</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is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needed</a:t>
            </a:r>
            <a:r>
              <a:rPr lang="it-IT" sz="1200" b="0" kern="1200" dirty="0">
                <a:solidFill>
                  <a:schemeClr val="tx1"/>
                </a:solidFill>
                <a:effectLst/>
                <a:latin typeface="+mn-lt"/>
                <a:ea typeface="+mn-ea"/>
                <a:cs typeface="+mn-cs"/>
              </a:rPr>
              <a:t> to </a:t>
            </a:r>
            <a:r>
              <a:rPr lang="it-IT" sz="1200" b="0" kern="1200" dirty="0" err="1">
                <a:solidFill>
                  <a:schemeClr val="tx1"/>
                </a:solidFill>
                <a:effectLst/>
                <a:latin typeface="+mn-lt"/>
                <a:ea typeface="+mn-ea"/>
                <a:cs typeface="+mn-cs"/>
              </a:rPr>
              <a:t>get</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encapsidated</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rAAV</a:t>
            </a:r>
            <a:r>
              <a:rPr lang="it-IT" sz="1200" b="0" kern="1200" dirty="0">
                <a:solidFill>
                  <a:schemeClr val="tx1"/>
                </a:solidFill>
                <a:effectLst/>
                <a:latin typeface="+mn-lt"/>
                <a:ea typeface="+mn-ea"/>
                <a:cs typeface="+mn-cs"/>
              </a:rPr>
              <a:t>.</a:t>
            </a:r>
          </a:p>
          <a:p>
            <a:pPr algn="l"/>
            <a:endParaRPr lang="it-IT" sz="1200" b="0" kern="1200" dirty="0">
              <a:solidFill>
                <a:schemeClr val="tx1"/>
              </a:solidFill>
              <a:effectLst/>
              <a:latin typeface="+mn-lt"/>
              <a:ea typeface="+mn-ea"/>
              <a:cs typeface="+mn-cs"/>
            </a:endParaRPr>
          </a:p>
          <a:p>
            <a:pPr algn="l"/>
            <a:r>
              <a:rPr lang="it-IT" sz="1200" b="0" kern="1200" dirty="0">
                <a:solidFill>
                  <a:schemeClr val="tx1"/>
                </a:solidFill>
                <a:effectLst/>
                <a:latin typeface="+mn-lt"/>
                <a:ea typeface="+mn-ea"/>
                <a:cs typeface="+mn-cs"/>
              </a:rPr>
              <a:t>Co-</a:t>
            </a:r>
            <a:r>
              <a:rPr lang="it-IT" sz="1200" b="0" kern="1200" dirty="0" err="1">
                <a:solidFill>
                  <a:schemeClr val="tx1"/>
                </a:solidFill>
                <a:effectLst/>
                <a:latin typeface="+mn-lt"/>
                <a:ea typeface="+mn-ea"/>
                <a:cs typeface="+mn-cs"/>
              </a:rPr>
              <a:t>Transfection</a:t>
            </a:r>
            <a:r>
              <a:rPr lang="it-IT" sz="1200" b="0" kern="1200" dirty="0">
                <a:solidFill>
                  <a:schemeClr val="tx1"/>
                </a:solidFill>
                <a:effectLst/>
                <a:latin typeface="+mn-lt"/>
                <a:ea typeface="+mn-ea"/>
                <a:cs typeface="+mn-cs"/>
              </a:rPr>
              <a:t> of the DONOR </a:t>
            </a:r>
            <a:r>
              <a:rPr lang="it-IT" sz="1200" b="0" kern="1200" dirty="0" err="1">
                <a:solidFill>
                  <a:schemeClr val="tx1"/>
                </a:solidFill>
                <a:effectLst/>
                <a:latin typeface="+mn-lt"/>
                <a:ea typeface="+mn-ea"/>
                <a:cs typeface="+mn-cs"/>
              </a:rPr>
              <a:t>seq</a:t>
            </a:r>
            <a:r>
              <a:rPr lang="it-IT" sz="1200" b="0" kern="1200" dirty="0">
                <a:solidFill>
                  <a:schemeClr val="tx1"/>
                </a:solidFill>
                <a:effectLst/>
                <a:latin typeface="+mn-lt"/>
                <a:ea typeface="+mn-ea"/>
                <a:cs typeface="+mn-cs"/>
              </a:rPr>
              <a:t>:</a:t>
            </a:r>
          </a:p>
          <a:p>
            <a:pPr algn="l"/>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will</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have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basically</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same</a:t>
            </a:r>
            <a:r>
              <a:rPr lang="it-IT" sz="1200" b="0" kern="1200" dirty="0">
                <a:solidFill>
                  <a:schemeClr val="tx1"/>
                </a:solidFill>
                <a:effectLst/>
                <a:latin typeface="+mn-lt"/>
                <a:ea typeface="+mn-ea"/>
                <a:cs typeface="+mn-cs"/>
              </a:rPr>
              <a:t> 2nd and 3rd </a:t>
            </a:r>
            <a:r>
              <a:rPr lang="it-IT" sz="1200" b="0" kern="1200" dirty="0" err="1">
                <a:solidFill>
                  <a:schemeClr val="tx1"/>
                </a:solidFill>
                <a:effectLst/>
                <a:latin typeface="+mn-lt"/>
                <a:ea typeface="+mn-ea"/>
                <a:cs typeface="+mn-cs"/>
              </a:rPr>
              <a:t>plasmids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while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will</a:t>
            </a:r>
            <a:r>
              <a:rPr lang="it-IT" sz="1200" b="0" kern="1200" dirty="0">
                <a:solidFill>
                  <a:schemeClr val="tx1"/>
                </a:solidFill>
                <a:effectLst/>
                <a:latin typeface="+mn-lt"/>
                <a:ea typeface="+mn-ea"/>
                <a:cs typeface="+mn-cs"/>
              </a:rPr>
              <a:t> use </a:t>
            </a:r>
            <a:r>
              <a:rPr lang="it-IT" sz="1200" b="0" kern="1200" dirty="0" err="1">
                <a:solidFill>
                  <a:schemeClr val="tx1"/>
                </a:solidFill>
                <a:effectLst/>
                <a:latin typeface="+mn-lt"/>
                <a:ea typeface="+mn-ea"/>
                <a:cs typeface="+mn-cs"/>
              </a:rPr>
              <a:t>instead</a:t>
            </a:r>
            <a:r>
              <a:rPr lang="it-IT" sz="1200" b="0" kern="1200" dirty="0">
                <a:solidFill>
                  <a:schemeClr val="tx1"/>
                </a:solidFill>
                <a:effectLst/>
                <a:latin typeface="+mn-lt"/>
                <a:ea typeface="+mn-ea"/>
                <a:cs typeface="+mn-cs"/>
              </a:rPr>
              <a:t> of the first </a:t>
            </a:r>
            <a:r>
              <a:rPr lang="it-IT" sz="1200" b="0" kern="1200" dirty="0" err="1">
                <a:solidFill>
                  <a:schemeClr val="tx1"/>
                </a:solidFill>
                <a:effectLst/>
                <a:latin typeface="+mn-lt"/>
                <a:ea typeface="+mn-ea"/>
                <a:cs typeface="+mn-cs"/>
              </a:rPr>
              <a:t>one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another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one</a:t>
            </a:r>
            <a:r>
              <a:rPr lang="it-IT" sz="1200" b="0" kern="1200" dirty="0">
                <a:solidFill>
                  <a:schemeClr val="tx1"/>
                </a:solidFill>
                <a:effectLst/>
                <a:latin typeface="+mn-lt"/>
                <a:ea typeface="+mn-ea"/>
                <a:cs typeface="+mn-cs"/>
              </a:rPr>
              <a:t>:</a:t>
            </a:r>
          </a:p>
          <a:p>
            <a:pPr algn="l"/>
            <a:r>
              <a:rPr lang="it-IT" sz="1200" b="0" kern="1200" dirty="0" err="1">
                <a:solidFill>
                  <a:schemeClr val="tx1"/>
                </a:solidFill>
                <a:effectLst/>
                <a:latin typeface="+mn-lt"/>
                <a:ea typeface="+mn-ea"/>
                <a:cs typeface="+mn-cs"/>
              </a:rPr>
              <a:t>It</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will</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contain</a:t>
            </a:r>
            <a:r>
              <a:rPr lang="it-IT" sz="1200" b="0" kern="1200" dirty="0">
                <a:solidFill>
                  <a:schemeClr val="tx1"/>
                </a:solidFill>
                <a:effectLst/>
                <a:latin typeface="+mn-lt"/>
                <a:ea typeface="+mn-ea"/>
                <a:cs typeface="+mn-cs"/>
              </a:rPr>
              <a:t> the </a:t>
            </a:r>
            <a:r>
              <a:rPr lang="it-IT" sz="1200" b="0" kern="1200" dirty="0" err="1">
                <a:solidFill>
                  <a:schemeClr val="tx1"/>
                </a:solidFill>
                <a:effectLst/>
                <a:latin typeface="+mn-lt"/>
                <a:ea typeface="+mn-ea"/>
                <a:cs typeface="+mn-cs"/>
              </a:rPr>
              <a:t>donor</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sequence</a:t>
            </a:r>
            <a:r>
              <a:rPr lang="it-IT" sz="1200" b="0" kern="1200" dirty="0">
                <a:solidFill>
                  <a:schemeClr val="tx1"/>
                </a:solidFill>
                <a:effectLst/>
                <a:latin typeface="+mn-lt"/>
                <a:ea typeface="+mn-ea"/>
                <a:cs typeface="+mn-cs"/>
              </a:rPr>
              <a:t> of the </a:t>
            </a:r>
            <a:r>
              <a:rPr lang="it-IT" sz="1200" b="0" kern="1200" dirty="0" err="1">
                <a:solidFill>
                  <a:schemeClr val="tx1"/>
                </a:solidFill>
                <a:effectLst/>
                <a:latin typeface="+mn-lt"/>
                <a:ea typeface="+mn-ea"/>
                <a:cs typeface="+mn-cs"/>
              </a:rPr>
              <a:t>exon</a:t>
            </a:r>
            <a:r>
              <a:rPr lang="it-IT" sz="1200" b="0" kern="1200" dirty="0">
                <a:solidFill>
                  <a:schemeClr val="tx1"/>
                </a:solidFill>
                <a:effectLst/>
                <a:latin typeface="+mn-lt"/>
                <a:ea typeface="+mn-ea"/>
                <a:cs typeface="+mn-cs"/>
              </a:rPr>
              <a:t> 14 (200nt), </a:t>
            </a:r>
            <a:r>
              <a:rPr lang="it-IT" sz="1200" b="0" kern="1200" dirty="0" err="1">
                <a:solidFill>
                  <a:schemeClr val="tx1"/>
                </a:solidFill>
                <a:effectLst/>
                <a:latin typeface="+mn-lt"/>
                <a:ea typeface="+mn-ea"/>
                <a:cs typeface="+mn-cs"/>
              </a:rPr>
              <a:t>which</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will</a:t>
            </a:r>
            <a:r>
              <a:rPr lang="it-IT" sz="1200" b="0" kern="1200" dirty="0">
                <a:solidFill>
                  <a:schemeClr val="tx1"/>
                </a:solidFill>
                <a:effectLst/>
                <a:latin typeface="+mn-lt"/>
                <a:ea typeface="+mn-ea"/>
                <a:cs typeface="+mn-cs"/>
              </a:rPr>
              <a:t> be </a:t>
            </a:r>
            <a:r>
              <a:rPr lang="it-IT" sz="1200" b="0" kern="1200" dirty="0" err="1">
                <a:solidFill>
                  <a:schemeClr val="tx1"/>
                </a:solidFill>
                <a:effectLst/>
                <a:latin typeface="+mn-lt"/>
                <a:ea typeface="+mn-ea"/>
                <a:cs typeface="+mn-cs"/>
              </a:rPr>
              <a:t>used</a:t>
            </a:r>
            <a:r>
              <a:rPr lang="it-IT" sz="1200" b="0" kern="1200" dirty="0">
                <a:solidFill>
                  <a:schemeClr val="tx1"/>
                </a:solidFill>
                <a:effectLst/>
                <a:latin typeface="+mn-lt"/>
                <a:ea typeface="+mn-ea"/>
                <a:cs typeface="+mn-cs"/>
              </a:rPr>
              <a:t> by the </a:t>
            </a:r>
            <a:r>
              <a:rPr lang="it-IT" sz="1200" b="0" kern="1200" dirty="0" err="1">
                <a:solidFill>
                  <a:schemeClr val="tx1"/>
                </a:solidFill>
                <a:effectLst/>
                <a:latin typeface="+mn-lt"/>
                <a:ea typeface="+mn-ea"/>
                <a:cs typeface="+mn-cs"/>
              </a:rPr>
              <a:t>Crispr</a:t>
            </a:r>
            <a:r>
              <a:rPr lang="it-IT" sz="1200" b="0" kern="1200" dirty="0">
                <a:solidFill>
                  <a:schemeClr val="tx1"/>
                </a:solidFill>
                <a:effectLst/>
                <a:latin typeface="+mn-lt"/>
                <a:ea typeface="+mn-ea"/>
                <a:cs typeface="+mn-cs"/>
              </a:rPr>
              <a:t>/Cas9 </a:t>
            </a:r>
            <a:r>
              <a:rPr lang="it-IT" sz="1200" b="0" kern="1200" dirty="0" err="1">
                <a:solidFill>
                  <a:schemeClr val="tx1"/>
                </a:solidFill>
                <a:effectLst/>
                <a:latin typeface="+mn-lt"/>
                <a:ea typeface="+mn-ea"/>
                <a:cs typeface="+mn-cs"/>
              </a:rPr>
              <a:t>system</a:t>
            </a:r>
            <a:r>
              <a:rPr lang="it-IT" sz="1200" b="0" kern="1200" dirty="0">
                <a:solidFill>
                  <a:schemeClr val="tx1"/>
                </a:solidFill>
                <a:effectLst/>
                <a:latin typeface="+mn-lt"/>
                <a:ea typeface="+mn-ea"/>
                <a:cs typeface="+mn-cs"/>
              </a:rPr>
              <a:t> to </a:t>
            </a:r>
            <a:r>
              <a:rPr lang="it-IT" sz="1200" b="0" kern="1200" dirty="0" err="1">
                <a:solidFill>
                  <a:schemeClr val="tx1"/>
                </a:solidFill>
                <a:effectLst/>
                <a:latin typeface="+mn-lt"/>
                <a:ea typeface="+mn-ea"/>
                <a:cs typeface="+mn-cs"/>
              </a:rPr>
              <a:t>get</a:t>
            </a:r>
            <a:r>
              <a:rPr lang="it-IT" sz="1200" b="0" kern="1200" dirty="0">
                <a:solidFill>
                  <a:schemeClr val="tx1"/>
                </a:solidFill>
                <a:effectLst/>
                <a:latin typeface="+mn-lt"/>
                <a:ea typeface="+mn-ea"/>
                <a:cs typeface="+mn-cs"/>
              </a:rPr>
              <a:t> an </a:t>
            </a:r>
            <a:r>
              <a:rPr lang="it-IT" sz="1200" b="0" kern="1200" dirty="0" err="1">
                <a:solidFill>
                  <a:schemeClr val="tx1"/>
                </a:solidFill>
                <a:effectLst/>
                <a:latin typeface="+mn-lt"/>
                <a:ea typeface="+mn-ea"/>
                <a:cs typeface="+mn-cs"/>
              </a:rPr>
              <a:t>Homologous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Recombination</a:t>
            </a:r>
            <a:r>
              <a:rPr lang="it-IT" sz="1200" b="0" kern="1200" dirty="0">
                <a:solidFill>
                  <a:schemeClr val="tx1"/>
                </a:solidFill>
                <a:effectLst/>
                <a:latin typeface="+mn-lt"/>
                <a:ea typeface="+mn-ea"/>
                <a:cs typeface="+mn-cs"/>
              </a:rPr>
              <a:t>, and </a:t>
            </a:r>
            <a:r>
              <a:rPr lang="it-IT" sz="1200" b="0" kern="1200" dirty="0" err="1">
                <a:solidFill>
                  <a:schemeClr val="tx1"/>
                </a:solidFill>
                <a:effectLst/>
                <a:latin typeface="+mn-lt"/>
                <a:ea typeface="+mn-ea"/>
                <a:cs typeface="+mn-cs"/>
              </a:rPr>
              <a:t>also</a:t>
            </a:r>
            <a:r>
              <a:rPr lang="it-IT" sz="1200" b="0" kern="1200" dirty="0">
                <a:solidFill>
                  <a:schemeClr val="tx1"/>
                </a:solidFill>
                <a:effectLst/>
                <a:latin typeface="+mn-lt"/>
                <a:ea typeface="+mn-ea"/>
                <a:cs typeface="+mn-cs"/>
              </a:rPr>
              <a:t> a </a:t>
            </a:r>
            <a:r>
              <a:rPr lang="it-IT" sz="1200" b="0" kern="1200" dirty="0" err="1">
                <a:solidFill>
                  <a:schemeClr val="tx1"/>
                </a:solidFill>
                <a:effectLst/>
                <a:latin typeface="+mn-lt"/>
                <a:ea typeface="+mn-ea"/>
                <a:cs typeface="+mn-cs"/>
              </a:rPr>
              <a:t>selective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element</a:t>
            </a:r>
            <a:r>
              <a:rPr lang="it-IT" sz="1200" b="0" kern="1200" dirty="0">
                <a:solidFill>
                  <a:schemeClr val="tx1"/>
                </a:solidFill>
                <a:effectLst/>
                <a:latin typeface="+mn-lt"/>
                <a:ea typeface="+mn-ea"/>
                <a:cs typeface="+mn-cs"/>
              </a:rPr>
              <a:t>, in </a:t>
            </a:r>
            <a:r>
              <a:rPr lang="it-IT" sz="1200" b="0" kern="1200" dirty="0" err="1">
                <a:solidFill>
                  <a:schemeClr val="tx1"/>
                </a:solidFill>
                <a:effectLst/>
                <a:latin typeface="+mn-lt"/>
                <a:ea typeface="+mn-ea"/>
                <a:cs typeface="+mn-cs"/>
              </a:rPr>
              <a:t>this</a:t>
            </a:r>
            <a:r>
              <a:rPr lang="it-IT" sz="1200" b="0" kern="1200" dirty="0">
                <a:solidFill>
                  <a:schemeClr val="tx1"/>
                </a:solidFill>
                <a:effectLst/>
                <a:latin typeface="+mn-lt"/>
                <a:ea typeface="+mn-ea"/>
                <a:cs typeface="+mn-cs"/>
              </a:rPr>
              <a:t> case the </a:t>
            </a:r>
            <a:r>
              <a:rPr lang="it-IT" sz="1200" b="0" kern="1200" dirty="0" err="1">
                <a:solidFill>
                  <a:schemeClr val="tx1"/>
                </a:solidFill>
                <a:effectLst/>
                <a:latin typeface="+mn-lt"/>
                <a:ea typeface="+mn-ea"/>
                <a:cs typeface="+mn-cs"/>
              </a:rPr>
              <a:t>Blasticidin.The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same</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process</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will</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follow</a:t>
            </a:r>
            <a:r>
              <a:rPr lang="it-IT" sz="1200" b="0" kern="1200" dirty="0">
                <a:solidFill>
                  <a:schemeClr val="tx1"/>
                </a:solidFill>
                <a:effectLst/>
                <a:latin typeface="+mn-lt"/>
                <a:ea typeface="+mn-ea"/>
                <a:cs typeface="+mn-cs"/>
              </a:rPr>
              <a:t> </a:t>
            </a:r>
            <a:r>
              <a:rPr lang="it-IT" sz="1200" b="0" kern="1200" dirty="0" err="1">
                <a:solidFill>
                  <a:schemeClr val="tx1"/>
                </a:solidFill>
                <a:effectLst/>
                <a:latin typeface="+mn-lt"/>
                <a:ea typeface="+mn-ea"/>
                <a:cs typeface="+mn-cs"/>
              </a:rPr>
              <a:t>also</a:t>
            </a:r>
            <a:r>
              <a:rPr lang="it-IT" sz="1200" b="0" kern="1200" dirty="0">
                <a:solidFill>
                  <a:schemeClr val="tx1"/>
                </a:solidFill>
                <a:effectLst/>
                <a:latin typeface="+mn-lt"/>
                <a:ea typeface="+mn-ea"/>
                <a:cs typeface="+mn-cs"/>
              </a:rPr>
              <a:t> for </a:t>
            </a:r>
            <a:r>
              <a:rPr lang="it-IT" sz="1200" b="0" kern="1200" dirty="0" err="1">
                <a:solidFill>
                  <a:schemeClr val="tx1"/>
                </a:solidFill>
                <a:effectLst/>
                <a:latin typeface="+mn-lt"/>
                <a:ea typeface="+mn-ea"/>
                <a:cs typeface="+mn-cs"/>
              </a:rPr>
              <a:t>this</a:t>
            </a:r>
            <a:r>
              <a:rPr lang="it-IT" sz="1200" b="0" kern="1200" dirty="0">
                <a:solidFill>
                  <a:schemeClr val="tx1"/>
                </a:solidFill>
                <a:effectLst/>
                <a:latin typeface="+mn-lt"/>
                <a:ea typeface="+mn-ea"/>
                <a:cs typeface="+mn-cs"/>
              </a:rPr>
              <a:t> co-</a:t>
            </a:r>
            <a:r>
              <a:rPr lang="it-IT" sz="1200" b="0" kern="1200" dirty="0" err="1">
                <a:solidFill>
                  <a:schemeClr val="tx1"/>
                </a:solidFill>
                <a:effectLst/>
                <a:latin typeface="+mn-lt"/>
                <a:ea typeface="+mn-ea"/>
                <a:cs typeface="+mn-cs"/>
              </a:rPr>
              <a:t>transfection</a:t>
            </a:r>
            <a:r>
              <a:rPr lang="it-IT" sz="1200" b="0" kern="1200" dirty="0">
                <a:solidFill>
                  <a:schemeClr val="tx1"/>
                </a:solidFill>
                <a:effectLst/>
                <a:latin typeface="+mn-lt"/>
                <a:ea typeface="+mn-ea"/>
                <a:cs typeface="+mn-cs"/>
              </a:rPr>
              <a:t>.</a:t>
            </a:r>
          </a:p>
          <a:p>
            <a:pPr algn="l"/>
            <a:endParaRPr lang="it-IT" sz="1200" b="0" kern="1200" dirty="0">
              <a:solidFill>
                <a:schemeClr val="tx1"/>
              </a:solidFill>
              <a:effectLst/>
              <a:latin typeface="+mn-lt"/>
              <a:ea typeface="+mn-ea"/>
              <a:cs typeface="+mn-cs"/>
            </a:endParaRPr>
          </a:p>
          <a:p>
            <a:pPr algn="l"/>
            <a:endParaRPr lang="it-IT" sz="1200" b="0" kern="1200" dirty="0">
              <a:solidFill>
                <a:schemeClr val="tx1"/>
              </a:solidFill>
              <a:effectLst/>
              <a:latin typeface="+mn-lt"/>
              <a:ea typeface="+mn-ea"/>
              <a:cs typeface="+mn-cs"/>
            </a:endParaRPr>
          </a:p>
          <a:p>
            <a:pPr algn="l"/>
            <a:endParaRPr lang="it-IT" sz="1200" b="0" kern="1200" dirty="0">
              <a:solidFill>
                <a:schemeClr val="tx1"/>
              </a:solidFill>
              <a:effectLst/>
              <a:latin typeface="+mn-lt"/>
              <a:ea typeface="+mn-ea"/>
              <a:cs typeface="+mn-cs"/>
            </a:endParaRPr>
          </a:p>
          <a:p>
            <a:pPr algn="l"/>
            <a:endParaRPr lang="it-IT" sz="1200" b="0"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488971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90763" y="512763"/>
            <a:ext cx="4562475" cy="2566987"/>
          </a:xfrm>
        </p:spPr>
      </p:sp>
      <p:sp>
        <p:nvSpPr>
          <p:cNvPr id="3" name="Segnaposto note 2"/>
          <p:cNvSpPr>
            <a:spLocks noGrp="1"/>
          </p:cNvSpPr>
          <p:nvPr>
            <p:ph type="body" idx="1"/>
          </p:nvPr>
        </p:nvSpPr>
        <p:spPr/>
        <p:txBody>
          <a:bodyPr/>
          <a:lstStyle/>
          <a:p>
            <a:pPr algn="l"/>
            <a:r>
              <a:rPr lang="en-GB" sz="1200" b="0" i="0" kern="1200" noProof="0" dirty="0">
                <a:solidFill>
                  <a:schemeClr val="tx1"/>
                </a:solidFill>
                <a:effectLst/>
                <a:latin typeface="+mn-lt"/>
                <a:ea typeface="+mn-ea"/>
                <a:cs typeface="+mn-cs"/>
              </a:rPr>
              <a:t>Mouse embryonic stem cells (</a:t>
            </a:r>
            <a:r>
              <a:rPr lang="en-GB" sz="1200" b="0" i="0" kern="1200" noProof="0" dirty="0" err="1">
                <a:solidFill>
                  <a:schemeClr val="tx1"/>
                </a:solidFill>
                <a:effectLst/>
                <a:latin typeface="+mn-lt"/>
                <a:ea typeface="+mn-ea"/>
                <a:cs typeface="+mn-cs"/>
              </a:rPr>
              <a:t>mESCs</a:t>
            </a:r>
            <a:r>
              <a:rPr lang="en-GB" sz="1200" b="0" i="0" kern="1200" noProof="0" dirty="0">
                <a:solidFill>
                  <a:schemeClr val="tx1"/>
                </a:solidFill>
                <a:effectLst/>
                <a:latin typeface="+mn-lt"/>
                <a:ea typeface="+mn-ea"/>
                <a:cs typeface="+mn-cs"/>
              </a:rPr>
              <a:t>) could help to define disease mechanisms and therapeutic strategies for ALS as they could be differentiated into MNs, otherwise inaccessible from living beings. Hence we produce motor neurons from a blood sample of our murine model knock-out for FUS∆14, which presents the predisposition to develop the disease. We induce differentiation of </a:t>
            </a:r>
            <a:r>
              <a:rPr lang="en-GB" sz="1200" b="0" i="0" kern="1200" noProof="0" dirty="0" err="1">
                <a:solidFill>
                  <a:schemeClr val="tx1"/>
                </a:solidFill>
                <a:effectLst/>
                <a:latin typeface="+mn-lt"/>
                <a:ea typeface="+mn-ea"/>
                <a:cs typeface="+mn-cs"/>
              </a:rPr>
              <a:t>mESCs</a:t>
            </a:r>
            <a:r>
              <a:rPr lang="en-GB" sz="1200" b="0" i="0" kern="1200" noProof="0" dirty="0">
                <a:solidFill>
                  <a:schemeClr val="tx1"/>
                </a:solidFill>
                <a:effectLst/>
                <a:latin typeface="+mn-lt"/>
                <a:ea typeface="+mn-ea"/>
                <a:cs typeface="+mn-cs"/>
              </a:rPr>
              <a:t> lines, we can observe  that the ALS motor neurons in culture recapitulated cellular and molecular abnormalities associated with ALS. To prove that we did immunocytochemical analysis with MAP2 (neuronal marker), SMI-32 (motor neuron-specific marker), and GFAP (for astrocytes) that did not reveal any differences in differentiation between ALS and </a:t>
            </a:r>
            <a:r>
              <a:rPr lang="en-GB" sz="1200" b="0" i="0" kern="1200" noProof="0" dirty="0" err="1">
                <a:solidFill>
                  <a:schemeClr val="tx1"/>
                </a:solidFill>
                <a:effectLst/>
                <a:latin typeface="+mn-lt"/>
                <a:ea typeface="+mn-ea"/>
                <a:cs typeface="+mn-cs"/>
              </a:rPr>
              <a:t>mESCs</a:t>
            </a:r>
            <a:r>
              <a:rPr lang="en-GB" sz="1200" b="0" i="0" kern="1200" noProof="0" dirty="0">
                <a:solidFill>
                  <a:schemeClr val="tx1"/>
                </a:solidFill>
                <a:effectLst/>
                <a:latin typeface="+mn-lt"/>
                <a:ea typeface="+mn-ea"/>
                <a:cs typeface="+mn-cs"/>
              </a:rPr>
              <a:t> derived motor neurons. </a:t>
            </a:r>
          </a:p>
          <a:p>
            <a:pPr algn="l"/>
            <a:endParaRPr lang="en-GB" sz="1200" b="0" i="0" kern="1200" noProof="0" dirty="0">
              <a:solidFill>
                <a:schemeClr val="tx1"/>
              </a:solidFill>
              <a:effectLst/>
              <a:latin typeface="+mn-lt"/>
              <a:ea typeface="+mn-ea"/>
              <a:cs typeface="+mn-cs"/>
            </a:endParaRPr>
          </a:p>
          <a:p>
            <a:pPr algn="l"/>
            <a:r>
              <a:rPr lang="en-GB" sz="1200" b="0" i="0" kern="1200" noProof="0" dirty="0">
                <a:solidFill>
                  <a:schemeClr val="tx1"/>
                </a:solidFill>
                <a:effectLst/>
                <a:latin typeface="+mn-lt"/>
                <a:ea typeface="+mn-ea"/>
                <a:cs typeface="+mn-cs"/>
              </a:rPr>
              <a:t>After the detection of our sgRNA, which we explained earlier, we can </a:t>
            </a:r>
            <a:r>
              <a:rPr lang="en-GB" sz="1200" b="0" i="0" kern="1200" noProof="0" dirty="0" err="1">
                <a:solidFill>
                  <a:schemeClr val="tx1"/>
                </a:solidFill>
                <a:effectLst/>
                <a:latin typeface="+mn-lt"/>
                <a:ea typeface="+mn-ea"/>
                <a:cs typeface="+mn-cs"/>
              </a:rPr>
              <a:t>transduct</a:t>
            </a:r>
            <a:r>
              <a:rPr lang="en-GB" sz="1200" b="0" i="0" kern="1200" noProof="0" dirty="0">
                <a:solidFill>
                  <a:schemeClr val="tx1"/>
                </a:solidFill>
                <a:effectLst/>
                <a:latin typeface="+mn-lt"/>
                <a:ea typeface="+mn-ea"/>
                <a:cs typeface="+mn-cs"/>
              </a:rPr>
              <a:t> our viral vector in the plate with the motor neurons so that we can prove the efficiency of our treatment. </a:t>
            </a:r>
          </a:p>
          <a:p>
            <a:pPr algn="l"/>
            <a:r>
              <a:rPr lang="en-GB" sz="1200" b="0" i="0" kern="1200" noProof="0" dirty="0">
                <a:solidFill>
                  <a:schemeClr val="tx1"/>
                </a:solidFill>
                <a:effectLst/>
                <a:latin typeface="+mn-lt"/>
                <a:ea typeface="+mn-ea"/>
                <a:cs typeface="+mn-cs"/>
              </a:rPr>
              <a:t>Genetic transduction is the transfer of DNA from a virus to its bacterial or eukaryotic host cell. Transduction with viral vectors is a common method for gene delivery, and it takes place through the following workflow: </a:t>
            </a:r>
          </a:p>
          <a:p>
            <a:pPr marL="228600" indent="-228600" algn="l">
              <a:buAutoNum type="arabicPeriod"/>
            </a:pPr>
            <a:r>
              <a:rPr lang="en-GB" sz="1200" b="0" i="0" kern="1200" noProof="0" dirty="0">
                <a:solidFill>
                  <a:schemeClr val="tx1"/>
                </a:solidFill>
                <a:effectLst/>
                <a:latin typeface="+mn-lt"/>
                <a:ea typeface="+mn-ea"/>
                <a:cs typeface="+mn-cs"/>
              </a:rPr>
              <a:t>Binding to cell surface glycan receptors, triggering cellular internalization and trafficking leading to transduction. Internalization of </a:t>
            </a:r>
            <a:r>
              <a:rPr lang="en-GB" sz="1200" b="0" i="0" kern="1200" noProof="0" dirty="0" err="1">
                <a:solidFill>
                  <a:schemeClr val="tx1"/>
                </a:solidFill>
                <a:effectLst/>
                <a:latin typeface="+mn-lt"/>
                <a:ea typeface="+mn-ea"/>
                <a:cs typeface="+mn-cs"/>
              </a:rPr>
              <a:t>rAAV</a:t>
            </a:r>
            <a:r>
              <a:rPr lang="en-GB" sz="1200" b="0" i="0" kern="1200" noProof="0" dirty="0">
                <a:solidFill>
                  <a:schemeClr val="tx1"/>
                </a:solidFill>
                <a:effectLst/>
                <a:latin typeface="+mn-lt"/>
                <a:ea typeface="+mn-ea"/>
                <a:cs typeface="+mn-cs"/>
              </a:rPr>
              <a:t> in mammalian cells occur via </a:t>
            </a:r>
            <a:r>
              <a:rPr lang="en-GB" sz="1200" b="0" i="0" kern="1200" noProof="0" dirty="0" err="1">
                <a:solidFill>
                  <a:schemeClr val="tx1"/>
                </a:solidFill>
                <a:effectLst/>
                <a:latin typeface="+mn-lt"/>
                <a:ea typeface="+mn-ea"/>
                <a:cs typeface="+mn-cs"/>
              </a:rPr>
              <a:t>clathrin</a:t>
            </a:r>
            <a:r>
              <a:rPr lang="en-GB" sz="1200" b="0" i="0" kern="1200" noProof="0" dirty="0">
                <a:solidFill>
                  <a:schemeClr val="tx1"/>
                </a:solidFill>
                <a:effectLst/>
                <a:latin typeface="+mn-lt"/>
                <a:ea typeface="+mn-ea"/>
                <a:cs typeface="+mn-cs"/>
              </a:rPr>
              <a:t>-mediated endocytosis.</a:t>
            </a:r>
          </a:p>
          <a:p>
            <a:pPr marL="228600" indent="-228600" algn="l">
              <a:buAutoNum type="arabicPeriod"/>
            </a:pPr>
            <a:r>
              <a:rPr lang="en-GB" sz="1200" b="0" i="0" kern="1200" noProof="0" dirty="0">
                <a:solidFill>
                  <a:schemeClr val="tx1"/>
                </a:solidFill>
                <a:effectLst/>
                <a:latin typeface="+mn-lt"/>
                <a:ea typeface="+mn-ea"/>
                <a:cs typeface="+mn-cs"/>
              </a:rPr>
              <a:t>After its entrance in the cell, </a:t>
            </a:r>
            <a:r>
              <a:rPr lang="en-GB" sz="1200" b="0" i="0" kern="1200" noProof="0" dirty="0" err="1">
                <a:solidFill>
                  <a:schemeClr val="tx1"/>
                </a:solidFill>
                <a:effectLst/>
                <a:latin typeface="+mn-lt"/>
                <a:ea typeface="+mn-ea"/>
                <a:cs typeface="+mn-cs"/>
              </a:rPr>
              <a:t>rAAV</a:t>
            </a:r>
            <a:r>
              <a:rPr lang="en-GB" sz="1200" b="0" i="0" kern="1200" noProof="0" dirty="0">
                <a:solidFill>
                  <a:schemeClr val="tx1"/>
                </a:solidFill>
                <a:effectLst/>
                <a:latin typeface="+mn-lt"/>
                <a:ea typeface="+mn-ea"/>
                <a:cs typeface="+mn-cs"/>
              </a:rPr>
              <a:t> has to move towards the nucleus in order to deliver its genetic cargo. </a:t>
            </a:r>
          </a:p>
          <a:p>
            <a:pPr marL="228600" indent="-228600" algn="l">
              <a:buAutoNum type="arabicPeriod"/>
            </a:pPr>
            <a:r>
              <a:rPr lang="en-GB" sz="1200" b="0" i="0" kern="1200" noProof="0" dirty="0" err="1">
                <a:solidFill>
                  <a:schemeClr val="tx1"/>
                </a:solidFill>
                <a:effectLst/>
                <a:latin typeface="+mn-lt"/>
                <a:ea typeface="+mn-ea"/>
                <a:cs typeface="+mn-cs"/>
              </a:rPr>
              <a:t>rAAV</a:t>
            </a:r>
            <a:r>
              <a:rPr lang="en-GB" sz="1200" b="0" i="0" kern="1200" noProof="0" dirty="0">
                <a:solidFill>
                  <a:schemeClr val="tx1"/>
                </a:solidFill>
                <a:effectLst/>
                <a:latin typeface="+mn-lt"/>
                <a:ea typeface="+mn-ea"/>
                <a:cs typeface="+mn-cs"/>
              </a:rPr>
              <a:t> has to be transported into the cytosol: it escapes the endosome thanks to phospholipase enzymes. </a:t>
            </a:r>
          </a:p>
          <a:p>
            <a:pPr marL="228600" indent="-228600" algn="l">
              <a:buAutoNum type="arabicPeriod"/>
            </a:pPr>
            <a:r>
              <a:rPr lang="en-GB" sz="1200" b="0" i="0" kern="1200" noProof="0" dirty="0">
                <a:solidFill>
                  <a:schemeClr val="tx1"/>
                </a:solidFill>
                <a:effectLst/>
                <a:latin typeface="+mn-lt"/>
                <a:ea typeface="+mn-ea"/>
                <a:cs typeface="+mn-cs"/>
              </a:rPr>
              <a:t>The viral vector has to enter the nucleus, where it will </a:t>
            </a:r>
          </a:p>
          <a:p>
            <a:pPr marL="628650" lvl="1" indent="-171450" algn="l">
              <a:buFont typeface="Wingdings" pitchFamily="2" charset="2"/>
              <a:buChar char="ü"/>
            </a:pPr>
            <a:r>
              <a:rPr lang="en-GB" sz="1200" b="0" i="0" kern="1200" noProof="0" dirty="0">
                <a:solidFill>
                  <a:schemeClr val="tx1"/>
                </a:solidFill>
                <a:effectLst/>
                <a:latin typeface="+mn-lt"/>
                <a:ea typeface="+mn-ea"/>
                <a:cs typeface="+mn-cs"/>
              </a:rPr>
              <a:t>Uncoating (unclear mechanism, but is known that genome composition may play an important role in this step); </a:t>
            </a:r>
          </a:p>
          <a:p>
            <a:pPr marL="628650" lvl="1" indent="-171450" algn="l">
              <a:buFont typeface="Wingdings" pitchFamily="2" charset="2"/>
              <a:buChar char="ü"/>
            </a:pPr>
            <a:r>
              <a:rPr lang="en-GB" sz="1200" b="0" i="0" kern="1200" noProof="0" dirty="0">
                <a:solidFill>
                  <a:schemeClr val="tx1"/>
                </a:solidFill>
                <a:effectLst/>
                <a:latin typeface="+mn-lt"/>
                <a:ea typeface="+mn-ea"/>
                <a:cs typeface="+mn-cs"/>
              </a:rPr>
              <a:t>Deliver of its genetic cargo</a:t>
            </a:r>
          </a:p>
          <a:p>
            <a:pPr marL="457200" lvl="1" indent="0" algn="l">
              <a:buFont typeface="Wingdings" pitchFamily="2" charset="2"/>
              <a:buNone/>
            </a:pPr>
            <a:endParaRPr lang="en-GB" sz="1200" b="0" i="0" kern="1200" noProof="0" dirty="0">
              <a:solidFill>
                <a:schemeClr val="tx1"/>
              </a:solidFill>
              <a:effectLst/>
              <a:latin typeface="+mn-lt"/>
              <a:ea typeface="+mn-ea"/>
              <a:cs typeface="+mn-cs"/>
            </a:endParaRPr>
          </a:p>
          <a:p>
            <a:pPr marL="0" lvl="0" indent="0" algn="l">
              <a:buFont typeface="Wingdings" pitchFamily="2" charset="2"/>
              <a:buNone/>
            </a:pPr>
            <a:r>
              <a:rPr lang="en-GB" sz="1200" b="0" i="0" kern="1200" noProof="0" dirty="0">
                <a:solidFill>
                  <a:schemeClr val="tx1"/>
                </a:solidFill>
                <a:effectLst/>
                <a:latin typeface="+mn-lt"/>
                <a:ea typeface="+mn-ea"/>
                <a:cs typeface="+mn-cs"/>
              </a:rPr>
              <a:t>Once the transduction occurred we wait until the viral particles replicates and then we undergo different controls to check if our therapy worked. </a:t>
            </a:r>
          </a:p>
        </p:txBody>
      </p:sp>
      <p:sp>
        <p:nvSpPr>
          <p:cNvPr id="4" name="Segnaposto numero diapositiva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64295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90763" y="512763"/>
            <a:ext cx="4562475" cy="2566987"/>
          </a:xfrm>
        </p:spPr>
      </p:sp>
      <p:sp>
        <p:nvSpPr>
          <p:cNvPr id="3" name="Segnaposto note 2"/>
          <p:cNvSpPr>
            <a:spLocks noGrp="1"/>
          </p:cNvSpPr>
          <p:nvPr>
            <p:ph type="body" idx="1"/>
          </p:nvPr>
        </p:nvSpPr>
        <p:spPr/>
        <p:txBody>
          <a:bodyPr/>
          <a:lstStyle/>
          <a:p>
            <a:pPr algn="l"/>
            <a:r>
              <a:rPr lang="en-GB" b="0" i="0" dirty="0">
                <a:latin typeface="Avenir Medium" panose="02000503020000020003" pitchFamily="2" charset="0"/>
              </a:rPr>
              <a:t>We performed two different kind of controls to prove that our treatment worked:</a:t>
            </a:r>
          </a:p>
          <a:p>
            <a:pPr marL="228600" indent="-228600" algn="l">
              <a:buAutoNum type="arabicPeriod"/>
            </a:pPr>
            <a:r>
              <a:rPr lang="en-GB" b="0" i="0" dirty="0">
                <a:latin typeface="Avenir Medium" panose="02000503020000020003" pitchFamily="2" charset="0"/>
              </a:rPr>
              <a:t>Off-target controls: we checked if SaCas9 induced off-target modifications in vitro. Thanks to the </a:t>
            </a:r>
            <a:r>
              <a:rPr lang="en-GB" b="0" i="0" dirty="0" err="1">
                <a:latin typeface="Avenir Medium" panose="02000503020000020003" pitchFamily="2" charset="0"/>
              </a:rPr>
              <a:t>CasOFFinder</a:t>
            </a:r>
            <a:r>
              <a:rPr lang="en-GB" b="0" i="0" dirty="0">
                <a:latin typeface="Avenir Medium" panose="02000503020000020003" pitchFamily="2" charset="0"/>
              </a:rPr>
              <a:t> analysis we were able to detect 12 possible off-target sites which presented differences in the on-target SaCas9 cleavage site by up to four mismatches. </a:t>
            </a:r>
          </a:p>
          <a:p>
            <a:pPr marL="228600" indent="-228600" algn="l">
              <a:buAutoNum type="arabicPeriod"/>
            </a:pPr>
            <a:endParaRPr lang="en-GB" b="0" i="0" dirty="0">
              <a:latin typeface="Avenir Medium" panose="02000503020000020003" pitchFamily="2" charset="0"/>
            </a:endParaRPr>
          </a:p>
          <a:p>
            <a:pPr marL="228600" indent="-228600" algn="l">
              <a:buAutoNum type="arabicPeriod"/>
            </a:pPr>
            <a:r>
              <a:rPr lang="en-GB" b="0" i="0" dirty="0">
                <a:latin typeface="Avenir Medium" panose="02000503020000020003" pitchFamily="2" charset="0"/>
              </a:rPr>
              <a:t>We also checked the protein </a:t>
            </a:r>
            <a:r>
              <a:rPr lang="en-GB" b="0" i="0" dirty="0" err="1">
                <a:latin typeface="Avenir Medium" panose="02000503020000020003" pitchFamily="2" charset="0"/>
              </a:rPr>
              <a:t>HuD’s</a:t>
            </a:r>
            <a:r>
              <a:rPr lang="en-GB" b="0" i="0" dirty="0">
                <a:latin typeface="Avenir Medium" panose="02000503020000020003" pitchFamily="2" charset="0"/>
              </a:rPr>
              <a:t> level after the transduction of our AAV vector through two different analysis:</a:t>
            </a:r>
          </a:p>
          <a:p>
            <a:pPr marL="685800" lvl="1" indent="-228600" algn="l">
              <a:buFont typeface="Arial" panose="020B0604020202020204" pitchFamily="34" charset="0"/>
              <a:buChar char="•"/>
            </a:pPr>
            <a:r>
              <a:rPr lang="en-GB" b="0" i="0" dirty="0">
                <a:latin typeface="Avenir Medium" panose="02000503020000020003" pitchFamily="2" charset="0"/>
              </a:rPr>
              <a:t>Histological analysis using FISH to detect </a:t>
            </a:r>
            <a:r>
              <a:rPr lang="en-GB" b="0" i="0" dirty="0" err="1">
                <a:latin typeface="Avenir Medium" panose="02000503020000020003" pitchFamily="2" charset="0"/>
              </a:rPr>
              <a:t>HuD</a:t>
            </a:r>
            <a:r>
              <a:rPr lang="en-GB" b="0" i="0" dirty="0">
                <a:latin typeface="Avenir Medium" panose="02000503020000020003" pitchFamily="2" charset="0"/>
              </a:rPr>
              <a:t> mRNA in MNs-FUS and ALS-FUS. The graph shows the average count of </a:t>
            </a:r>
            <a:r>
              <a:rPr lang="en-GB" b="0" i="0" dirty="0" err="1">
                <a:latin typeface="Avenir Medium" panose="02000503020000020003" pitchFamily="2" charset="0"/>
              </a:rPr>
              <a:t>HuD</a:t>
            </a:r>
            <a:r>
              <a:rPr lang="en-GB" b="0" i="0" dirty="0">
                <a:latin typeface="Avenir Medium" panose="02000503020000020003" pitchFamily="2" charset="0"/>
              </a:rPr>
              <a:t> mRNA puncta per cell from three independent differentiation experiments, error bars indicate the standard error of the mean (Student’s t-test; paired; two tails).</a:t>
            </a:r>
          </a:p>
          <a:p>
            <a:pPr marL="685800" lvl="1" indent="-228600" algn="l">
              <a:buFont typeface="Arial" panose="020B0604020202020204" pitchFamily="34" charset="0"/>
              <a:buChar char="•"/>
            </a:pPr>
            <a:r>
              <a:rPr lang="en-GB" b="0" i="0" dirty="0">
                <a:latin typeface="Avenir Medium" panose="02000503020000020003" pitchFamily="2" charset="0"/>
              </a:rPr>
              <a:t>Western Blot analysis showed lower levels of the </a:t>
            </a:r>
            <a:r>
              <a:rPr lang="en-GB" b="0" i="0" dirty="0" err="1">
                <a:latin typeface="Avenir Medium" panose="02000503020000020003" pitchFamily="2" charset="0"/>
              </a:rPr>
              <a:t>HuD</a:t>
            </a:r>
            <a:r>
              <a:rPr lang="en-GB" b="0" i="0" dirty="0">
                <a:latin typeface="Avenir Medium" panose="02000503020000020003" pitchFamily="2" charset="0"/>
              </a:rPr>
              <a:t> protein in the motor neuron </a:t>
            </a:r>
            <a:r>
              <a:rPr lang="en-GB" b="0" i="0" dirty="0" err="1">
                <a:latin typeface="Avenir Medium" panose="02000503020000020003" pitchFamily="2" charset="0"/>
              </a:rPr>
              <a:t>transducted</a:t>
            </a:r>
            <a:r>
              <a:rPr lang="en-GB" b="0" i="0" dirty="0">
                <a:latin typeface="Avenir Medium" panose="02000503020000020003" pitchFamily="2" charset="0"/>
              </a:rPr>
              <a:t> with our AAV modified vector in comparison with the controls in ALS-FUS. The graph shows the average from three independent biological replicates, error bars indicate the standard deviation.</a:t>
            </a:r>
          </a:p>
        </p:txBody>
      </p:sp>
      <p:sp>
        <p:nvSpPr>
          <p:cNvPr id="4" name="Segnaposto numero diapositiva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76654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90763" y="512763"/>
            <a:ext cx="4562475" cy="2566987"/>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latin typeface="+mn-lt"/>
              </a:rPr>
              <a:t>For the in vivo analysis we started by directly injecting the AAVs with an intrathecal injection in the first group of mice, while for a second group we injected as control AAV-EGFP and for the third group we injected as control AAV9-saCas9-mRosa26, which target the mouse Rosa26 locus which is </a:t>
            </a:r>
            <a:r>
              <a:rPr lang="en-GB" sz="1200" kern="1200" noProof="0" dirty="0">
                <a:solidFill>
                  <a:schemeClr val="tx1"/>
                </a:solidFill>
                <a:effectLst/>
                <a:latin typeface="+mn-lt"/>
                <a:ea typeface="+mn-ea"/>
                <a:cs typeface="+mn-cs"/>
              </a:rPr>
              <a:t>a genomic “safe </a:t>
            </a:r>
            <a:r>
              <a:rPr lang="en-GB" sz="1200" kern="1200" noProof="0" dirty="0" err="1">
                <a:solidFill>
                  <a:schemeClr val="tx1"/>
                </a:solidFill>
                <a:effectLst/>
                <a:latin typeface="+mn-lt"/>
                <a:ea typeface="+mn-ea"/>
                <a:cs typeface="+mn-cs"/>
              </a:rPr>
              <a:t>harbor</a:t>
            </a:r>
            <a:r>
              <a:rPr lang="en-GB" sz="1200" kern="1200" noProof="0" dirty="0">
                <a:solidFill>
                  <a:schemeClr val="tx1"/>
                </a:solidFill>
                <a:effectLst/>
                <a:latin typeface="+mn-lt"/>
                <a:ea typeface="+mn-ea"/>
                <a:cs typeface="+mn-cs"/>
              </a:rPr>
              <a:t> site” often used for mouse transgenesis.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noProof="0" dirty="0">
                <a:solidFill>
                  <a:schemeClr val="tx1"/>
                </a:solidFill>
                <a:effectLst/>
                <a:latin typeface="+mn-lt"/>
                <a:ea typeface="+mn-ea"/>
                <a:cs typeface="+mn-cs"/>
              </a:rPr>
              <a:t>4 weeks after injection we did specific molecular analysis. In particular we conducted both histological and western blot analysis. </a:t>
            </a:r>
          </a:p>
          <a:p>
            <a:pPr marL="228600" indent="-228600" algn="l">
              <a:buFont typeface="+mj-lt"/>
              <a:buAutoNum type="arabicPeriod"/>
            </a:pPr>
            <a:r>
              <a:rPr lang="en-GB" sz="1200" b="0" i="0" noProof="0" dirty="0">
                <a:latin typeface="+mn-lt"/>
              </a:rPr>
              <a:t>We started with Immunofluorescent staining of lumbar and thoracic spinal cord sections and we analysed sections obtained both from untreated mice and treated mice with AAV9-SaCas9-FUS. In this experiment we wanted to check the efficiency of the transduction in motoneurons. </a:t>
            </a:r>
            <a:r>
              <a:rPr lang="en-GB" sz="1200" b="0" i="0" kern="1200" noProof="0" dirty="0">
                <a:solidFill>
                  <a:schemeClr val="tx1"/>
                </a:solidFill>
                <a:effectLst/>
                <a:latin typeface="+mn-lt"/>
                <a:ea typeface="+mn-ea"/>
                <a:cs typeface="+mn-cs"/>
              </a:rPr>
              <a:t>Spinal cord sections were </a:t>
            </a:r>
            <a:r>
              <a:rPr lang="en-GB" sz="1200" b="0" i="0" kern="1200" noProof="0" dirty="0" err="1">
                <a:solidFill>
                  <a:schemeClr val="tx1"/>
                </a:solidFill>
                <a:effectLst/>
                <a:latin typeface="+mn-lt"/>
                <a:ea typeface="+mn-ea"/>
                <a:cs typeface="+mn-cs"/>
              </a:rPr>
              <a:t>analyzed</a:t>
            </a:r>
            <a:r>
              <a:rPr lang="en-GB" sz="1200" b="0" i="0" kern="1200" noProof="0" dirty="0">
                <a:solidFill>
                  <a:schemeClr val="tx1"/>
                </a:solidFill>
                <a:effectLst/>
                <a:latin typeface="+mn-lt"/>
                <a:ea typeface="+mn-ea"/>
                <a:cs typeface="+mn-cs"/>
              </a:rPr>
              <a:t> by immunohistochemistry for expression of the motor neuron marker choline acetyltransferase (</a:t>
            </a:r>
            <a:r>
              <a:rPr lang="en-GB" sz="1200" b="0" i="0" kern="1200" noProof="0" dirty="0" err="1">
                <a:solidFill>
                  <a:schemeClr val="tx1"/>
                </a:solidFill>
                <a:effectLst/>
                <a:latin typeface="+mn-lt"/>
                <a:ea typeface="+mn-ea"/>
                <a:cs typeface="+mn-cs"/>
              </a:rPr>
              <a:t>ChAT</a:t>
            </a:r>
            <a:r>
              <a:rPr lang="en-GB" sz="1200" b="0" i="0" kern="1200" noProof="0" dirty="0">
                <a:solidFill>
                  <a:schemeClr val="tx1"/>
                </a:solidFill>
                <a:effectLst/>
                <a:latin typeface="+mn-lt"/>
                <a:ea typeface="+mn-ea"/>
                <a:cs typeface="+mn-cs"/>
              </a:rPr>
              <a:t>) and SaCas9 via a genetically fused HA epitope. From the graph we can state that we obtained a </a:t>
            </a:r>
            <a:r>
              <a:rPr lang="en-GB" sz="1200" b="0" i="0" noProof="0" dirty="0">
                <a:effectLst/>
                <a:latin typeface="+mn-lt"/>
              </a:rPr>
              <a:t>broad motor neuron transduction.</a:t>
            </a:r>
          </a:p>
          <a:p>
            <a:pPr marL="228600" indent="-228600" algn="l">
              <a:buFont typeface="+mj-lt"/>
              <a:buAutoNum type="arabicPeriod"/>
            </a:pPr>
            <a:r>
              <a:rPr lang="en-GB" sz="1200" b="0" i="0" noProof="0" dirty="0">
                <a:effectLst/>
                <a:latin typeface="+mn-lt"/>
              </a:rPr>
              <a:t>Later we did </a:t>
            </a:r>
            <a:r>
              <a:rPr lang="en-GB" sz="1200" b="0" i="0" kern="1200" noProof="0" dirty="0">
                <a:solidFill>
                  <a:srgbClr val="000000"/>
                </a:solidFill>
                <a:effectLst/>
                <a:latin typeface="+mn-lt"/>
                <a:ea typeface="+mn-ea"/>
                <a:cs typeface="+mn-cs"/>
              </a:rPr>
              <a:t>western blot analysis of lumbar, thoracic, and cervical spinal cord lysate and as we can see we obtained an higher expression of the FUS protein in treated mice respect to control mice. Actin has been used as an internal control. </a:t>
            </a:r>
          </a:p>
          <a:p>
            <a:pPr marL="228600" indent="-228600" algn="l">
              <a:buFont typeface="+mj-lt"/>
              <a:buAutoNum type="arabicPeriod"/>
            </a:pPr>
            <a:r>
              <a:rPr lang="en-GB" sz="1200" b="0" i="0" kern="1200" noProof="0" dirty="0">
                <a:solidFill>
                  <a:srgbClr val="000000"/>
                </a:solidFill>
                <a:effectLst/>
                <a:latin typeface="+mn-lt"/>
                <a:ea typeface="+mn-ea"/>
                <a:cs typeface="+mn-cs"/>
              </a:rPr>
              <a:t>At the end we checked the number of </a:t>
            </a:r>
            <a:r>
              <a:rPr lang="en-GB" sz="1200" b="0" i="0" kern="1200" noProof="0" dirty="0" err="1">
                <a:solidFill>
                  <a:srgbClr val="000000"/>
                </a:solidFill>
                <a:effectLst/>
                <a:latin typeface="+mn-lt"/>
                <a:ea typeface="+mn-ea"/>
                <a:cs typeface="+mn-cs"/>
              </a:rPr>
              <a:t>ChAT</a:t>
            </a:r>
            <a:r>
              <a:rPr lang="en-GB" sz="1200" b="0" i="0" kern="1200" noProof="0" dirty="0">
                <a:solidFill>
                  <a:srgbClr val="000000"/>
                </a:solidFill>
                <a:effectLst/>
                <a:latin typeface="+mn-lt"/>
                <a:ea typeface="+mn-ea"/>
                <a:cs typeface="+mn-cs"/>
              </a:rPr>
              <a:t>+ neurons from spinal cord </a:t>
            </a:r>
            <a:r>
              <a:rPr lang="en-GB" sz="1200" b="0" i="0" kern="1200" noProof="0" dirty="0" err="1">
                <a:solidFill>
                  <a:srgbClr val="000000"/>
                </a:solidFill>
                <a:effectLst/>
                <a:latin typeface="+mn-lt"/>
                <a:ea typeface="+mn-ea"/>
                <a:cs typeface="+mn-cs"/>
              </a:rPr>
              <a:t>hemisections</a:t>
            </a:r>
            <a:r>
              <a:rPr lang="en-GB" sz="1200" b="0" i="0" kern="1200" noProof="0" dirty="0">
                <a:solidFill>
                  <a:srgbClr val="000000"/>
                </a:solidFill>
                <a:effectLst/>
                <a:latin typeface="+mn-lt"/>
                <a:ea typeface="+mn-ea"/>
                <a:cs typeface="+mn-cs"/>
              </a:rPr>
              <a:t> both in treated and untreated mice, as shown in the histogram we obtained a significant higher number of neurons in treated mice. </a:t>
            </a:r>
          </a:p>
          <a:p>
            <a:pPr marL="0" algn="l" rtl="0" eaLnBrk="1" latinLnBrk="0" hangingPunct="1">
              <a:spcBef>
                <a:spcPts val="0"/>
              </a:spcBef>
              <a:spcAft>
                <a:spcPts val="0"/>
              </a:spcAft>
            </a:pPr>
            <a:endParaRPr lang="en-GB" sz="1200" b="0" i="0" kern="1200" noProof="0" dirty="0">
              <a:solidFill>
                <a:srgbClr val="000000"/>
              </a:solidFill>
              <a:effectLst/>
              <a:latin typeface="+mn-lt"/>
              <a:ea typeface="+mn-ea"/>
              <a:cs typeface="+mn-cs"/>
            </a:endParaRPr>
          </a:p>
          <a:p>
            <a:pPr marL="0" algn="l" rtl="0" eaLnBrk="1" latinLnBrk="0" hangingPunct="1">
              <a:spcBef>
                <a:spcPts val="0"/>
              </a:spcBef>
              <a:spcAft>
                <a:spcPts val="0"/>
              </a:spcAft>
            </a:pPr>
            <a:r>
              <a:rPr lang="en-GB" sz="1200" b="0" i="0" kern="1200" noProof="0" dirty="0">
                <a:solidFill>
                  <a:srgbClr val="000000"/>
                </a:solidFill>
                <a:effectLst/>
                <a:latin typeface="+mn-lt"/>
                <a:ea typeface="+mn-ea"/>
                <a:cs typeface="+mn-cs"/>
              </a:rPr>
              <a:t>We also performed sequencing analysis of indels from whole spinal cord tissue to be aware of the changes that our CRISPR/cas9 system had induced. </a:t>
            </a:r>
            <a:endParaRPr lang="en-GB" noProof="0" dirty="0">
              <a:latin typeface="+mn-lt"/>
            </a:endParaRPr>
          </a:p>
          <a:p>
            <a:pPr algn="l"/>
            <a:endParaRPr lang="it-IT" dirty="0">
              <a:latin typeface="+mn-lt"/>
            </a:endParaRPr>
          </a:p>
        </p:txBody>
      </p:sp>
      <p:sp>
        <p:nvSpPr>
          <p:cNvPr id="4" name="Segnaposto numero diapositiva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4205805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90763" y="512763"/>
            <a:ext cx="4562475" cy="2566987"/>
          </a:xfrm>
        </p:spPr>
      </p:sp>
      <p:sp>
        <p:nvSpPr>
          <p:cNvPr id="3" name="Segnaposto note 2"/>
          <p:cNvSpPr>
            <a:spLocks noGrp="1"/>
          </p:cNvSpPr>
          <p:nvPr>
            <p:ph type="body" idx="1"/>
          </p:nvPr>
        </p:nvSpPr>
        <p:spPr/>
        <p:txBody>
          <a:bodyPr/>
          <a:lstStyle/>
          <a:p>
            <a:pPr algn="l"/>
            <a:r>
              <a:rPr lang="en-GB" noProof="0" dirty="0"/>
              <a:t>We also performed specific behaviour analysis on the mice. We did:</a:t>
            </a:r>
          </a:p>
          <a:p>
            <a:pPr marL="228600" indent="-228600" algn="l">
              <a:buFont typeface="+mj-lt"/>
              <a:buAutoNum type="arabicPeriod"/>
            </a:pPr>
            <a:r>
              <a:rPr lang="en-GB" noProof="0" dirty="0"/>
              <a:t>Survival rate analysis on the treated mice and both the controls. In particular we can see that the survival rate in AAV9-Cas9-FUS treated mice </a:t>
            </a:r>
            <a:r>
              <a:rPr lang="en-GB" noProof="0" dirty="0" err="1"/>
              <a:t>significally</a:t>
            </a:r>
            <a:r>
              <a:rPr lang="en-GB" noProof="0" dirty="0"/>
              <a:t> increased respect to the two controls.</a:t>
            </a:r>
          </a:p>
          <a:p>
            <a:pPr marL="228600" indent="-228600" algn="l">
              <a:buFont typeface="+mj-lt"/>
              <a:buAutoNum type="arabicPeriod"/>
            </a:pPr>
            <a:r>
              <a:rPr lang="en-GB" noProof="0" dirty="0"/>
              <a:t>Rotarod analysis on </a:t>
            </a:r>
            <a:r>
              <a:rPr lang="en-GB" sz="1200" kern="1200" noProof="0" dirty="0">
                <a:solidFill>
                  <a:srgbClr val="000000"/>
                </a:solidFill>
                <a:effectLst/>
                <a:latin typeface="Calibri" panose="020F0502020204030204" pitchFamily="34" charset="0"/>
                <a:ea typeface="+mn-ea"/>
                <a:cs typeface="+mn-cs"/>
              </a:rPr>
              <a:t>AAV9-Cas9-FUS</a:t>
            </a:r>
            <a:r>
              <a:rPr lang="en-GB" noProof="0" dirty="0"/>
              <a:t> treated mice, on the two controls and on wild-type mice. From the graph we </a:t>
            </a:r>
            <a:r>
              <a:rPr lang="en-GB" noProof="0" dirty="0" err="1"/>
              <a:t>easely</a:t>
            </a:r>
            <a:r>
              <a:rPr lang="en-GB" noProof="0" dirty="0"/>
              <a:t> deduce that WT and </a:t>
            </a:r>
            <a:r>
              <a:rPr lang="en-GB" sz="1200" kern="1200" noProof="0" dirty="0">
                <a:solidFill>
                  <a:srgbClr val="000000"/>
                </a:solidFill>
                <a:effectLst/>
                <a:latin typeface="Calibri" panose="020F0502020204030204" pitchFamily="34" charset="0"/>
                <a:ea typeface="+mn-ea"/>
                <a:cs typeface="+mn-cs"/>
              </a:rPr>
              <a:t>AAV9-Cas9-FUS</a:t>
            </a:r>
            <a:r>
              <a:rPr lang="en-GB" noProof="0" dirty="0"/>
              <a:t> treated mice have much better performances respect to the two types of control mice.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noProof="0" dirty="0"/>
              <a:t>Weight analysis </a:t>
            </a:r>
            <a:r>
              <a:rPr lang="en-GB" sz="1200" kern="1200" noProof="0" dirty="0">
                <a:solidFill>
                  <a:srgbClr val="000000"/>
                </a:solidFill>
                <a:effectLst/>
                <a:latin typeface="Calibri" panose="020F0502020204030204" pitchFamily="34" charset="0"/>
                <a:ea typeface="+mn-ea"/>
                <a:cs typeface="+mn-cs"/>
              </a:rPr>
              <a:t>on AAV9-Cas9-FUS treated mice, on the two controls and on wild-type mice. We obtain a similar graph respect to the previous one. </a:t>
            </a:r>
            <a:r>
              <a:rPr lang="en-GB" sz="1200" kern="1200" noProof="0" dirty="0">
                <a:solidFill>
                  <a:schemeClr val="tx1"/>
                </a:solidFill>
                <a:effectLst/>
                <a:latin typeface="+mn-lt"/>
                <a:ea typeface="+mn-ea"/>
                <a:cs typeface="+mn-cs"/>
              </a:rPr>
              <a:t>Treated mice also exhibited reduced muscular atrophy, as evidenced by a slower rate of weight loss after disease onset.</a:t>
            </a:r>
            <a:endParaRPr lang="en-GB" noProof="0" dirty="0"/>
          </a:p>
          <a:p>
            <a:pPr marL="0" indent="0" algn="l">
              <a:buFont typeface="+mj-lt"/>
              <a:buNone/>
            </a:pPr>
            <a:endParaRPr lang="en-GB" sz="1200" kern="1200" noProof="0" dirty="0">
              <a:solidFill>
                <a:srgbClr val="000000"/>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kern="1200" noProof="0" dirty="0">
                <a:solidFill>
                  <a:schemeClr val="tx1"/>
                </a:solidFill>
                <a:effectLst/>
                <a:latin typeface="+mn-lt"/>
                <a:ea typeface="+mn-ea"/>
                <a:cs typeface="+mn-cs"/>
              </a:rPr>
              <a:t>We also investigated whether SaCas9 induced OT modifications in vivo. Using Cas-</a:t>
            </a:r>
            <a:r>
              <a:rPr lang="en-GB" sz="1200" kern="1200" noProof="0" dirty="0" err="1">
                <a:solidFill>
                  <a:schemeClr val="tx1"/>
                </a:solidFill>
                <a:effectLst/>
                <a:latin typeface="+mn-lt"/>
                <a:ea typeface="+mn-ea"/>
                <a:cs typeface="+mn-cs"/>
              </a:rPr>
              <a:t>OFFinder</a:t>
            </a:r>
            <a:r>
              <a:rPr lang="en-GB" sz="1200" kern="1200" noProof="0" dirty="0">
                <a:solidFill>
                  <a:schemeClr val="tx1"/>
                </a:solidFill>
                <a:effectLst/>
                <a:latin typeface="+mn-lt"/>
                <a:ea typeface="+mn-ea"/>
                <a:cs typeface="+mn-cs"/>
              </a:rPr>
              <a:t>, we identified 12 potential OT sites in the mouse genome that differed from the on-target SaCas9 cleavage site by up to four mismatches. Deep sequencing revealed no significant increase in indel formation at each candidate OT site in CRISPR-treated mice compared to control animals.</a:t>
            </a:r>
            <a:endParaRPr lang="en-GB" noProof="0" dirty="0"/>
          </a:p>
          <a:p>
            <a:pPr marL="0" indent="0" algn="l">
              <a:buFont typeface="+mj-lt"/>
              <a:buNone/>
            </a:pPr>
            <a:endParaRPr lang="en-GB" sz="1200" kern="1200" noProof="0" dirty="0">
              <a:solidFill>
                <a:srgbClr val="000000"/>
              </a:solidFill>
              <a:effectLst/>
              <a:latin typeface="Calibri" panose="020F0502020204030204" pitchFamily="34" charset="0"/>
              <a:ea typeface="+mn-ea"/>
              <a:cs typeface="+mn-cs"/>
            </a:endParaRPr>
          </a:p>
          <a:p>
            <a:pPr marL="0" indent="0" algn="l">
              <a:buFont typeface="+mj-lt"/>
              <a:buNone/>
            </a:pPr>
            <a:r>
              <a:rPr lang="en-GB" sz="1200" kern="1200" noProof="0" dirty="0">
                <a:solidFill>
                  <a:srgbClr val="000000"/>
                </a:solidFill>
                <a:effectLst/>
                <a:latin typeface="Calibri" panose="020F0502020204030204" pitchFamily="34" charset="0"/>
                <a:ea typeface="+mn-ea"/>
                <a:cs typeface="+mn-cs"/>
              </a:rPr>
              <a:t>We also analysed the sequences of the </a:t>
            </a:r>
            <a:r>
              <a:rPr lang="en-GB" sz="1200" kern="1200" noProof="0" dirty="0" err="1">
                <a:solidFill>
                  <a:srgbClr val="000000"/>
                </a:solidFill>
                <a:effectLst/>
                <a:latin typeface="Calibri" panose="020F0502020204030204" pitchFamily="34" charset="0"/>
                <a:ea typeface="+mn-ea"/>
                <a:cs typeface="+mn-cs"/>
              </a:rPr>
              <a:t>Fus</a:t>
            </a:r>
            <a:r>
              <a:rPr lang="en-GB" sz="1200" kern="1200" noProof="0" dirty="0">
                <a:solidFill>
                  <a:srgbClr val="000000"/>
                </a:solidFill>
                <a:effectLst/>
                <a:latin typeface="Calibri" panose="020F0502020204030204" pitchFamily="34" charset="0"/>
                <a:ea typeface="+mn-ea"/>
                <a:cs typeface="+mn-cs"/>
              </a:rPr>
              <a:t> gene in mice carrying CRISPR-Cas9-induced gene modifications. Insertions are indicated with (+), deletions are indicated with (-). Small letters represent the inserted nucleotides. </a:t>
            </a:r>
          </a:p>
          <a:p>
            <a:pPr marL="0" indent="0" algn="l">
              <a:buFont typeface="+mj-lt"/>
              <a:buNone/>
            </a:pPr>
            <a:r>
              <a:rPr lang="en-GB" sz="1200" kern="1200" noProof="0" dirty="0">
                <a:solidFill>
                  <a:srgbClr val="000000"/>
                </a:solidFill>
                <a:effectLst/>
                <a:latin typeface="Calibri" panose="020F0502020204030204" pitchFamily="34" charset="0"/>
                <a:ea typeface="+mn-ea"/>
                <a:cs typeface="+mn-cs"/>
              </a:rPr>
              <a:t>Thanks to DNA sequencing analysis, we identified 10 mice carrying genetic modifications of the mutant allele and also, we weren’t able to detect any gene editing events in the WT allele of these gene-modified mice, confirming the specificity of sgRNA in targeting the mutant allele. </a:t>
            </a:r>
          </a:p>
          <a:p>
            <a:pPr marL="0" indent="0" algn="l">
              <a:buFont typeface="+mj-lt"/>
              <a:buNone/>
            </a:pPr>
            <a:r>
              <a:rPr lang="en-GB" sz="1200" kern="1200" noProof="0" dirty="0">
                <a:solidFill>
                  <a:srgbClr val="000000"/>
                </a:solidFill>
                <a:effectLst/>
                <a:latin typeface="Calibri" panose="020F0502020204030204" pitchFamily="34" charset="0"/>
                <a:ea typeface="+mn-ea"/>
                <a:cs typeface="+mn-cs"/>
              </a:rPr>
              <a:t>We found that gene-editing events induced by the CRISPR-Cas9 system included both NHEJ-mediated insertions and deletions and HDR-mediated repair.</a:t>
            </a:r>
          </a:p>
          <a:p>
            <a:pPr marL="0" indent="0" algn="l">
              <a:buFont typeface="+mj-lt"/>
              <a:buNone/>
            </a:pPr>
            <a:endParaRPr lang="en-GB" sz="1200" kern="1200" noProof="0" dirty="0">
              <a:solidFill>
                <a:srgbClr val="000000"/>
              </a:solidFill>
              <a:effectLst/>
              <a:latin typeface="Calibri" panose="020F0502020204030204" pitchFamily="34" charset="0"/>
              <a:ea typeface="+mn-ea"/>
              <a:cs typeface="+mn-cs"/>
            </a:endParaRPr>
          </a:p>
          <a:p>
            <a:pPr algn="l"/>
            <a:r>
              <a:rPr lang="en-GB" sz="1200" kern="1200" noProof="0" dirty="0">
                <a:solidFill>
                  <a:srgbClr val="000000"/>
                </a:solidFill>
                <a:effectLst/>
                <a:latin typeface="Calibri" panose="020F0502020204030204" pitchFamily="34" charset="0"/>
                <a:ea typeface="+mn-ea"/>
                <a:cs typeface="+mn-cs"/>
              </a:rPr>
              <a:t>After all these analysis we can state that </a:t>
            </a:r>
            <a:r>
              <a:rPr lang="en-GB" sz="1200" noProof="0" dirty="0">
                <a:effectLst/>
                <a:latin typeface="AdvTT78ea841c"/>
              </a:rPr>
              <a:t>CRISPR-Cas9</a:t>
            </a:r>
            <a:r>
              <a:rPr lang="en-GB" sz="1200" noProof="0" dirty="0">
                <a:effectLst/>
                <a:latin typeface="AdvTT78ea841c+20"/>
              </a:rPr>
              <a:t>–</a:t>
            </a:r>
            <a:r>
              <a:rPr lang="en-GB" sz="1200" noProof="0" dirty="0">
                <a:effectLst/>
                <a:latin typeface="AdvTT78ea841c"/>
              </a:rPr>
              <a:t>mediated reconstitution of FUS expression in FUS</a:t>
            </a:r>
            <a:r>
              <a:rPr lang="en-GB" sz="1200" kern="1200" noProof="0" dirty="0">
                <a:solidFill>
                  <a:srgbClr val="000000"/>
                </a:solidFill>
                <a:effectLst/>
                <a:latin typeface="Avenir Medium" panose="02000503020000020003" pitchFamily="2" charset="0"/>
                <a:ea typeface="+mn-ea"/>
                <a:cs typeface="+mn-cs"/>
              </a:rPr>
              <a:t>Δ14</a:t>
            </a:r>
            <a:r>
              <a:rPr lang="en-GB" sz="1200" noProof="0" dirty="0">
                <a:effectLst/>
                <a:latin typeface="AdvTT78ea841c"/>
              </a:rPr>
              <a:t> mice enhances the survival of spinal cord motor neurons and improves motor function and life span. </a:t>
            </a:r>
            <a:endParaRPr lang="en-GB" noProof="0" dirty="0"/>
          </a:p>
          <a:p>
            <a:pPr marL="0" indent="0" algn="l">
              <a:buFont typeface="+mj-lt"/>
              <a:buNone/>
            </a:pPr>
            <a:endParaRPr lang="it-IT" dirty="0"/>
          </a:p>
        </p:txBody>
      </p:sp>
      <p:sp>
        <p:nvSpPr>
          <p:cNvPr id="4" name="Segnaposto numero diapositiva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87905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9" name="Titolo"/>
          <p:cNvSpPr txBox="1">
            <a:spLocks noGrp="1"/>
          </p:cNvSpPr>
          <p:nvPr>
            <p:ph type="title" hasCustomPrompt="1"/>
          </p:nvPr>
        </p:nvSpPr>
        <p:spPr>
          <a:xfrm>
            <a:off x="904875" y="809625"/>
            <a:ext cx="16478250" cy="1076212"/>
          </a:xfrm>
          <a:prstGeom prst="rect">
            <a:avLst/>
          </a:prstGeom>
        </p:spPr>
        <p:txBody>
          <a:bodyPr/>
          <a:lstStyle/>
          <a:p>
            <a:r>
              <a:t>Titolo</a:t>
            </a:r>
          </a:p>
        </p:txBody>
      </p:sp>
      <p:sp>
        <p:nvSpPr>
          <p:cNvPr id="80" name="Sottotitolo diapositiva"/>
          <p:cNvSpPr txBox="1">
            <a:spLocks noGrp="1"/>
          </p:cNvSpPr>
          <p:nvPr>
            <p:ph type="body" sz="quarter" idx="21" hasCustomPrompt="1"/>
          </p:nvPr>
        </p:nvSpPr>
        <p:spPr>
          <a:xfrm>
            <a:off x="904875" y="1779722"/>
            <a:ext cx="16478250" cy="701085"/>
          </a:xfrm>
          <a:prstGeom prst="rect">
            <a:avLst/>
          </a:prstGeom>
        </p:spPr>
        <p:txBody>
          <a:bodyPr lIns="45719" tIns="45719" rIns="45719" bIns="45719"/>
          <a:lstStyle>
            <a:lvl1pPr marL="0" indent="0" defTabSz="619125">
              <a:lnSpc>
                <a:spcPct val="100000"/>
              </a:lnSpc>
              <a:spcBef>
                <a:spcPts val="0"/>
              </a:spcBef>
              <a:buSzTx/>
              <a:buNone/>
              <a:defRPr sz="4125" b="1"/>
            </a:lvl1pPr>
          </a:lstStyle>
          <a:p>
            <a:r>
              <a:t>Sottotitolo diapositiva</a:t>
            </a:r>
          </a:p>
        </p:txBody>
      </p:sp>
      <p:sp>
        <p:nvSpPr>
          <p:cNvPr id="8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8632965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hyperlink" Target="https://www.nature.com/articles/s42003-021-02538-8" TargetMode="External"/><Relationship Id="rId3" Type="http://schemas.openxmlformats.org/officeDocument/2006/relationships/hyperlink" Target="https://www.frontiersin.org/articles/10.3389/fnins.2019.01310/full" TargetMode="External"/><Relationship Id="rId7" Type="http://schemas.openxmlformats.org/officeDocument/2006/relationships/hyperlink" Target="https://www.ncbi.nlm.nih.gov/pmc/articles/PMC2764725/" TargetMode="External"/><Relationship Id="rId12" Type="http://schemas.openxmlformats.org/officeDocument/2006/relationships/hyperlink" Target="https://www.greyb.com/problems-with-crispr/"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jnnp.bmj.com/content/81/6/639" TargetMode="External"/><Relationship Id="rId11" Type="http://schemas.openxmlformats.org/officeDocument/2006/relationships/hyperlink" Target="https://www.sciencedirect.com/science/article/pii/S2329050120300723" TargetMode="External"/><Relationship Id="rId5" Type="http://schemas.openxmlformats.org/officeDocument/2006/relationships/hyperlink" Target="https://actaneurocomms.biomedcentral.com/articles/10.1186/s40478-019-0658-x" TargetMode="External"/><Relationship Id="rId10" Type="http://schemas.openxmlformats.org/officeDocument/2006/relationships/hyperlink" Target="https://www.frontiersin.org/articles/10.3389/fimmu.2021.675897/full" TargetMode="External"/><Relationship Id="rId4" Type="http://schemas.openxmlformats.org/officeDocument/2006/relationships/hyperlink" Target="https://www.ncbi.nlm.nih.gov/pmc/articles/PMC7540334/" TargetMode="External"/><Relationship Id="rId9" Type="http://schemas.openxmlformats.org/officeDocument/2006/relationships/hyperlink" Target="https://www.ncbi.nlm.nih.gov/pmc/articles/PMC292268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grpSp>
        <p:nvGrpSpPr>
          <p:cNvPr id="2" name="Group 2"/>
          <p:cNvGrpSpPr/>
          <p:nvPr/>
        </p:nvGrpSpPr>
        <p:grpSpPr>
          <a:xfrm>
            <a:off x="307190" y="0"/>
            <a:ext cx="142711" cy="10287000"/>
            <a:chOff x="0" y="0"/>
            <a:chExt cx="190282" cy="13716000"/>
          </a:xfrm>
        </p:grpSpPr>
        <p:sp>
          <p:nvSpPr>
            <p:cNvPr id="3" name="AutoShape 3"/>
            <p:cNvSpPr/>
            <p:nvPr/>
          </p:nvSpPr>
          <p:spPr>
            <a:xfrm>
              <a:off x="88791" y="0"/>
              <a:ext cx="12700" cy="13716000"/>
            </a:xfrm>
            <a:prstGeom prst="rect">
              <a:avLst/>
            </a:prstGeom>
            <a:solidFill>
              <a:srgbClr val="141414"/>
            </a:solidFill>
          </p:spPr>
        </p:sp>
        <p:sp>
          <p:nvSpPr>
            <p:cNvPr id="4" name="AutoShape 4"/>
            <p:cNvSpPr/>
            <p:nvPr/>
          </p:nvSpPr>
          <p:spPr>
            <a:xfrm>
              <a:off x="0" y="5820971"/>
              <a:ext cx="190282" cy="2074059"/>
            </a:xfrm>
            <a:prstGeom prst="rect">
              <a:avLst/>
            </a:prstGeom>
            <a:solidFill>
              <a:srgbClr val="700C1A"/>
            </a:solidFill>
          </p:spPr>
        </p:sp>
      </p:grpSp>
      <p:pic>
        <p:nvPicPr>
          <p:cNvPr id="5" name="Picture 5"/>
          <p:cNvPicPr>
            <a:picLocks noChangeAspect="1"/>
          </p:cNvPicPr>
          <p:nvPr/>
        </p:nvPicPr>
        <p:blipFill>
          <a:blip r:embed="rId3"/>
          <a:srcRect/>
          <a:stretch>
            <a:fillRect/>
          </a:stretch>
        </p:blipFill>
        <p:spPr>
          <a:xfrm>
            <a:off x="13657727" y="489871"/>
            <a:ext cx="3601573" cy="1077658"/>
          </a:xfrm>
          <a:prstGeom prst="rect">
            <a:avLst/>
          </a:prstGeom>
        </p:spPr>
      </p:pic>
      <p:pic>
        <p:nvPicPr>
          <p:cNvPr id="6" name="Picture 6"/>
          <p:cNvPicPr>
            <a:picLocks noChangeAspect="1"/>
          </p:cNvPicPr>
          <p:nvPr/>
        </p:nvPicPr>
        <p:blipFill>
          <a:blip r:embed="rId4"/>
          <a:srcRect l="32105" r="29285"/>
          <a:stretch>
            <a:fillRect/>
          </a:stretch>
        </p:blipFill>
        <p:spPr>
          <a:xfrm>
            <a:off x="688036" y="0"/>
            <a:ext cx="7060832" cy="10287000"/>
          </a:xfrm>
          <a:prstGeom prst="rect">
            <a:avLst/>
          </a:prstGeom>
        </p:spPr>
      </p:pic>
      <p:grpSp>
        <p:nvGrpSpPr>
          <p:cNvPr id="7" name="Group 7"/>
          <p:cNvGrpSpPr/>
          <p:nvPr/>
        </p:nvGrpSpPr>
        <p:grpSpPr>
          <a:xfrm>
            <a:off x="8053597" y="2893219"/>
            <a:ext cx="9952343" cy="3659436"/>
            <a:chOff x="0" y="47625"/>
            <a:chExt cx="13269790" cy="4879249"/>
          </a:xfrm>
        </p:grpSpPr>
        <p:sp>
          <p:nvSpPr>
            <p:cNvPr id="8" name="TextBox 8"/>
            <p:cNvSpPr txBox="1"/>
            <p:nvPr/>
          </p:nvSpPr>
          <p:spPr>
            <a:xfrm>
              <a:off x="0" y="47625"/>
              <a:ext cx="13269790" cy="3713838"/>
            </a:xfrm>
            <a:prstGeom prst="rect">
              <a:avLst/>
            </a:prstGeom>
          </p:spPr>
          <p:txBody>
            <a:bodyPr lIns="0" tIns="0" rIns="0" bIns="0" rtlCol="0" anchor="t">
              <a:spAutoFit/>
            </a:bodyPr>
            <a:lstStyle/>
            <a:p>
              <a:pPr algn="ctr">
                <a:lnSpc>
                  <a:spcPts val="5390"/>
                </a:lnSpc>
              </a:pPr>
              <a:r>
                <a:rPr lang="en-US" sz="4900" b="1" spc="-49" dirty="0">
                  <a:solidFill>
                    <a:srgbClr val="700C1A"/>
                  </a:solidFill>
                  <a:latin typeface="Avenir Heavy" panose="02000503020000020003" pitchFamily="2" charset="0"/>
                </a:rPr>
                <a:t>FUS1 gene targeting</a:t>
              </a:r>
              <a:r>
                <a:rPr lang="en-US" sz="4900" b="1" spc="-49" dirty="0">
                  <a:solidFill>
                    <a:srgbClr val="141414"/>
                  </a:solidFill>
                  <a:latin typeface="Avenir Heavy" panose="02000503020000020003" pitchFamily="2" charset="0"/>
                </a:rPr>
                <a:t> in order to improve moto-neuronal function </a:t>
              </a:r>
              <a:r>
                <a:rPr lang="en-US" sz="4900" b="1" spc="-49" dirty="0">
                  <a:solidFill>
                    <a:srgbClr val="700C1A"/>
                  </a:solidFill>
                  <a:latin typeface="Avenir Heavy" panose="02000503020000020003" pitchFamily="2" charset="0"/>
                </a:rPr>
                <a:t>in</a:t>
              </a:r>
              <a:r>
                <a:rPr lang="en-US" sz="4900" b="1" spc="-49" dirty="0">
                  <a:solidFill>
                    <a:srgbClr val="141414"/>
                  </a:solidFill>
                  <a:latin typeface="Avenir Heavy" panose="02000503020000020003" pitchFamily="2" charset="0"/>
                </a:rPr>
                <a:t> </a:t>
              </a:r>
              <a:r>
                <a:rPr lang="en-US" sz="4900" b="1" spc="-49" dirty="0">
                  <a:solidFill>
                    <a:srgbClr val="700C1A"/>
                  </a:solidFill>
                  <a:latin typeface="Avenir Heavy" panose="02000503020000020003" pitchFamily="2" charset="0"/>
                </a:rPr>
                <a:t>ALS mice model</a:t>
              </a:r>
            </a:p>
            <a:p>
              <a:pPr algn="ctr">
                <a:lnSpc>
                  <a:spcPts val="5390"/>
                </a:lnSpc>
              </a:pPr>
              <a:endParaRPr lang="en-US" sz="4900" spc="-49" dirty="0">
                <a:solidFill>
                  <a:srgbClr val="700C1A"/>
                </a:solidFill>
                <a:latin typeface="Poppins Bold Bold"/>
              </a:endParaRPr>
            </a:p>
          </p:txBody>
        </p:sp>
        <p:sp>
          <p:nvSpPr>
            <p:cNvPr id="9" name="TextBox 9"/>
            <p:cNvSpPr txBox="1"/>
            <p:nvPr/>
          </p:nvSpPr>
          <p:spPr>
            <a:xfrm>
              <a:off x="1339671" y="4188809"/>
              <a:ext cx="11930119" cy="738065"/>
            </a:xfrm>
            <a:prstGeom prst="rect">
              <a:avLst/>
            </a:prstGeom>
          </p:spPr>
          <p:txBody>
            <a:bodyPr lIns="0" tIns="0" rIns="0" bIns="0" rtlCol="0" anchor="t">
              <a:spAutoFit/>
            </a:bodyPr>
            <a:lstStyle/>
            <a:p>
              <a:pPr algn="r">
                <a:lnSpc>
                  <a:spcPts val="4480"/>
                </a:lnSpc>
              </a:pPr>
              <a:r>
                <a:rPr lang="en-US" sz="3199" dirty="0">
                  <a:solidFill>
                    <a:srgbClr val="141414"/>
                  </a:solidFill>
                  <a:latin typeface="Avenir Medium" panose="02000503020000020003" pitchFamily="2" charset="0"/>
                </a:rPr>
                <a:t>A Gene Therapy approach</a:t>
              </a:r>
            </a:p>
          </p:txBody>
        </p:sp>
      </p:grpSp>
      <p:grpSp>
        <p:nvGrpSpPr>
          <p:cNvPr id="10" name="Group 10"/>
          <p:cNvGrpSpPr/>
          <p:nvPr/>
        </p:nvGrpSpPr>
        <p:grpSpPr>
          <a:xfrm>
            <a:off x="15834240" y="7665058"/>
            <a:ext cx="2171700" cy="1813515"/>
            <a:chOff x="-1808566" y="-482357"/>
            <a:chExt cx="6364274" cy="3774702"/>
          </a:xfrm>
        </p:grpSpPr>
        <p:sp>
          <p:nvSpPr>
            <p:cNvPr id="11" name="TextBox 11"/>
            <p:cNvSpPr txBox="1"/>
            <p:nvPr/>
          </p:nvSpPr>
          <p:spPr>
            <a:xfrm>
              <a:off x="-1808566" y="-482357"/>
              <a:ext cx="6364274" cy="3752668"/>
            </a:xfrm>
            <a:prstGeom prst="rect">
              <a:avLst/>
            </a:prstGeom>
          </p:spPr>
          <p:txBody>
            <a:bodyPr wrap="square" lIns="0" tIns="0" rIns="0" bIns="0" rtlCol="0" anchor="t">
              <a:spAutoFit/>
            </a:bodyPr>
            <a:lstStyle/>
            <a:p>
              <a:pPr algn="r">
                <a:lnSpc>
                  <a:spcPts val="2837"/>
                </a:lnSpc>
              </a:pPr>
              <a:r>
                <a:rPr lang="en-US" sz="2579" spc="-25" dirty="0" err="1">
                  <a:solidFill>
                    <a:srgbClr val="141414"/>
                  </a:solidFill>
                  <a:latin typeface="Avenir Light" panose="020B0402020203020204" pitchFamily="34" charset="77"/>
                </a:rPr>
                <a:t>Castrucci</a:t>
              </a:r>
              <a:r>
                <a:rPr lang="en-US" sz="2579" spc="-25" dirty="0">
                  <a:solidFill>
                    <a:srgbClr val="141414"/>
                  </a:solidFill>
                  <a:latin typeface="Avenir Light" panose="020B0402020203020204" pitchFamily="34" charset="77"/>
                </a:rPr>
                <a:t> C.</a:t>
              </a:r>
            </a:p>
            <a:p>
              <a:pPr algn="r">
                <a:lnSpc>
                  <a:spcPts val="2837"/>
                </a:lnSpc>
              </a:pPr>
              <a:r>
                <a:rPr lang="en-US" sz="2579" spc="-25" dirty="0" err="1">
                  <a:solidFill>
                    <a:srgbClr val="141414"/>
                  </a:solidFill>
                  <a:latin typeface="Avenir Light" panose="020B0402020203020204" pitchFamily="34" charset="77"/>
                </a:rPr>
                <a:t>Nutarelli</a:t>
              </a:r>
              <a:r>
                <a:rPr lang="en-US" sz="2579" spc="-25" dirty="0">
                  <a:solidFill>
                    <a:srgbClr val="141414"/>
                  </a:solidFill>
                  <a:latin typeface="Avenir Light" panose="020B0402020203020204" pitchFamily="34" charset="77"/>
                </a:rPr>
                <a:t> S.</a:t>
              </a:r>
            </a:p>
            <a:p>
              <a:pPr algn="r">
                <a:lnSpc>
                  <a:spcPts val="2837"/>
                </a:lnSpc>
              </a:pPr>
              <a:r>
                <a:rPr lang="en-US" sz="2579" spc="-25" dirty="0" err="1">
                  <a:solidFill>
                    <a:srgbClr val="141414"/>
                  </a:solidFill>
                  <a:latin typeface="Avenir Light" panose="020B0402020203020204" pitchFamily="34" charset="77"/>
                </a:rPr>
                <a:t>Piscopo</a:t>
              </a:r>
              <a:r>
                <a:rPr lang="en-US" sz="2579" spc="-25" dirty="0">
                  <a:solidFill>
                    <a:srgbClr val="141414"/>
                  </a:solidFill>
                  <a:latin typeface="Avenir Light" panose="020B0402020203020204" pitchFamily="34" charset="77"/>
                </a:rPr>
                <a:t> F.</a:t>
              </a:r>
            </a:p>
            <a:p>
              <a:pPr algn="r">
                <a:lnSpc>
                  <a:spcPts val="2837"/>
                </a:lnSpc>
              </a:pPr>
              <a:r>
                <a:rPr lang="en-US" sz="2579" spc="-25" dirty="0">
                  <a:solidFill>
                    <a:srgbClr val="141414"/>
                  </a:solidFill>
                  <a:latin typeface="Avenir Light" panose="020B0402020203020204" pitchFamily="34" charset="77"/>
                </a:rPr>
                <a:t>Romano V.</a:t>
              </a:r>
            </a:p>
            <a:p>
              <a:pPr algn="r">
                <a:lnSpc>
                  <a:spcPts val="2837"/>
                </a:lnSpc>
              </a:pPr>
              <a:r>
                <a:rPr lang="en-US" sz="2579" spc="-25" dirty="0" err="1">
                  <a:solidFill>
                    <a:srgbClr val="141414"/>
                  </a:solidFill>
                  <a:latin typeface="Avenir Light" panose="020B0402020203020204" pitchFamily="34" charset="77"/>
                </a:rPr>
                <a:t>Rubiu</a:t>
              </a:r>
              <a:r>
                <a:rPr lang="en-US" sz="2579" spc="-25" dirty="0">
                  <a:solidFill>
                    <a:srgbClr val="141414"/>
                  </a:solidFill>
                  <a:latin typeface="Avenir Light" panose="020B0402020203020204" pitchFamily="34" charset="77"/>
                </a:rPr>
                <a:t> R.R.</a:t>
              </a:r>
            </a:p>
          </p:txBody>
        </p:sp>
        <p:sp>
          <p:nvSpPr>
            <p:cNvPr id="12" name="TextBox 12"/>
            <p:cNvSpPr txBox="1"/>
            <p:nvPr/>
          </p:nvSpPr>
          <p:spPr>
            <a:xfrm>
              <a:off x="406179" y="2804158"/>
              <a:ext cx="3617131" cy="488187"/>
            </a:xfrm>
            <a:prstGeom prst="rect">
              <a:avLst/>
            </a:prstGeom>
          </p:spPr>
          <p:txBody>
            <a:bodyPr lIns="0" tIns="0" rIns="0" bIns="0" rtlCol="0" anchor="t">
              <a:spAutoFit/>
            </a:bodyPr>
            <a:lstStyle/>
            <a:p>
              <a:pPr algn="r">
                <a:lnSpc>
                  <a:spcPts val="3142"/>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he cell’s natural repair process could create unwanted off-target mutations where the modified DNA is inserted at the cut site."/>
          <p:cNvSpPr txBox="1"/>
          <p:nvPr/>
        </p:nvSpPr>
        <p:spPr>
          <a:xfrm>
            <a:off x="965116" y="2336194"/>
            <a:ext cx="6241422" cy="1184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lvl1pPr algn="l" defTabSz="457200">
              <a:defRPr sz="2500">
                <a:solidFill>
                  <a:srgbClr val="252525"/>
                </a:solidFill>
                <a:latin typeface="Avenir Book"/>
                <a:ea typeface="Avenir Book"/>
                <a:cs typeface="Avenir Book"/>
                <a:sym typeface="Avenir Book"/>
              </a:defRPr>
            </a:lvl1pPr>
          </a:lstStyle>
          <a:p>
            <a:r>
              <a:rPr sz="2400" dirty="0">
                <a:solidFill>
                  <a:schemeClr val="tx1"/>
                </a:solidFill>
                <a:latin typeface="Avenir Light" panose="020B0402020203020204" pitchFamily="34" charset="77"/>
              </a:rPr>
              <a:t>The cell’s natural repair process could create unwanted off-target mutations where the modified DNA is inserted at the cut site.</a:t>
            </a:r>
          </a:p>
        </p:txBody>
      </p:sp>
      <p:sp>
        <p:nvSpPr>
          <p:cNvPr id="153" name="To prevent off-target binding, an additional second guide RNA can be implied that has a blocking guide…"/>
          <p:cNvSpPr txBox="1"/>
          <p:nvPr/>
        </p:nvSpPr>
        <p:spPr>
          <a:xfrm>
            <a:off x="10106504" y="2229973"/>
            <a:ext cx="7281923"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p>
            <a:pPr defTabSz="342900">
              <a:defRPr sz="2500">
                <a:solidFill>
                  <a:srgbClr val="252525"/>
                </a:solidFill>
                <a:latin typeface="Avenir Book"/>
                <a:ea typeface="Avenir Book"/>
                <a:cs typeface="Avenir Book"/>
                <a:sym typeface="Avenir Book"/>
              </a:defRPr>
            </a:pPr>
            <a:r>
              <a:rPr sz="2400" dirty="0">
                <a:latin typeface="Avenir Light" panose="020B0402020203020204" pitchFamily="34" charset="77"/>
              </a:rPr>
              <a:t>To prevent off-target binding, an additional </a:t>
            </a:r>
            <a:r>
              <a:rPr sz="2400" dirty="0">
                <a:latin typeface="Avenir Light" panose="020B0402020203020204" pitchFamily="34" charset="77"/>
                <a:ea typeface="Avenir Heavy"/>
                <a:cs typeface="Avenir Heavy"/>
                <a:sym typeface="Avenir Heavy"/>
              </a:rPr>
              <a:t>second guide RNA</a:t>
            </a:r>
            <a:r>
              <a:rPr sz="2400" dirty="0">
                <a:latin typeface="Avenir Light" panose="020B0402020203020204" pitchFamily="34" charset="77"/>
              </a:rPr>
              <a:t> can be implied that has a blocking guide sequence that is complementary to an off-target nucleic acid sequence.</a:t>
            </a:r>
          </a:p>
        </p:txBody>
      </p:sp>
      <p:sp>
        <p:nvSpPr>
          <p:cNvPr id="155" name="Second guide RNA"/>
          <p:cNvSpPr txBox="1"/>
          <p:nvPr/>
        </p:nvSpPr>
        <p:spPr>
          <a:xfrm>
            <a:off x="10106504" y="1679972"/>
            <a:ext cx="3599971" cy="507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lvl1pPr algn="l" defTabSz="457200">
              <a:defRPr sz="3000">
                <a:solidFill>
                  <a:srgbClr val="252525"/>
                </a:solidFill>
                <a:latin typeface="Avenir Heavy"/>
                <a:ea typeface="Avenir Heavy"/>
                <a:cs typeface="Avenir Heavy"/>
                <a:sym typeface="Avenir Heavy"/>
              </a:defRPr>
            </a:lvl1pPr>
          </a:lstStyle>
          <a:p>
            <a:r>
              <a:rPr sz="2800" dirty="0">
                <a:solidFill>
                  <a:srgbClr val="70151A"/>
                </a:solidFill>
                <a:latin typeface="Avenir Medium" panose="02000503020000020003" pitchFamily="2" charset="0"/>
              </a:rPr>
              <a:t>Second guide RNA </a:t>
            </a:r>
          </a:p>
        </p:txBody>
      </p:sp>
      <p:sp>
        <p:nvSpPr>
          <p:cNvPr id="156" name="CRISPR off-target mutations"/>
          <p:cNvSpPr txBox="1"/>
          <p:nvPr/>
        </p:nvSpPr>
        <p:spPr>
          <a:xfrm>
            <a:off x="659264" y="1695004"/>
            <a:ext cx="5013548" cy="507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lvl1pPr algn="l" defTabSz="457200">
              <a:defRPr sz="3000">
                <a:solidFill>
                  <a:srgbClr val="252525"/>
                </a:solidFill>
                <a:latin typeface="Avenir Heavy"/>
                <a:ea typeface="Avenir Heavy"/>
                <a:cs typeface="Avenir Heavy"/>
                <a:sym typeface="Avenir Heavy"/>
              </a:defRPr>
            </a:lvl1pPr>
          </a:lstStyle>
          <a:p>
            <a:r>
              <a:rPr lang="it-IT" sz="2800" dirty="0">
                <a:solidFill>
                  <a:srgbClr val="70151A"/>
                </a:solidFill>
                <a:latin typeface="Avenir Medium" panose="02000503020000020003" pitchFamily="2" charset="0"/>
              </a:rPr>
              <a:t>1. </a:t>
            </a:r>
            <a:r>
              <a:rPr sz="2800" dirty="0">
                <a:solidFill>
                  <a:srgbClr val="70151A"/>
                </a:solidFill>
                <a:latin typeface="Avenir Medium" panose="02000503020000020003" pitchFamily="2" charset="0"/>
              </a:rPr>
              <a:t>CRISPR off-target mutations</a:t>
            </a:r>
          </a:p>
        </p:txBody>
      </p:sp>
      <p:sp>
        <p:nvSpPr>
          <p:cNvPr id="157" name="Intrathecal lumbar puncture shows a limited distribution and low transduction…"/>
          <p:cNvSpPr txBox="1"/>
          <p:nvPr/>
        </p:nvSpPr>
        <p:spPr>
          <a:xfrm>
            <a:off x="969988" y="4665755"/>
            <a:ext cx="6195456" cy="1184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p>
            <a:pPr defTabSz="342900">
              <a:defRPr sz="2500">
                <a:solidFill>
                  <a:srgbClr val="2E2E2E"/>
                </a:solidFill>
                <a:latin typeface="Avenir Book"/>
                <a:ea typeface="Avenir Book"/>
                <a:cs typeface="Avenir Book"/>
                <a:sym typeface="Avenir Book"/>
              </a:defRPr>
            </a:pPr>
            <a:r>
              <a:rPr sz="2400" dirty="0">
                <a:latin typeface="Avenir Light" panose="020B0402020203020204" pitchFamily="34" charset="77"/>
              </a:rPr>
              <a:t>Intrathecal lumbar puncture shows a limited distribution and low transduction</a:t>
            </a:r>
            <a:r>
              <a:rPr lang="it-IT" sz="2400" dirty="0">
                <a:latin typeface="Avenir Light" panose="020B0402020203020204" pitchFamily="34" charset="77"/>
              </a:rPr>
              <a:t> </a:t>
            </a:r>
            <a:r>
              <a:rPr sz="2400" dirty="0">
                <a:latin typeface="Avenir Light" panose="020B0402020203020204" pitchFamily="34" charset="77"/>
              </a:rPr>
              <a:t>in the spinal cord</a:t>
            </a:r>
          </a:p>
        </p:txBody>
      </p:sp>
      <p:sp>
        <p:nvSpPr>
          <p:cNvPr id="158" name="Limits of AAV delivery via lumbar puncture"/>
          <p:cNvSpPr txBox="1"/>
          <p:nvPr/>
        </p:nvSpPr>
        <p:spPr>
          <a:xfrm>
            <a:off x="659264" y="3974470"/>
            <a:ext cx="7402091" cy="507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l" defTabSz="457200">
              <a:defRPr sz="3000">
                <a:solidFill>
                  <a:srgbClr val="2E2E2E"/>
                </a:solidFill>
                <a:latin typeface="Avenir Heavy"/>
                <a:ea typeface="Avenir Heavy"/>
                <a:cs typeface="Avenir Heavy"/>
                <a:sym typeface="Avenir Heavy"/>
              </a:defRPr>
            </a:lvl1pPr>
          </a:lstStyle>
          <a:p>
            <a:r>
              <a:rPr lang="it-IT" sz="2800" dirty="0">
                <a:solidFill>
                  <a:srgbClr val="70151A"/>
                </a:solidFill>
                <a:latin typeface="Avenir Medium" panose="02000503020000020003" pitchFamily="2" charset="0"/>
              </a:rPr>
              <a:t>2. </a:t>
            </a:r>
            <a:r>
              <a:rPr sz="2800" dirty="0">
                <a:solidFill>
                  <a:srgbClr val="70151A"/>
                </a:solidFill>
                <a:latin typeface="Avenir Medium" panose="02000503020000020003" pitchFamily="2" charset="0"/>
              </a:rPr>
              <a:t>Limits of AAV delivery via lumbar puncture</a:t>
            </a:r>
          </a:p>
        </p:txBody>
      </p:sp>
      <p:sp>
        <p:nvSpPr>
          <p:cNvPr id="160" name="Vector administered into the cisterna magna distributed reproducibly throughout the spinal cord…"/>
          <p:cNvSpPr txBox="1"/>
          <p:nvPr/>
        </p:nvSpPr>
        <p:spPr>
          <a:xfrm>
            <a:off x="10225214" y="4643205"/>
            <a:ext cx="7163213" cy="1184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p>
            <a:pPr defTabSz="342900">
              <a:defRPr sz="2500">
                <a:solidFill>
                  <a:srgbClr val="2E2E2E"/>
                </a:solidFill>
                <a:latin typeface="Avenir Book"/>
                <a:ea typeface="Avenir Book"/>
                <a:cs typeface="Avenir Book"/>
                <a:sym typeface="Avenir Book"/>
              </a:defRPr>
            </a:pPr>
            <a:r>
              <a:rPr sz="2400" dirty="0">
                <a:latin typeface="Avenir Light" panose="020B0402020203020204" pitchFamily="34" charset="77"/>
              </a:rPr>
              <a:t>Vector administered into the </a:t>
            </a:r>
            <a:r>
              <a:rPr sz="2400" dirty="0">
                <a:latin typeface="Avenir Light" panose="020B0402020203020204" pitchFamily="34" charset="77"/>
                <a:ea typeface="Avenir Heavy"/>
                <a:cs typeface="Avenir Heavy"/>
                <a:sym typeface="Avenir Heavy"/>
              </a:rPr>
              <a:t>cisterna magna </a:t>
            </a:r>
            <a:r>
              <a:rPr sz="2400" dirty="0">
                <a:latin typeface="Avenir Light" panose="020B0402020203020204" pitchFamily="34" charset="77"/>
              </a:rPr>
              <a:t>distributed reproducibly throughout the spinal cord and has a high transduction rate</a:t>
            </a:r>
          </a:p>
        </p:txBody>
      </p:sp>
      <p:sp>
        <p:nvSpPr>
          <p:cNvPr id="161" name="Delivery into the cisterna magna"/>
          <p:cNvSpPr txBox="1"/>
          <p:nvPr/>
        </p:nvSpPr>
        <p:spPr>
          <a:xfrm>
            <a:off x="10106504" y="4012935"/>
            <a:ext cx="5442195" cy="507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defTabSz="342900">
              <a:defRPr sz="1800">
                <a:solidFill>
                  <a:srgbClr val="2E2E2E"/>
                </a:solidFill>
                <a:latin typeface="Helvetica"/>
                <a:ea typeface="Helvetica"/>
                <a:cs typeface="Helvetica"/>
                <a:sym typeface="Helvetica"/>
              </a:defRPr>
            </a:pPr>
            <a:r>
              <a:rPr sz="2800" dirty="0">
                <a:solidFill>
                  <a:srgbClr val="70151A"/>
                </a:solidFill>
                <a:latin typeface="Avenir Medium" panose="02000503020000020003" pitchFamily="2" charset="0"/>
                <a:ea typeface="Avenir Heavy"/>
                <a:cs typeface="Avenir Heavy"/>
                <a:sym typeface="Avenir Heavy"/>
              </a:rPr>
              <a:t>Delivery into the cisterna magna</a:t>
            </a:r>
            <a:r>
              <a:rPr sz="2800" dirty="0">
                <a:solidFill>
                  <a:srgbClr val="70151A"/>
                </a:solidFill>
                <a:latin typeface="Avenir Medium" panose="02000503020000020003" pitchFamily="2" charset="0"/>
              </a:rPr>
              <a:t> </a:t>
            </a:r>
          </a:p>
        </p:txBody>
      </p:sp>
      <p:sp>
        <p:nvSpPr>
          <p:cNvPr id="162" name="The capsid protein of AAV can produce an immune response that could reduce the effectiveness of the therapy due to prior exposure to AAV by natural infection. (45% human sera contain antibodies against rAAV9)"/>
          <p:cNvSpPr txBox="1"/>
          <p:nvPr/>
        </p:nvSpPr>
        <p:spPr>
          <a:xfrm>
            <a:off x="965116" y="6936877"/>
            <a:ext cx="6445860" cy="19236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lvl1pPr algn="l" defTabSz="457200">
              <a:defRPr sz="2500">
                <a:solidFill>
                  <a:srgbClr val="000000"/>
                </a:solidFill>
                <a:latin typeface="Avenir Book"/>
                <a:ea typeface="Avenir Book"/>
                <a:cs typeface="Avenir Book"/>
                <a:sym typeface="Avenir Book"/>
              </a:defRPr>
            </a:lvl1pPr>
          </a:lstStyle>
          <a:p>
            <a:r>
              <a:rPr sz="2400" dirty="0">
                <a:solidFill>
                  <a:schemeClr val="tx1"/>
                </a:solidFill>
                <a:latin typeface="Avenir Light" panose="020B0402020203020204" pitchFamily="34" charset="77"/>
              </a:rPr>
              <a:t>The capsid protein of AAV can produce an immune response that could reduce the effectiveness of the therapy due to prior exposure to AAV by natural infection. (45% human sera contain antibodies against rAAV9) </a:t>
            </a:r>
          </a:p>
        </p:txBody>
      </p:sp>
      <p:sp>
        <p:nvSpPr>
          <p:cNvPr id="166" name="Transiently remove all antibodies or capsid-specific IgG in subjects prior to vector administration"/>
          <p:cNvSpPr txBox="1"/>
          <p:nvPr/>
        </p:nvSpPr>
        <p:spPr>
          <a:xfrm>
            <a:off x="10225214" y="6957554"/>
            <a:ext cx="7281922" cy="8156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lvl1pPr algn="l" defTabSz="457200">
              <a:defRPr sz="2500">
                <a:solidFill>
                  <a:srgbClr val="000000"/>
                </a:solidFill>
                <a:latin typeface="Avenir Book"/>
                <a:ea typeface="Avenir Book"/>
                <a:cs typeface="Avenir Book"/>
                <a:sym typeface="Avenir Book"/>
              </a:defRPr>
            </a:lvl1pPr>
          </a:lstStyle>
          <a:p>
            <a:r>
              <a:rPr sz="2400" dirty="0">
                <a:solidFill>
                  <a:schemeClr val="tx1"/>
                </a:solidFill>
                <a:latin typeface="Avenir Light" panose="020B0402020203020204" pitchFamily="34" charset="77"/>
              </a:rPr>
              <a:t>Transiently remove all antibodies or capsid-specific IgG in subjects prior to vector administration</a:t>
            </a:r>
          </a:p>
        </p:txBody>
      </p:sp>
      <p:sp>
        <p:nvSpPr>
          <p:cNvPr id="167" name="Plasmapheresis"/>
          <p:cNvSpPr txBox="1"/>
          <p:nvPr/>
        </p:nvSpPr>
        <p:spPr>
          <a:xfrm>
            <a:off x="10194504" y="6327284"/>
            <a:ext cx="2606419" cy="507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defTabSz="342900">
              <a:defRPr sz="1800">
                <a:solidFill>
                  <a:srgbClr val="3E3D40"/>
                </a:solidFill>
                <a:latin typeface="Georgia"/>
                <a:ea typeface="Georgia"/>
                <a:cs typeface="Georgia"/>
                <a:sym typeface="Georgia"/>
              </a:defRPr>
            </a:pPr>
            <a:r>
              <a:rPr sz="2800" dirty="0">
                <a:solidFill>
                  <a:srgbClr val="70151A"/>
                </a:solidFill>
                <a:latin typeface="Avenir Medium" panose="02000503020000020003" pitchFamily="2" charset="0"/>
                <a:ea typeface="Avenir Heavy"/>
                <a:cs typeface="Avenir Heavy"/>
                <a:sym typeface="Avenir Heavy"/>
              </a:rPr>
              <a:t>Plasmapheresis</a:t>
            </a:r>
            <a:r>
              <a:rPr sz="1350" dirty="0"/>
              <a:t> </a:t>
            </a:r>
          </a:p>
        </p:txBody>
      </p:sp>
      <p:sp>
        <p:nvSpPr>
          <p:cNvPr id="19" name="AutoShape 3">
            <a:extLst>
              <a:ext uri="{FF2B5EF4-FFF2-40B4-BE49-F238E27FC236}">
                <a16:creationId xmlns:a16="http://schemas.microsoft.com/office/drawing/2014/main" id="{CFD8ECDB-F588-7C4C-A424-A51443658DEE}"/>
              </a:ext>
            </a:extLst>
          </p:cNvPr>
          <p:cNvSpPr/>
          <p:nvPr/>
        </p:nvSpPr>
        <p:spPr>
          <a:xfrm>
            <a:off x="373783" y="0"/>
            <a:ext cx="9525" cy="10287000"/>
          </a:xfrm>
          <a:prstGeom prst="rect">
            <a:avLst/>
          </a:prstGeom>
          <a:solidFill>
            <a:srgbClr val="141414"/>
          </a:solidFill>
        </p:spPr>
      </p:sp>
      <p:sp>
        <p:nvSpPr>
          <p:cNvPr id="20" name="AutoShape 4">
            <a:extLst>
              <a:ext uri="{FF2B5EF4-FFF2-40B4-BE49-F238E27FC236}">
                <a16:creationId xmlns:a16="http://schemas.microsoft.com/office/drawing/2014/main" id="{395D94B6-5278-5540-B9B2-6BB59F619764}"/>
              </a:ext>
            </a:extLst>
          </p:cNvPr>
          <p:cNvSpPr/>
          <p:nvPr/>
        </p:nvSpPr>
        <p:spPr>
          <a:xfrm>
            <a:off x="307190" y="4365728"/>
            <a:ext cx="142711" cy="1555544"/>
          </a:xfrm>
          <a:prstGeom prst="rect">
            <a:avLst/>
          </a:prstGeom>
          <a:solidFill>
            <a:srgbClr val="700C1A"/>
          </a:solidFill>
        </p:spPr>
      </p:sp>
      <p:sp>
        <p:nvSpPr>
          <p:cNvPr id="2" name="CasellaDiTesto 1">
            <a:extLst>
              <a:ext uri="{FF2B5EF4-FFF2-40B4-BE49-F238E27FC236}">
                <a16:creationId xmlns:a16="http://schemas.microsoft.com/office/drawing/2014/main" id="{401345AA-C2EA-5F47-8AF3-73AC66EABBC4}"/>
              </a:ext>
            </a:extLst>
          </p:cNvPr>
          <p:cNvSpPr txBox="1"/>
          <p:nvPr/>
        </p:nvSpPr>
        <p:spPr>
          <a:xfrm>
            <a:off x="657567" y="6304031"/>
            <a:ext cx="3473964" cy="523220"/>
          </a:xfrm>
          <a:prstGeom prst="rect">
            <a:avLst/>
          </a:prstGeom>
          <a:noFill/>
        </p:spPr>
        <p:txBody>
          <a:bodyPr wrap="none" rtlCol="0">
            <a:spAutoFit/>
          </a:bodyPr>
          <a:lstStyle/>
          <a:p>
            <a:r>
              <a:rPr lang="en-GB" sz="2800" dirty="0">
                <a:solidFill>
                  <a:srgbClr val="70151A"/>
                </a:solidFill>
                <a:latin typeface="Avenir Medium" panose="02000503020000020003" pitchFamily="2" charset="0"/>
              </a:rPr>
              <a:t>3. Immune response</a:t>
            </a:r>
          </a:p>
        </p:txBody>
      </p:sp>
      <p:sp>
        <p:nvSpPr>
          <p:cNvPr id="22" name="Developing a stealth vector">
            <a:extLst>
              <a:ext uri="{FF2B5EF4-FFF2-40B4-BE49-F238E27FC236}">
                <a16:creationId xmlns:a16="http://schemas.microsoft.com/office/drawing/2014/main" id="{7D138577-2FE0-034F-905F-AB7D8E33451E}"/>
              </a:ext>
            </a:extLst>
          </p:cNvPr>
          <p:cNvSpPr txBox="1"/>
          <p:nvPr/>
        </p:nvSpPr>
        <p:spPr>
          <a:xfrm>
            <a:off x="10291952" y="8126099"/>
            <a:ext cx="475046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3000">
                <a:solidFill>
                  <a:srgbClr val="3E3D40"/>
                </a:solidFill>
                <a:latin typeface="Avenir Heavy"/>
                <a:ea typeface="Avenir Heavy"/>
                <a:cs typeface="Avenir Heavy"/>
                <a:sym typeface="Avenir Heavy"/>
              </a:defRPr>
            </a:lvl1pPr>
          </a:lstStyle>
          <a:p>
            <a:r>
              <a:rPr sz="2800" dirty="0">
                <a:solidFill>
                  <a:srgbClr val="70151A"/>
                </a:solidFill>
                <a:latin typeface="Avenir Medium" panose="02000503020000020003" pitchFamily="2" charset="0"/>
              </a:rPr>
              <a:t>Developing a stealth vector</a:t>
            </a:r>
          </a:p>
        </p:txBody>
      </p:sp>
      <p:sp>
        <p:nvSpPr>
          <p:cNvPr id="23" name="Development of stealth vectors with surface viral epitopes masked by non-antigenic features that do not interfere with target cell transduction">
            <a:extLst>
              <a:ext uri="{FF2B5EF4-FFF2-40B4-BE49-F238E27FC236}">
                <a16:creationId xmlns:a16="http://schemas.microsoft.com/office/drawing/2014/main" id="{D8A2F12C-7815-3D4E-A421-635EBB868854}"/>
              </a:ext>
            </a:extLst>
          </p:cNvPr>
          <p:cNvSpPr txBox="1"/>
          <p:nvPr/>
        </p:nvSpPr>
        <p:spPr>
          <a:xfrm>
            <a:off x="10291952" y="8751670"/>
            <a:ext cx="7096475" cy="1256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457200">
              <a:defRPr sz="2500">
                <a:solidFill>
                  <a:srgbClr val="3E3D40"/>
                </a:solidFill>
                <a:latin typeface="Avenir Book"/>
                <a:ea typeface="Avenir Book"/>
                <a:cs typeface="Avenir Book"/>
                <a:sym typeface="Avenir Book"/>
              </a:defRPr>
            </a:pPr>
            <a:r>
              <a:rPr sz="2400" dirty="0">
                <a:latin typeface="Avenir Light" panose="020B0402020203020204" pitchFamily="34" charset="77"/>
              </a:rPr>
              <a:t>Development of </a:t>
            </a:r>
            <a:r>
              <a:rPr sz="2400" dirty="0">
                <a:latin typeface="Avenir Light" panose="020B0402020203020204" pitchFamily="34" charset="77"/>
                <a:ea typeface="Avenir Heavy"/>
                <a:cs typeface="Avenir Heavy"/>
                <a:sym typeface="Avenir Heavy"/>
              </a:rPr>
              <a:t>stealth vectors</a:t>
            </a:r>
            <a:r>
              <a:rPr sz="2400" dirty="0">
                <a:latin typeface="Avenir Light" panose="020B0402020203020204" pitchFamily="34" charset="77"/>
              </a:rPr>
              <a:t> with surface viral epitopes masked by non-antigenic features that do not interfere with target cell transduction </a:t>
            </a:r>
          </a:p>
        </p:txBody>
      </p:sp>
      <p:cxnSp>
        <p:nvCxnSpPr>
          <p:cNvPr id="24" name="Connettore 2 23">
            <a:extLst>
              <a:ext uri="{FF2B5EF4-FFF2-40B4-BE49-F238E27FC236}">
                <a16:creationId xmlns:a16="http://schemas.microsoft.com/office/drawing/2014/main" id="{CEBBAF7A-7675-2D4A-A7CD-A2A571CEE96C}"/>
              </a:ext>
            </a:extLst>
          </p:cNvPr>
          <p:cNvCxnSpPr>
            <a:cxnSpLocks/>
          </p:cNvCxnSpPr>
          <p:nvPr/>
        </p:nvCxnSpPr>
        <p:spPr>
          <a:xfrm>
            <a:off x="5905500" y="1894161"/>
            <a:ext cx="4035136" cy="0"/>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cxnSp>
        <p:nvCxnSpPr>
          <p:cNvPr id="29" name="Connettore 2 28">
            <a:extLst>
              <a:ext uri="{FF2B5EF4-FFF2-40B4-BE49-F238E27FC236}">
                <a16:creationId xmlns:a16="http://schemas.microsoft.com/office/drawing/2014/main" id="{1A516937-A338-B041-8342-E8264FC35D78}"/>
              </a:ext>
            </a:extLst>
          </p:cNvPr>
          <p:cNvCxnSpPr>
            <a:cxnSpLocks/>
          </p:cNvCxnSpPr>
          <p:nvPr/>
        </p:nvCxnSpPr>
        <p:spPr>
          <a:xfrm>
            <a:off x="8181497" y="4228385"/>
            <a:ext cx="1644867" cy="5112"/>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cxnSp>
        <p:nvCxnSpPr>
          <p:cNvPr id="31" name="Connettore 2 30">
            <a:extLst>
              <a:ext uri="{FF2B5EF4-FFF2-40B4-BE49-F238E27FC236}">
                <a16:creationId xmlns:a16="http://schemas.microsoft.com/office/drawing/2014/main" id="{28DAC90D-9C8D-5C47-AC46-0AA9C35C6693}"/>
              </a:ext>
            </a:extLst>
          </p:cNvPr>
          <p:cNvCxnSpPr>
            <a:cxnSpLocks/>
            <a:stCxn id="2" idx="3"/>
          </p:cNvCxnSpPr>
          <p:nvPr/>
        </p:nvCxnSpPr>
        <p:spPr>
          <a:xfrm>
            <a:off x="4131531" y="6565641"/>
            <a:ext cx="5740587" cy="2406"/>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cxnSp>
        <p:nvCxnSpPr>
          <p:cNvPr id="33" name="Connettore 2 32">
            <a:extLst>
              <a:ext uri="{FF2B5EF4-FFF2-40B4-BE49-F238E27FC236}">
                <a16:creationId xmlns:a16="http://schemas.microsoft.com/office/drawing/2014/main" id="{CD46A63C-7262-A642-BE7A-69DD8CD7C2D8}"/>
              </a:ext>
            </a:extLst>
          </p:cNvPr>
          <p:cNvCxnSpPr>
            <a:cxnSpLocks/>
          </p:cNvCxnSpPr>
          <p:nvPr/>
        </p:nvCxnSpPr>
        <p:spPr>
          <a:xfrm>
            <a:off x="7391400" y="6591300"/>
            <a:ext cx="2715104" cy="1801539"/>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sp>
        <p:nvSpPr>
          <p:cNvPr id="25" name="TextBox 3">
            <a:extLst>
              <a:ext uri="{FF2B5EF4-FFF2-40B4-BE49-F238E27FC236}">
                <a16:creationId xmlns:a16="http://schemas.microsoft.com/office/drawing/2014/main" id="{54E6F4A4-6DFF-EA4D-9AE1-6C67E2C458DF}"/>
              </a:ext>
            </a:extLst>
          </p:cNvPr>
          <p:cNvSpPr txBox="1"/>
          <p:nvPr/>
        </p:nvSpPr>
        <p:spPr>
          <a:xfrm>
            <a:off x="392907" y="306165"/>
            <a:ext cx="6241423" cy="861967"/>
          </a:xfrm>
          <a:prstGeom prst="rect">
            <a:avLst/>
          </a:prstGeom>
        </p:spPr>
        <p:txBody>
          <a:bodyPr wrap="square" lIns="0" tIns="0" rIns="0" bIns="0" rtlCol="0" anchor="t">
            <a:spAutoFit/>
          </a:bodyPr>
          <a:lstStyle/>
          <a:p>
            <a:pPr algn="ctr">
              <a:lnSpc>
                <a:spcPts val="7000"/>
              </a:lnSpc>
            </a:pPr>
            <a:r>
              <a:rPr lang="en-US" sz="5000" dirty="0">
                <a:solidFill>
                  <a:srgbClr val="700C1A"/>
                </a:solidFill>
                <a:latin typeface="Avenir Heavy" panose="02000503020000020003" pitchFamily="2" charset="0"/>
              </a:rPr>
              <a:t>Pitfalls </a:t>
            </a:r>
            <a:r>
              <a:rPr lang="en-US" sz="5000" dirty="0">
                <a:latin typeface="Avenir Heavy" panose="02000503020000020003" pitchFamily="2" charset="0"/>
              </a:rPr>
              <a:t>&amp;</a:t>
            </a:r>
            <a:r>
              <a:rPr lang="en-US" sz="5000" dirty="0">
                <a:solidFill>
                  <a:srgbClr val="700C1A"/>
                </a:solidFill>
                <a:latin typeface="Avenir Heavy" panose="02000503020000020003" pitchFamily="2" charset="0"/>
              </a:rPr>
              <a:t> Solutions</a:t>
            </a:r>
            <a:r>
              <a:rPr lang="en-US" sz="5000" dirty="0">
                <a:solidFill>
                  <a:srgbClr val="000000"/>
                </a:solidFill>
                <a:latin typeface="Avenir Heavy" panose="02000503020000020003" pitchFamily="2" charset="0"/>
              </a:rPr>
              <a:t>:</a:t>
            </a:r>
          </a:p>
        </p:txBody>
      </p:sp>
    </p:spTree>
    <p:extLst>
      <p:ext uri="{BB962C8B-B14F-4D97-AF65-F5344CB8AC3E}">
        <p14:creationId xmlns:p14="http://schemas.microsoft.com/office/powerpoint/2010/main" val="15817986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DE2BCF54-D045-894A-8331-181A467DC8F2}"/>
              </a:ext>
            </a:extLst>
          </p:cNvPr>
          <p:cNvSpPr/>
          <p:nvPr/>
        </p:nvSpPr>
        <p:spPr>
          <a:xfrm>
            <a:off x="373783" y="0"/>
            <a:ext cx="9525" cy="10287000"/>
          </a:xfrm>
          <a:prstGeom prst="rect">
            <a:avLst/>
          </a:prstGeom>
          <a:solidFill>
            <a:srgbClr val="141414"/>
          </a:solidFill>
        </p:spPr>
      </p:sp>
      <p:sp>
        <p:nvSpPr>
          <p:cNvPr id="5" name="AutoShape 4">
            <a:extLst>
              <a:ext uri="{FF2B5EF4-FFF2-40B4-BE49-F238E27FC236}">
                <a16:creationId xmlns:a16="http://schemas.microsoft.com/office/drawing/2014/main" id="{68FAFA61-D01A-1D4A-A594-3937EF2FE267}"/>
              </a:ext>
            </a:extLst>
          </p:cNvPr>
          <p:cNvSpPr/>
          <p:nvPr/>
        </p:nvSpPr>
        <p:spPr>
          <a:xfrm>
            <a:off x="307190" y="4365728"/>
            <a:ext cx="142711" cy="1555544"/>
          </a:xfrm>
          <a:prstGeom prst="rect">
            <a:avLst/>
          </a:prstGeom>
          <a:solidFill>
            <a:srgbClr val="700C1A"/>
          </a:solidFill>
        </p:spPr>
      </p:sp>
      <p:sp>
        <p:nvSpPr>
          <p:cNvPr id="3" name="CasellaDiTesto 2">
            <a:extLst>
              <a:ext uri="{FF2B5EF4-FFF2-40B4-BE49-F238E27FC236}">
                <a16:creationId xmlns:a16="http://schemas.microsoft.com/office/drawing/2014/main" id="{EDAFCDA1-07D8-B744-B266-1E6C4F942BD3}"/>
              </a:ext>
            </a:extLst>
          </p:cNvPr>
          <p:cNvSpPr txBox="1"/>
          <p:nvPr/>
        </p:nvSpPr>
        <p:spPr>
          <a:xfrm>
            <a:off x="1279547" y="1943100"/>
            <a:ext cx="6620723" cy="954107"/>
          </a:xfrm>
          <a:prstGeom prst="rect">
            <a:avLst/>
          </a:prstGeom>
          <a:noFill/>
        </p:spPr>
        <p:txBody>
          <a:bodyPr wrap="none" rtlCol="0">
            <a:spAutoFit/>
          </a:bodyPr>
          <a:lstStyle/>
          <a:p>
            <a:r>
              <a:rPr lang="en-GB" sz="2800" b="1" dirty="0">
                <a:latin typeface="Avenir Light" panose="020B0402020203020204" pitchFamily="34" charset="77"/>
              </a:rPr>
              <a:t>B6 FUS-Δ14 + wild type murine model </a:t>
            </a:r>
          </a:p>
          <a:p>
            <a:r>
              <a:rPr lang="en-GB" sz="2800" dirty="0">
                <a:latin typeface="Avenir Light" panose="020B0402020203020204" pitchFamily="34" charset="77"/>
              </a:rPr>
              <a:t>About 10,000 € excluding maintenance </a:t>
            </a:r>
          </a:p>
        </p:txBody>
      </p:sp>
      <p:sp>
        <p:nvSpPr>
          <p:cNvPr id="7" name="CasellaDiTesto 6">
            <a:extLst>
              <a:ext uri="{FF2B5EF4-FFF2-40B4-BE49-F238E27FC236}">
                <a16:creationId xmlns:a16="http://schemas.microsoft.com/office/drawing/2014/main" id="{1296304F-F090-EB43-B5C8-24A4972D9B29}"/>
              </a:ext>
            </a:extLst>
          </p:cNvPr>
          <p:cNvSpPr txBox="1"/>
          <p:nvPr/>
        </p:nvSpPr>
        <p:spPr>
          <a:xfrm>
            <a:off x="1279547" y="3411621"/>
            <a:ext cx="2685351" cy="954107"/>
          </a:xfrm>
          <a:prstGeom prst="rect">
            <a:avLst/>
          </a:prstGeom>
          <a:noFill/>
        </p:spPr>
        <p:txBody>
          <a:bodyPr wrap="square" rtlCol="0">
            <a:spAutoFit/>
          </a:bodyPr>
          <a:lstStyle/>
          <a:p>
            <a:r>
              <a:rPr lang="en-GB" sz="2800" b="1" dirty="0">
                <a:latin typeface="Avenir Light" panose="020B0402020203020204" pitchFamily="34" charset="77"/>
              </a:rPr>
              <a:t>AAV9 vector</a:t>
            </a:r>
          </a:p>
          <a:p>
            <a:r>
              <a:rPr lang="en-GB" sz="2800" dirty="0">
                <a:latin typeface="Avenir Light" panose="020B0402020203020204" pitchFamily="34" charset="77"/>
              </a:rPr>
              <a:t>About 2,200</a:t>
            </a:r>
            <a:r>
              <a:rPr lang="it-IT" sz="2800" dirty="0">
                <a:latin typeface="Avenir Light" panose="020B0402020203020204" pitchFamily="34" charset="77"/>
              </a:rPr>
              <a:t> €</a:t>
            </a:r>
            <a:r>
              <a:rPr lang="en-GB" sz="2800" dirty="0">
                <a:latin typeface="Avenir Light" panose="020B0402020203020204" pitchFamily="34" charset="77"/>
              </a:rPr>
              <a:t> </a:t>
            </a:r>
          </a:p>
        </p:txBody>
      </p:sp>
      <p:sp>
        <p:nvSpPr>
          <p:cNvPr id="8" name="CasellaDiTesto 7">
            <a:extLst>
              <a:ext uri="{FF2B5EF4-FFF2-40B4-BE49-F238E27FC236}">
                <a16:creationId xmlns:a16="http://schemas.microsoft.com/office/drawing/2014/main" id="{135F83EE-B1EB-1843-B42E-831FCA8CCA0A}"/>
              </a:ext>
            </a:extLst>
          </p:cNvPr>
          <p:cNvSpPr txBox="1"/>
          <p:nvPr/>
        </p:nvSpPr>
        <p:spPr>
          <a:xfrm>
            <a:off x="1279547" y="4929065"/>
            <a:ext cx="3737690" cy="954107"/>
          </a:xfrm>
          <a:prstGeom prst="rect">
            <a:avLst/>
          </a:prstGeom>
          <a:noFill/>
        </p:spPr>
        <p:txBody>
          <a:bodyPr wrap="none" rtlCol="0">
            <a:spAutoFit/>
          </a:bodyPr>
          <a:lstStyle/>
          <a:p>
            <a:r>
              <a:rPr lang="en-GB" sz="2800" b="1" dirty="0">
                <a:latin typeface="Avenir Light" panose="020B0402020203020204" pitchFamily="34" charset="77"/>
              </a:rPr>
              <a:t>Western Blot analysis </a:t>
            </a:r>
          </a:p>
          <a:p>
            <a:r>
              <a:rPr lang="en-GB" sz="2800" dirty="0">
                <a:latin typeface="Avenir Light" panose="020B0402020203020204" pitchFamily="34" charset="77"/>
              </a:rPr>
              <a:t>About 2,000</a:t>
            </a:r>
            <a:r>
              <a:rPr lang="it-IT" sz="2800" dirty="0">
                <a:latin typeface="Avenir Light" panose="020B0402020203020204" pitchFamily="34" charset="77"/>
              </a:rPr>
              <a:t> €</a:t>
            </a:r>
            <a:endParaRPr lang="en-GB" sz="2800" dirty="0">
              <a:latin typeface="Avenir Light" panose="020B0402020203020204" pitchFamily="34" charset="77"/>
            </a:endParaRPr>
          </a:p>
        </p:txBody>
      </p:sp>
      <p:sp>
        <p:nvSpPr>
          <p:cNvPr id="9" name="CasellaDiTesto 8">
            <a:extLst>
              <a:ext uri="{FF2B5EF4-FFF2-40B4-BE49-F238E27FC236}">
                <a16:creationId xmlns:a16="http://schemas.microsoft.com/office/drawing/2014/main" id="{EC1EFD11-AD21-5F4D-841A-C247E555C803}"/>
              </a:ext>
            </a:extLst>
          </p:cNvPr>
          <p:cNvSpPr txBox="1"/>
          <p:nvPr/>
        </p:nvSpPr>
        <p:spPr>
          <a:xfrm>
            <a:off x="1249067" y="6446509"/>
            <a:ext cx="6956071" cy="954107"/>
          </a:xfrm>
          <a:prstGeom prst="rect">
            <a:avLst/>
          </a:prstGeom>
          <a:noFill/>
        </p:spPr>
        <p:txBody>
          <a:bodyPr wrap="none" rtlCol="0">
            <a:spAutoFit/>
          </a:bodyPr>
          <a:lstStyle/>
          <a:p>
            <a:r>
              <a:rPr lang="en-US" sz="2800" b="1" dirty="0">
                <a:latin typeface="Avenir Light" panose="020B0402020203020204" pitchFamily="34" charset="77"/>
              </a:rPr>
              <a:t>Microfluidic device and </a:t>
            </a:r>
            <a:r>
              <a:rPr lang="en-US" sz="2800" b="1">
                <a:latin typeface="Avenir Light" panose="020B0402020203020204" pitchFamily="34" charset="77"/>
              </a:rPr>
              <a:t>mESCs </a:t>
            </a:r>
            <a:r>
              <a:rPr lang="en-US" sz="2800" b="1" dirty="0">
                <a:latin typeface="Avenir Light" panose="020B0402020203020204" pitchFamily="34" charset="77"/>
              </a:rPr>
              <a:t>equipment</a:t>
            </a:r>
          </a:p>
          <a:p>
            <a:r>
              <a:rPr lang="en-US" sz="2800" dirty="0">
                <a:latin typeface="Avenir Light" panose="020B0402020203020204" pitchFamily="34" charset="77"/>
              </a:rPr>
              <a:t>About 5,000 </a:t>
            </a:r>
            <a:r>
              <a:rPr lang="it-IT" sz="2800" dirty="0">
                <a:latin typeface="Avenir Light" panose="020B0402020203020204" pitchFamily="34" charset="77"/>
              </a:rPr>
              <a:t>€</a:t>
            </a:r>
            <a:endParaRPr lang="en-GB" sz="2800" dirty="0">
              <a:latin typeface="Avenir Light" panose="020B0402020203020204" pitchFamily="34" charset="77"/>
            </a:endParaRPr>
          </a:p>
        </p:txBody>
      </p:sp>
      <p:sp>
        <p:nvSpPr>
          <p:cNvPr id="10" name="CasellaDiTesto 9">
            <a:extLst>
              <a:ext uri="{FF2B5EF4-FFF2-40B4-BE49-F238E27FC236}">
                <a16:creationId xmlns:a16="http://schemas.microsoft.com/office/drawing/2014/main" id="{57691E11-FAA6-4940-93A8-18A5353B7265}"/>
              </a:ext>
            </a:extLst>
          </p:cNvPr>
          <p:cNvSpPr txBox="1"/>
          <p:nvPr/>
        </p:nvSpPr>
        <p:spPr>
          <a:xfrm>
            <a:off x="1279547" y="7963953"/>
            <a:ext cx="2374368" cy="954107"/>
          </a:xfrm>
          <a:prstGeom prst="rect">
            <a:avLst/>
          </a:prstGeom>
          <a:noFill/>
        </p:spPr>
        <p:txBody>
          <a:bodyPr wrap="none" rtlCol="0">
            <a:spAutoFit/>
          </a:bodyPr>
          <a:lstStyle/>
          <a:p>
            <a:r>
              <a:rPr lang="en-GB" sz="2800" b="1" dirty="0">
                <a:latin typeface="Avenir Light" panose="020B0402020203020204" pitchFamily="34" charset="77"/>
              </a:rPr>
              <a:t>FISH analysis</a:t>
            </a:r>
          </a:p>
          <a:p>
            <a:r>
              <a:rPr lang="en-GB" sz="2800" dirty="0">
                <a:latin typeface="Avenir Light" panose="020B0402020203020204" pitchFamily="34" charset="77"/>
              </a:rPr>
              <a:t>About 3,000 </a:t>
            </a:r>
            <a:r>
              <a:rPr lang="it-IT" sz="2800" dirty="0">
                <a:latin typeface="Avenir Light" panose="020B0402020203020204" pitchFamily="34" charset="77"/>
              </a:rPr>
              <a:t>€</a:t>
            </a:r>
            <a:endParaRPr lang="en-GB" sz="2800" dirty="0">
              <a:latin typeface="Avenir Light" panose="020B0402020203020204" pitchFamily="34" charset="77"/>
            </a:endParaRPr>
          </a:p>
        </p:txBody>
      </p:sp>
      <p:sp>
        <p:nvSpPr>
          <p:cNvPr id="11" name="CasellaDiTesto 10">
            <a:extLst>
              <a:ext uri="{FF2B5EF4-FFF2-40B4-BE49-F238E27FC236}">
                <a16:creationId xmlns:a16="http://schemas.microsoft.com/office/drawing/2014/main" id="{17290440-0D0A-D64A-BD4B-597EEC266020}"/>
              </a:ext>
            </a:extLst>
          </p:cNvPr>
          <p:cNvSpPr txBox="1"/>
          <p:nvPr/>
        </p:nvSpPr>
        <p:spPr>
          <a:xfrm>
            <a:off x="10924355" y="1943099"/>
            <a:ext cx="3680751" cy="954107"/>
          </a:xfrm>
          <a:prstGeom prst="rect">
            <a:avLst/>
          </a:prstGeom>
          <a:noFill/>
        </p:spPr>
        <p:txBody>
          <a:bodyPr wrap="none" rtlCol="0">
            <a:spAutoFit/>
          </a:bodyPr>
          <a:lstStyle/>
          <a:p>
            <a:r>
              <a:rPr lang="en-GB" sz="2800" b="1" dirty="0">
                <a:latin typeface="Avenir Light" panose="020B0402020203020204" pitchFamily="34" charset="77"/>
              </a:rPr>
              <a:t>Cas9 protein (100</a:t>
            </a:r>
            <a:r>
              <a:rPr lang="it-IT" sz="2800" b="1" dirty="0">
                <a:latin typeface="Avenir Light" panose="020B0402020203020204" pitchFamily="34" charset="77"/>
              </a:rPr>
              <a:t> µg)</a:t>
            </a:r>
          </a:p>
          <a:p>
            <a:r>
              <a:rPr lang="en-GB" sz="2800" dirty="0">
                <a:latin typeface="Avenir Light" panose="020B0402020203020204" pitchFamily="34" charset="77"/>
              </a:rPr>
              <a:t>About</a:t>
            </a:r>
            <a:r>
              <a:rPr lang="it-IT" sz="2800" dirty="0">
                <a:latin typeface="Avenir Light" panose="020B0402020203020204" pitchFamily="34" charset="77"/>
              </a:rPr>
              <a:t> 200 € </a:t>
            </a:r>
            <a:endParaRPr lang="en-GB" sz="2800" dirty="0">
              <a:latin typeface="Avenir Light" panose="020B0402020203020204" pitchFamily="34" charset="77"/>
            </a:endParaRPr>
          </a:p>
        </p:txBody>
      </p:sp>
      <p:sp>
        <p:nvSpPr>
          <p:cNvPr id="12" name="CasellaDiTesto 11">
            <a:extLst>
              <a:ext uri="{FF2B5EF4-FFF2-40B4-BE49-F238E27FC236}">
                <a16:creationId xmlns:a16="http://schemas.microsoft.com/office/drawing/2014/main" id="{AD6102C5-962C-5A45-9E92-CE1CEC0AC72F}"/>
              </a:ext>
            </a:extLst>
          </p:cNvPr>
          <p:cNvSpPr txBox="1"/>
          <p:nvPr/>
        </p:nvSpPr>
        <p:spPr>
          <a:xfrm>
            <a:off x="10924355" y="6446508"/>
            <a:ext cx="6822702" cy="1384995"/>
          </a:xfrm>
          <a:prstGeom prst="rect">
            <a:avLst/>
          </a:prstGeom>
          <a:noFill/>
        </p:spPr>
        <p:txBody>
          <a:bodyPr wrap="none" rtlCol="0">
            <a:spAutoFit/>
          </a:bodyPr>
          <a:lstStyle/>
          <a:p>
            <a:r>
              <a:rPr lang="en-GB" sz="2800" b="1" dirty="0">
                <a:latin typeface="Avenir Light" panose="020B0402020203020204" pitchFamily="34" charset="77"/>
              </a:rPr>
              <a:t>Researchers salary  </a:t>
            </a:r>
          </a:p>
          <a:p>
            <a:r>
              <a:rPr lang="en-GB" sz="2800" dirty="0">
                <a:latin typeface="Avenir Light" panose="020B0402020203020204" pitchFamily="34" charset="77"/>
              </a:rPr>
              <a:t>About 60,000 </a:t>
            </a:r>
            <a:r>
              <a:rPr lang="it-IT" sz="2800" dirty="0">
                <a:latin typeface="Avenir Light" panose="020B0402020203020204" pitchFamily="34" charset="77"/>
              </a:rPr>
              <a:t>€ per </a:t>
            </a:r>
            <a:r>
              <a:rPr lang="en-GB" sz="2800" dirty="0">
                <a:latin typeface="Avenir Light" panose="020B0402020203020204" pitchFamily="34" charset="77"/>
              </a:rPr>
              <a:t>year</a:t>
            </a:r>
            <a:r>
              <a:rPr lang="it-IT" sz="2800" dirty="0">
                <a:latin typeface="Avenir Light" panose="020B0402020203020204" pitchFamily="34" charset="77"/>
              </a:rPr>
              <a:t> </a:t>
            </a:r>
            <a:r>
              <a:rPr lang="en-GB" sz="2800" dirty="0">
                <a:latin typeface="Avenir Light" panose="020B0402020203020204" pitchFamily="34" charset="77"/>
              </a:rPr>
              <a:t>x 2 PhD students </a:t>
            </a:r>
          </a:p>
          <a:p>
            <a:r>
              <a:rPr lang="en-GB" sz="2800" dirty="0">
                <a:latin typeface="Avenir Light" panose="020B0402020203020204" pitchFamily="34" charset="77"/>
              </a:rPr>
              <a:t>and 1 Post-doc</a:t>
            </a:r>
          </a:p>
        </p:txBody>
      </p:sp>
      <p:sp>
        <p:nvSpPr>
          <p:cNvPr id="14" name="CasellaDiTesto 13">
            <a:extLst>
              <a:ext uri="{FF2B5EF4-FFF2-40B4-BE49-F238E27FC236}">
                <a16:creationId xmlns:a16="http://schemas.microsoft.com/office/drawing/2014/main" id="{687E56ED-ECF2-6B47-8CCD-F67C35BA618D}"/>
              </a:ext>
            </a:extLst>
          </p:cNvPr>
          <p:cNvSpPr txBox="1"/>
          <p:nvPr/>
        </p:nvSpPr>
        <p:spPr>
          <a:xfrm>
            <a:off x="10924355" y="3411620"/>
            <a:ext cx="6837064" cy="954107"/>
          </a:xfrm>
          <a:prstGeom prst="rect">
            <a:avLst/>
          </a:prstGeom>
          <a:noFill/>
        </p:spPr>
        <p:txBody>
          <a:bodyPr wrap="square" rtlCol="0">
            <a:spAutoFit/>
          </a:bodyPr>
          <a:lstStyle/>
          <a:p>
            <a:r>
              <a:rPr lang="en-GB" sz="2800" b="1" dirty="0">
                <a:latin typeface="Avenir Light" panose="020B0402020203020204" pitchFamily="34" charset="77"/>
              </a:rPr>
              <a:t>Immunofluorescence staining protocol</a:t>
            </a:r>
          </a:p>
          <a:p>
            <a:r>
              <a:rPr lang="en-GB" sz="2800" dirty="0">
                <a:latin typeface="Avenir Light" panose="020B0402020203020204" pitchFamily="34" charset="77"/>
              </a:rPr>
              <a:t>About  250</a:t>
            </a:r>
            <a:r>
              <a:rPr lang="it-IT" sz="2800" dirty="0">
                <a:latin typeface="Avenir Light" panose="020B0402020203020204" pitchFamily="34" charset="77"/>
              </a:rPr>
              <a:t> €</a:t>
            </a:r>
            <a:r>
              <a:rPr lang="en-GB" sz="2800" dirty="0">
                <a:latin typeface="Avenir Light" panose="020B0402020203020204" pitchFamily="34" charset="77"/>
              </a:rPr>
              <a:t> </a:t>
            </a:r>
          </a:p>
        </p:txBody>
      </p:sp>
      <p:sp>
        <p:nvSpPr>
          <p:cNvPr id="16" name="CasellaDiTesto 15">
            <a:extLst>
              <a:ext uri="{FF2B5EF4-FFF2-40B4-BE49-F238E27FC236}">
                <a16:creationId xmlns:a16="http://schemas.microsoft.com/office/drawing/2014/main" id="{78A92301-D42A-8741-BB6F-4EFE10B1AFBF}"/>
              </a:ext>
            </a:extLst>
          </p:cNvPr>
          <p:cNvSpPr txBox="1"/>
          <p:nvPr/>
        </p:nvSpPr>
        <p:spPr>
          <a:xfrm>
            <a:off x="10924355" y="4904028"/>
            <a:ext cx="4633929" cy="954107"/>
          </a:xfrm>
          <a:prstGeom prst="rect">
            <a:avLst/>
          </a:prstGeom>
          <a:noFill/>
        </p:spPr>
        <p:txBody>
          <a:bodyPr wrap="square" rtlCol="0">
            <a:spAutoFit/>
          </a:bodyPr>
          <a:lstStyle/>
          <a:p>
            <a:r>
              <a:rPr lang="en-GB" sz="2800" b="1" dirty="0">
                <a:latin typeface="Avenir Light" panose="020B0402020203020204" pitchFamily="34" charset="77"/>
              </a:rPr>
              <a:t>Cell line HEK293 (10</a:t>
            </a:r>
            <a:r>
              <a:rPr lang="en-GB" sz="2800" b="1" baseline="30000" dirty="0">
                <a:latin typeface="Avenir Light" panose="020B0402020203020204" pitchFamily="34" charset="77"/>
              </a:rPr>
              <a:t>4</a:t>
            </a:r>
            <a:r>
              <a:rPr lang="en-GB" sz="2800" b="1" dirty="0">
                <a:latin typeface="Avenir Light" panose="020B0402020203020204" pitchFamily="34" charset="77"/>
              </a:rPr>
              <a:t>)</a:t>
            </a:r>
          </a:p>
          <a:p>
            <a:r>
              <a:rPr lang="en-GB" sz="2800" dirty="0">
                <a:latin typeface="Avenir Light" panose="020B0402020203020204" pitchFamily="34" charset="77"/>
              </a:rPr>
              <a:t>About 3,500</a:t>
            </a:r>
            <a:r>
              <a:rPr lang="it-IT" sz="2800" dirty="0">
                <a:latin typeface="Avenir Light" panose="020B0402020203020204" pitchFamily="34" charset="77"/>
              </a:rPr>
              <a:t>€</a:t>
            </a:r>
            <a:r>
              <a:rPr lang="en-GB" sz="2800" dirty="0">
                <a:latin typeface="Avenir Light" panose="020B0402020203020204" pitchFamily="34" charset="77"/>
              </a:rPr>
              <a:t> </a:t>
            </a:r>
          </a:p>
        </p:txBody>
      </p:sp>
      <p:sp>
        <p:nvSpPr>
          <p:cNvPr id="18" name="Pitfalls and Solutions">
            <a:extLst>
              <a:ext uri="{FF2B5EF4-FFF2-40B4-BE49-F238E27FC236}">
                <a16:creationId xmlns:a16="http://schemas.microsoft.com/office/drawing/2014/main" id="{C16FD644-3CA6-A641-AF5A-A211A89FCDE2}"/>
              </a:ext>
            </a:extLst>
          </p:cNvPr>
          <p:cNvSpPr txBox="1">
            <a:spLocks/>
          </p:cNvSpPr>
          <p:nvPr/>
        </p:nvSpPr>
        <p:spPr>
          <a:xfrm>
            <a:off x="9953502" y="8836072"/>
            <a:ext cx="7614709" cy="10762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GB" sz="4000" b="1" dirty="0">
                <a:latin typeface="Avenir Light" panose="020B0402020203020204" pitchFamily="34" charset="77"/>
              </a:rPr>
              <a:t>Average</a:t>
            </a:r>
            <a:r>
              <a:rPr lang="en-GB" sz="4000" b="1" dirty="0">
                <a:solidFill>
                  <a:srgbClr val="70151A"/>
                </a:solidFill>
                <a:latin typeface="Avenir Light" panose="020B0402020203020204" pitchFamily="34" charset="77"/>
              </a:rPr>
              <a:t> cost/year</a:t>
            </a:r>
            <a:r>
              <a:rPr lang="en-GB" sz="4000" b="1" dirty="0">
                <a:latin typeface="Avenir Light" panose="020B0402020203020204" pitchFamily="34" charset="77"/>
              </a:rPr>
              <a:t>: 110,000 € </a:t>
            </a:r>
          </a:p>
          <a:p>
            <a:pPr>
              <a:lnSpc>
                <a:spcPct val="120000"/>
              </a:lnSpc>
            </a:pPr>
            <a:r>
              <a:rPr lang="en-GB" sz="4000" b="1" dirty="0">
                <a:latin typeface="Avenir Light" panose="020B0402020203020204" pitchFamily="34" charset="77"/>
              </a:rPr>
              <a:t>For a total of </a:t>
            </a:r>
            <a:r>
              <a:rPr lang="en-GB" sz="4000" b="1" dirty="0">
                <a:solidFill>
                  <a:srgbClr val="70151A"/>
                </a:solidFill>
                <a:latin typeface="Avenir Light" panose="020B0402020203020204" pitchFamily="34" charset="77"/>
              </a:rPr>
              <a:t>2 years </a:t>
            </a:r>
          </a:p>
        </p:txBody>
      </p:sp>
      <p:sp>
        <p:nvSpPr>
          <p:cNvPr id="17" name="TextBox 3">
            <a:extLst>
              <a:ext uri="{FF2B5EF4-FFF2-40B4-BE49-F238E27FC236}">
                <a16:creationId xmlns:a16="http://schemas.microsoft.com/office/drawing/2014/main" id="{3A9F4807-7743-624F-8DEB-0EA141A96A68}"/>
              </a:ext>
            </a:extLst>
          </p:cNvPr>
          <p:cNvSpPr txBox="1"/>
          <p:nvPr/>
        </p:nvSpPr>
        <p:spPr>
          <a:xfrm>
            <a:off x="392908" y="306165"/>
            <a:ext cx="6522244" cy="861967"/>
          </a:xfrm>
          <a:prstGeom prst="rect">
            <a:avLst/>
          </a:prstGeom>
        </p:spPr>
        <p:txBody>
          <a:bodyPr wrap="square" lIns="0" tIns="0" rIns="0" bIns="0" rtlCol="0" anchor="t">
            <a:spAutoFit/>
          </a:bodyPr>
          <a:lstStyle/>
          <a:p>
            <a:pPr algn="ctr">
              <a:lnSpc>
                <a:spcPts val="7000"/>
              </a:lnSpc>
            </a:pPr>
            <a:r>
              <a:rPr lang="en-US" sz="5000" dirty="0">
                <a:solidFill>
                  <a:srgbClr val="700C1A"/>
                </a:solidFill>
                <a:latin typeface="Avenir Heavy" panose="02000503020000020003" pitchFamily="2" charset="0"/>
              </a:rPr>
              <a:t>Budget </a:t>
            </a:r>
            <a:r>
              <a:rPr lang="en-US" sz="5000" dirty="0">
                <a:latin typeface="Avenir Heavy" panose="02000503020000020003" pitchFamily="2" charset="0"/>
              </a:rPr>
              <a:t>&amp;</a:t>
            </a:r>
            <a:r>
              <a:rPr lang="en-US" sz="5000" dirty="0">
                <a:solidFill>
                  <a:srgbClr val="700C1A"/>
                </a:solidFill>
                <a:latin typeface="Avenir Heavy" panose="02000503020000020003" pitchFamily="2" charset="0"/>
              </a:rPr>
              <a:t> Materials</a:t>
            </a:r>
            <a:r>
              <a:rPr lang="en-US" sz="5000" dirty="0">
                <a:solidFill>
                  <a:srgbClr val="000000"/>
                </a:solidFill>
                <a:latin typeface="Avenir Heavy" panose="02000503020000020003" pitchFamily="2" charset="0"/>
              </a:rPr>
              <a:t>:</a:t>
            </a:r>
          </a:p>
        </p:txBody>
      </p:sp>
    </p:spTree>
    <p:extLst>
      <p:ext uri="{BB962C8B-B14F-4D97-AF65-F5344CB8AC3E}">
        <p14:creationId xmlns:p14="http://schemas.microsoft.com/office/powerpoint/2010/main" val="275403531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tfalls and Solutions">
            <a:extLst>
              <a:ext uri="{FF2B5EF4-FFF2-40B4-BE49-F238E27FC236}">
                <a16:creationId xmlns:a16="http://schemas.microsoft.com/office/drawing/2014/main" id="{F5DF4235-4BDA-A042-94A6-638C41C60F56}"/>
              </a:ext>
            </a:extLst>
          </p:cNvPr>
          <p:cNvSpPr txBox="1">
            <a:spLocks noGrp="1"/>
          </p:cNvSpPr>
          <p:nvPr>
            <p:ph type="title"/>
          </p:nvPr>
        </p:nvSpPr>
        <p:spPr>
          <a:xfrm>
            <a:off x="2776538" y="3124200"/>
            <a:ext cx="12734923" cy="4038600"/>
          </a:xfrm>
          <a:prstGeom prst="rect">
            <a:avLst/>
          </a:prstGeom>
        </p:spPr>
        <p:txBody>
          <a:bodyPr>
            <a:normAutofit/>
          </a:bodyPr>
          <a:lstStyle/>
          <a:p>
            <a:r>
              <a:rPr lang="en-GB" sz="8000" b="1" i="1" dirty="0">
                <a:solidFill>
                  <a:srgbClr val="70151A"/>
                </a:solidFill>
                <a:latin typeface="Avenir Medium" panose="02000503020000020003" pitchFamily="2" charset="0"/>
              </a:rPr>
              <a:t>Thanks </a:t>
            </a:r>
            <a:r>
              <a:rPr lang="en-GB" sz="8000" b="1" i="1" dirty="0">
                <a:latin typeface="Avenir Medium" panose="02000503020000020003" pitchFamily="2" charset="0"/>
              </a:rPr>
              <a:t>for your attention!</a:t>
            </a:r>
          </a:p>
        </p:txBody>
      </p:sp>
      <p:sp>
        <p:nvSpPr>
          <p:cNvPr id="5" name="AutoShape 3">
            <a:extLst>
              <a:ext uri="{FF2B5EF4-FFF2-40B4-BE49-F238E27FC236}">
                <a16:creationId xmlns:a16="http://schemas.microsoft.com/office/drawing/2014/main" id="{69FDFAD4-63AA-EE4A-8CD6-85E6E2FBC73E}"/>
              </a:ext>
            </a:extLst>
          </p:cNvPr>
          <p:cNvSpPr/>
          <p:nvPr/>
        </p:nvSpPr>
        <p:spPr>
          <a:xfrm>
            <a:off x="373783" y="0"/>
            <a:ext cx="9525" cy="10287000"/>
          </a:xfrm>
          <a:prstGeom prst="rect">
            <a:avLst/>
          </a:prstGeom>
          <a:solidFill>
            <a:srgbClr val="141414"/>
          </a:solidFill>
        </p:spPr>
      </p:sp>
      <p:sp>
        <p:nvSpPr>
          <p:cNvPr id="6" name="AutoShape 4">
            <a:extLst>
              <a:ext uri="{FF2B5EF4-FFF2-40B4-BE49-F238E27FC236}">
                <a16:creationId xmlns:a16="http://schemas.microsoft.com/office/drawing/2014/main" id="{1C6F09A5-2803-F44F-AB25-88D54E08ABF9}"/>
              </a:ext>
            </a:extLst>
          </p:cNvPr>
          <p:cNvSpPr/>
          <p:nvPr/>
        </p:nvSpPr>
        <p:spPr>
          <a:xfrm>
            <a:off x="307190" y="4365728"/>
            <a:ext cx="142711" cy="1555544"/>
          </a:xfrm>
          <a:prstGeom prst="rect">
            <a:avLst/>
          </a:prstGeom>
          <a:solidFill>
            <a:srgbClr val="700C1A"/>
          </a:solidFill>
        </p:spPr>
      </p:sp>
      <p:grpSp>
        <p:nvGrpSpPr>
          <p:cNvPr id="7" name="Group 10">
            <a:extLst>
              <a:ext uri="{FF2B5EF4-FFF2-40B4-BE49-F238E27FC236}">
                <a16:creationId xmlns:a16="http://schemas.microsoft.com/office/drawing/2014/main" id="{89CA1EC2-116D-2F4D-B7A1-0E1A15794257}"/>
              </a:ext>
            </a:extLst>
          </p:cNvPr>
          <p:cNvGrpSpPr/>
          <p:nvPr/>
        </p:nvGrpSpPr>
        <p:grpSpPr>
          <a:xfrm>
            <a:off x="15834240" y="7665058"/>
            <a:ext cx="2171700" cy="1813515"/>
            <a:chOff x="-1808566" y="-482357"/>
            <a:chExt cx="6364274" cy="3774702"/>
          </a:xfrm>
        </p:grpSpPr>
        <p:sp>
          <p:nvSpPr>
            <p:cNvPr id="8" name="TextBox 11">
              <a:extLst>
                <a:ext uri="{FF2B5EF4-FFF2-40B4-BE49-F238E27FC236}">
                  <a16:creationId xmlns:a16="http://schemas.microsoft.com/office/drawing/2014/main" id="{54B26985-BB94-F548-9974-62E8779723D6}"/>
                </a:ext>
              </a:extLst>
            </p:cNvPr>
            <p:cNvSpPr txBox="1"/>
            <p:nvPr/>
          </p:nvSpPr>
          <p:spPr>
            <a:xfrm>
              <a:off x="-1808566" y="-482357"/>
              <a:ext cx="6364274" cy="3752668"/>
            </a:xfrm>
            <a:prstGeom prst="rect">
              <a:avLst/>
            </a:prstGeom>
          </p:spPr>
          <p:txBody>
            <a:bodyPr wrap="square" lIns="0" tIns="0" rIns="0" bIns="0" rtlCol="0" anchor="t">
              <a:spAutoFit/>
            </a:bodyPr>
            <a:lstStyle/>
            <a:p>
              <a:pPr algn="r">
                <a:lnSpc>
                  <a:spcPts val="2837"/>
                </a:lnSpc>
              </a:pPr>
              <a:r>
                <a:rPr lang="en-US" sz="2579" spc="-25" dirty="0" err="1">
                  <a:solidFill>
                    <a:srgbClr val="141414"/>
                  </a:solidFill>
                  <a:latin typeface="Avenir Light" panose="020B0402020203020204" pitchFamily="34" charset="77"/>
                </a:rPr>
                <a:t>Castrucci</a:t>
              </a:r>
              <a:r>
                <a:rPr lang="en-US" sz="2579" spc="-25" dirty="0">
                  <a:solidFill>
                    <a:srgbClr val="141414"/>
                  </a:solidFill>
                  <a:latin typeface="Avenir Light" panose="020B0402020203020204" pitchFamily="34" charset="77"/>
                </a:rPr>
                <a:t> C.</a:t>
              </a:r>
            </a:p>
            <a:p>
              <a:pPr algn="r">
                <a:lnSpc>
                  <a:spcPts val="2837"/>
                </a:lnSpc>
              </a:pPr>
              <a:r>
                <a:rPr lang="en-US" sz="2579" spc="-25" dirty="0" err="1">
                  <a:solidFill>
                    <a:srgbClr val="141414"/>
                  </a:solidFill>
                  <a:latin typeface="Avenir Light" panose="020B0402020203020204" pitchFamily="34" charset="77"/>
                </a:rPr>
                <a:t>Nutarelli</a:t>
              </a:r>
              <a:r>
                <a:rPr lang="en-US" sz="2579" spc="-25" dirty="0">
                  <a:solidFill>
                    <a:srgbClr val="141414"/>
                  </a:solidFill>
                  <a:latin typeface="Avenir Light" panose="020B0402020203020204" pitchFamily="34" charset="77"/>
                </a:rPr>
                <a:t> S.</a:t>
              </a:r>
            </a:p>
            <a:p>
              <a:pPr algn="r">
                <a:lnSpc>
                  <a:spcPts val="2837"/>
                </a:lnSpc>
              </a:pPr>
              <a:r>
                <a:rPr lang="en-US" sz="2579" spc="-25" dirty="0" err="1">
                  <a:solidFill>
                    <a:srgbClr val="141414"/>
                  </a:solidFill>
                  <a:latin typeface="Avenir Light" panose="020B0402020203020204" pitchFamily="34" charset="77"/>
                </a:rPr>
                <a:t>Piscopo</a:t>
              </a:r>
              <a:r>
                <a:rPr lang="en-US" sz="2579" spc="-25" dirty="0">
                  <a:solidFill>
                    <a:srgbClr val="141414"/>
                  </a:solidFill>
                  <a:latin typeface="Avenir Light" panose="020B0402020203020204" pitchFamily="34" charset="77"/>
                </a:rPr>
                <a:t> F.</a:t>
              </a:r>
            </a:p>
            <a:p>
              <a:pPr algn="r">
                <a:lnSpc>
                  <a:spcPts val="2837"/>
                </a:lnSpc>
              </a:pPr>
              <a:r>
                <a:rPr lang="en-US" sz="2579" spc="-25" dirty="0">
                  <a:solidFill>
                    <a:srgbClr val="141414"/>
                  </a:solidFill>
                  <a:latin typeface="Avenir Light" panose="020B0402020203020204" pitchFamily="34" charset="77"/>
                </a:rPr>
                <a:t>Romano V.</a:t>
              </a:r>
            </a:p>
            <a:p>
              <a:pPr algn="r">
                <a:lnSpc>
                  <a:spcPts val="2837"/>
                </a:lnSpc>
              </a:pPr>
              <a:r>
                <a:rPr lang="en-US" sz="2579" spc="-25" dirty="0" err="1">
                  <a:solidFill>
                    <a:srgbClr val="141414"/>
                  </a:solidFill>
                  <a:latin typeface="Avenir Light" panose="020B0402020203020204" pitchFamily="34" charset="77"/>
                </a:rPr>
                <a:t>Rubiu</a:t>
              </a:r>
              <a:r>
                <a:rPr lang="en-US" sz="2579" spc="-25" dirty="0">
                  <a:solidFill>
                    <a:srgbClr val="141414"/>
                  </a:solidFill>
                  <a:latin typeface="Avenir Light" panose="020B0402020203020204" pitchFamily="34" charset="77"/>
                </a:rPr>
                <a:t> R.R.</a:t>
              </a:r>
            </a:p>
          </p:txBody>
        </p:sp>
        <p:sp>
          <p:nvSpPr>
            <p:cNvPr id="9" name="TextBox 12">
              <a:extLst>
                <a:ext uri="{FF2B5EF4-FFF2-40B4-BE49-F238E27FC236}">
                  <a16:creationId xmlns:a16="http://schemas.microsoft.com/office/drawing/2014/main" id="{ED4E06CF-B865-1045-863A-B82C75B09F1F}"/>
                </a:ext>
              </a:extLst>
            </p:cNvPr>
            <p:cNvSpPr txBox="1"/>
            <p:nvPr/>
          </p:nvSpPr>
          <p:spPr>
            <a:xfrm>
              <a:off x="406179" y="2804158"/>
              <a:ext cx="3617131" cy="488187"/>
            </a:xfrm>
            <a:prstGeom prst="rect">
              <a:avLst/>
            </a:prstGeom>
          </p:spPr>
          <p:txBody>
            <a:bodyPr lIns="0" tIns="0" rIns="0" bIns="0" rtlCol="0" anchor="t">
              <a:spAutoFit/>
            </a:bodyPr>
            <a:lstStyle/>
            <a:p>
              <a:pPr algn="r">
                <a:lnSpc>
                  <a:spcPts val="3142"/>
                </a:lnSpc>
              </a:pPr>
              <a:endParaRPr/>
            </a:p>
          </p:txBody>
        </p:sp>
      </p:grpSp>
    </p:spTree>
    <p:extLst>
      <p:ext uri="{BB962C8B-B14F-4D97-AF65-F5344CB8AC3E}">
        <p14:creationId xmlns:p14="http://schemas.microsoft.com/office/powerpoint/2010/main" val="252890366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5A7E6E8E-EED4-3A44-B6E9-72EEF97A4C04}"/>
              </a:ext>
            </a:extLst>
          </p:cNvPr>
          <p:cNvSpPr/>
          <p:nvPr/>
        </p:nvSpPr>
        <p:spPr>
          <a:xfrm>
            <a:off x="307190" y="4365728"/>
            <a:ext cx="142711" cy="1555544"/>
          </a:xfrm>
          <a:prstGeom prst="rect">
            <a:avLst/>
          </a:prstGeom>
          <a:solidFill>
            <a:srgbClr val="700C1A"/>
          </a:solidFill>
        </p:spPr>
      </p:sp>
      <p:sp>
        <p:nvSpPr>
          <p:cNvPr id="5" name="AutoShape 3">
            <a:extLst>
              <a:ext uri="{FF2B5EF4-FFF2-40B4-BE49-F238E27FC236}">
                <a16:creationId xmlns:a16="http://schemas.microsoft.com/office/drawing/2014/main" id="{67FF7310-FC15-7E47-9E16-80A9E4E6692B}"/>
              </a:ext>
            </a:extLst>
          </p:cNvPr>
          <p:cNvSpPr/>
          <p:nvPr/>
        </p:nvSpPr>
        <p:spPr>
          <a:xfrm>
            <a:off x="373783" y="0"/>
            <a:ext cx="9525" cy="10287000"/>
          </a:xfrm>
          <a:prstGeom prst="rect">
            <a:avLst/>
          </a:prstGeom>
          <a:solidFill>
            <a:srgbClr val="141414"/>
          </a:solidFill>
        </p:spPr>
      </p:sp>
      <p:sp>
        <p:nvSpPr>
          <p:cNvPr id="3" name="CasellaDiTesto 2">
            <a:extLst>
              <a:ext uri="{FF2B5EF4-FFF2-40B4-BE49-F238E27FC236}">
                <a16:creationId xmlns:a16="http://schemas.microsoft.com/office/drawing/2014/main" id="{A406CAE4-5089-6B4B-8301-F36537B7F601}"/>
              </a:ext>
            </a:extLst>
          </p:cNvPr>
          <p:cNvSpPr txBox="1"/>
          <p:nvPr/>
        </p:nvSpPr>
        <p:spPr>
          <a:xfrm>
            <a:off x="705962" y="1419112"/>
            <a:ext cx="16876075" cy="8987076"/>
          </a:xfrm>
          <a:prstGeom prst="rect">
            <a:avLst/>
          </a:prstGeom>
          <a:noFill/>
        </p:spPr>
        <p:txBody>
          <a:bodyPr wrap="square" rtlCol="0">
            <a:spAutoFit/>
          </a:bodyPr>
          <a:lstStyle/>
          <a:p>
            <a:r>
              <a:rPr lang="it-IT" sz="1400" b="1" dirty="0">
                <a:latin typeface="Avenir Light" panose="020B0402020203020204" pitchFamily="34" charset="77"/>
              </a:rPr>
              <a:t>Background: </a:t>
            </a:r>
          </a:p>
          <a:p>
            <a:r>
              <a:rPr lang="it-IT" sz="1400" dirty="0">
                <a:solidFill>
                  <a:srgbClr val="0000FF"/>
                </a:solidFill>
                <a:latin typeface="Avenir Light" panose="020B0402020203020204" pitchFamily="34" charset="77"/>
                <a:hlinkClick r:id="rId3">
                  <a:extLst>
                    <a:ext uri="{A12FA001-AC4F-418D-AE19-62706E023703}">
                      <ahyp:hlinkClr xmlns:ahyp="http://schemas.microsoft.com/office/drawing/2018/hyperlinkcolor" val="tx"/>
                    </a:ext>
                  </a:extLst>
                </a:hlinkClick>
              </a:rPr>
              <a:t>https://www.frontiersin.org/articles/10.3389/fnins.2019.01310/full</a:t>
            </a:r>
            <a:r>
              <a:rPr lang="it-IT" sz="1400" dirty="0">
                <a:latin typeface="Avenir Light" panose="020B0402020203020204" pitchFamily="34" charset="77"/>
              </a:rPr>
              <a:t> </a:t>
            </a:r>
          </a:p>
          <a:p>
            <a:r>
              <a:rPr lang="it-IT" sz="1400" dirty="0">
                <a:latin typeface="Avenir Light" panose="020B0402020203020204" pitchFamily="34" charset="77"/>
                <a:hlinkClick r:id="rId4"/>
              </a:rPr>
              <a:t>https://www.ncbi.nlm.nih.gov/pmc/articles/PMC7540334/</a:t>
            </a:r>
            <a:endParaRPr lang="it-IT" sz="1400" dirty="0">
              <a:latin typeface="Avenir Light" panose="020B0402020203020204" pitchFamily="34" charset="77"/>
            </a:endParaRPr>
          </a:p>
          <a:p>
            <a:r>
              <a:rPr lang="it-IT" sz="1400" dirty="0">
                <a:latin typeface="Avenir Light" panose="020B0402020203020204" pitchFamily="34" charset="77"/>
                <a:hlinkClick r:id="rId5"/>
              </a:rPr>
              <a:t>https://actaneurocomms.biomedcentral.com/articles/10.1186/s40478-019-0658-x</a:t>
            </a:r>
            <a:r>
              <a:rPr lang="it-IT" sz="1400" dirty="0">
                <a:latin typeface="Avenir Light" panose="020B0402020203020204" pitchFamily="34" charset="77"/>
              </a:rPr>
              <a:t> </a:t>
            </a:r>
          </a:p>
          <a:p>
            <a:r>
              <a:rPr lang="it-IT" sz="1400" dirty="0">
                <a:latin typeface="Avenir Light" panose="020B0402020203020204" pitchFamily="34" charset="77"/>
                <a:hlinkClick r:id="rId6"/>
              </a:rPr>
              <a:t>https://jnnp.bmj.com/content/81/6/639</a:t>
            </a:r>
            <a:r>
              <a:rPr lang="it-IT" sz="1400" dirty="0">
                <a:latin typeface="Avenir Light" panose="020B0402020203020204" pitchFamily="34" charset="77"/>
              </a:rPr>
              <a:t> </a:t>
            </a:r>
          </a:p>
          <a:p>
            <a:r>
              <a:rPr lang="it-IT" sz="1400" dirty="0">
                <a:latin typeface="Avenir Light" panose="020B0402020203020204" pitchFamily="34" charset="77"/>
                <a:hlinkClick r:id="rId7"/>
              </a:rPr>
              <a:t>https://www.ncbi.nlm.nih.gov/pmc/articles/PMC2764725/</a:t>
            </a:r>
            <a:r>
              <a:rPr lang="it-IT" sz="1400" dirty="0">
                <a:latin typeface="Avenir Light" panose="020B0402020203020204" pitchFamily="34" charset="77"/>
              </a:rPr>
              <a:t> </a:t>
            </a:r>
          </a:p>
          <a:p>
            <a:r>
              <a:rPr lang="it-IT" sz="1400" dirty="0">
                <a:latin typeface="Avenir Light" panose="020B0402020203020204" pitchFamily="34" charset="77"/>
                <a:hlinkClick r:id="rId8"/>
              </a:rPr>
              <a:t>https://www.nature.com/articles/s42003-021-02538-8</a:t>
            </a:r>
            <a:r>
              <a:rPr lang="it-IT" sz="1400" dirty="0">
                <a:latin typeface="Avenir Light" panose="020B0402020203020204" pitchFamily="34" charset="77"/>
              </a:rPr>
              <a:t> </a:t>
            </a:r>
          </a:p>
          <a:p>
            <a:r>
              <a:rPr lang="it-IT" sz="1400" dirty="0">
                <a:latin typeface="Avenir Light" panose="020B0402020203020204" pitchFamily="34" charset="77"/>
                <a:hlinkClick r:id="rId9"/>
              </a:rPr>
              <a:t>https://www.ncbi.nlm.nih.gov/pmc/articles/PMC2922682/</a:t>
            </a:r>
            <a:r>
              <a:rPr lang="it-IT" sz="1400" dirty="0">
                <a:latin typeface="Avenir Light" panose="020B0402020203020204" pitchFamily="34" charset="77"/>
              </a:rPr>
              <a:t> </a:t>
            </a:r>
          </a:p>
          <a:p>
            <a:endParaRPr lang="it-IT" sz="1400" b="1" dirty="0">
              <a:latin typeface="Avenir Light" panose="020B0402020203020204" pitchFamily="34" charset="77"/>
            </a:endParaRPr>
          </a:p>
          <a:p>
            <a:r>
              <a:rPr lang="it-IT" sz="1400" b="1" dirty="0">
                <a:latin typeface="Avenir Light" panose="020B0402020203020204" pitchFamily="34" charset="77"/>
              </a:rPr>
              <a:t>In vitro </a:t>
            </a:r>
            <a:r>
              <a:rPr lang="it-IT" sz="1400" b="1" dirty="0" err="1">
                <a:latin typeface="Avenir Light" panose="020B0402020203020204" pitchFamily="34" charset="77"/>
              </a:rPr>
              <a:t>experiments</a:t>
            </a:r>
            <a:r>
              <a:rPr lang="it-IT" sz="1400" b="1" dirty="0">
                <a:latin typeface="Avenir Light" panose="020B0402020203020204" pitchFamily="34" charset="77"/>
              </a:rPr>
              <a:t>:</a:t>
            </a:r>
          </a:p>
          <a:p>
            <a:r>
              <a:rPr lang="it-IT" sz="1400" dirty="0" err="1">
                <a:latin typeface="Avenir Light" panose="020B0402020203020204" pitchFamily="34" charset="77"/>
              </a:rPr>
              <a:t>Grieger</a:t>
            </a:r>
            <a:r>
              <a:rPr lang="it-IT" sz="1400" dirty="0">
                <a:latin typeface="Avenir Light" panose="020B0402020203020204" pitchFamily="34" charset="77"/>
              </a:rPr>
              <a:t> JC, </a:t>
            </a:r>
            <a:r>
              <a:rPr lang="it-IT" sz="1400" dirty="0" err="1">
                <a:latin typeface="Avenir Light" panose="020B0402020203020204" pitchFamily="34" charset="77"/>
              </a:rPr>
              <a:t>Choi</a:t>
            </a:r>
            <a:r>
              <a:rPr lang="it-IT" sz="1400" dirty="0">
                <a:latin typeface="Avenir Light" panose="020B0402020203020204" pitchFamily="34" charset="77"/>
              </a:rPr>
              <a:t> VW, </a:t>
            </a:r>
            <a:r>
              <a:rPr lang="it-IT" sz="1400" dirty="0" err="1">
                <a:latin typeface="Avenir Light" panose="020B0402020203020204" pitchFamily="34" charset="77"/>
              </a:rPr>
              <a:t>Samulski</a:t>
            </a:r>
            <a:r>
              <a:rPr lang="it-IT" sz="1400" dirty="0">
                <a:latin typeface="Avenir Light" panose="020B0402020203020204" pitchFamily="34" charset="77"/>
              </a:rPr>
              <a:t> RJ. Production and </a:t>
            </a:r>
            <a:r>
              <a:rPr lang="it-IT" sz="1400" dirty="0" err="1">
                <a:latin typeface="Avenir Light" panose="020B0402020203020204" pitchFamily="34" charset="77"/>
              </a:rPr>
              <a:t>characterization</a:t>
            </a:r>
            <a:r>
              <a:rPr lang="it-IT" sz="1400" dirty="0">
                <a:latin typeface="Avenir Light" panose="020B0402020203020204" pitchFamily="34" charset="77"/>
              </a:rPr>
              <a:t> of </a:t>
            </a:r>
            <a:r>
              <a:rPr lang="it-IT" sz="1400" dirty="0" err="1">
                <a:latin typeface="Avenir Light" panose="020B0402020203020204" pitchFamily="34" charset="77"/>
              </a:rPr>
              <a:t>adeno-associated</a:t>
            </a:r>
            <a:r>
              <a:rPr lang="it-IT" sz="1400" dirty="0">
                <a:latin typeface="Avenir Light" panose="020B0402020203020204" pitchFamily="34" charset="77"/>
              </a:rPr>
              <a:t> </a:t>
            </a:r>
            <a:r>
              <a:rPr lang="it-IT" sz="1400" dirty="0" err="1">
                <a:latin typeface="Avenir Light" panose="020B0402020203020204" pitchFamily="34" charset="77"/>
              </a:rPr>
              <a:t>viral</a:t>
            </a:r>
            <a:r>
              <a:rPr lang="it-IT" sz="1400" dirty="0">
                <a:latin typeface="Avenir Light" panose="020B0402020203020204" pitchFamily="34" charset="77"/>
              </a:rPr>
              <a:t> </a:t>
            </a:r>
            <a:r>
              <a:rPr lang="it-IT" sz="1400" dirty="0" err="1">
                <a:latin typeface="Avenir Light" panose="020B0402020203020204" pitchFamily="34" charset="77"/>
              </a:rPr>
              <a:t>vectors</a:t>
            </a:r>
            <a:r>
              <a:rPr lang="it-IT" sz="1400" dirty="0">
                <a:latin typeface="Avenir Light" panose="020B0402020203020204" pitchFamily="34" charset="77"/>
              </a:rPr>
              <a:t>. </a:t>
            </a:r>
            <a:r>
              <a:rPr lang="it-IT" sz="1400" dirty="0" err="1">
                <a:latin typeface="Avenir Light" panose="020B0402020203020204" pitchFamily="34" charset="77"/>
              </a:rPr>
              <a:t>Nat</a:t>
            </a:r>
            <a:r>
              <a:rPr lang="it-IT" sz="1400" dirty="0">
                <a:latin typeface="Avenir Light" panose="020B0402020203020204" pitchFamily="34" charset="77"/>
              </a:rPr>
              <a:t> </a:t>
            </a:r>
            <a:r>
              <a:rPr lang="it-IT" sz="1400" dirty="0" err="1">
                <a:latin typeface="Avenir Light" panose="020B0402020203020204" pitchFamily="34" charset="77"/>
              </a:rPr>
              <a:t>Protoc</a:t>
            </a:r>
            <a:r>
              <a:rPr lang="it-IT" sz="1400" dirty="0">
                <a:latin typeface="Avenir Light" panose="020B0402020203020204" pitchFamily="34" charset="77"/>
              </a:rPr>
              <a:t>. 2006;1(3):1412-28. </a:t>
            </a:r>
            <a:r>
              <a:rPr lang="it-IT" sz="1400" dirty="0" err="1">
                <a:latin typeface="Avenir Light" panose="020B0402020203020204" pitchFamily="34" charset="77"/>
              </a:rPr>
              <a:t>doi</a:t>
            </a:r>
            <a:r>
              <a:rPr lang="it-IT" sz="1400" dirty="0">
                <a:latin typeface="Avenir Light" panose="020B0402020203020204" pitchFamily="34" charset="77"/>
              </a:rPr>
              <a:t>: 10.1038/nprot.2006.207. PMID: 17406430.</a:t>
            </a:r>
          </a:p>
          <a:p>
            <a:endParaRPr lang="it-IT" sz="1400" dirty="0">
              <a:latin typeface="Avenir Light" panose="020B0402020203020204" pitchFamily="34" charset="77"/>
            </a:endParaRPr>
          </a:p>
          <a:p>
            <a:r>
              <a:rPr lang="it-IT" sz="1400" dirty="0" err="1">
                <a:latin typeface="Avenir Light" panose="020B0402020203020204" pitchFamily="34" charset="77"/>
              </a:rPr>
              <a:t>Urabe</a:t>
            </a:r>
            <a:r>
              <a:rPr lang="it-IT" sz="1400" dirty="0">
                <a:latin typeface="Avenir Light" panose="020B0402020203020204" pitchFamily="34" charset="77"/>
              </a:rPr>
              <a:t> M, </a:t>
            </a:r>
            <a:r>
              <a:rPr lang="it-IT" sz="1400" dirty="0" err="1">
                <a:latin typeface="Avenir Light" panose="020B0402020203020204" pitchFamily="34" charset="77"/>
              </a:rPr>
              <a:t>Ding</a:t>
            </a:r>
            <a:r>
              <a:rPr lang="it-IT" sz="1400" dirty="0">
                <a:latin typeface="Avenir Light" panose="020B0402020203020204" pitchFamily="34" charset="77"/>
              </a:rPr>
              <a:t> C, </a:t>
            </a:r>
            <a:r>
              <a:rPr lang="it-IT" sz="1400" dirty="0" err="1">
                <a:latin typeface="Avenir Light" panose="020B0402020203020204" pitchFamily="34" charset="77"/>
              </a:rPr>
              <a:t>Kotin</a:t>
            </a:r>
            <a:r>
              <a:rPr lang="it-IT" sz="1400" dirty="0">
                <a:latin typeface="Avenir Light" panose="020B0402020203020204" pitchFamily="34" charset="77"/>
              </a:rPr>
              <a:t> RM. </a:t>
            </a:r>
            <a:r>
              <a:rPr lang="it-IT" sz="1400" dirty="0" err="1">
                <a:latin typeface="Avenir Light" panose="020B0402020203020204" pitchFamily="34" charset="77"/>
              </a:rPr>
              <a:t>Insect</a:t>
            </a:r>
            <a:r>
              <a:rPr lang="it-IT" sz="1400" dirty="0">
                <a:latin typeface="Avenir Light" panose="020B0402020203020204" pitchFamily="34" charset="77"/>
              </a:rPr>
              <a:t> </a:t>
            </a:r>
            <a:r>
              <a:rPr lang="it-IT" sz="1400" dirty="0" err="1">
                <a:latin typeface="Avenir Light" panose="020B0402020203020204" pitchFamily="34" charset="77"/>
              </a:rPr>
              <a:t>cells</a:t>
            </a:r>
            <a:r>
              <a:rPr lang="it-IT" sz="1400" dirty="0">
                <a:latin typeface="Avenir Light" panose="020B0402020203020204" pitchFamily="34" charset="77"/>
              </a:rPr>
              <a:t> </a:t>
            </a:r>
            <a:r>
              <a:rPr lang="it-IT" sz="1400" dirty="0" err="1">
                <a:latin typeface="Avenir Light" panose="020B0402020203020204" pitchFamily="34" charset="77"/>
              </a:rPr>
              <a:t>as</a:t>
            </a:r>
            <a:r>
              <a:rPr lang="it-IT" sz="1400" dirty="0">
                <a:latin typeface="Avenir Light" panose="020B0402020203020204" pitchFamily="34" charset="77"/>
              </a:rPr>
              <a:t> a </a:t>
            </a:r>
            <a:r>
              <a:rPr lang="it-IT" sz="1400" dirty="0" err="1">
                <a:latin typeface="Avenir Light" panose="020B0402020203020204" pitchFamily="34" charset="77"/>
              </a:rPr>
              <a:t>factory</a:t>
            </a:r>
            <a:r>
              <a:rPr lang="it-IT" sz="1400" dirty="0">
                <a:latin typeface="Avenir Light" panose="020B0402020203020204" pitchFamily="34" charset="77"/>
              </a:rPr>
              <a:t> to produce </a:t>
            </a:r>
            <a:r>
              <a:rPr lang="it-IT" sz="1400" dirty="0" err="1">
                <a:latin typeface="Avenir Light" panose="020B0402020203020204" pitchFamily="34" charset="77"/>
              </a:rPr>
              <a:t>adeno-associated</a:t>
            </a:r>
            <a:r>
              <a:rPr lang="it-IT" sz="1400" dirty="0">
                <a:latin typeface="Avenir Light" panose="020B0402020203020204" pitchFamily="34" charset="77"/>
              </a:rPr>
              <a:t> virus </a:t>
            </a:r>
            <a:r>
              <a:rPr lang="it-IT" sz="1400" dirty="0" err="1">
                <a:latin typeface="Avenir Light" panose="020B0402020203020204" pitchFamily="34" charset="77"/>
              </a:rPr>
              <a:t>type</a:t>
            </a:r>
            <a:r>
              <a:rPr lang="it-IT" sz="1400" dirty="0">
                <a:latin typeface="Avenir Light" panose="020B0402020203020204" pitchFamily="34" charset="77"/>
              </a:rPr>
              <a:t> 2 </a:t>
            </a:r>
            <a:r>
              <a:rPr lang="it-IT" sz="1400" dirty="0" err="1">
                <a:latin typeface="Avenir Light" panose="020B0402020203020204" pitchFamily="34" charset="77"/>
              </a:rPr>
              <a:t>vectors</a:t>
            </a:r>
            <a:r>
              <a:rPr lang="it-IT" sz="1400" dirty="0">
                <a:latin typeface="Avenir Light" panose="020B0402020203020204" pitchFamily="34" charset="77"/>
              </a:rPr>
              <a:t>. </a:t>
            </a:r>
            <a:r>
              <a:rPr lang="it-IT" sz="1400" dirty="0" err="1">
                <a:latin typeface="Avenir Light" panose="020B0402020203020204" pitchFamily="34" charset="77"/>
              </a:rPr>
              <a:t>Hum</a:t>
            </a:r>
            <a:r>
              <a:rPr lang="it-IT" sz="1400" dirty="0">
                <a:latin typeface="Avenir Light" panose="020B0402020203020204" pitchFamily="34" charset="77"/>
              </a:rPr>
              <a:t> Gene </a:t>
            </a:r>
            <a:r>
              <a:rPr lang="it-IT" sz="1400" dirty="0" err="1">
                <a:latin typeface="Avenir Light" panose="020B0402020203020204" pitchFamily="34" charset="77"/>
              </a:rPr>
              <a:t>Ther</a:t>
            </a:r>
            <a:r>
              <a:rPr lang="it-IT" sz="1400" dirty="0">
                <a:latin typeface="Avenir Light" panose="020B0402020203020204" pitchFamily="34" charset="77"/>
              </a:rPr>
              <a:t>. 2002 </a:t>
            </a:r>
            <a:r>
              <a:rPr lang="it-IT" sz="1400" dirty="0" err="1">
                <a:latin typeface="Avenir Light" panose="020B0402020203020204" pitchFamily="34" charset="77"/>
              </a:rPr>
              <a:t>Nov</a:t>
            </a:r>
            <a:r>
              <a:rPr lang="it-IT" sz="1400" dirty="0">
                <a:latin typeface="Avenir Light" panose="020B0402020203020204" pitchFamily="34" charset="77"/>
              </a:rPr>
              <a:t> 1;13(16):1935-43. </a:t>
            </a:r>
            <a:r>
              <a:rPr lang="it-IT" sz="1400" dirty="0" err="1">
                <a:latin typeface="Avenir Light" panose="020B0402020203020204" pitchFamily="34" charset="77"/>
              </a:rPr>
              <a:t>doi</a:t>
            </a:r>
            <a:r>
              <a:rPr lang="it-IT" sz="1400" dirty="0">
                <a:latin typeface="Avenir Light" panose="020B0402020203020204" pitchFamily="34" charset="77"/>
              </a:rPr>
              <a:t>: 10.1089/10430340260355347. PMID: 12427305</a:t>
            </a:r>
          </a:p>
          <a:p>
            <a:endParaRPr lang="it-IT" sz="1400" dirty="0">
              <a:latin typeface="Avenir Light" panose="020B0402020203020204" pitchFamily="34" charset="77"/>
            </a:endParaRPr>
          </a:p>
          <a:p>
            <a:r>
              <a:rPr lang="it-IT" sz="1400" dirty="0" err="1">
                <a:latin typeface="Avenir Light" panose="020B0402020203020204" pitchFamily="34" charset="77"/>
              </a:rPr>
              <a:t>Yun</a:t>
            </a:r>
            <a:r>
              <a:rPr lang="it-IT" sz="1400" dirty="0">
                <a:latin typeface="Avenir Light" panose="020B0402020203020204" pitchFamily="34" charset="77"/>
              </a:rPr>
              <a:t> Y, Ha Y. CRISPR/Cas9-Mediated Gene </a:t>
            </a:r>
            <a:r>
              <a:rPr lang="it-IT" sz="1400" dirty="0" err="1">
                <a:latin typeface="Avenir Light" panose="020B0402020203020204" pitchFamily="34" charset="77"/>
              </a:rPr>
              <a:t>Correction</a:t>
            </a:r>
            <a:r>
              <a:rPr lang="it-IT" sz="1400" dirty="0">
                <a:latin typeface="Avenir Light" panose="020B0402020203020204" pitchFamily="34" charset="77"/>
              </a:rPr>
              <a:t> to </a:t>
            </a:r>
            <a:r>
              <a:rPr lang="it-IT" sz="1400" dirty="0" err="1">
                <a:latin typeface="Avenir Light" panose="020B0402020203020204" pitchFamily="34" charset="77"/>
              </a:rPr>
              <a:t>Understand</a:t>
            </a:r>
            <a:r>
              <a:rPr lang="it-IT" sz="1400" dirty="0">
                <a:latin typeface="Avenir Light" panose="020B0402020203020204" pitchFamily="34" charset="77"/>
              </a:rPr>
              <a:t> ALS. </a:t>
            </a:r>
            <a:r>
              <a:rPr lang="it-IT" sz="1400" dirty="0" err="1">
                <a:latin typeface="Avenir Light" panose="020B0402020203020204" pitchFamily="34" charset="77"/>
              </a:rPr>
              <a:t>Int</a:t>
            </a:r>
            <a:r>
              <a:rPr lang="it-IT" sz="1400" dirty="0">
                <a:latin typeface="Avenir Light" panose="020B0402020203020204" pitchFamily="34" charset="77"/>
              </a:rPr>
              <a:t> </a:t>
            </a:r>
            <a:r>
              <a:rPr lang="it-IT" sz="1400" dirty="0" err="1">
                <a:latin typeface="Avenir Light" panose="020B0402020203020204" pitchFamily="34" charset="77"/>
              </a:rPr>
              <a:t>J</a:t>
            </a:r>
            <a:r>
              <a:rPr lang="it-IT" sz="1400" dirty="0">
                <a:latin typeface="Avenir Light" panose="020B0402020203020204" pitchFamily="34" charset="77"/>
              </a:rPr>
              <a:t> </a:t>
            </a:r>
            <a:r>
              <a:rPr lang="it-IT" sz="1400" dirty="0" err="1">
                <a:latin typeface="Avenir Light" panose="020B0402020203020204" pitchFamily="34" charset="77"/>
              </a:rPr>
              <a:t>Mol</a:t>
            </a:r>
            <a:r>
              <a:rPr lang="it-IT" sz="1400" dirty="0">
                <a:latin typeface="Avenir Light" panose="020B0402020203020204" pitchFamily="34" charset="77"/>
              </a:rPr>
              <a:t> Sci. 2020 </a:t>
            </a:r>
            <a:r>
              <a:rPr lang="it-IT" sz="1400" dirty="0" err="1">
                <a:latin typeface="Avenir Light" panose="020B0402020203020204" pitchFamily="34" charset="77"/>
              </a:rPr>
              <a:t>May</a:t>
            </a:r>
            <a:r>
              <a:rPr lang="it-IT" sz="1400" dirty="0">
                <a:latin typeface="Avenir Light" panose="020B0402020203020204" pitchFamily="34" charset="77"/>
              </a:rPr>
              <a:t> 27;21(11):3801. </a:t>
            </a:r>
            <a:r>
              <a:rPr lang="it-IT" sz="1400" dirty="0" err="1">
                <a:latin typeface="Avenir Light" panose="020B0402020203020204" pitchFamily="34" charset="77"/>
              </a:rPr>
              <a:t>doi</a:t>
            </a:r>
            <a:r>
              <a:rPr lang="it-IT" sz="1400" dirty="0">
                <a:latin typeface="Avenir Light" panose="020B0402020203020204" pitchFamily="34" charset="77"/>
              </a:rPr>
              <a:t>: 10.3390/ijms21113801. PMID: 32471232; PMCID: PMC7312396</a:t>
            </a:r>
          </a:p>
          <a:p>
            <a:endParaRPr lang="it-IT" sz="1400" dirty="0">
              <a:latin typeface="Avenir Light" panose="020B0402020203020204" pitchFamily="34" charset="77"/>
            </a:endParaRPr>
          </a:p>
          <a:p>
            <a:r>
              <a:rPr lang="it-IT" sz="1400" dirty="0" err="1">
                <a:latin typeface="Avenir Light" panose="020B0402020203020204" pitchFamily="34" charset="77"/>
              </a:rPr>
              <a:t>Snyder</a:t>
            </a:r>
            <a:r>
              <a:rPr lang="it-IT" sz="1400" dirty="0">
                <a:latin typeface="Avenir Light" panose="020B0402020203020204" pitchFamily="34" charset="77"/>
              </a:rPr>
              <a:t> BR, </a:t>
            </a:r>
            <a:r>
              <a:rPr lang="it-IT" sz="1400" dirty="0" err="1">
                <a:latin typeface="Avenir Light" panose="020B0402020203020204" pitchFamily="34" charset="77"/>
              </a:rPr>
              <a:t>Gray</a:t>
            </a:r>
            <a:r>
              <a:rPr lang="it-IT" sz="1400" dirty="0">
                <a:latin typeface="Avenir Light" panose="020B0402020203020204" pitchFamily="34" charset="77"/>
              </a:rPr>
              <a:t> SJ, </a:t>
            </a:r>
            <a:r>
              <a:rPr lang="it-IT" sz="1400" dirty="0" err="1">
                <a:latin typeface="Avenir Light" panose="020B0402020203020204" pitchFamily="34" charset="77"/>
              </a:rPr>
              <a:t>Quach</a:t>
            </a:r>
            <a:r>
              <a:rPr lang="it-IT" sz="1400" dirty="0">
                <a:latin typeface="Avenir Light" panose="020B0402020203020204" pitchFamily="34" charset="77"/>
              </a:rPr>
              <a:t> ET, Huang JW, </a:t>
            </a:r>
            <a:r>
              <a:rPr lang="it-IT" sz="1400" dirty="0" err="1">
                <a:latin typeface="Avenir Light" panose="020B0402020203020204" pitchFamily="34" charset="77"/>
              </a:rPr>
              <a:t>Leung</a:t>
            </a:r>
            <a:r>
              <a:rPr lang="it-IT" sz="1400" dirty="0">
                <a:latin typeface="Avenir Light" panose="020B0402020203020204" pitchFamily="34" charset="77"/>
              </a:rPr>
              <a:t> CH, </a:t>
            </a:r>
            <a:r>
              <a:rPr lang="it-IT" sz="1400" dirty="0" err="1">
                <a:latin typeface="Avenir Light" panose="020B0402020203020204" pitchFamily="34" charset="77"/>
              </a:rPr>
              <a:t>Samulski</a:t>
            </a:r>
            <a:r>
              <a:rPr lang="it-IT" sz="1400" dirty="0">
                <a:latin typeface="Avenir Light" panose="020B0402020203020204" pitchFamily="34" charset="77"/>
              </a:rPr>
              <a:t> RJ, </a:t>
            </a:r>
            <a:r>
              <a:rPr lang="it-IT" sz="1400" dirty="0" err="1">
                <a:latin typeface="Avenir Light" panose="020B0402020203020204" pitchFamily="34" charset="77"/>
              </a:rPr>
              <a:t>Boulis</a:t>
            </a:r>
            <a:r>
              <a:rPr lang="it-IT" sz="1400" dirty="0">
                <a:latin typeface="Avenir Light" panose="020B0402020203020204" pitchFamily="34" charset="77"/>
              </a:rPr>
              <a:t> NM, Federici T. </a:t>
            </a:r>
            <a:r>
              <a:rPr lang="it-IT" sz="1400" dirty="0" err="1">
                <a:latin typeface="Avenir Light" panose="020B0402020203020204" pitchFamily="34" charset="77"/>
              </a:rPr>
              <a:t>Comparison</a:t>
            </a:r>
            <a:r>
              <a:rPr lang="it-IT" sz="1400" dirty="0">
                <a:latin typeface="Avenir Light" panose="020B0402020203020204" pitchFamily="34" charset="77"/>
              </a:rPr>
              <a:t> of </a:t>
            </a:r>
            <a:r>
              <a:rPr lang="it-IT" sz="1400" dirty="0" err="1">
                <a:latin typeface="Avenir Light" panose="020B0402020203020204" pitchFamily="34" charset="77"/>
              </a:rPr>
              <a:t>adeno-associated</a:t>
            </a:r>
            <a:r>
              <a:rPr lang="it-IT" sz="1400" dirty="0">
                <a:latin typeface="Avenir Light" panose="020B0402020203020204" pitchFamily="34" charset="77"/>
              </a:rPr>
              <a:t> </a:t>
            </a:r>
            <a:r>
              <a:rPr lang="it-IT" sz="1400" dirty="0" err="1">
                <a:latin typeface="Avenir Light" panose="020B0402020203020204" pitchFamily="34" charset="77"/>
              </a:rPr>
              <a:t>viral</a:t>
            </a:r>
            <a:r>
              <a:rPr lang="it-IT" sz="1400" dirty="0">
                <a:latin typeface="Avenir Light" panose="020B0402020203020204" pitchFamily="34" charset="77"/>
              </a:rPr>
              <a:t> </a:t>
            </a:r>
            <a:r>
              <a:rPr lang="it-IT" sz="1400" dirty="0" err="1">
                <a:latin typeface="Avenir Light" panose="020B0402020203020204" pitchFamily="34" charset="77"/>
              </a:rPr>
              <a:t>vector</a:t>
            </a:r>
            <a:r>
              <a:rPr lang="it-IT" sz="1400" dirty="0">
                <a:latin typeface="Avenir Light" panose="020B0402020203020204" pitchFamily="34" charset="77"/>
              </a:rPr>
              <a:t> </a:t>
            </a:r>
            <a:r>
              <a:rPr lang="it-IT" sz="1400" dirty="0" err="1">
                <a:latin typeface="Avenir Light" panose="020B0402020203020204" pitchFamily="34" charset="77"/>
              </a:rPr>
              <a:t>serotypes</a:t>
            </a:r>
            <a:r>
              <a:rPr lang="it-IT" sz="1400" dirty="0">
                <a:latin typeface="Avenir Light" panose="020B0402020203020204" pitchFamily="34" charset="77"/>
              </a:rPr>
              <a:t> for </a:t>
            </a:r>
            <a:r>
              <a:rPr lang="it-IT" sz="1400" dirty="0" err="1">
                <a:latin typeface="Avenir Light" panose="020B0402020203020204" pitchFamily="34" charset="77"/>
              </a:rPr>
              <a:t>spinal</a:t>
            </a:r>
            <a:r>
              <a:rPr lang="it-IT" sz="1400" dirty="0">
                <a:latin typeface="Avenir Light" panose="020B0402020203020204" pitchFamily="34" charset="77"/>
              </a:rPr>
              <a:t> </a:t>
            </a:r>
            <a:r>
              <a:rPr lang="it-IT" sz="1400" dirty="0" err="1">
                <a:latin typeface="Avenir Light" panose="020B0402020203020204" pitchFamily="34" charset="77"/>
              </a:rPr>
              <a:t>cord</a:t>
            </a:r>
            <a:r>
              <a:rPr lang="it-IT" sz="1400" dirty="0">
                <a:latin typeface="Avenir Light" panose="020B0402020203020204" pitchFamily="34" charset="77"/>
              </a:rPr>
              <a:t> and </a:t>
            </a:r>
            <a:r>
              <a:rPr lang="it-IT" sz="1400" dirty="0" err="1">
                <a:latin typeface="Avenir Light" panose="020B0402020203020204" pitchFamily="34" charset="77"/>
              </a:rPr>
              <a:t>motor</a:t>
            </a:r>
            <a:r>
              <a:rPr lang="it-IT" sz="1400" dirty="0">
                <a:latin typeface="Avenir Light" panose="020B0402020203020204" pitchFamily="34" charset="77"/>
              </a:rPr>
              <a:t> </a:t>
            </a:r>
            <a:r>
              <a:rPr lang="it-IT" sz="1400" dirty="0" err="1">
                <a:latin typeface="Avenir Light" panose="020B0402020203020204" pitchFamily="34" charset="77"/>
              </a:rPr>
              <a:t>neuron</a:t>
            </a:r>
            <a:r>
              <a:rPr lang="it-IT" sz="1400" dirty="0">
                <a:latin typeface="Avenir Light" panose="020B0402020203020204" pitchFamily="34" charset="77"/>
              </a:rPr>
              <a:t> gene delivery. </a:t>
            </a:r>
            <a:r>
              <a:rPr lang="it-IT" sz="1400" dirty="0" err="1">
                <a:latin typeface="Avenir Light" panose="020B0402020203020204" pitchFamily="34" charset="77"/>
              </a:rPr>
              <a:t>Hum</a:t>
            </a:r>
            <a:r>
              <a:rPr lang="it-IT" sz="1400" dirty="0">
                <a:latin typeface="Avenir Light" panose="020B0402020203020204" pitchFamily="34" charset="77"/>
              </a:rPr>
              <a:t> Gene </a:t>
            </a:r>
            <a:r>
              <a:rPr lang="it-IT" sz="1400" dirty="0" err="1">
                <a:latin typeface="Avenir Light" panose="020B0402020203020204" pitchFamily="34" charset="77"/>
              </a:rPr>
              <a:t>Ther</a:t>
            </a:r>
            <a:r>
              <a:rPr lang="it-IT" sz="1400" dirty="0">
                <a:latin typeface="Avenir Light" panose="020B0402020203020204" pitchFamily="34" charset="77"/>
              </a:rPr>
              <a:t>. 2011 Sep;22(9):1129-35. </a:t>
            </a:r>
            <a:r>
              <a:rPr lang="it-IT" sz="1400" dirty="0" err="1">
                <a:latin typeface="Avenir Light" panose="020B0402020203020204" pitchFamily="34" charset="77"/>
              </a:rPr>
              <a:t>doi</a:t>
            </a:r>
            <a:r>
              <a:rPr lang="it-IT" sz="1400" dirty="0">
                <a:latin typeface="Avenir Light" panose="020B0402020203020204" pitchFamily="34" charset="77"/>
              </a:rPr>
              <a:t>: 10.1089/hum.2011.008. </a:t>
            </a:r>
            <a:r>
              <a:rPr lang="it-IT" sz="1400" dirty="0" err="1">
                <a:latin typeface="Avenir Light" panose="020B0402020203020204" pitchFamily="34" charset="77"/>
              </a:rPr>
              <a:t>Epub</a:t>
            </a:r>
            <a:r>
              <a:rPr lang="it-IT" sz="1400" dirty="0">
                <a:latin typeface="Avenir Light" panose="020B0402020203020204" pitchFamily="34" charset="77"/>
              </a:rPr>
              <a:t> 2011 </a:t>
            </a:r>
            <a:r>
              <a:rPr lang="it-IT" sz="1400" dirty="0" err="1">
                <a:latin typeface="Avenir Light" panose="020B0402020203020204" pitchFamily="34" charset="77"/>
              </a:rPr>
              <a:t>Jul</a:t>
            </a:r>
            <a:r>
              <a:rPr lang="it-IT" sz="1400" dirty="0">
                <a:latin typeface="Avenir Light" panose="020B0402020203020204" pitchFamily="34" charset="77"/>
              </a:rPr>
              <a:t> 25. PMID: 21443428</a:t>
            </a:r>
          </a:p>
          <a:p>
            <a:endParaRPr lang="it-IT" sz="1400" dirty="0">
              <a:latin typeface="Avenir Light" panose="020B0402020203020204" pitchFamily="34" charset="77"/>
            </a:endParaRPr>
          </a:p>
          <a:p>
            <a:r>
              <a:rPr lang="it-IT" sz="1400" dirty="0" err="1">
                <a:solidFill>
                  <a:srgbClr val="212121"/>
                </a:solidFill>
                <a:latin typeface="Avenir Light" panose="020B0402020203020204" pitchFamily="34" charset="77"/>
              </a:rPr>
              <a:t>Wu</a:t>
            </a:r>
            <a:r>
              <a:rPr lang="it-IT" sz="1400" dirty="0">
                <a:solidFill>
                  <a:srgbClr val="212121"/>
                </a:solidFill>
                <a:latin typeface="Avenir Light" panose="020B0402020203020204" pitchFamily="34" charset="77"/>
              </a:rPr>
              <a:t> Y, </a:t>
            </a:r>
            <a:r>
              <a:rPr lang="it-IT" sz="1400" dirty="0" err="1">
                <a:solidFill>
                  <a:srgbClr val="212121"/>
                </a:solidFill>
                <a:latin typeface="Avenir Light" panose="020B0402020203020204" pitchFamily="34" charset="77"/>
              </a:rPr>
              <a:t>Liang</a:t>
            </a:r>
            <a:r>
              <a:rPr lang="it-IT" sz="1400" dirty="0">
                <a:solidFill>
                  <a:srgbClr val="212121"/>
                </a:solidFill>
                <a:latin typeface="Avenir Light" panose="020B0402020203020204" pitchFamily="34" charset="77"/>
              </a:rPr>
              <a:t> D, </a:t>
            </a:r>
            <a:r>
              <a:rPr lang="it-IT" sz="1400" dirty="0" err="1">
                <a:solidFill>
                  <a:srgbClr val="212121"/>
                </a:solidFill>
                <a:latin typeface="Avenir Light" panose="020B0402020203020204" pitchFamily="34" charset="77"/>
              </a:rPr>
              <a:t>Wang</a:t>
            </a:r>
            <a:r>
              <a:rPr lang="it-IT" sz="1400" dirty="0">
                <a:solidFill>
                  <a:srgbClr val="212121"/>
                </a:solidFill>
                <a:latin typeface="Avenir Light" panose="020B0402020203020204" pitchFamily="34" charset="77"/>
              </a:rPr>
              <a:t> Y, Bai M, </a:t>
            </a:r>
            <a:r>
              <a:rPr lang="it-IT" sz="1400" dirty="0" err="1">
                <a:solidFill>
                  <a:srgbClr val="212121"/>
                </a:solidFill>
                <a:latin typeface="Avenir Light" panose="020B0402020203020204" pitchFamily="34" charset="77"/>
              </a:rPr>
              <a:t>Tang</a:t>
            </a:r>
            <a:r>
              <a:rPr lang="it-IT" sz="1400" dirty="0">
                <a:solidFill>
                  <a:srgbClr val="212121"/>
                </a:solidFill>
                <a:latin typeface="Avenir Light" panose="020B0402020203020204" pitchFamily="34" charset="77"/>
              </a:rPr>
              <a:t> </a:t>
            </a:r>
            <a:r>
              <a:rPr lang="it-IT" sz="1400" dirty="0" err="1">
                <a:solidFill>
                  <a:srgbClr val="212121"/>
                </a:solidFill>
                <a:latin typeface="Avenir Light" panose="020B0402020203020204" pitchFamily="34" charset="77"/>
              </a:rPr>
              <a:t>W</a:t>
            </a:r>
            <a:r>
              <a:rPr lang="it-IT" sz="1400" dirty="0">
                <a:solidFill>
                  <a:srgbClr val="212121"/>
                </a:solidFill>
                <a:latin typeface="Avenir Light" panose="020B0402020203020204" pitchFamily="34" charset="77"/>
              </a:rPr>
              <a:t>, </a:t>
            </a:r>
            <a:r>
              <a:rPr lang="it-IT" sz="1400" dirty="0" err="1">
                <a:solidFill>
                  <a:srgbClr val="212121"/>
                </a:solidFill>
                <a:latin typeface="Avenir Light" panose="020B0402020203020204" pitchFamily="34" charset="77"/>
              </a:rPr>
              <a:t>Bao</a:t>
            </a:r>
            <a:r>
              <a:rPr lang="it-IT" sz="1400" dirty="0">
                <a:solidFill>
                  <a:srgbClr val="212121"/>
                </a:solidFill>
                <a:latin typeface="Avenir Light" panose="020B0402020203020204" pitchFamily="34" charset="77"/>
              </a:rPr>
              <a:t> </a:t>
            </a:r>
            <a:r>
              <a:rPr lang="it-IT" sz="1400" dirty="0" err="1">
                <a:solidFill>
                  <a:srgbClr val="212121"/>
                </a:solidFill>
                <a:latin typeface="Avenir Light" panose="020B0402020203020204" pitchFamily="34" charset="77"/>
              </a:rPr>
              <a:t>S</a:t>
            </a:r>
            <a:r>
              <a:rPr lang="it-IT" sz="1400" dirty="0">
                <a:solidFill>
                  <a:srgbClr val="212121"/>
                </a:solidFill>
                <a:latin typeface="Avenir Light" panose="020B0402020203020204" pitchFamily="34" charset="77"/>
              </a:rPr>
              <a:t>, </a:t>
            </a:r>
            <a:r>
              <a:rPr lang="it-IT" sz="1400" dirty="0" err="1">
                <a:solidFill>
                  <a:srgbClr val="212121"/>
                </a:solidFill>
                <a:latin typeface="Avenir Light" panose="020B0402020203020204" pitchFamily="34" charset="77"/>
              </a:rPr>
              <a:t>Yan</a:t>
            </a:r>
            <a:r>
              <a:rPr lang="it-IT" sz="1400" dirty="0">
                <a:solidFill>
                  <a:srgbClr val="212121"/>
                </a:solidFill>
                <a:latin typeface="Avenir Light" panose="020B0402020203020204" pitchFamily="34" charset="77"/>
              </a:rPr>
              <a:t> </a:t>
            </a:r>
            <a:r>
              <a:rPr lang="it-IT" sz="1400" dirty="0" err="1">
                <a:solidFill>
                  <a:srgbClr val="212121"/>
                </a:solidFill>
                <a:latin typeface="Avenir Light" panose="020B0402020203020204" pitchFamily="34" charset="77"/>
              </a:rPr>
              <a:t>Z</a:t>
            </a:r>
            <a:r>
              <a:rPr lang="it-IT" sz="1400" dirty="0">
                <a:solidFill>
                  <a:srgbClr val="212121"/>
                </a:solidFill>
                <a:latin typeface="Avenir Light" panose="020B0402020203020204" pitchFamily="34" charset="77"/>
              </a:rPr>
              <a:t>, Li D, Li </a:t>
            </a:r>
            <a:r>
              <a:rPr lang="it-IT" sz="1400" dirty="0" err="1">
                <a:solidFill>
                  <a:srgbClr val="212121"/>
                </a:solidFill>
                <a:latin typeface="Avenir Light" panose="020B0402020203020204" pitchFamily="34" charset="77"/>
              </a:rPr>
              <a:t>J</a:t>
            </a:r>
            <a:r>
              <a:rPr lang="it-IT" sz="1400" dirty="0">
                <a:solidFill>
                  <a:srgbClr val="212121"/>
                </a:solidFill>
                <a:latin typeface="Avenir Light" panose="020B0402020203020204" pitchFamily="34" charset="77"/>
              </a:rPr>
              <a:t>. </a:t>
            </a:r>
            <a:r>
              <a:rPr lang="it-IT" sz="1400" dirty="0" err="1">
                <a:solidFill>
                  <a:srgbClr val="212121"/>
                </a:solidFill>
                <a:latin typeface="Avenir Light" panose="020B0402020203020204" pitchFamily="34" charset="77"/>
              </a:rPr>
              <a:t>Correction</a:t>
            </a:r>
            <a:r>
              <a:rPr lang="it-IT" sz="1400" dirty="0">
                <a:solidFill>
                  <a:srgbClr val="212121"/>
                </a:solidFill>
                <a:latin typeface="Avenir Light" panose="020B0402020203020204" pitchFamily="34" charset="77"/>
              </a:rPr>
              <a:t> of a </a:t>
            </a:r>
            <a:r>
              <a:rPr lang="it-IT" sz="1400" dirty="0" err="1">
                <a:solidFill>
                  <a:srgbClr val="212121"/>
                </a:solidFill>
                <a:latin typeface="Avenir Light" panose="020B0402020203020204" pitchFamily="34" charset="77"/>
              </a:rPr>
              <a:t>genetic</a:t>
            </a:r>
            <a:r>
              <a:rPr lang="it-IT" sz="1400" dirty="0">
                <a:solidFill>
                  <a:srgbClr val="212121"/>
                </a:solidFill>
                <a:latin typeface="Avenir Light" panose="020B0402020203020204" pitchFamily="34" charset="77"/>
              </a:rPr>
              <a:t> </a:t>
            </a:r>
            <a:r>
              <a:rPr lang="it-IT" sz="1400" dirty="0" err="1">
                <a:solidFill>
                  <a:srgbClr val="212121"/>
                </a:solidFill>
                <a:latin typeface="Avenir Light" panose="020B0402020203020204" pitchFamily="34" charset="77"/>
              </a:rPr>
              <a:t>disease</a:t>
            </a:r>
            <a:r>
              <a:rPr lang="it-IT" sz="1400" dirty="0">
                <a:solidFill>
                  <a:srgbClr val="212121"/>
                </a:solidFill>
                <a:latin typeface="Avenir Light" panose="020B0402020203020204" pitchFamily="34" charset="77"/>
              </a:rPr>
              <a:t> in mouse via use of CRISPR-Cas9. Cell </a:t>
            </a:r>
            <a:r>
              <a:rPr lang="it-IT" sz="1400" dirty="0" err="1">
                <a:solidFill>
                  <a:srgbClr val="212121"/>
                </a:solidFill>
                <a:latin typeface="Avenir Light" panose="020B0402020203020204" pitchFamily="34" charset="77"/>
              </a:rPr>
              <a:t>Stem</a:t>
            </a:r>
            <a:r>
              <a:rPr lang="it-IT" sz="1400" dirty="0">
                <a:solidFill>
                  <a:srgbClr val="212121"/>
                </a:solidFill>
                <a:latin typeface="Avenir Light" panose="020B0402020203020204" pitchFamily="34" charset="77"/>
              </a:rPr>
              <a:t> Cell. 2013 </a:t>
            </a:r>
            <a:r>
              <a:rPr lang="it-IT" sz="1400" dirty="0" err="1">
                <a:solidFill>
                  <a:srgbClr val="212121"/>
                </a:solidFill>
                <a:latin typeface="Avenir Light" panose="020B0402020203020204" pitchFamily="34" charset="77"/>
              </a:rPr>
              <a:t>Dec</a:t>
            </a:r>
            <a:r>
              <a:rPr lang="it-IT" sz="1400" dirty="0">
                <a:solidFill>
                  <a:srgbClr val="212121"/>
                </a:solidFill>
                <a:latin typeface="Avenir Light" panose="020B0402020203020204" pitchFamily="34" charset="77"/>
              </a:rPr>
              <a:t> 5;13(6):659-62. </a:t>
            </a:r>
            <a:r>
              <a:rPr lang="it-IT" sz="1400" dirty="0" err="1">
                <a:solidFill>
                  <a:srgbClr val="212121"/>
                </a:solidFill>
                <a:latin typeface="Avenir Light" panose="020B0402020203020204" pitchFamily="34" charset="77"/>
              </a:rPr>
              <a:t>doi</a:t>
            </a:r>
            <a:r>
              <a:rPr lang="it-IT" sz="1400" dirty="0">
                <a:solidFill>
                  <a:srgbClr val="212121"/>
                </a:solidFill>
                <a:latin typeface="Avenir Light" panose="020B0402020203020204" pitchFamily="34" charset="77"/>
              </a:rPr>
              <a:t>: 10.1016/j.stem.2013.10.016. PMID: 24315440.</a:t>
            </a:r>
            <a:endParaRPr lang="it-IT" sz="1400" dirty="0">
              <a:latin typeface="Avenir Light" panose="020B0402020203020204" pitchFamily="34" charset="77"/>
            </a:endParaRPr>
          </a:p>
          <a:p>
            <a:endParaRPr lang="it-IT" sz="1400" b="1" dirty="0">
              <a:latin typeface="Avenir Light" panose="020B0402020203020204" pitchFamily="34" charset="77"/>
            </a:endParaRPr>
          </a:p>
          <a:p>
            <a:r>
              <a:rPr lang="it-IT" sz="1400" dirty="0" err="1">
                <a:latin typeface="Avenir Light" panose="020B0402020203020204" pitchFamily="34" charset="77"/>
              </a:rPr>
              <a:t>Garone</a:t>
            </a:r>
            <a:r>
              <a:rPr lang="it-IT" sz="1400" dirty="0">
                <a:latin typeface="Avenir Light" panose="020B0402020203020204" pitchFamily="34" charset="77"/>
              </a:rPr>
              <a:t> MG, </a:t>
            </a:r>
            <a:r>
              <a:rPr lang="it-IT" sz="1400" dirty="0" err="1">
                <a:latin typeface="Avenir Light" panose="020B0402020203020204" pitchFamily="34" charset="77"/>
              </a:rPr>
              <a:t>Birsa</a:t>
            </a:r>
            <a:r>
              <a:rPr lang="it-IT" sz="1400" dirty="0">
                <a:latin typeface="Avenir Light" panose="020B0402020203020204" pitchFamily="34" charset="77"/>
              </a:rPr>
              <a:t> </a:t>
            </a:r>
            <a:r>
              <a:rPr lang="it-IT" sz="1400" dirty="0" err="1">
                <a:latin typeface="Avenir Light" panose="020B0402020203020204" pitchFamily="34" charset="77"/>
              </a:rPr>
              <a:t>N</a:t>
            </a:r>
            <a:r>
              <a:rPr lang="it-IT" sz="1400" dirty="0">
                <a:latin typeface="Avenir Light" panose="020B0402020203020204" pitchFamily="34" charset="77"/>
              </a:rPr>
              <a:t>, Rosito M, </a:t>
            </a:r>
            <a:r>
              <a:rPr lang="it-IT" sz="1400" dirty="0" err="1">
                <a:latin typeface="Avenir Light" panose="020B0402020203020204" pitchFamily="34" charset="77"/>
              </a:rPr>
              <a:t>Salaris</a:t>
            </a:r>
            <a:r>
              <a:rPr lang="it-IT" sz="1400" dirty="0">
                <a:latin typeface="Avenir Light" panose="020B0402020203020204" pitchFamily="34" charset="77"/>
              </a:rPr>
              <a:t> </a:t>
            </a:r>
            <a:r>
              <a:rPr lang="it-IT" sz="1400" dirty="0" err="1">
                <a:latin typeface="Avenir Light" panose="020B0402020203020204" pitchFamily="34" charset="77"/>
              </a:rPr>
              <a:t>F</a:t>
            </a:r>
            <a:r>
              <a:rPr lang="it-IT" sz="1400" dirty="0">
                <a:latin typeface="Avenir Light" panose="020B0402020203020204" pitchFamily="34" charset="77"/>
              </a:rPr>
              <a:t>, Mochi M, de </a:t>
            </a:r>
            <a:r>
              <a:rPr lang="it-IT" sz="1400" dirty="0" err="1">
                <a:latin typeface="Avenir Light" panose="020B0402020203020204" pitchFamily="34" charset="77"/>
              </a:rPr>
              <a:t>Turris</a:t>
            </a:r>
            <a:r>
              <a:rPr lang="it-IT" sz="1400" dirty="0">
                <a:latin typeface="Avenir Light" panose="020B0402020203020204" pitchFamily="34" charset="77"/>
              </a:rPr>
              <a:t> V, </a:t>
            </a:r>
            <a:r>
              <a:rPr lang="it-IT" sz="1400" dirty="0" err="1">
                <a:latin typeface="Avenir Light" panose="020B0402020203020204" pitchFamily="34" charset="77"/>
              </a:rPr>
              <a:t>Nair</a:t>
            </a:r>
            <a:r>
              <a:rPr lang="it-IT" sz="1400" dirty="0">
                <a:latin typeface="Avenir Light" panose="020B0402020203020204" pitchFamily="34" charset="77"/>
              </a:rPr>
              <a:t> RR, Cunningham TJ, Fisher EMC, </a:t>
            </a:r>
            <a:r>
              <a:rPr lang="it-IT" sz="1400" dirty="0" err="1">
                <a:latin typeface="Avenir Light" panose="020B0402020203020204" pitchFamily="34" charset="77"/>
              </a:rPr>
              <a:t>Morlando</a:t>
            </a:r>
            <a:r>
              <a:rPr lang="it-IT" sz="1400" dirty="0">
                <a:latin typeface="Avenir Light" panose="020B0402020203020204" pitchFamily="34" charset="77"/>
              </a:rPr>
              <a:t> M, Fratta </a:t>
            </a:r>
            <a:r>
              <a:rPr lang="it-IT" sz="1400" dirty="0" err="1">
                <a:latin typeface="Avenir Light" panose="020B0402020203020204" pitchFamily="34" charset="77"/>
              </a:rPr>
              <a:t>P</a:t>
            </a:r>
            <a:r>
              <a:rPr lang="it-IT" sz="1400" dirty="0">
                <a:latin typeface="Avenir Light" panose="020B0402020203020204" pitchFamily="34" charset="77"/>
              </a:rPr>
              <a:t>, Rosa A. ALS-</a:t>
            </a:r>
            <a:r>
              <a:rPr lang="it-IT" sz="1400" dirty="0" err="1">
                <a:latin typeface="Avenir Light" panose="020B0402020203020204" pitchFamily="34" charset="77"/>
              </a:rPr>
              <a:t>related</a:t>
            </a:r>
            <a:r>
              <a:rPr lang="it-IT" sz="1400" dirty="0">
                <a:latin typeface="Avenir Light" panose="020B0402020203020204" pitchFamily="34" charset="77"/>
              </a:rPr>
              <a:t> FUS </a:t>
            </a:r>
            <a:r>
              <a:rPr lang="it-IT" sz="1400" dirty="0" err="1">
                <a:latin typeface="Avenir Light" panose="020B0402020203020204" pitchFamily="34" charset="77"/>
              </a:rPr>
              <a:t>mutations</a:t>
            </a:r>
            <a:r>
              <a:rPr lang="it-IT" sz="1400" dirty="0">
                <a:latin typeface="Avenir Light" panose="020B0402020203020204" pitchFamily="34" charset="77"/>
              </a:rPr>
              <a:t> alter </a:t>
            </a:r>
            <a:r>
              <a:rPr lang="it-IT" sz="1400" dirty="0" err="1">
                <a:latin typeface="Avenir Light" panose="020B0402020203020204" pitchFamily="34" charset="77"/>
              </a:rPr>
              <a:t>axon</a:t>
            </a:r>
            <a:r>
              <a:rPr lang="it-IT" sz="1400" dirty="0">
                <a:latin typeface="Avenir Light" panose="020B0402020203020204" pitchFamily="34" charset="77"/>
              </a:rPr>
              <a:t> </a:t>
            </a:r>
            <a:r>
              <a:rPr lang="it-IT" sz="1400" dirty="0" err="1">
                <a:latin typeface="Avenir Light" panose="020B0402020203020204" pitchFamily="34" charset="77"/>
              </a:rPr>
              <a:t>growth</a:t>
            </a:r>
            <a:r>
              <a:rPr lang="it-IT" sz="1400" dirty="0">
                <a:latin typeface="Avenir Light" panose="020B0402020203020204" pitchFamily="34" charset="77"/>
              </a:rPr>
              <a:t> in </a:t>
            </a:r>
            <a:r>
              <a:rPr lang="it-IT" sz="1400" dirty="0" err="1">
                <a:latin typeface="Avenir Light" panose="020B0402020203020204" pitchFamily="34" charset="77"/>
              </a:rPr>
              <a:t>motoneurons</a:t>
            </a:r>
            <a:r>
              <a:rPr lang="it-IT" sz="1400" dirty="0">
                <a:latin typeface="Avenir Light" panose="020B0402020203020204" pitchFamily="34" charset="77"/>
              </a:rPr>
              <a:t> and </a:t>
            </a:r>
            <a:r>
              <a:rPr lang="it-IT" sz="1400" dirty="0" err="1">
                <a:latin typeface="Avenir Light" panose="020B0402020203020204" pitchFamily="34" charset="77"/>
              </a:rPr>
              <a:t>affect</a:t>
            </a:r>
            <a:r>
              <a:rPr lang="it-IT" sz="1400" dirty="0">
                <a:latin typeface="Avenir Light" panose="020B0402020203020204" pitchFamily="34" charset="77"/>
              </a:rPr>
              <a:t> </a:t>
            </a:r>
            <a:r>
              <a:rPr lang="it-IT" sz="1400" dirty="0" err="1">
                <a:latin typeface="Avenir Light" panose="020B0402020203020204" pitchFamily="34" charset="77"/>
              </a:rPr>
              <a:t>HuD</a:t>
            </a:r>
            <a:r>
              <a:rPr lang="it-IT" sz="1400" dirty="0">
                <a:latin typeface="Avenir Light" panose="020B0402020203020204" pitchFamily="34" charset="77"/>
              </a:rPr>
              <a:t>/ELAVL4 and FMRP </a:t>
            </a:r>
            <a:r>
              <a:rPr lang="it-IT" sz="1400" dirty="0" err="1">
                <a:latin typeface="Avenir Light" panose="020B0402020203020204" pitchFamily="34" charset="77"/>
              </a:rPr>
              <a:t>activity</a:t>
            </a:r>
            <a:r>
              <a:rPr lang="it-IT" sz="1400" dirty="0">
                <a:latin typeface="Avenir Light" panose="020B0402020203020204" pitchFamily="34" charset="77"/>
              </a:rPr>
              <a:t>. </a:t>
            </a:r>
            <a:r>
              <a:rPr lang="it-IT" sz="1400" dirty="0" err="1">
                <a:latin typeface="Avenir Light" panose="020B0402020203020204" pitchFamily="34" charset="77"/>
              </a:rPr>
              <a:t>Commun</a:t>
            </a:r>
            <a:r>
              <a:rPr lang="it-IT" sz="1400" dirty="0">
                <a:latin typeface="Avenir Light" panose="020B0402020203020204" pitchFamily="34" charset="77"/>
              </a:rPr>
              <a:t> </a:t>
            </a:r>
            <a:r>
              <a:rPr lang="it-IT" sz="1400" dirty="0" err="1">
                <a:latin typeface="Avenir Light" panose="020B0402020203020204" pitchFamily="34" charset="77"/>
              </a:rPr>
              <a:t>Biol</a:t>
            </a:r>
            <a:r>
              <a:rPr lang="it-IT" sz="1400" dirty="0">
                <a:latin typeface="Avenir Light" panose="020B0402020203020204" pitchFamily="34" charset="77"/>
              </a:rPr>
              <a:t>. 2021 </a:t>
            </a:r>
            <a:r>
              <a:rPr lang="it-IT" sz="1400" dirty="0" err="1">
                <a:latin typeface="Avenir Light" panose="020B0402020203020204" pitchFamily="34" charset="77"/>
              </a:rPr>
              <a:t>Sep</a:t>
            </a:r>
            <a:r>
              <a:rPr lang="it-IT" sz="1400" dirty="0">
                <a:latin typeface="Avenir Light" panose="020B0402020203020204" pitchFamily="34" charset="77"/>
              </a:rPr>
              <a:t> 1;4(1):1025. </a:t>
            </a:r>
            <a:r>
              <a:rPr lang="it-IT" sz="1400" dirty="0" err="1">
                <a:latin typeface="Avenir Light" panose="020B0402020203020204" pitchFamily="34" charset="77"/>
              </a:rPr>
              <a:t>doi</a:t>
            </a:r>
            <a:r>
              <a:rPr lang="it-IT" sz="1400" dirty="0">
                <a:latin typeface="Avenir Light" panose="020B0402020203020204" pitchFamily="34" charset="77"/>
              </a:rPr>
              <a:t>: 10.1038/s42003-021-02538-8. PMID: 34471224; PMCID: PMC8410767</a:t>
            </a:r>
          </a:p>
          <a:p>
            <a:endParaRPr lang="it-IT" sz="1400" dirty="0">
              <a:latin typeface="Avenir Light" panose="020B0402020203020204" pitchFamily="34" charset="77"/>
            </a:endParaRPr>
          </a:p>
          <a:p>
            <a:r>
              <a:rPr lang="it-IT" sz="1400" dirty="0" err="1">
                <a:latin typeface="Avenir Light" panose="020B0402020203020204" pitchFamily="34" charset="77"/>
              </a:rPr>
              <a:t>Egawa</a:t>
            </a:r>
            <a:r>
              <a:rPr lang="it-IT" sz="1400" dirty="0">
                <a:latin typeface="Avenir Light" panose="020B0402020203020204" pitchFamily="34" charset="77"/>
              </a:rPr>
              <a:t> </a:t>
            </a:r>
            <a:r>
              <a:rPr lang="it-IT" sz="1400" dirty="0" err="1">
                <a:latin typeface="Avenir Light" panose="020B0402020203020204" pitchFamily="34" charset="77"/>
              </a:rPr>
              <a:t>N</a:t>
            </a:r>
            <a:r>
              <a:rPr lang="it-IT" sz="1400" dirty="0">
                <a:latin typeface="Avenir Light" panose="020B0402020203020204" pitchFamily="34" charset="77"/>
              </a:rPr>
              <a:t>, </a:t>
            </a:r>
            <a:r>
              <a:rPr lang="it-IT" sz="1400" dirty="0" err="1">
                <a:latin typeface="Avenir Light" panose="020B0402020203020204" pitchFamily="34" charset="77"/>
              </a:rPr>
              <a:t>Kitaoka</a:t>
            </a:r>
            <a:r>
              <a:rPr lang="it-IT" sz="1400" dirty="0">
                <a:latin typeface="Avenir Light" panose="020B0402020203020204" pitchFamily="34" charset="77"/>
              </a:rPr>
              <a:t> </a:t>
            </a:r>
            <a:r>
              <a:rPr lang="it-IT" sz="1400" dirty="0" err="1">
                <a:latin typeface="Avenir Light" panose="020B0402020203020204" pitchFamily="34" charset="77"/>
              </a:rPr>
              <a:t>S</a:t>
            </a:r>
            <a:r>
              <a:rPr lang="it-IT" sz="1400" dirty="0">
                <a:latin typeface="Avenir Light" panose="020B0402020203020204" pitchFamily="34" charset="77"/>
              </a:rPr>
              <a:t>, </a:t>
            </a:r>
            <a:r>
              <a:rPr lang="it-IT" sz="1400" dirty="0" err="1">
                <a:latin typeface="Avenir Light" panose="020B0402020203020204" pitchFamily="34" charset="77"/>
              </a:rPr>
              <a:t>Tsukita</a:t>
            </a:r>
            <a:r>
              <a:rPr lang="it-IT" sz="1400" dirty="0">
                <a:latin typeface="Avenir Light" panose="020B0402020203020204" pitchFamily="34" charset="77"/>
              </a:rPr>
              <a:t> K, </a:t>
            </a:r>
            <a:r>
              <a:rPr lang="it-IT" sz="1400" dirty="0" err="1">
                <a:latin typeface="Avenir Light" panose="020B0402020203020204" pitchFamily="34" charset="77"/>
              </a:rPr>
              <a:t>Naitoh</a:t>
            </a:r>
            <a:r>
              <a:rPr lang="it-IT" sz="1400" dirty="0">
                <a:latin typeface="Avenir Light" panose="020B0402020203020204" pitchFamily="34" charset="77"/>
              </a:rPr>
              <a:t> M, </a:t>
            </a:r>
            <a:r>
              <a:rPr lang="it-IT" sz="1400" dirty="0" err="1">
                <a:latin typeface="Avenir Light" panose="020B0402020203020204" pitchFamily="34" charset="77"/>
              </a:rPr>
              <a:t>Takahashi</a:t>
            </a:r>
            <a:r>
              <a:rPr lang="it-IT" sz="1400" dirty="0">
                <a:latin typeface="Avenir Light" panose="020B0402020203020204" pitchFamily="34" charset="77"/>
              </a:rPr>
              <a:t> K, Yamamoto T, </a:t>
            </a:r>
            <a:r>
              <a:rPr lang="it-IT" sz="1400" dirty="0" err="1">
                <a:latin typeface="Avenir Light" panose="020B0402020203020204" pitchFamily="34" charset="77"/>
              </a:rPr>
              <a:t>Adachi</a:t>
            </a:r>
            <a:r>
              <a:rPr lang="it-IT" sz="1400" dirty="0">
                <a:latin typeface="Avenir Light" panose="020B0402020203020204" pitchFamily="34" charset="77"/>
              </a:rPr>
              <a:t> </a:t>
            </a:r>
            <a:r>
              <a:rPr lang="it-IT" sz="1400" dirty="0" err="1">
                <a:latin typeface="Avenir Light" panose="020B0402020203020204" pitchFamily="34" charset="77"/>
              </a:rPr>
              <a:t>F</a:t>
            </a:r>
            <a:r>
              <a:rPr lang="it-IT" sz="1400" dirty="0">
                <a:latin typeface="Avenir Light" panose="020B0402020203020204" pitchFamily="34" charset="77"/>
              </a:rPr>
              <a:t>, </a:t>
            </a:r>
            <a:r>
              <a:rPr lang="it-IT" sz="1400" dirty="0" err="1">
                <a:latin typeface="Avenir Light" panose="020B0402020203020204" pitchFamily="34" charset="77"/>
              </a:rPr>
              <a:t>Kondo</a:t>
            </a:r>
            <a:r>
              <a:rPr lang="it-IT" sz="1400" dirty="0">
                <a:latin typeface="Avenir Light" panose="020B0402020203020204" pitchFamily="34" charset="77"/>
              </a:rPr>
              <a:t> T, </a:t>
            </a:r>
            <a:r>
              <a:rPr lang="it-IT" sz="1400" dirty="0" err="1">
                <a:latin typeface="Avenir Light" panose="020B0402020203020204" pitchFamily="34" charset="77"/>
              </a:rPr>
              <a:t>Okita</a:t>
            </a:r>
            <a:r>
              <a:rPr lang="it-IT" sz="1400" dirty="0">
                <a:latin typeface="Avenir Light" panose="020B0402020203020204" pitchFamily="34" charset="77"/>
              </a:rPr>
              <a:t> K, </a:t>
            </a:r>
            <a:r>
              <a:rPr lang="it-IT" sz="1400" dirty="0" err="1">
                <a:latin typeface="Avenir Light" panose="020B0402020203020204" pitchFamily="34" charset="77"/>
              </a:rPr>
              <a:t>Asaka</a:t>
            </a:r>
            <a:r>
              <a:rPr lang="it-IT" sz="1400" dirty="0">
                <a:latin typeface="Avenir Light" panose="020B0402020203020204" pitchFamily="34" charset="77"/>
              </a:rPr>
              <a:t> I, </a:t>
            </a:r>
            <a:r>
              <a:rPr lang="it-IT" sz="1400" dirty="0" err="1">
                <a:latin typeface="Avenir Light" panose="020B0402020203020204" pitchFamily="34" charset="77"/>
              </a:rPr>
              <a:t>Aoi</a:t>
            </a:r>
            <a:r>
              <a:rPr lang="it-IT" sz="1400" dirty="0">
                <a:latin typeface="Avenir Light" panose="020B0402020203020204" pitchFamily="34" charset="77"/>
              </a:rPr>
              <a:t> T, Watanabe A, Yamada Y, </a:t>
            </a:r>
            <a:r>
              <a:rPr lang="it-IT" sz="1400" dirty="0" err="1">
                <a:latin typeface="Avenir Light" panose="020B0402020203020204" pitchFamily="34" charset="77"/>
              </a:rPr>
              <a:t>Morizane</a:t>
            </a:r>
            <a:r>
              <a:rPr lang="it-IT" sz="1400" dirty="0">
                <a:latin typeface="Avenir Light" panose="020B0402020203020204" pitchFamily="34" charset="77"/>
              </a:rPr>
              <a:t> A, </a:t>
            </a:r>
            <a:r>
              <a:rPr lang="it-IT" sz="1400" dirty="0" err="1">
                <a:latin typeface="Avenir Light" panose="020B0402020203020204" pitchFamily="34" charset="77"/>
              </a:rPr>
              <a:t>Takahashi</a:t>
            </a:r>
            <a:r>
              <a:rPr lang="it-IT" sz="1400" dirty="0">
                <a:latin typeface="Avenir Light" panose="020B0402020203020204" pitchFamily="34" charset="77"/>
              </a:rPr>
              <a:t> </a:t>
            </a:r>
            <a:r>
              <a:rPr lang="it-IT" sz="1400" dirty="0" err="1">
                <a:latin typeface="Avenir Light" panose="020B0402020203020204" pitchFamily="34" charset="77"/>
              </a:rPr>
              <a:t>J</a:t>
            </a:r>
            <a:r>
              <a:rPr lang="it-IT" sz="1400" dirty="0">
                <a:latin typeface="Avenir Light" panose="020B0402020203020204" pitchFamily="34" charset="77"/>
              </a:rPr>
              <a:t>, </a:t>
            </a:r>
            <a:r>
              <a:rPr lang="it-IT" sz="1400" dirty="0" err="1">
                <a:latin typeface="Avenir Light" panose="020B0402020203020204" pitchFamily="34" charset="77"/>
              </a:rPr>
              <a:t>Ayaki</a:t>
            </a:r>
            <a:r>
              <a:rPr lang="it-IT" sz="1400" dirty="0">
                <a:latin typeface="Avenir Light" panose="020B0402020203020204" pitchFamily="34" charset="77"/>
              </a:rPr>
              <a:t> T, </a:t>
            </a:r>
            <a:r>
              <a:rPr lang="it-IT" sz="1400" dirty="0" err="1">
                <a:latin typeface="Avenir Light" panose="020B0402020203020204" pitchFamily="34" charset="77"/>
              </a:rPr>
              <a:t>Ito</a:t>
            </a:r>
            <a:r>
              <a:rPr lang="it-IT" sz="1400" dirty="0">
                <a:latin typeface="Avenir Light" panose="020B0402020203020204" pitchFamily="34" charset="77"/>
              </a:rPr>
              <a:t> H, </a:t>
            </a:r>
            <a:r>
              <a:rPr lang="it-IT" sz="1400" dirty="0" err="1">
                <a:latin typeface="Avenir Light" panose="020B0402020203020204" pitchFamily="34" charset="77"/>
              </a:rPr>
              <a:t>Yoshikawa</a:t>
            </a:r>
            <a:r>
              <a:rPr lang="it-IT" sz="1400" dirty="0">
                <a:latin typeface="Avenir Light" panose="020B0402020203020204" pitchFamily="34" charset="77"/>
              </a:rPr>
              <a:t> K, </a:t>
            </a:r>
            <a:r>
              <a:rPr lang="it-IT" sz="1400" dirty="0" err="1">
                <a:latin typeface="Avenir Light" panose="020B0402020203020204" pitchFamily="34" charset="77"/>
              </a:rPr>
              <a:t>Yamawaki</a:t>
            </a:r>
            <a:r>
              <a:rPr lang="it-IT" sz="1400" dirty="0">
                <a:latin typeface="Avenir Light" panose="020B0402020203020204" pitchFamily="34" charset="77"/>
              </a:rPr>
              <a:t> </a:t>
            </a:r>
            <a:r>
              <a:rPr lang="it-IT" sz="1400" dirty="0" err="1">
                <a:latin typeface="Avenir Light" panose="020B0402020203020204" pitchFamily="34" charset="77"/>
              </a:rPr>
              <a:t>S</a:t>
            </a:r>
            <a:r>
              <a:rPr lang="it-IT" sz="1400" dirty="0">
                <a:latin typeface="Avenir Light" panose="020B0402020203020204" pitchFamily="34" charset="77"/>
              </a:rPr>
              <a:t>, Suzuki </a:t>
            </a:r>
            <a:r>
              <a:rPr lang="it-IT" sz="1400" dirty="0" err="1">
                <a:latin typeface="Avenir Light" panose="020B0402020203020204" pitchFamily="34" charset="77"/>
              </a:rPr>
              <a:t>S</a:t>
            </a:r>
            <a:r>
              <a:rPr lang="it-IT" sz="1400" dirty="0">
                <a:latin typeface="Avenir Light" panose="020B0402020203020204" pitchFamily="34" charset="77"/>
              </a:rPr>
              <a:t>, Watanabe D, </a:t>
            </a:r>
            <a:r>
              <a:rPr lang="it-IT" sz="1400" dirty="0" err="1">
                <a:latin typeface="Avenir Light" panose="020B0402020203020204" pitchFamily="34" charset="77"/>
              </a:rPr>
              <a:t>Hioki</a:t>
            </a:r>
            <a:r>
              <a:rPr lang="it-IT" sz="1400" dirty="0">
                <a:latin typeface="Avenir Light" panose="020B0402020203020204" pitchFamily="34" charset="77"/>
              </a:rPr>
              <a:t> H, </a:t>
            </a:r>
            <a:r>
              <a:rPr lang="it-IT" sz="1400" dirty="0" err="1">
                <a:latin typeface="Avenir Light" panose="020B0402020203020204" pitchFamily="34" charset="77"/>
              </a:rPr>
              <a:t>Kaneko</a:t>
            </a:r>
            <a:r>
              <a:rPr lang="it-IT" sz="1400" dirty="0">
                <a:latin typeface="Avenir Light" panose="020B0402020203020204" pitchFamily="34" charset="77"/>
              </a:rPr>
              <a:t> T, </a:t>
            </a:r>
            <a:r>
              <a:rPr lang="it-IT" sz="1400" dirty="0" err="1">
                <a:latin typeface="Avenir Light" panose="020B0402020203020204" pitchFamily="34" charset="77"/>
              </a:rPr>
              <a:t>Makioka</a:t>
            </a:r>
            <a:r>
              <a:rPr lang="it-IT" sz="1400" dirty="0">
                <a:latin typeface="Avenir Light" panose="020B0402020203020204" pitchFamily="34" charset="77"/>
              </a:rPr>
              <a:t> K, </a:t>
            </a:r>
            <a:r>
              <a:rPr lang="it-IT" sz="1400" dirty="0" err="1">
                <a:latin typeface="Avenir Light" panose="020B0402020203020204" pitchFamily="34" charset="77"/>
              </a:rPr>
              <a:t>Okamoto</a:t>
            </a:r>
            <a:r>
              <a:rPr lang="it-IT" sz="1400" dirty="0">
                <a:latin typeface="Avenir Light" panose="020B0402020203020204" pitchFamily="34" charset="77"/>
              </a:rPr>
              <a:t> K, Takuma H, </a:t>
            </a:r>
            <a:r>
              <a:rPr lang="it-IT" sz="1400" dirty="0" err="1">
                <a:latin typeface="Avenir Light" panose="020B0402020203020204" pitchFamily="34" charset="77"/>
              </a:rPr>
              <a:t>Tamaoka</a:t>
            </a:r>
            <a:r>
              <a:rPr lang="it-IT" sz="1400" dirty="0">
                <a:latin typeface="Avenir Light" panose="020B0402020203020204" pitchFamily="34" charset="77"/>
              </a:rPr>
              <a:t> A, </a:t>
            </a:r>
            <a:r>
              <a:rPr lang="it-IT" sz="1400" dirty="0" err="1">
                <a:latin typeface="Avenir Light" panose="020B0402020203020204" pitchFamily="34" charset="77"/>
              </a:rPr>
              <a:t>Hasegawa</a:t>
            </a:r>
            <a:r>
              <a:rPr lang="it-IT" sz="1400" dirty="0">
                <a:latin typeface="Avenir Light" panose="020B0402020203020204" pitchFamily="34" charset="77"/>
              </a:rPr>
              <a:t> K, </a:t>
            </a:r>
            <a:r>
              <a:rPr lang="it-IT" sz="1400" dirty="0" err="1">
                <a:latin typeface="Avenir Light" panose="020B0402020203020204" pitchFamily="34" charset="77"/>
              </a:rPr>
              <a:t>Nonaka</a:t>
            </a:r>
            <a:r>
              <a:rPr lang="it-IT" sz="1400" dirty="0">
                <a:latin typeface="Avenir Light" panose="020B0402020203020204" pitchFamily="34" charset="77"/>
              </a:rPr>
              <a:t> T, </a:t>
            </a:r>
            <a:r>
              <a:rPr lang="it-IT" sz="1400" dirty="0" err="1">
                <a:latin typeface="Avenir Light" panose="020B0402020203020204" pitchFamily="34" charset="77"/>
              </a:rPr>
              <a:t>Hasegawa</a:t>
            </a:r>
            <a:r>
              <a:rPr lang="it-IT" sz="1400" dirty="0">
                <a:latin typeface="Avenir Light" panose="020B0402020203020204" pitchFamily="34" charset="77"/>
              </a:rPr>
              <a:t> M, </a:t>
            </a:r>
            <a:r>
              <a:rPr lang="it-IT" sz="1400" dirty="0" err="1">
                <a:latin typeface="Avenir Light" panose="020B0402020203020204" pitchFamily="34" charset="77"/>
              </a:rPr>
              <a:t>Kawata</a:t>
            </a:r>
            <a:r>
              <a:rPr lang="it-IT" sz="1400" dirty="0">
                <a:latin typeface="Avenir Light" panose="020B0402020203020204" pitchFamily="34" charset="77"/>
              </a:rPr>
              <a:t> A, </a:t>
            </a:r>
            <a:r>
              <a:rPr lang="it-IT" sz="1400" dirty="0" err="1">
                <a:latin typeface="Avenir Light" panose="020B0402020203020204" pitchFamily="34" charset="77"/>
              </a:rPr>
              <a:t>Yoshida</a:t>
            </a:r>
            <a:r>
              <a:rPr lang="it-IT" sz="1400" dirty="0">
                <a:latin typeface="Avenir Light" panose="020B0402020203020204" pitchFamily="34" charset="77"/>
              </a:rPr>
              <a:t> M, </a:t>
            </a:r>
            <a:r>
              <a:rPr lang="it-IT" sz="1400" dirty="0" err="1">
                <a:latin typeface="Avenir Light" panose="020B0402020203020204" pitchFamily="34" charset="77"/>
              </a:rPr>
              <a:t>Nakahata</a:t>
            </a:r>
            <a:r>
              <a:rPr lang="it-IT" sz="1400" dirty="0">
                <a:latin typeface="Avenir Light" panose="020B0402020203020204" pitchFamily="34" charset="77"/>
              </a:rPr>
              <a:t> T, </a:t>
            </a:r>
            <a:r>
              <a:rPr lang="it-IT" sz="1400" dirty="0" err="1">
                <a:latin typeface="Avenir Light" panose="020B0402020203020204" pitchFamily="34" charset="77"/>
              </a:rPr>
              <a:t>Takahashi</a:t>
            </a:r>
            <a:r>
              <a:rPr lang="it-IT" sz="1400" dirty="0">
                <a:latin typeface="Avenir Light" panose="020B0402020203020204" pitchFamily="34" charset="77"/>
              </a:rPr>
              <a:t> </a:t>
            </a:r>
            <a:r>
              <a:rPr lang="it-IT" sz="1400" dirty="0" err="1">
                <a:latin typeface="Avenir Light" panose="020B0402020203020204" pitchFamily="34" charset="77"/>
              </a:rPr>
              <a:t>R</a:t>
            </a:r>
            <a:r>
              <a:rPr lang="it-IT" sz="1400" dirty="0">
                <a:latin typeface="Avenir Light" panose="020B0402020203020204" pitchFamily="34" charset="77"/>
              </a:rPr>
              <a:t>, Marchetto MC, Gage FH, </a:t>
            </a:r>
            <a:r>
              <a:rPr lang="it-IT" sz="1400" dirty="0" err="1">
                <a:latin typeface="Avenir Light" panose="020B0402020203020204" pitchFamily="34" charset="77"/>
              </a:rPr>
              <a:t>Yamanaka</a:t>
            </a:r>
            <a:r>
              <a:rPr lang="it-IT" sz="1400" dirty="0">
                <a:latin typeface="Avenir Light" panose="020B0402020203020204" pitchFamily="34" charset="77"/>
              </a:rPr>
              <a:t> </a:t>
            </a:r>
            <a:r>
              <a:rPr lang="it-IT" sz="1400" dirty="0" err="1">
                <a:latin typeface="Avenir Light" panose="020B0402020203020204" pitchFamily="34" charset="77"/>
              </a:rPr>
              <a:t>S</a:t>
            </a:r>
            <a:r>
              <a:rPr lang="it-IT" sz="1400" dirty="0">
                <a:latin typeface="Avenir Light" panose="020B0402020203020204" pitchFamily="34" charset="77"/>
              </a:rPr>
              <a:t>, </a:t>
            </a:r>
            <a:r>
              <a:rPr lang="it-IT" sz="1400" dirty="0" err="1">
                <a:latin typeface="Avenir Light" panose="020B0402020203020204" pitchFamily="34" charset="77"/>
              </a:rPr>
              <a:t>Inoue</a:t>
            </a:r>
            <a:r>
              <a:rPr lang="it-IT" sz="1400" dirty="0">
                <a:latin typeface="Avenir Light" panose="020B0402020203020204" pitchFamily="34" charset="77"/>
              </a:rPr>
              <a:t> H. </a:t>
            </a:r>
            <a:r>
              <a:rPr lang="it-IT" sz="1400" dirty="0" err="1">
                <a:latin typeface="Avenir Light" panose="020B0402020203020204" pitchFamily="34" charset="77"/>
              </a:rPr>
              <a:t>Drug</a:t>
            </a:r>
            <a:r>
              <a:rPr lang="it-IT" sz="1400" dirty="0">
                <a:latin typeface="Avenir Light" panose="020B0402020203020204" pitchFamily="34" charset="77"/>
              </a:rPr>
              <a:t> screening for ALS </a:t>
            </a:r>
            <a:r>
              <a:rPr lang="it-IT" sz="1400" dirty="0" err="1">
                <a:latin typeface="Avenir Light" panose="020B0402020203020204" pitchFamily="34" charset="77"/>
              </a:rPr>
              <a:t>using</a:t>
            </a:r>
            <a:r>
              <a:rPr lang="it-IT" sz="1400" dirty="0">
                <a:latin typeface="Avenir Light" panose="020B0402020203020204" pitchFamily="34" charset="77"/>
              </a:rPr>
              <a:t> </a:t>
            </a:r>
            <a:r>
              <a:rPr lang="it-IT" sz="1400" dirty="0" err="1">
                <a:latin typeface="Avenir Light" panose="020B0402020203020204" pitchFamily="34" charset="77"/>
              </a:rPr>
              <a:t>patient-specific</a:t>
            </a:r>
            <a:r>
              <a:rPr lang="it-IT" sz="1400" dirty="0">
                <a:latin typeface="Avenir Light" panose="020B0402020203020204" pitchFamily="34" charset="77"/>
              </a:rPr>
              <a:t> </a:t>
            </a:r>
            <a:r>
              <a:rPr lang="it-IT" sz="1400" dirty="0" err="1">
                <a:latin typeface="Avenir Light" panose="020B0402020203020204" pitchFamily="34" charset="77"/>
              </a:rPr>
              <a:t>induced</a:t>
            </a:r>
            <a:r>
              <a:rPr lang="it-IT" sz="1400" dirty="0">
                <a:latin typeface="Avenir Light" panose="020B0402020203020204" pitchFamily="34" charset="77"/>
              </a:rPr>
              <a:t> </a:t>
            </a:r>
            <a:r>
              <a:rPr lang="it-IT" sz="1400" dirty="0" err="1">
                <a:latin typeface="Avenir Light" panose="020B0402020203020204" pitchFamily="34" charset="77"/>
              </a:rPr>
              <a:t>pluripotent</a:t>
            </a:r>
            <a:r>
              <a:rPr lang="it-IT" sz="1400" dirty="0">
                <a:latin typeface="Avenir Light" panose="020B0402020203020204" pitchFamily="34" charset="77"/>
              </a:rPr>
              <a:t> </a:t>
            </a:r>
            <a:r>
              <a:rPr lang="it-IT" sz="1400" dirty="0" err="1">
                <a:latin typeface="Avenir Light" panose="020B0402020203020204" pitchFamily="34" charset="77"/>
              </a:rPr>
              <a:t>stem</a:t>
            </a:r>
            <a:r>
              <a:rPr lang="it-IT" sz="1400" dirty="0">
                <a:latin typeface="Avenir Light" panose="020B0402020203020204" pitchFamily="34" charset="77"/>
              </a:rPr>
              <a:t> </a:t>
            </a:r>
            <a:r>
              <a:rPr lang="it-IT" sz="1400" dirty="0" err="1">
                <a:latin typeface="Avenir Light" panose="020B0402020203020204" pitchFamily="34" charset="77"/>
              </a:rPr>
              <a:t>cells</a:t>
            </a:r>
            <a:r>
              <a:rPr lang="it-IT" sz="1400" dirty="0">
                <a:latin typeface="Avenir Light" panose="020B0402020203020204" pitchFamily="34" charset="77"/>
              </a:rPr>
              <a:t>. Sci </a:t>
            </a:r>
            <a:r>
              <a:rPr lang="it-IT" sz="1400" dirty="0" err="1">
                <a:latin typeface="Avenir Light" panose="020B0402020203020204" pitchFamily="34" charset="77"/>
              </a:rPr>
              <a:t>Transl</a:t>
            </a:r>
            <a:r>
              <a:rPr lang="it-IT" sz="1400" dirty="0">
                <a:latin typeface="Avenir Light" panose="020B0402020203020204" pitchFamily="34" charset="77"/>
              </a:rPr>
              <a:t> </a:t>
            </a:r>
            <a:r>
              <a:rPr lang="it-IT" sz="1400" dirty="0" err="1">
                <a:latin typeface="Avenir Light" panose="020B0402020203020204" pitchFamily="34" charset="77"/>
              </a:rPr>
              <a:t>Med</a:t>
            </a:r>
            <a:r>
              <a:rPr lang="it-IT" sz="1400" dirty="0">
                <a:latin typeface="Avenir Light" panose="020B0402020203020204" pitchFamily="34" charset="77"/>
              </a:rPr>
              <a:t>. 2012 </a:t>
            </a:r>
            <a:r>
              <a:rPr lang="it-IT" sz="1400" dirty="0" err="1">
                <a:latin typeface="Avenir Light" panose="020B0402020203020204" pitchFamily="34" charset="77"/>
              </a:rPr>
              <a:t>Aug</a:t>
            </a:r>
            <a:r>
              <a:rPr lang="it-IT" sz="1400" dirty="0">
                <a:latin typeface="Avenir Light" panose="020B0402020203020204" pitchFamily="34" charset="77"/>
              </a:rPr>
              <a:t> 1;4(145):145ra104. </a:t>
            </a:r>
            <a:r>
              <a:rPr lang="it-IT" sz="1400" dirty="0" err="1">
                <a:latin typeface="Avenir Light" panose="020B0402020203020204" pitchFamily="34" charset="77"/>
              </a:rPr>
              <a:t>doi</a:t>
            </a:r>
            <a:r>
              <a:rPr lang="it-IT" sz="1400" dirty="0">
                <a:latin typeface="Avenir Light" panose="020B0402020203020204" pitchFamily="34" charset="77"/>
              </a:rPr>
              <a:t>: 10.1126/scitranslmed.3004052. PMID: 22855461.</a:t>
            </a:r>
          </a:p>
          <a:p>
            <a:endParaRPr lang="it-IT" sz="1400" dirty="0">
              <a:latin typeface="Avenir Light" panose="020B0402020203020204" pitchFamily="34" charset="77"/>
            </a:endParaRPr>
          </a:p>
          <a:p>
            <a:r>
              <a:rPr lang="it-IT" sz="1400" b="1" dirty="0">
                <a:latin typeface="Avenir Light" panose="020B0402020203020204" pitchFamily="34" charset="77"/>
              </a:rPr>
              <a:t>In vivo </a:t>
            </a:r>
            <a:r>
              <a:rPr lang="it-IT" sz="1400" b="1" dirty="0" err="1">
                <a:latin typeface="Avenir Light" panose="020B0402020203020204" pitchFamily="34" charset="77"/>
              </a:rPr>
              <a:t>experiments</a:t>
            </a:r>
            <a:r>
              <a:rPr lang="it-IT" sz="1400" b="1" dirty="0">
                <a:latin typeface="Avenir Light" panose="020B0402020203020204" pitchFamily="34" charset="77"/>
              </a:rPr>
              <a:t>:</a:t>
            </a:r>
          </a:p>
          <a:p>
            <a:r>
              <a:rPr lang="it-IT" sz="1400" dirty="0" err="1">
                <a:latin typeface="Avenir Light" panose="020B0402020203020204" pitchFamily="34" charset="77"/>
              </a:rPr>
              <a:t>Gaj</a:t>
            </a:r>
            <a:r>
              <a:rPr lang="it-IT" sz="1400" dirty="0">
                <a:latin typeface="Avenir Light" panose="020B0402020203020204" pitchFamily="34" charset="77"/>
              </a:rPr>
              <a:t> T, </a:t>
            </a:r>
            <a:r>
              <a:rPr lang="it-IT" sz="1400" dirty="0" err="1">
                <a:latin typeface="Avenir Light" panose="020B0402020203020204" pitchFamily="34" charset="77"/>
              </a:rPr>
              <a:t>Ojala</a:t>
            </a:r>
            <a:r>
              <a:rPr lang="it-IT" sz="1400" dirty="0">
                <a:latin typeface="Avenir Light" panose="020B0402020203020204" pitchFamily="34" charset="77"/>
              </a:rPr>
              <a:t> DS, </a:t>
            </a:r>
            <a:r>
              <a:rPr lang="it-IT" sz="1400" dirty="0" err="1">
                <a:latin typeface="Avenir Light" panose="020B0402020203020204" pitchFamily="34" charset="77"/>
              </a:rPr>
              <a:t>Ekman</a:t>
            </a:r>
            <a:r>
              <a:rPr lang="it-IT" sz="1400" dirty="0">
                <a:latin typeface="Avenir Light" panose="020B0402020203020204" pitchFamily="34" charset="77"/>
              </a:rPr>
              <a:t> FK, Byrne LC, </a:t>
            </a:r>
            <a:r>
              <a:rPr lang="it-IT" sz="1400" dirty="0" err="1">
                <a:latin typeface="Avenir Light" panose="020B0402020203020204" pitchFamily="34" charset="77"/>
              </a:rPr>
              <a:t>Limsirichai</a:t>
            </a:r>
            <a:r>
              <a:rPr lang="it-IT" sz="1400" dirty="0">
                <a:latin typeface="Avenir Light" panose="020B0402020203020204" pitchFamily="34" charset="77"/>
              </a:rPr>
              <a:t> </a:t>
            </a:r>
            <a:r>
              <a:rPr lang="it-IT" sz="1400" dirty="0" err="1">
                <a:latin typeface="Avenir Light" panose="020B0402020203020204" pitchFamily="34" charset="77"/>
              </a:rPr>
              <a:t>P</a:t>
            </a:r>
            <a:r>
              <a:rPr lang="it-IT" sz="1400" dirty="0">
                <a:latin typeface="Avenir Light" panose="020B0402020203020204" pitchFamily="34" charset="77"/>
              </a:rPr>
              <a:t>, </a:t>
            </a:r>
            <a:r>
              <a:rPr lang="it-IT" sz="1400" dirty="0" err="1">
                <a:latin typeface="Avenir Light" panose="020B0402020203020204" pitchFamily="34" charset="77"/>
              </a:rPr>
              <a:t>Schaffer</a:t>
            </a:r>
            <a:r>
              <a:rPr lang="it-IT" sz="1400" dirty="0">
                <a:latin typeface="Avenir Light" panose="020B0402020203020204" pitchFamily="34" charset="77"/>
              </a:rPr>
              <a:t> DV. In vivo </a:t>
            </a:r>
            <a:r>
              <a:rPr lang="it-IT" sz="1400" dirty="0" err="1">
                <a:latin typeface="Avenir Light" panose="020B0402020203020204" pitchFamily="34" charset="77"/>
              </a:rPr>
              <a:t>genome</a:t>
            </a:r>
            <a:r>
              <a:rPr lang="it-IT" sz="1400" dirty="0">
                <a:latin typeface="Avenir Light" panose="020B0402020203020204" pitchFamily="34" charset="77"/>
              </a:rPr>
              <a:t> editing </a:t>
            </a:r>
            <a:r>
              <a:rPr lang="it-IT" sz="1400" dirty="0" err="1">
                <a:latin typeface="Avenir Light" panose="020B0402020203020204" pitchFamily="34" charset="77"/>
              </a:rPr>
              <a:t>improves</a:t>
            </a:r>
            <a:r>
              <a:rPr lang="it-IT" sz="1400" dirty="0">
                <a:latin typeface="Avenir Light" panose="020B0402020203020204" pitchFamily="34" charset="77"/>
              </a:rPr>
              <a:t> </a:t>
            </a:r>
            <a:r>
              <a:rPr lang="it-IT" sz="1400" dirty="0" err="1">
                <a:latin typeface="Avenir Light" panose="020B0402020203020204" pitchFamily="34" charset="77"/>
              </a:rPr>
              <a:t>motor</a:t>
            </a:r>
            <a:r>
              <a:rPr lang="it-IT" sz="1400" dirty="0">
                <a:latin typeface="Avenir Light" panose="020B0402020203020204" pitchFamily="34" charset="77"/>
              </a:rPr>
              <a:t> </a:t>
            </a:r>
            <a:r>
              <a:rPr lang="it-IT" sz="1400" dirty="0" err="1">
                <a:latin typeface="Avenir Light" panose="020B0402020203020204" pitchFamily="34" charset="77"/>
              </a:rPr>
              <a:t>function</a:t>
            </a:r>
            <a:r>
              <a:rPr lang="it-IT" sz="1400" dirty="0">
                <a:latin typeface="Avenir Light" panose="020B0402020203020204" pitchFamily="34" charset="77"/>
              </a:rPr>
              <a:t> and </a:t>
            </a:r>
            <a:r>
              <a:rPr lang="it-IT" sz="1400" dirty="0" err="1">
                <a:latin typeface="Avenir Light" panose="020B0402020203020204" pitchFamily="34" charset="77"/>
              </a:rPr>
              <a:t>extends</a:t>
            </a:r>
            <a:r>
              <a:rPr lang="it-IT" sz="1400" dirty="0">
                <a:latin typeface="Avenir Light" panose="020B0402020203020204" pitchFamily="34" charset="77"/>
              </a:rPr>
              <a:t> </a:t>
            </a:r>
            <a:r>
              <a:rPr lang="it-IT" sz="1400" dirty="0" err="1">
                <a:latin typeface="Avenir Light" panose="020B0402020203020204" pitchFamily="34" charset="77"/>
              </a:rPr>
              <a:t>survival</a:t>
            </a:r>
            <a:r>
              <a:rPr lang="it-IT" sz="1400" dirty="0">
                <a:latin typeface="Avenir Light" panose="020B0402020203020204" pitchFamily="34" charset="77"/>
              </a:rPr>
              <a:t> in a mouse model of ALS. Sci </a:t>
            </a:r>
            <a:r>
              <a:rPr lang="it-IT" sz="1400" dirty="0" err="1">
                <a:latin typeface="Avenir Light" panose="020B0402020203020204" pitchFamily="34" charset="77"/>
              </a:rPr>
              <a:t>Adv</a:t>
            </a:r>
            <a:r>
              <a:rPr lang="it-IT" sz="1400" dirty="0">
                <a:latin typeface="Avenir Light" panose="020B0402020203020204" pitchFamily="34" charset="77"/>
              </a:rPr>
              <a:t>. 2017 </a:t>
            </a:r>
            <a:r>
              <a:rPr lang="it-IT" sz="1400" dirty="0" err="1">
                <a:latin typeface="Avenir Light" panose="020B0402020203020204" pitchFamily="34" charset="77"/>
              </a:rPr>
              <a:t>Dec</a:t>
            </a:r>
            <a:r>
              <a:rPr lang="it-IT" sz="1400" dirty="0">
                <a:latin typeface="Avenir Light" panose="020B0402020203020204" pitchFamily="34" charset="77"/>
              </a:rPr>
              <a:t> 20;3(12):eaar3952. </a:t>
            </a:r>
            <a:r>
              <a:rPr lang="it-IT" sz="1400" dirty="0" err="1">
                <a:latin typeface="Avenir Light" panose="020B0402020203020204" pitchFamily="34" charset="77"/>
              </a:rPr>
              <a:t>doi</a:t>
            </a:r>
            <a:r>
              <a:rPr lang="it-IT" sz="1400" dirty="0">
                <a:latin typeface="Avenir Light" panose="020B0402020203020204" pitchFamily="34" charset="77"/>
              </a:rPr>
              <a:t>: 10.1126/sciadv.aar3952. PMID: 29279867; PMCID: PMC5738228 </a:t>
            </a:r>
          </a:p>
          <a:p>
            <a:endParaRPr lang="it-IT" sz="1400" dirty="0">
              <a:latin typeface="Avenir Light" panose="020B0402020203020204" pitchFamily="34" charset="77"/>
            </a:endParaRPr>
          </a:p>
          <a:p>
            <a:r>
              <a:rPr lang="it-IT" sz="1400" dirty="0" err="1">
                <a:latin typeface="Avenir Light" panose="020B0402020203020204" pitchFamily="34" charset="77"/>
              </a:rPr>
              <a:t>Wu</a:t>
            </a:r>
            <a:r>
              <a:rPr lang="it-IT" sz="1400" dirty="0">
                <a:latin typeface="Avenir Light" panose="020B0402020203020204" pitchFamily="34" charset="77"/>
              </a:rPr>
              <a:t> Y, </a:t>
            </a:r>
            <a:r>
              <a:rPr lang="it-IT" sz="1400" dirty="0" err="1">
                <a:latin typeface="Avenir Light" panose="020B0402020203020204" pitchFamily="34" charset="77"/>
              </a:rPr>
              <a:t>Liang</a:t>
            </a:r>
            <a:r>
              <a:rPr lang="it-IT" sz="1400" dirty="0">
                <a:latin typeface="Avenir Light" panose="020B0402020203020204" pitchFamily="34" charset="77"/>
              </a:rPr>
              <a:t> D, </a:t>
            </a:r>
            <a:r>
              <a:rPr lang="it-IT" sz="1400" dirty="0" err="1">
                <a:latin typeface="Avenir Light" panose="020B0402020203020204" pitchFamily="34" charset="77"/>
              </a:rPr>
              <a:t>Wang</a:t>
            </a:r>
            <a:r>
              <a:rPr lang="it-IT" sz="1400" dirty="0">
                <a:latin typeface="Avenir Light" panose="020B0402020203020204" pitchFamily="34" charset="77"/>
              </a:rPr>
              <a:t> Y, Bai M, </a:t>
            </a:r>
            <a:r>
              <a:rPr lang="it-IT" sz="1400" dirty="0" err="1">
                <a:latin typeface="Avenir Light" panose="020B0402020203020204" pitchFamily="34" charset="77"/>
              </a:rPr>
              <a:t>Tang</a:t>
            </a:r>
            <a:r>
              <a:rPr lang="it-IT" sz="1400" dirty="0">
                <a:latin typeface="Avenir Light" panose="020B0402020203020204" pitchFamily="34" charset="77"/>
              </a:rPr>
              <a:t> </a:t>
            </a:r>
            <a:r>
              <a:rPr lang="it-IT" sz="1400" dirty="0" err="1">
                <a:latin typeface="Avenir Light" panose="020B0402020203020204" pitchFamily="34" charset="77"/>
              </a:rPr>
              <a:t>W</a:t>
            </a:r>
            <a:r>
              <a:rPr lang="it-IT" sz="1400" dirty="0">
                <a:latin typeface="Avenir Light" panose="020B0402020203020204" pitchFamily="34" charset="77"/>
              </a:rPr>
              <a:t>, </a:t>
            </a:r>
            <a:r>
              <a:rPr lang="it-IT" sz="1400" dirty="0" err="1">
                <a:latin typeface="Avenir Light" panose="020B0402020203020204" pitchFamily="34" charset="77"/>
              </a:rPr>
              <a:t>Bao</a:t>
            </a:r>
            <a:r>
              <a:rPr lang="it-IT" sz="1400" dirty="0">
                <a:latin typeface="Avenir Light" panose="020B0402020203020204" pitchFamily="34" charset="77"/>
              </a:rPr>
              <a:t> </a:t>
            </a:r>
            <a:r>
              <a:rPr lang="it-IT" sz="1400" dirty="0" err="1">
                <a:latin typeface="Avenir Light" panose="020B0402020203020204" pitchFamily="34" charset="77"/>
              </a:rPr>
              <a:t>S</a:t>
            </a:r>
            <a:r>
              <a:rPr lang="it-IT" sz="1400" dirty="0">
                <a:latin typeface="Avenir Light" panose="020B0402020203020204" pitchFamily="34" charset="77"/>
              </a:rPr>
              <a:t>, </a:t>
            </a:r>
            <a:r>
              <a:rPr lang="it-IT" sz="1400" dirty="0" err="1">
                <a:latin typeface="Avenir Light" panose="020B0402020203020204" pitchFamily="34" charset="77"/>
              </a:rPr>
              <a:t>Yan</a:t>
            </a:r>
            <a:r>
              <a:rPr lang="it-IT" sz="1400" dirty="0">
                <a:latin typeface="Avenir Light" panose="020B0402020203020204" pitchFamily="34" charset="77"/>
              </a:rPr>
              <a:t> </a:t>
            </a:r>
            <a:r>
              <a:rPr lang="it-IT" sz="1400" dirty="0" err="1">
                <a:latin typeface="Avenir Light" panose="020B0402020203020204" pitchFamily="34" charset="77"/>
              </a:rPr>
              <a:t>Z</a:t>
            </a:r>
            <a:r>
              <a:rPr lang="it-IT" sz="1400" dirty="0">
                <a:latin typeface="Avenir Light" panose="020B0402020203020204" pitchFamily="34" charset="77"/>
              </a:rPr>
              <a:t>, Li D, Li </a:t>
            </a:r>
            <a:r>
              <a:rPr lang="it-IT" sz="1400" dirty="0" err="1">
                <a:latin typeface="Avenir Light" panose="020B0402020203020204" pitchFamily="34" charset="77"/>
              </a:rPr>
              <a:t>J</a:t>
            </a:r>
            <a:r>
              <a:rPr lang="it-IT" sz="1400" dirty="0">
                <a:latin typeface="Avenir Light" panose="020B0402020203020204" pitchFamily="34" charset="77"/>
              </a:rPr>
              <a:t>. </a:t>
            </a:r>
            <a:r>
              <a:rPr lang="it-IT" sz="1400" dirty="0" err="1">
                <a:latin typeface="Avenir Light" panose="020B0402020203020204" pitchFamily="34" charset="77"/>
              </a:rPr>
              <a:t>Correction</a:t>
            </a:r>
            <a:r>
              <a:rPr lang="it-IT" sz="1400" dirty="0">
                <a:latin typeface="Avenir Light" panose="020B0402020203020204" pitchFamily="34" charset="77"/>
              </a:rPr>
              <a:t> of a </a:t>
            </a:r>
            <a:r>
              <a:rPr lang="it-IT" sz="1400" dirty="0" err="1">
                <a:latin typeface="Avenir Light" panose="020B0402020203020204" pitchFamily="34" charset="77"/>
              </a:rPr>
              <a:t>genetic</a:t>
            </a:r>
            <a:r>
              <a:rPr lang="it-IT" sz="1400" dirty="0">
                <a:latin typeface="Avenir Light" panose="020B0402020203020204" pitchFamily="34" charset="77"/>
              </a:rPr>
              <a:t> </a:t>
            </a:r>
            <a:r>
              <a:rPr lang="it-IT" sz="1400" dirty="0" err="1">
                <a:latin typeface="Avenir Light" panose="020B0402020203020204" pitchFamily="34" charset="77"/>
              </a:rPr>
              <a:t>disease</a:t>
            </a:r>
            <a:r>
              <a:rPr lang="it-IT" sz="1400" dirty="0">
                <a:latin typeface="Avenir Light" panose="020B0402020203020204" pitchFamily="34" charset="77"/>
              </a:rPr>
              <a:t> in mouse via use of CRISPR-Cas9. Cell </a:t>
            </a:r>
            <a:r>
              <a:rPr lang="it-IT" sz="1400" dirty="0" err="1">
                <a:latin typeface="Avenir Light" panose="020B0402020203020204" pitchFamily="34" charset="77"/>
              </a:rPr>
              <a:t>Stem</a:t>
            </a:r>
            <a:r>
              <a:rPr lang="it-IT" sz="1400" dirty="0">
                <a:latin typeface="Avenir Light" panose="020B0402020203020204" pitchFamily="34" charset="77"/>
              </a:rPr>
              <a:t> Cell. 2013 </a:t>
            </a:r>
            <a:r>
              <a:rPr lang="it-IT" sz="1400" dirty="0" err="1">
                <a:latin typeface="Avenir Light" panose="020B0402020203020204" pitchFamily="34" charset="77"/>
              </a:rPr>
              <a:t>Dec</a:t>
            </a:r>
            <a:r>
              <a:rPr lang="it-IT" sz="1400" dirty="0">
                <a:latin typeface="Avenir Light" panose="020B0402020203020204" pitchFamily="34" charset="77"/>
              </a:rPr>
              <a:t> 5;13(6):659-62. </a:t>
            </a:r>
            <a:r>
              <a:rPr lang="it-IT" sz="1400" dirty="0" err="1">
                <a:latin typeface="Avenir Light" panose="020B0402020203020204" pitchFamily="34" charset="77"/>
              </a:rPr>
              <a:t>doi</a:t>
            </a:r>
            <a:r>
              <a:rPr lang="it-IT" sz="1400" dirty="0">
                <a:latin typeface="Avenir Light" panose="020B0402020203020204" pitchFamily="34" charset="77"/>
              </a:rPr>
              <a:t>: 10.1016/j.stem.2013.10.016. PMID: 24315440</a:t>
            </a:r>
          </a:p>
          <a:p>
            <a:endParaRPr lang="it-IT" sz="1400" dirty="0">
              <a:latin typeface="Avenir Light" panose="020B0402020203020204" pitchFamily="34" charset="77"/>
            </a:endParaRPr>
          </a:p>
          <a:p>
            <a:r>
              <a:rPr lang="it-IT" sz="1400" b="1" dirty="0" err="1">
                <a:latin typeface="Avenir Light" panose="020B0402020203020204" pitchFamily="34" charset="77"/>
              </a:rPr>
              <a:t>Pitfalls</a:t>
            </a:r>
            <a:r>
              <a:rPr lang="it-IT" sz="1400" b="1" dirty="0">
                <a:latin typeface="Avenir Light" panose="020B0402020203020204" pitchFamily="34" charset="77"/>
              </a:rPr>
              <a:t> and </a:t>
            </a:r>
            <a:r>
              <a:rPr lang="it-IT" sz="1400" b="1" dirty="0" err="1">
                <a:latin typeface="Avenir Light" panose="020B0402020203020204" pitchFamily="34" charset="77"/>
              </a:rPr>
              <a:t>solutions</a:t>
            </a:r>
            <a:r>
              <a:rPr lang="it-IT" sz="1400" b="1" dirty="0">
                <a:latin typeface="Avenir Light" panose="020B0402020203020204" pitchFamily="34" charset="77"/>
              </a:rPr>
              <a:t>:</a:t>
            </a:r>
          </a:p>
          <a:p>
            <a:r>
              <a:rPr lang="it-IT" sz="1400" dirty="0">
                <a:latin typeface="Avenir Light" panose="020B0402020203020204" pitchFamily="34" charset="77"/>
                <a:hlinkClick r:id="rId10"/>
              </a:rPr>
              <a:t>https://www.frontiersin.org/articles/10.3389/fimmu.2021.675897/full</a:t>
            </a:r>
            <a:r>
              <a:rPr lang="it-IT" sz="1400" dirty="0">
                <a:latin typeface="Avenir Light" panose="020B0402020203020204" pitchFamily="34" charset="77"/>
              </a:rPr>
              <a:t> </a:t>
            </a:r>
          </a:p>
          <a:p>
            <a:r>
              <a:rPr lang="it-IT" sz="1400" dirty="0">
                <a:latin typeface="Avenir Light" panose="020B0402020203020204" pitchFamily="34" charset="77"/>
                <a:hlinkClick r:id="rId11"/>
              </a:rPr>
              <a:t>https://www.sciencedirect.com/science/article/pii/S2329050120300723</a:t>
            </a:r>
            <a:r>
              <a:rPr lang="it-IT" sz="1400" dirty="0">
                <a:latin typeface="Avenir Light" panose="020B0402020203020204" pitchFamily="34" charset="77"/>
              </a:rPr>
              <a:t> </a:t>
            </a:r>
          </a:p>
          <a:p>
            <a:r>
              <a:rPr lang="it-IT" sz="1400" dirty="0">
                <a:latin typeface="Avenir Light" panose="020B0402020203020204" pitchFamily="34" charset="77"/>
                <a:hlinkClick r:id="rId12"/>
              </a:rPr>
              <a:t>https://www.greyb.com/problems-with-crispr/</a:t>
            </a:r>
            <a:r>
              <a:rPr lang="it-IT" sz="1400" dirty="0">
                <a:latin typeface="Avenir Light" panose="020B0402020203020204" pitchFamily="34" charset="77"/>
              </a:rPr>
              <a:t> </a:t>
            </a:r>
          </a:p>
          <a:p>
            <a:endParaRPr lang="it-IT" dirty="0">
              <a:latin typeface="Avenir Light" panose="020B0402020203020204" pitchFamily="34" charset="77"/>
            </a:endParaRPr>
          </a:p>
        </p:txBody>
      </p:sp>
      <p:sp>
        <p:nvSpPr>
          <p:cNvPr id="8" name="TextBox 3">
            <a:extLst>
              <a:ext uri="{FF2B5EF4-FFF2-40B4-BE49-F238E27FC236}">
                <a16:creationId xmlns:a16="http://schemas.microsoft.com/office/drawing/2014/main" id="{01C9241E-6EAA-2A43-9BD4-B81896CFFBAA}"/>
              </a:ext>
            </a:extLst>
          </p:cNvPr>
          <p:cNvSpPr txBox="1"/>
          <p:nvPr/>
        </p:nvSpPr>
        <p:spPr>
          <a:xfrm>
            <a:off x="392908" y="306165"/>
            <a:ext cx="4055267" cy="861967"/>
          </a:xfrm>
          <a:prstGeom prst="rect">
            <a:avLst/>
          </a:prstGeom>
        </p:spPr>
        <p:txBody>
          <a:bodyPr wrap="square" lIns="0" tIns="0" rIns="0" bIns="0" rtlCol="0" anchor="t">
            <a:spAutoFit/>
          </a:bodyPr>
          <a:lstStyle/>
          <a:p>
            <a:pPr algn="ctr">
              <a:lnSpc>
                <a:spcPts val="7000"/>
              </a:lnSpc>
            </a:pPr>
            <a:r>
              <a:rPr lang="en-US" sz="5000" dirty="0">
                <a:solidFill>
                  <a:srgbClr val="70151A"/>
                </a:solidFill>
                <a:latin typeface="Avenir Heavy" panose="02000503020000020003" pitchFamily="2" charset="0"/>
              </a:rPr>
              <a:t>References</a:t>
            </a:r>
            <a:r>
              <a:rPr lang="en-US" sz="5000" dirty="0">
                <a:solidFill>
                  <a:srgbClr val="000000"/>
                </a:solidFill>
                <a:latin typeface="Avenir Heavy" panose="02000503020000020003" pitchFamily="2" charset="0"/>
              </a:rPr>
              <a:t>:</a:t>
            </a:r>
          </a:p>
        </p:txBody>
      </p:sp>
    </p:spTree>
    <p:extLst>
      <p:ext uri="{BB962C8B-B14F-4D97-AF65-F5344CB8AC3E}">
        <p14:creationId xmlns:p14="http://schemas.microsoft.com/office/powerpoint/2010/main" val="95726845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7F925C2C-F9AF-F642-B7DC-430C607DAB40}"/>
              </a:ext>
            </a:extLst>
          </p:cNvPr>
          <p:cNvPicPr>
            <a:picLocks noChangeAspect="1"/>
          </p:cNvPicPr>
          <p:nvPr/>
        </p:nvPicPr>
        <p:blipFill rotWithShape="1">
          <a:blip r:embed="rId3">
            <a:extLst>
              <a:ext uri="{28A0092B-C50C-407E-A947-70E740481C1C}">
                <a14:useLocalDpi xmlns:a14="http://schemas.microsoft.com/office/drawing/2010/main" val="0"/>
              </a:ext>
            </a:extLst>
          </a:blip>
          <a:srcRect l="17884" t="5666" r="20482" b="2448"/>
          <a:stretch/>
        </p:blipFill>
        <p:spPr>
          <a:xfrm>
            <a:off x="12921822" y="1002118"/>
            <a:ext cx="4307532" cy="3612198"/>
          </a:xfrm>
          <a:prstGeom prst="rect">
            <a:avLst/>
          </a:prstGeom>
        </p:spPr>
      </p:pic>
      <p:sp>
        <p:nvSpPr>
          <p:cNvPr id="2" name="TextBox 2"/>
          <p:cNvSpPr txBox="1"/>
          <p:nvPr/>
        </p:nvSpPr>
        <p:spPr>
          <a:xfrm>
            <a:off x="838055" y="1422292"/>
            <a:ext cx="11287409" cy="3120278"/>
          </a:xfrm>
          <a:prstGeom prst="rect">
            <a:avLst/>
          </a:prstGeom>
        </p:spPr>
        <p:txBody>
          <a:bodyPr wrap="square" lIns="0" tIns="0" rIns="0" bIns="0" rtlCol="0" anchor="t">
            <a:spAutoFit/>
          </a:bodyPr>
          <a:lstStyle/>
          <a:p>
            <a:pPr algn="just">
              <a:lnSpc>
                <a:spcPts val="3456"/>
              </a:lnSpc>
            </a:pPr>
            <a:r>
              <a:rPr lang="en-US" sz="2400" dirty="0">
                <a:solidFill>
                  <a:srgbClr val="000000"/>
                </a:solidFill>
                <a:latin typeface="Avenir Light" panose="020B0402020203020204" pitchFamily="34" charset="77"/>
              </a:rPr>
              <a:t>Amyotrophic Lateral Sclerosis  is a neurodegenerative disease causing a progressive loss of motor neurons that control voluntary muscles.</a:t>
            </a:r>
          </a:p>
          <a:p>
            <a:pPr algn="just">
              <a:lnSpc>
                <a:spcPts val="3456"/>
              </a:lnSpc>
            </a:pPr>
            <a:endParaRPr lang="en-US" sz="2400" dirty="0">
              <a:solidFill>
                <a:srgbClr val="000000"/>
              </a:solidFill>
              <a:latin typeface="Avenir Light" panose="020B0402020203020204" pitchFamily="34" charset="77"/>
            </a:endParaRPr>
          </a:p>
          <a:p>
            <a:pPr algn="just">
              <a:lnSpc>
                <a:spcPts val="3456"/>
              </a:lnSpc>
            </a:pPr>
            <a:r>
              <a:rPr lang="en-US" sz="2400" dirty="0">
                <a:solidFill>
                  <a:srgbClr val="000000"/>
                </a:solidFill>
                <a:latin typeface="Avenir Light" panose="020B0402020203020204" pitchFamily="34" charset="77"/>
              </a:rPr>
              <a:t>Early symptoms:</a:t>
            </a:r>
          </a:p>
          <a:p>
            <a:pPr marL="342900" indent="-342900" algn="just">
              <a:lnSpc>
                <a:spcPts val="3456"/>
              </a:lnSpc>
              <a:buFont typeface="Wingdings" pitchFamily="2" charset="2"/>
              <a:buChar char="ü"/>
            </a:pPr>
            <a:r>
              <a:rPr lang="en-US" sz="2400" dirty="0">
                <a:solidFill>
                  <a:srgbClr val="000000"/>
                </a:solidFill>
                <a:latin typeface="Avenir Light" panose="020B0402020203020204" pitchFamily="34" charset="77"/>
              </a:rPr>
              <a:t>Muscle weakness</a:t>
            </a:r>
          </a:p>
          <a:p>
            <a:pPr marL="342900" indent="-342900" algn="just">
              <a:lnSpc>
                <a:spcPts val="3456"/>
              </a:lnSpc>
              <a:buFont typeface="Wingdings" pitchFamily="2" charset="2"/>
              <a:buChar char="ü"/>
            </a:pPr>
            <a:r>
              <a:rPr lang="en-US" sz="2400" dirty="0">
                <a:solidFill>
                  <a:srgbClr val="000000"/>
                </a:solidFill>
                <a:latin typeface="Avenir Light" panose="020B0402020203020204" pitchFamily="34" charset="77"/>
              </a:rPr>
              <a:t>Difficulty speaking or swallowing</a:t>
            </a:r>
          </a:p>
          <a:p>
            <a:pPr marL="342900" indent="-342900" algn="just">
              <a:lnSpc>
                <a:spcPts val="3456"/>
              </a:lnSpc>
              <a:buFont typeface="Wingdings" pitchFamily="2" charset="2"/>
              <a:buChar char="ü"/>
            </a:pPr>
            <a:r>
              <a:rPr lang="en-US" sz="2400" dirty="0">
                <a:solidFill>
                  <a:srgbClr val="000000"/>
                </a:solidFill>
                <a:latin typeface="Avenir Light" panose="020B0402020203020204" pitchFamily="34" charset="77"/>
              </a:rPr>
              <a:t>Difficulties with thinking and behavior </a:t>
            </a:r>
          </a:p>
        </p:txBody>
      </p:sp>
      <p:sp>
        <p:nvSpPr>
          <p:cNvPr id="5" name="TextBox 5"/>
          <p:cNvSpPr txBox="1"/>
          <p:nvPr/>
        </p:nvSpPr>
        <p:spPr>
          <a:xfrm>
            <a:off x="5638800" y="6876144"/>
            <a:ext cx="12198646" cy="3120278"/>
          </a:xfrm>
          <a:prstGeom prst="rect">
            <a:avLst/>
          </a:prstGeom>
        </p:spPr>
        <p:txBody>
          <a:bodyPr wrap="square" lIns="0" tIns="0" rIns="0" bIns="0" rtlCol="0" anchor="t">
            <a:spAutoFit/>
          </a:bodyPr>
          <a:lstStyle/>
          <a:p>
            <a:pPr>
              <a:lnSpc>
                <a:spcPts val="3465"/>
              </a:lnSpc>
            </a:pPr>
            <a:r>
              <a:rPr lang="en-US" sz="2400" dirty="0">
                <a:solidFill>
                  <a:srgbClr val="000000"/>
                </a:solidFill>
                <a:latin typeface="Avenir Light" panose="020B0402020203020204" pitchFamily="34" charset="77"/>
              </a:rPr>
              <a:t>The mutated FUS gene causes the most severe outcomes of ALS disease. </a:t>
            </a:r>
          </a:p>
          <a:p>
            <a:pPr algn="r">
              <a:lnSpc>
                <a:spcPts val="3465"/>
              </a:lnSpc>
            </a:pPr>
            <a:r>
              <a:rPr lang="en-US" sz="2400" dirty="0">
                <a:solidFill>
                  <a:srgbClr val="000000"/>
                </a:solidFill>
                <a:latin typeface="Avenir Light" panose="020B0402020203020204" pitchFamily="34" charset="77"/>
              </a:rPr>
              <a:t> </a:t>
            </a:r>
          </a:p>
          <a:p>
            <a:pPr algn="just">
              <a:lnSpc>
                <a:spcPts val="3465"/>
              </a:lnSpc>
            </a:pPr>
            <a:r>
              <a:rPr lang="en-US" sz="2400" dirty="0">
                <a:solidFill>
                  <a:srgbClr val="000000"/>
                </a:solidFill>
                <a:latin typeface="Avenir Light" panose="020B0402020203020204" pitchFamily="34" charset="77"/>
              </a:rPr>
              <a:t>Pathological mechanism</a:t>
            </a:r>
          </a:p>
          <a:p>
            <a:pPr marL="610082" lvl="1" indent="-342900" algn="just">
              <a:lnSpc>
                <a:spcPts val="3465"/>
              </a:lnSpc>
              <a:buFont typeface="Wingdings" pitchFamily="2" charset="2"/>
              <a:buChar char="ü"/>
            </a:pPr>
            <a:r>
              <a:rPr lang="en-US" sz="2400" dirty="0">
                <a:solidFill>
                  <a:srgbClr val="000000"/>
                </a:solidFill>
                <a:latin typeface="Avenir Light" panose="020B0402020203020204" pitchFamily="34" charset="77"/>
              </a:rPr>
              <a:t>Skipping of exon 14 due to a single nucleotide deletion</a:t>
            </a:r>
          </a:p>
          <a:p>
            <a:pPr marL="610082" lvl="1" indent="-342900" algn="just">
              <a:lnSpc>
                <a:spcPts val="3465"/>
              </a:lnSpc>
              <a:buFont typeface="Wingdings" pitchFamily="2" charset="2"/>
              <a:buChar char="ü"/>
            </a:pPr>
            <a:r>
              <a:rPr lang="en-US" sz="2400" dirty="0">
                <a:solidFill>
                  <a:srgbClr val="000000"/>
                </a:solidFill>
                <a:latin typeface="Avenir Light" panose="020B0402020203020204" pitchFamily="34" charset="77"/>
              </a:rPr>
              <a:t>Formation of cytoplasmic granules and inclusions leading to neural dysfunction and degeneration</a:t>
            </a:r>
          </a:p>
          <a:p>
            <a:pPr marL="610082" lvl="1" indent="-342900" algn="just">
              <a:lnSpc>
                <a:spcPts val="3465"/>
              </a:lnSpc>
              <a:buFont typeface="Wingdings" pitchFamily="2" charset="2"/>
              <a:buChar char="ü"/>
            </a:pPr>
            <a:r>
              <a:rPr lang="en-US" sz="2400" dirty="0">
                <a:solidFill>
                  <a:srgbClr val="000000"/>
                </a:solidFill>
                <a:latin typeface="Avenir Light" panose="020B0402020203020204" pitchFamily="34" charset="77"/>
              </a:rPr>
              <a:t>Upregulation of </a:t>
            </a:r>
            <a:r>
              <a:rPr lang="en-US" sz="2400" dirty="0" err="1">
                <a:solidFill>
                  <a:srgbClr val="000000"/>
                </a:solidFill>
                <a:latin typeface="Avenir Light" panose="020B0402020203020204" pitchFamily="34" charset="77"/>
              </a:rPr>
              <a:t>HuD</a:t>
            </a:r>
            <a:r>
              <a:rPr lang="en-US" sz="2400" dirty="0">
                <a:solidFill>
                  <a:srgbClr val="000000"/>
                </a:solidFill>
                <a:latin typeface="Avenir Light" panose="020B0402020203020204" pitchFamily="34" charset="77"/>
              </a:rPr>
              <a:t> protein</a:t>
            </a:r>
          </a:p>
        </p:txBody>
      </p:sp>
      <p:pic>
        <p:nvPicPr>
          <p:cNvPr id="6" name="Picture 6"/>
          <p:cNvPicPr>
            <a:picLocks noChangeAspect="1"/>
          </p:cNvPicPr>
          <p:nvPr/>
        </p:nvPicPr>
        <p:blipFill>
          <a:blip r:embed="rId4"/>
          <a:srcRect/>
          <a:stretch>
            <a:fillRect/>
          </a:stretch>
        </p:blipFill>
        <p:spPr>
          <a:xfrm>
            <a:off x="825794" y="5921272"/>
            <a:ext cx="3665315" cy="4075150"/>
          </a:xfrm>
          <a:prstGeom prst="rect">
            <a:avLst/>
          </a:prstGeom>
        </p:spPr>
      </p:pic>
      <p:sp>
        <p:nvSpPr>
          <p:cNvPr id="8" name="Rettangolo 7">
            <a:extLst>
              <a:ext uri="{FF2B5EF4-FFF2-40B4-BE49-F238E27FC236}">
                <a16:creationId xmlns:a16="http://schemas.microsoft.com/office/drawing/2014/main" id="{F4283EBB-4F36-D54C-844F-85F9B0AC1481}"/>
              </a:ext>
            </a:extLst>
          </p:cNvPr>
          <p:cNvSpPr/>
          <p:nvPr/>
        </p:nvSpPr>
        <p:spPr>
          <a:xfrm>
            <a:off x="6710165" y="2819974"/>
            <a:ext cx="5889096" cy="1866088"/>
          </a:xfrm>
          <a:prstGeom prst="rect">
            <a:avLst/>
          </a:prstGeom>
        </p:spPr>
        <p:txBody>
          <a:bodyPr wrap="square">
            <a:spAutoFit/>
          </a:bodyPr>
          <a:lstStyle/>
          <a:p>
            <a:pPr algn="just">
              <a:lnSpc>
                <a:spcPts val="3456"/>
              </a:lnSpc>
            </a:pPr>
            <a:r>
              <a:rPr lang="en-US" sz="2400" dirty="0">
                <a:solidFill>
                  <a:srgbClr val="000000"/>
                </a:solidFill>
                <a:latin typeface="Avenir Light" panose="020B0402020203020204" pitchFamily="34" charset="77"/>
              </a:rPr>
              <a:t>The most frequently involved genes are:</a:t>
            </a:r>
          </a:p>
          <a:p>
            <a:pPr marL="342900" indent="-342900" algn="just">
              <a:lnSpc>
                <a:spcPts val="3456"/>
              </a:lnSpc>
              <a:buFont typeface="Wingdings" pitchFamily="2" charset="2"/>
              <a:buChar char="ü"/>
            </a:pPr>
            <a:r>
              <a:rPr lang="en-US" sz="2400" dirty="0">
                <a:solidFill>
                  <a:srgbClr val="000000"/>
                </a:solidFill>
                <a:latin typeface="Avenir Light" panose="020B0402020203020204" pitchFamily="34" charset="77"/>
              </a:rPr>
              <a:t>SOD1</a:t>
            </a:r>
          </a:p>
          <a:p>
            <a:pPr marL="342900" indent="-342900" algn="just">
              <a:lnSpc>
                <a:spcPts val="3456"/>
              </a:lnSpc>
              <a:buFont typeface="Wingdings" pitchFamily="2" charset="2"/>
              <a:buChar char="ü"/>
            </a:pPr>
            <a:r>
              <a:rPr lang="en-US" sz="2400" dirty="0">
                <a:solidFill>
                  <a:srgbClr val="000000"/>
                </a:solidFill>
                <a:latin typeface="Avenir Light" panose="020B0402020203020204" pitchFamily="34" charset="77"/>
              </a:rPr>
              <a:t>TARDP</a:t>
            </a:r>
          </a:p>
          <a:p>
            <a:pPr marL="342900" indent="-342900" algn="just">
              <a:lnSpc>
                <a:spcPts val="3456"/>
              </a:lnSpc>
              <a:buFont typeface="Wingdings" pitchFamily="2" charset="2"/>
              <a:buChar char="ü"/>
            </a:pPr>
            <a:r>
              <a:rPr lang="en-US" sz="2400" dirty="0">
                <a:solidFill>
                  <a:srgbClr val="000000"/>
                </a:solidFill>
                <a:latin typeface="Avenir Light" panose="020B0402020203020204" pitchFamily="34" charset="77"/>
              </a:rPr>
              <a:t>FUS</a:t>
            </a:r>
          </a:p>
        </p:txBody>
      </p:sp>
      <p:grpSp>
        <p:nvGrpSpPr>
          <p:cNvPr id="9" name="Group 2">
            <a:extLst>
              <a:ext uri="{FF2B5EF4-FFF2-40B4-BE49-F238E27FC236}">
                <a16:creationId xmlns:a16="http://schemas.microsoft.com/office/drawing/2014/main" id="{8D261EAC-1B6E-434B-9BEC-411FEC93E103}"/>
              </a:ext>
            </a:extLst>
          </p:cNvPr>
          <p:cNvGrpSpPr/>
          <p:nvPr/>
        </p:nvGrpSpPr>
        <p:grpSpPr>
          <a:xfrm>
            <a:off x="307190" y="0"/>
            <a:ext cx="142711" cy="10287000"/>
            <a:chOff x="0" y="0"/>
            <a:chExt cx="190282" cy="13716000"/>
          </a:xfrm>
        </p:grpSpPr>
        <p:sp>
          <p:nvSpPr>
            <p:cNvPr id="10" name="AutoShape 3">
              <a:extLst>
                <a:ext uri="{FF2B5EF4-FFF2-40B4-BE49-F238E27FC236}">
                  <a16:creationId xmlns:a16="http://schemas.microsoft.com/office/drawing/2014/main" id="{DE9624B2-F5E5-F54D-8E2B-214868F71C16}"/>
                </a:ext>
              </a:extLst>
            </p:cNvPr>
            <p:cNvSpPr/>
            <p:nvPr/>
          </p:nvSpPr>
          <p:spPr>
            <a:xfrm>
              <a:off x="88791" y="0"/>
              <a:ext cx="12700" cy="13716000"/>
            </a:xfrm>
            <a:prstGeom prst="rect">
              <a:avLst/>
            </a:prstGeom>
            <a:solidFill>
              <a:srgbClr val="141414"/>
            </a:solidFill>
          </p:spPr>
        </p:sp>
        <p:sp>
          <p:nvSpPr>
            <p:cNvPr id="11" name="AutoShape 4">
              <a:extLst>
                <a:ext uri="{FF2B5EF4-FFF2-40B4-BE49-F238E27FC236}">
                  <a16:creationId xmlns:a16="http://schemas.microsoft.com/office/drawing/2014/main" id="{1146F6EB-6EE9-1C4E-A698-0AE962AA8693}"/>
                </a:ext>
              </a:extLst>
            </p:cNvPr>
            <p:cNvSpPr/>
            <p:nvPr/>
          </p:nvSpPr>
          <p:spPr>
            <a:xfrm>
              <a:off x="0" y="5820971"/>
              <a:ext cx="190282" cy="2074059"/>
            </a:xfrm>
            <a:prstGeom prst="rect">
              <a:avLst/>
            </a:prstGeom>
            <a:solidFill>
              <a:srgbClr val="700C1A"/>
            </a:solidFill>
          </p:spPr>
        </p:sp>
      </p:grpSp>
      <p:sp>
        <p:nvSpPr>
          <p:cNvPr id="13" name="TextBox 3">
            <a:extLst>
              <a:ext uri="{FF2B5EF4-FFF2-40B4-BE49-F238E27FC236}">
                <a16:creationId xmlns:a16="http://schemas.microsoft.com/office/drawing/2014/main" id="{273D1E88-ADD0-7347-A8D7-2C758234360D}"/>
              </a:ext>
            </a:extLst>
          </p:cNvPr>
          <p:cNvSpPr txBox="1"/>
          <p:nvPr/>
        </p:nvSpPr>
        <p:spPr>
          <a:xfrm>
            <a:off x="392908" y="306165"/>
            <a:ext cx="4845842" cy="861967"/>
          </a:xfrm>
          <a:prstGeom prst="rect">
            <a:avLst/>
          </a:prstGeom>
        </p:spPr>
        <p:txBody>
          <a:bodyPr wrap="square" lIns="0" tIns="0" rIns="0" bIns="0" rtlCol="0" anchor="t">
            <a:spAutoFit/>
          </a:bodyPr>
          <a:lstStyle/>
          <a:p>
            <a:pPr algn="ctr">
              <a:lnSpc>
                <a:spcPts val="7000"/>
              </a:lnSpc>
            </a:pPr>
            <a:r>
              <a:rPr lang="en-US" sz="5000" dirty="0">
                <a:solidFill>
                  <a:srgbClr val="000000"/>
                </a:solidFill>
                <a:latin typeface="Avenir Heavy" panose="02000503020000020003" pitchFamily="2" charset="0"/>
              </a:rPr>
              <a:t>What is </a:t>
            </a:r>
            <a:r>
              <a:rPr lang="en-US" sz="5000" dirty="0">
                <a:solidFill>
                  <a:srgbClr val="70151A"/>
                </a:solidFill>
                <a:latin typeface="Avenir Heavy" panose="02000503020000020003" pitchFamily="2" charset="0"/>
              </a:rPr>
              <a:t>ALS</a:t>
            </a:r>
            <a:r>
              <a:rPr lang="en-US" sz="5000" dirty="0">
                <a:solidFill>
                  <a:srgbClr val="000000"/>
                </a:solidFill>
                <a:latin typeface="Avenir Heavy" panose="02000503020000020003" pitchFamily="2" charset="0"/>
              </a:rPr>
              <a:t>?</a:t>
            </a:r>
          </a:p>
        </p:txBody>
      </p:sp>
      <p:sp>
        <p:nvSpPr>
          <p:cNvPr id="14" name="TextBox 3">
            <a:extLst>
              <a:ext uri="{FF2B5EF4-FFF2-40B4-BE49-F238E27FC236}">
                <a16:creationId xmlns:a16="http://schemas.microsoft.com/office/drawing/2014/main" id="{78E2016C-4170-6E46-9838-4BBC104D0C3F}"/>
              </a:ext>
            </a:extLst>
          </p:cNvPr>
          <p:cNvSpPr txBox="1"/>
          <p:nvPr/>
        </p:nvSpPr>
        <p:spPr>
          <a:xfrm>
            <a:off x="13335000" y="5606451"/>
            <a:ext cx="4502446" cy="861967"/>
          </a:xfrm>
          <a:prstGeom prst="rect">
            <a:avLst/>
          </a:prstGeom>
        </p:spPr>
        <p:txBody>
          <a:bodyPr wrap="square" lIns="0" tIns="0" rIns="0" bIns="0" rtlCol="0" anchor="t">
            <a:spAutoFit/>
          </a:bodyPr>
          <a:lstStyle/>
          <a:p>
            <a:pPr algn="ctr">
              <a:lnSpc>
                <a:spcPts val="7000"/>
              </a:lnSpc>
            </a:pPr>
            <a:r>
              <a:rPr lang="en-US" sz="5000" dirty="0">
                <a:solidFill>
                  <a:srgbClr val="000000"/>
                </a:solidFill>
                <a:latin typeface="Avenir Heavy" panose="02000503020000020003" pitchFamily="2" charset="0"/>
              </a:rPr>
              <a:t>And why</a:t>
            </a:r>
            <a:r>
              <a:rPr lang="en-US" sz="5000" dirty="0">
                <a:solidFill>
                  <a:srgbClr val="70151A"/>
                </a:solidFill>
                <a:latin typeface="Avenir Heavy" panose="02000503020000020003" pitchFamily="2" charset="0"/>
              </a:rPr>
              <a:t> FUS</a:t>
            </a:r>
            <a:r>
              <a:rPr lang="en-US" sz="5000" dirty="0">
                <a:solidFill>
                  <a:srgbClr val="000000"/>
                </a:solidFill>
                <a:latin typeface="Avenir Heavy" panose="02000503020000020003" pitchFamily="2" charset="0"/>
              </a:rPr>
              <a:t>?</a:t>
            </a:r>
          </a:p>
        </p:txBody>
      </p:sp>
    </p:spTree>
    <p:extLst>
      <p:ext uri="{BB962C8B-B14F-4D97-AF65-F5344CB8AC3E}">
        <p14:creationId xmlns:p14="http://schemas.microsoft.com/office/powerpoint/2010/main" val="304598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2" name="TextBox 2"/>
          <p:cNvSpPr txBox="1"/>
          <p:nvPr/>
        </p:nvSpPr>
        <p:spPr>
          <a:xfrm>
            <a:off x="1028700" y="4633913"/>
            <a:ext cx="9093637" cy="1009650"/>
          </a:xfrm>
          <a:prstGeom prst="rect">
            <a:avLst/>
          </a:prstGeom>
        </p:spPr>
        <p:txBody>
          <a:bodyPr lIns="0" tIns="0" rIns="0" bIns="0" rtlCol="0" anchor="t">
            <a:spAutoFit/>
          </a:bodyPr>
          <a:lstStyle/>
          <a:p>
            <a:pPr>
              <a:lnSpc>
                <a:spcPts val="7920"/>
              </a:lnSpc>
            </a:pPr>
            <a:r>
              <a:rPr lang="en-US" sz="6600" b="1" dirty="0">
                <a:solidFill>
                  <a:srgbClr val="700C1A"/>
                </a:solidFill>
                <a:latin typeface="Avenir Heavy" panose="02000503020000020003" pitchFamily="2" charset="0"/>
              </a:rPr>
              <a:t>Aim</a:t>
            </a:r>
            <a:r>
              <a:rPr lang="en-US" sz="6600" b="1" dirty="0">
                <a:solidFill>
                  <a:srgbClr val="141414"/>
                </a:solidFill>
                <a:latin typeface="Avenir Heavy" panose="02000503020000020003" pitchFamily="2" charset="0"/>
              </a:rPr>
              <a:t> of the project</a:t>
            </a:r>
          </a:p>
        </p:txBody>
      </p:sp>
      <p:sp>
        <p:nvSpPr>
          <p:cNvPr id="6" name="TextBox 6"/>
          <p:cNvSpPr txBox="1"/>
          <p:nvPr/>
        </p:nvSpPr>
        <p:spPr>
          <a:xfrm>
            <a:off x="9753600" y="4114098"/>
            <a:ext cx="7673572" cy="2049279"/>
          </a:xfrm>
          <a:prstGeom prst="rect">
            <a:avLst/>
          </a:prstGeom>
        </p:spPr>
        <p:txBody>
          <a:bodyPr lIns="0" tIns="0" rIns="0" bIns="0" rtlCol="0" anchor="t">
            <a:spAutoFit/>
          </a:bodyPr>
          <a:lstStyle/>
          <a:p>
            <a:pPr algn="ctr">
              <a:lnSpc>
                <a:spcPts val="5375"/>
              </a:lnSpc>
            </a:pPr>
            <a:r>
              <a:rPr lang="en-US" sz="3839" dirty="0">
                <a:solidFill>
                  <a:srgbClr val="000000"/>
                </a:solidFill>
                <a:latin typeface="Avenir Light" panose="020B0402020203020204" pitchFamily="34" charset="77"/>
              </a:rPr>
              <a:t>Genome editing on mutated FUS to rescue motor neurons function in murine model of ALS</a:t>
            </a:r>
          </a:p>
        </p:txBody>
      </p:sp>
      <p:sp>
        <p:nvSpPr>
          <p:cNvPr id="7" name="AutoShape 3">
            <a:extLst>
              <a:ext uri="{FF2B5EF4-FFF2-40B4-BE49-F238E27FC236}">
                <a16:creationId xmlns:a16="http://schemas.microsoft.com/office/drawing/2014/main" id="{98880CB5-213B-5F4A-9357-2A3FDF43B28F}"/>
              </a:ext>
            </a:extLst>
          </p:cNvPr>
          <p:cNvSpPr/>
          <p:nvPr/>
        </p:nvSpPr>
        <p:spPr>
          <a:xfrm>
            <a:off x="373783" y="0"/>
            <a:ext cx="9525" cy="10287000"/>
          </a:xfrm>
          <a:prstGeom prst="rect">
            <a:avLst/>
          </a:prstGeom>
          <a:solidFill>
            <a:srgbClr val="141414"/>
          </a:solidFill>
        </p:spPr>
      </p:sp>
      <p:sp>
        <p:nvSpPr>
          <p:cNvPr id="8" name="AutoShape 4">
            <a:extLst>
              <a:ext uri="{FF2B5EF4-FFF2-40B4-BE49-F238E27FC236}">
                <a16:creationId xmlns:a16="http://schemas.microsoft.com/office/drawing/2014/main" id="{48D4A46E-49E4-0540-8517-DB48B540AE20}"/>
              </a:ext>
            </a:extLst>
          </p:cNvPr>
          <p:cNvSpPr/>
          <p:nvPr/>
        </p:nvSpPr>
        <p:spPr>
          <a:xfrm>
            <a:off x="307190" y="4365728"/>
            <a:ext cx="142711" cy="1555544"/>
          </a:xfrm>
          <a:prstGeom prst="rect">
            <a:avLst/>
          </a:prstGeom>
          <a:solidFill>
            <a:srgbClr val="700C1A"/>
          </a:solid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CB3466D6-B75F-6F45-9588-74C33EC8DD43}"/>
              </a:ext>
            </a:extLst>
          </p:cNvPr>
          <p:cNvSpPr/>
          <p:nvPr/>
        </p:nvSpPr>
        <p:spPr>
          <a:xfrm>
            <a:off x="373783" y="0"/>
            <a:ext cx="9525" cy="10287000"/>
          </a:xfrm>
          <a:prstGeom prst="rect">
            <a:avLst/>
          </a:prstGeom>
          <a:solidFill>
            <a:srgbClr val="141414"/>
          </a:solidFill>
        </p:spPr>
      </p:sp>
      <p:sp>
        <p:nvSpPr>
          <p:cNvPr id="5" name="AutoShape 4">
            <a:extLst>
              <a:ext uri="{FF2B5EF4-FFF2-40B4-BE49-F238E27FC236}">
                <a16:creationId xmlns:a16="http://schemas.microsoft.com/office/drawing/2014/main" id="{43095921-14E2-E549-993E-6B4196704394}"/>
              </a:ext>
            </a:extLst>
          </p:cNvPr>
          <p:cNvSpPr/>
          <p:nvPr/>
        </p:nvSpPr>
        <p:spPr>
          <a:xfrm>
            <a:off x="307190" y="4365728"/>
            <a:ext cx="142711" cy="1555544"/>
          </a:xfrm>
          <a:prstGeom prst="rect">
            <a:avLst/>
          </a:prstGeom>
          <a:solidFill>
            <a:srgbClr val="700C1A"/>
          </a:solidFill>
        </p:spPr>
      </p:sp>
      <p:pic>
        <p:nvPicPr>
          <p:cNvPr id="6" name="Immagine 5">
            <a:extLst>
              <a:ext uri="{FF2B5EF4-FFF2-40B4-BE49-F238E27FC236}">
                <a16:creationId xmlns:a16="http://schemas.microsoft.com/office/drawing/2014/main" id="{BFCF7A99-09A9-AC49-9B11-98DB222D9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839" y="6286500"/>
            <a:ext cx="9628831" cy="2818194"/>
          </a:xfrm>
          <a:prstGeom prst="rect">
            <a:avLst/>
          </a:prstGeom>
        </p:spPr>
      </p:pic>
      <p:cxnSp>
        <p:nvCxnSpPr>
          <p:cNvPr id="10" name="Connettore 2 9">
            <a:extLst>
              <a:ext uri="{FF2B5EF4-FFF2-40B4-BE49-F238E27FC236}">
                <a16:creationId xmlns:a16="http://schemas.microsoft.com/office/drawing/2014/main" id="{E2CC2593-7583-CE40-83FB-6556154B7F5E}"/>
              </a:ext>
            </a:extLst>
          </p:cNvPr>
          <p:cNvCxnSpPr>
            <a:cxnSpLocks/>
          </p:cNvCxnSpPr>
          <p:nvPr/>
        </p:nvCxnSpPr>
        <p:spPr>
          <a:xfrm flipH="1" flipV="1">
            <a:off x="5029201" y="5605146"/>
            <a:ext cx="2895599" cy="1443354"/>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sp>
        <p:nvSpPr>
          <p:cNvPr id="16" name="CasellaDiTesto 15">
            <a:extLst>
              <a:ext uri="{FF2B5EF4-FFF2-40B4-BE49-F238E27FC236}">
                <a16:creationId xmlns:a16="http://schemas.microsoft.com/office/drawing/2014/main" id="{FC456436-2A15-364C-91EB-E71B88BEA872}"/>
              </a:ext>
            </a:extLst>
          </p:cNvPr>
          <p:cNvSpPr txBox="1"/>
          <p:nvPr/>
        </p:nvSpPr>
        <p:spPr>
          <a:xfrm>
            <a:off x="609600" y="3435340"/>
            <a:ext cx="4580489" cy="3416320"/>
          </a:xfrm>
          <a:prstGeom prst="rect">
            <a:avLst/>
          </a:prstGeom>
          <a:noFill/>
        </p:spPr>
        <p:txBody>
          <a:bodyPr wrap="square" rtlCol="0">
            <a:spAutoFit/>
          </a:bodyPr>
          <a:lstStyle/>
          <a:p>
            <a:pPr marL="457200" indent="-457200">
              <a:buFont typeface="+mj-lt"/>
              <a:buAutoNum type="arabicPeriod"/>
            </a:pPr>
            <a:r>
              <a:rPr lang="en-GB" sz="2400" dirty="0">
                <a:latin typeface="Avenir Light" panose="020B0402020203020204" pitchFamily="34" charset="77"/>
              </a:rPr>
              <a:t>Bacteria transformation with plasmids</a:t>
            </a:r>
          </a:p>
          <a:p>
            <a:pPr marL="457200" indent="-457200">
              <a:buFont typeface="+mj-lt"/>
              <a:buAutoNum type="arabicPeriod"/>
            </a:pPr>
            <a:r>
              <a:rPr lang="en-GB" sz="2400" dirty="0">
                <a:latin typeface="Avenir Light" panose="020B0402020203020204" pitchFamily="34" charset="77"/>
              </a:rPr>
              <a:t>Recovery of the amplified plasmids </a:t>
            </a:r>
          </a:p>
          <a:p>
            <a:pPr marL="457200" indent="-457200">
              <a:buFont typeface="+mj-lt"/>
              <a:buAutoNum type="arabicPeriod"/>
            </a:pPr>
            <a:r>
              <a:rPr lang="en-GB" sz="2400" dirty="0">
                <a:latin typeface="Avenir Light" panose="020B0402020203020204" pitchFamily="34" charset="77"/>
              </a:rPr>
              <a:t>Transfection in HEK293 cells</a:t>
            </a:r>
          </a:p>
          <a:p>
            <a:pPr marL="457200" indent="-457200">
              <a:buFont typeface="+mj-lt"/>
              <a:buAutoNum type="arabicPeriod"/>
            </a:pPr>
            <a:r>
              <a:rPr lang="en-GB" sz="2400" dirty="0">
                <a:latin typeface="Avenir Light" panose="020B0402020203020204" pitchFamily="34" charset="77"/>
              </a:rPr>
              <a:t>Recovery of the viral particles </a:t>
            </a:r>
          </a:p>
          <a:p>
            <a:pPr marL="457200" indent="-457200">
              <a:buFont typeface="+mj-lt"/>
              <a:buAutoNum type="arabicPeriod"/>
            </a:pPr>
            <a:r>
              <a:rPr lang="en-GB" sz="2400" dirty="0">
                <a:latin typeface="Avenir Light" panose="020B0402020203020204" pitchFamily="34" charset="77"/>
              </a:rPr>
              <a:t>Transduction of target cells or in vivo injection in mice</a:t>
            </a:r>
          </a:p>
        </p:txBody>
      </p:sp>
      <p:sp>
        <p:nvSpPr>
          <p:cNvPr id="23" name="CasellaDiTesto 22">
            <a:extLst>
              <a:ext uri="{FF2B5EF4-FFF2-40B4-BE49-F238E27FC236}">
                <a16:creationId xmlns:a16="http://schemas.microsoft.com/office/drawing/2014/main" id="{645E0084-3957-054B-B126-3E321881DE1D}"/>
              </a:ext>
            </a:extLst>
          </p:cNvPr>
          <p:cNvSpPr txBox="1"/>
          <p:nvPr/>
        </p:nvSpPr>
        <p:spPr>
          <a:xfrm>
            <a:off x="11899109" y="693662"/>
            <a:ext cx="2191626" cy="646331"/>
          </a:xfrm>
          <a:prstGeom prst="rect">
            <a:avLst/>
          </a:prstGeom>
          <a:noFill/>
        </p:spPr>
        <p:txBody>
          <a:bodyPr wrap="none" rtlCol="0">
            <a:spAutoFit/>
          </a:bodyPr>
          <a:lstStyle/>
          <a:p>
            <a:r>
              <a:rPr lang="en-GB" sz="3600" b="1" dirty="0">
                <a:solidFill>
                  <a:srgbClr val="70151A"/>
                </a:solidFill>
                <a:latin typeface="Avenir Heavy" panose="02000503020000020003" pitchFamily="2" charset="0"/>
              </a:rPr>
              <a:t>IN VITRO</a:t>
            </a:r>
          </a:p>
        </p:txBody>
      </p:sp>
      <p:sp>
        <p:nvSpPr>
          <p:cNvPr id="24" name="CasellaDiTesto 23">
            <a:extLst>
              <a:ext uri="{FF2B5EF4-FFF2-40B4-BE49-F238E27FC236}">
                <a16:creationId xmlns:a16="http://schemas.microsoft.com/office/drawing/2014/main" id="{A1588ED9-1F65-5942-9C38-B1E278D0C10D}"/>
              </a:ext>
            </a:extLst>
          </p:cNvPr>
          <p:cNvSpPr txBox="1"/>
          <p:nvPr/>
        </p:nvSpPr>
        <p:spPr>
          <a:xfrm>
            <a:off x="12022540" y="9104694"/>
            <a:ext cx="1944763" cy="646331"/>
          </a:xfrm>
          <a:prstGeom prst="rect">
            <a:avLst/>
          </a:prstGeom>
          <a:noFill/>
        </p:spPr>
        <p:txBody>
          <a:bodyPr wrap="none" rtlCol="0">
            <a:spAutoFit/>
          </a:bodyPr>
          <a:lstStyle/>
          <a:p>
            <a:r>
              <a:rPr lang="en-GB" sz="3600" b="1" dirty="0">
                <a:solidFill>
                  <a:srgbClr val="70151A"/>
                </a:solidFill>
                <a:latin typeface="Avenir Heavy" panose="02000503020000020003" pitchFamily="2" charset="0"/>
              </a:rPr>
              <a:t>IN VIVO</a:t>
            </a:r>
          </a:p>
        </p:txBody>
      </p:sp>
      <p:pic>
        <p:nvPicPr>
          <p:cNvPr id="8" name="Immagine 7">
            <a:extLst>
              <a:ext uri="{FF2B5EF4-FFF2-40B4-BE49-F238E27FC236}">
                <a16:creationId xmlns:a16="http://schemas.microsoft.com/office/drawing/2014/main" id="{B8CC96FF-EDCF-AC47-9FD6-0CC537B83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9927" y="1339993"/>
            <a:ext cx="10191471" cy="4105146"/>
          </a:xfrm>
          <a:prstGeom prst="rect">
            <a:avLst/>
          </a:prstGeom>
        </p:spPr>
      </p:pic>
      <p:sp>
        <p:nvSpPr>
          <p:cNvPr id="12" name="CasellaDiTesto 11">
            <a:extLst>
              <a:ext uri="{FF2B5EF4-FFF2-40B4-BE49-F238E27FC236}">
                <a16:creationId xmlns:a16="http://schemas.microsoft.com/office/drawing/2014/main" id="{46E6A378-2E1C-8142-B453-131FA48D1803}"/>
              </a:ext>
            </a:extLst>
          </p:cNvPr>
          <p:cNvSpPr txBox="1"/>
          <p:nvPr/>
        </p:nvSpPr>
        <p:spPr>
          <a:xfrm>
            <a:off x="9380601" y="1339993"/>
            <a:ext cx="1681653" cy="1323439"/>
          </a:xfrm>
          <a:prstGeom prst="rect">
            <a:avLst/>
          </a:prstGeom>
          <a:solidFill>
            <a:schemeClr val="bg1"/>
          </a:solidFill>
        </p:spPr>
        <p:txBody>
          <a:bodyPr wrap="square" rtlCol="0">
            <a:spAutoFit/>
          </a:bodyPr>
          <a:lstStyle/>
          <a:p>
            <a:pPr algn="ctr"/>
            <a:r>
              <a:rPr lang="it-IT" sz="2000" dirty="0" err="1"/>
              <a:t>Transfection</a:t>
            </a:r>
            <a:r>
              <a:rPr lang="it-IT" sz="2000" dirty="0"/>
              <a:t> on </a:t>
            </a:r>
            <a:r>
              <a:rPr lang="it-IT" sz="2000" dirty="0" err="1"/>
              <a:t>mESCs</a:t>
            </a:r>
            <a:r>
              <a:rPr lang="it-IT" sz="2000" dirty="0"/>
              <a:t> to </a:t>
            </a:r>
            <a:r>
              <a:rPr lang="it-IT" sz="2000" dirty="0" err="1"/>
              <a:t>detect</a:t>
            </a:r>
            <a:r>
              <a:rPr lang="it-IT" sz="2000" dirty="0"/>
              <a:t> the best </a:t>
            </a:r>
            <a:r>
              <a:rPr lang="it-IT" sz="2000" dirty="0" err="1"/>
              <a:t>sgRNA</a:t>
            </a:r>
            <a:endParaRPr lang="it-IT" sz="2000" dirty="0"/>
          </a:p>
        </p:txBody>
      </p:sp>
      <p:sp>
        <p:nvSpPr>
          <p:cNvPr id="13" name="CasellaDiTesto 12">
            <a:extLst>
              <a:ext uri="{FF2B5EF4-FFF2-40B4-BE49-F238E27FC236}">
                <a16:creationId xmlns:a16="http://schemas.microsoft.com/office/drawing/2014/main" id="{0FD75937-2DBB-2D47-B1CC-14D541245C58}"/>
              </a:ext>
            </a:extLst>
          </p:cNvPr>
          <p:cNvSpPr txBox="1"/>
          <p:nvPr/>
        </p:nvSpPr>
        <p:spPr>
          <a:xfrm>
            <a:off x="10992981" y="1611967"/>
            <a:ext cx="1326197" cy="1138773"/>
          </a:xfrm>
          <a:prstGeom prst="rect">
            <a:avLst/>
          </a:prstGeom>
          <a:solidFill>
            <a:schemeClr val="bg1"/>
          </a:solidFill>
        </p:spPr>
        <p:txBody>
          <a:bodyPr wrap="square" rtlCol="0">
            <a:spAutoFit/>
          </a:bodyPr>
          <a:lstStyle/>
          <a:p>
            <a:pPr algn="ctr"/>
            <a:r>
              <a:rPr lang="it-IT" sz="2000" dirty="0"/>
              <a:t>AAV</a:t>
            </a:r>
            <a:r>
              <a:rPr lang="it-IT" sz="2400" dirty="0"/>
              <a:t> </a:t>
            </a:r>
            <a:r>
              <a:rPr lang="it-IT" sz="2000" dirty="0"/>
              <a:t>production in HEK293</a:t>
            </a:r>
            <a:r>
              <a:rPr lang="it-IT" sz="2400" dirty="0"/>
              <a:t> </a:t>
            </a:r>
          </a:p>
        </p:txBody>
      </p:sp>
      <p:sp>
        <p:nvSpPr>
          <p:cNvPr id="14" name="TextBox 3">
            <a:extLst>
              <a:ext uri="{FF2B5EF4-FFF2-40B4-BE49-F238E27FC236}">
                <a16:creationId xmlns:a16="http://schemas.microsoft.com/office/drawing/2014/main" id="{862A9EB2-BF66-E844-A044-2568723D30BA}"/>
              </a:ext>
            </a:extLst>
          </p:cNvPr>
          <p:cNvSpPr txBox="1"/>
          <p:nvPr/>
        </p:nvSpPr>
        <p:spPr>
          <a:xfrm>
            <a:off x="392907" y="306165"/>
            <a:ext cx="6150767" cy="861967"/>
          </a:xfrm>
          <a:prstGeom prst="rect">
            <a:avLst/>
          </a:prstGeom>
        </p:spPr>
        <p:txBody>
          <a:bodyPr wrap="square" lIns="0" tIns="0" rIns="0" bIns="0" rtlCol="0" anchor="t">
            <a:spAutoFit/>
          </a:bodyPr>
          <a:lstStyle/>
          <a:p>
            <a:pPr algn="ctr">
              <a:lnSpc>
                <a:spcPts val="7000"/>
              </a:lnSpc>
            </a:pPr>
            <a:r>
              <a:rPr lang="en-US" sz="5000" dirty="0">
                <a:solidFill>
                  <a:srgbClr val="700C1A"/>
                </a:solidFill>
                <a:latin typeface="Avenir Heavy" panose="02000503020000020003" pitchFamily="2" charset="0"/>
              </a:rPr>
              <a:t>Experimental plan:</a:t>
            </a:r>
            <a:endParaRPr lang="en-US" sz="5000" dirty="0">
              <a:solidFill>
                <a:srgbClr val="000000"/>
              </a:solidFill>
              <a:latin typeface="Avenir Heavy" panose="02000503020000020003" pitchFamily="2" charset="0"/>
            </a:endParaRPr>
          </a:p>
        </p:txBody>
      </p:sp>
      <p:sp>
        <p:nvSpPr>
          <p:cNvPr id="15" name="CasellaDiTesto 14">
            <a:extLst>
              <a:ext uri="{FF2B5EF4-FFF2-40B4-BE49-F238E27FC236}">
                <a16:creationId xmlns:a16="http://schemas.microsoft.com/office/drawing/2014/main" id="{42621CC1-32DB-FA44-9388-C0AC2333ECF7}"/>
              </a:ext>
            </a:extLst>
          </p:cNvPr>
          <p:cNvSpPr txBox="1"/>
          <p:nvPr/>
        </p:nvSpPr>
        <p:spPr>
          <a:xfrm>
            <a:off x="8076840" y="6266606"/>
            <a:ext cx="1532850" cy="1138773"/>
          </a:xfrm>
          <a:prstGeom prst="rect">
            <a:avLst/>
          </a:prstGeom>
          <a:solidFill>
            <a:schemeClr val="bg1"/>
          </a:solidFill>
        </p:spPr>
        <p:txBody>
          <a:bodyPr wrap="square" rtlCol="0">
            <a:spAutoFit/>
          </a:bodyPr>
          <a:lstStyle/>
          <a:p>
            <a:pPr algn="ctr"/>
            <a:r>
              <a:rPr lang="it-IT" sz="2000" dirty="0"/>
              <a:t>AAV</a:t>
            </a:r>
            <a:r>
              <a:rPr lang="it-IT" sz="2400" dirty="0"/>
              <a:t> </a:t>
            </a:r>
            <a:r>
              <a:rPr lang="it-IT" sz="2000" dirty="0"/>
              <a:t>production in HEK293</a:t>
            </a:r>
            <a:r>
              <a:rPr lang="it-IT" sz="2400" dirty="0"/>
              <a:t> </a:t>
            </a:r>
          </a:p>
        </p:txBody>
      </p:sp>
      <p:sp>
        <p:nvSpPr>
          <p:cNvPr id="17" name="CasellaDiTesto 16">
            <a:extLst>
              <a:ext uri="{FF2B5EF4-FFF2-40B4-BE49-F238E27FC236}">
                <a16:creationId xmlns:a16="http://schemas.microsoft.com/office/drawing/2014/main" id="{99F8AAFD-D335-FB40-BF65-AE31C140C462}"/>
              </a:ext>
            </a:extLst>
          </p:cNvPr>
          <p:cNvSpPr txBox="1"/>
          <p:nvPr/>
        </p:nvSpPr>
        <p:spPr>
          <a:xfrm>
            <a:off x="13106400" y="3695700"/>
            <a:ext cx="551296" cy="261610"/>
          </a:xfrm>
          <a:prstGeom prst="rect">
            <a:avLst/>
          </a:prstGeom>
          <a:solidFill>
            <a:schemeClr val="bg1"/>
          </a:solidFill>
        </p:spPr>
        <p:txBody>
          <a:bodyPr wrap="square" rtlCol="0">
            <a:spAutoFit/>
          </a:bodyPr>
          <a:lstStyle/>
          <a:p>
            <a:r>
              <a:rPr lang="it-IT" sz="1100" dirty="0" err="1"/>
              <a:t>mESC</a:t>
            </a:r>
            <a:endParaRPr lang="it-IT" sz="1100" dirty="0"/>
          </a:p>
        </p:txBody>
      </p:sp>
      <p:sp>
        <p:nvSpPr>
          <p:cNvPr id="18" name="CasellaDiTesto 17">
            <a:extLst>
              <a:ext uri="{FF2B5EF4-FFF2-40B4-BE49-F238E27FC236}">
                <a16:creationId xmlns:a16="http://schemas.microsoft.com/office/drawing/2014/main" id="{751D9880-F2F6-D646-BCC3-BB0A13958FF0}"/>
              </a:ext>
            </a:extLst>
          </p:cNvPr>
          <p:cNvSpPr txBox="1"/>
          <p:nvPr/>
        </p:nvSpPr>
        <p:spPr>
          <a:xfrm>
            <a:off x="12891254" y="4798671"/>
            <a:ext cx="960091" cy="430887"/>
          </a:xfrm>
          <a:prstGeom prst="rect">
            <a:avLst/>
          </a:prstGeom>
          <a:solidFill>
            <a:schemeClr val="bg1"/>
          </a:solidFill>
        </p:spPr>
        <p:txBody>
          <a:bodyPr wrap="square" rtlCol="0">
            <a:spAutoFit/>
          </a:bodyPr>
          <a:lstStyle/>
          <a:p>
            <a:pPr algn="ctr"/>
            <a:r>
              <a:rPr lang="it-IT" sz="1050" dirty="0" err="1"/>
              <a:t>mESC</a:t>
            </a:r>
            <a:r>
              <a:rPr lang="it-IT" sz="1050" dirty="0"/>
              <a:t> with </a:t>
            </a:r>
            <a:r>
              <a:rPr lang="it-IT" sz="1050" dirty="0" err="1"/>
              <a:t>wt</a:t>
            </a:r>
            <a:r>
              <a:rPr lang="it-IT" sz="1050" dirty="0"/>
              <a:t> gene</a:t>
            </a:r>
          </a:p>
        </p:txBody>
      </p:sp>
    </p:spTree>
    <p:extLst>
      <p:ext uri="{BB962C8B-B14F-4D97-AF65-F5344CB8AC3E}">
        <p14:creationId xmlns:p14="http://schemas.microsoft.com/office/powerpoint/2010/main" val="3045998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E1E0F14E-2433-2D4D-A4EA-F3ABEF09A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88" y="1296236"/>
            <a:ext cx="10191471" cy="4105146"/>
          </a:xfrm>
          <a:prstGeom prst="rect">
            <a:avLst/>
          </a:prstGeom>
        </p:spPr>
      </p:pic>
      <p:grpSp>
        <p:nvGrpSpPr>
          <p:cNvPr id="4" name="Group 2">
            <a:extLst>
              <a:ext uri="{FF2B5EF4-FFF2-40B4-BE49-F238E27FC236}">
                <a16:creationId xmlns:a16="http://schemas.microsoft.com/office/drawing/2014/main" id="{732758E0-2F5E-0842-8FD2-86D81289B5D9}"/>
              </a:ext>
            </a:extLst>
          </p:cNvPr>
          <p:cNvGrpSpPr/>
          <p:nvPr/>
        </p:nvGrpSpPr>
        <p:grpSpPr>
          <a:xfrm>
            <a:off x="307190" y="0"/>
            <a:ext cx="142711" cy="10287000"/>
            <a:chOff x="0" y="0"/>
            <a:chExt cx="190282" cy="13716000"/>
          </a:xfrm>
        </p:grpSpPr>
        <p:sp>
          <p:nvSpPr>
            <p:cNvPr id="5" name="AutoShape 3">
              <a:extLst>
                <a:ext uri="{FF2B5EF4-FFF2-40B4-BE49-F238E27FC236}">
                  <a16:creationId xmlns:a16="http://schemas.microsoft.com/office/drawing/2014/main" id="{4F8C1903-8AC2-D842-B754-AE337C8D050C}"/>
                </a:ext>
              </a:extLst>
            </p:cNvPr>
            <p:cNvSpPr/>
            <p:nvPr/>
          </p:nvSpPr>
          <p:spPr>
            <a:xfrm>
              <a:off x="88791" y="0"/>
              <a:ext cx="12700" cy="13716000"/>
            </a:xfrm>
            <a:prstGeom prst="rect">
              <a:avLst/>
            </a:prstGeom>
            <a:solidFill>
              <a:srgbClr val="141414"/>
            </a:solidFill>
          </p:spPr>
        </p:sp>
        <p:sp>
          <p:nvSpPr>
            <p:cNvPr id="6" name="AutoShape 4">
              <a:extLst>
                <a:ext uri="{FF2B5EF4-FFF2-40B4-BE49-F238E27FC236}">
                  <a16:creationId xmlns:a16="http://schemas.microsoft.com/office/drawing/2014/main" id="{CAE0024C-CA4F-E047-B2B2-ACDB5649093E}"/>
                </a:ext>
              </a:extLst>
            </p:cNvPr>
            <p:cNvSpPr/>
            <p:nvPr/>
          </p:nvSpPr>
          <p:spPr>
            <a:xfrm>
              <a:off x="0" y="5820971"/>
              <a:ext cx="190282" cy="2074059"/>
            </a:xfrm>
            <a:prstGeom prst="rect">
              <a:avLst/>
            </a:prstGeom>
            <a:solidFill>
              <a:srgbClr val="700C1A"/>
            </a:solidFill>
          </p:spPr>
        </p:sp>
      </p:grpSp>
      <p:pic>
        <p:nvPicPr>
          <p:cNvPr id="3" name="Immagine 2">
            <a:extLst>
              <a:ext uri="{FF2B5EF4-FFF2-40B4-BE49-F238E27FC236}">
                <a16:creationId xmlns:a16="http://schemas.microsoft.com/office/drawing/2014/main" id="{26C3B669-D841-F44D-9843-2DECD9FEFEF9}"/>
              </a:ext>
            </a:extLst>
          </p:cNvPr>
          <p:cNvPicPr>
            <a:picLocks noChangeAspect="1"/>
          </p:cNvPicPr>
          <p:nvPr/>
        </p:nvPicPr>
        <p:blipFill rotWithShape="1">
          <a:blip r:embed="rId4"/>
          <a:srcRect r="1679" b="11089"/>
          <a:stretch/>
        </p:blipFill>
        <p:spPr>
          <a:xfrm>
            <a:off x="764525" y="5870626"/>
            <a:ext cx="8057165" cy="4098422"/>
          </a:xfrm>
          <a:prstGeom prst="rect">
            <a:avLst/>
          </a:prstGeom>
        </p:spPr>
      </p:pic>
      <p:pic>
        <p:nvPicPr>
          <p:cNvPr id="8" name="Immagine 7">
            <a:extLst>
              <a:ext uri="{FF2B5EF4-FFF2-40B4-BE49-F238E27FC236}">
                <a16:creationId xmlns:a16="http://schemas.microsoft.com/office/drawing/2014/main" id="{27361BE6-085E-DF4E-A30D-ABB1D1DAA4CE}"/>
              </a:ext>
            </a:extLst>
          </p:cNvPr>
          <p:cNvPicPr>
            <a:picLocks noChangeAspect="1"/>
          </p:cNvPicPr>
          <p:nvPr/>
        </p:nvPicPr>
        <p:blipFill rotWithShape="1">
          <a:blip r:embed="rId5">
            <a:extLst>
              <a:ext uri="{28A0092B-C50C-407E-A947-70E740481C1C}">
                <a14:useLocalDpi xmlns:a14="http://schemas.microsoft.com/office/drawing/2010/main" val="0"/>
              </a:ext>
            </a:extLst>
          </a:blip>
          <a:srcRect b="11089"/>
          <a:stretch/>
        </p:blipFill>
        <p:spPr>
          <a:xfrm>
            <a:off x="9539677" y="5743981"/>
            <a:ext cx="8629179" cy="4315655"/>
          </a:xfrm>
          <a:prstGeom prst="rect">
            <a:avLst/>
          </a:prstGeom>
        </p:spPr>
      </p:pic>
      <p:sp>
        <p:nvSpPr>
          <p:cNvPr id="19" name="CasellaDiTesto 18">
            <a:extLst>
              <a:ext uri="{FF2B5EF4-FFF2-40B4-BE49-F238E27FC236}">
                <a16:creationId xmlns:a16="http://schemas.microsoft.com/office/drawing/2014/main" id="{7141DEB8-E183-5443-BDB7-4880FCADF47E}"/>
              </a:ext>
            </a:extLst>
          </p:cNvPr>
          <p:cNvSpPr txBox="1"/>
          <p:nvPr/>
        </p:nvSpPr>
        <p:spPr>
          <a:xfrm>
            <a:off x="12992100" y="1128057"/>
            <a:ext cx="4922115" cy="400110"/>
          </a:xfrm>
          <a:prstGeom prst="rect">
            <a:avLst/>
          </a:prstGeom>
          <a:noFill/>
        </p:spPr>
        <p:txBody>
          <a:bodyPr wrap="square" rtlCol="0">
            <a:spAutoFit/>
          </a:bodyPr>
          <a:lstStyle/>
          <a:p>
            <a:r>
              <a:rPr lang="en-GB" sz="2000" dirty="0">
                <a:latin typeface="Avenir Light" panose="020B0402020203020204" pitchFamily="34" charset="77"/>
              </a:rPr>
              <a:t>2. sgRNA detection </a:t>
            </a:r>
          </a:p>
        </p:txBody>
      </p:sp>
      <p:sp>
        <p:nvSpPr>
          <p:cNvPr id="15" name="CasellaDiTesto 14">
            <a:extLst>
              <a:ext uri="{FF2B5EF4-FFF2-40B4-BE49-F238E27FC236}">
                <a16:creationId xmlns:a16="http://schemas.microsoft.com/office/drawing/2014/main" id="{F8127D8F-1CEF-C24D-B83B-7CCC9FFC8207}"/>
              </a:ext>
            </a:extLst>
          </p:cNvPr>
          <p:cNvSpPr txBox="1"/>
          <p:nvPr/>
        </p:nvSpPr>
        <p:spPr>
          <a:xfrm>
            <a:off x="1007404" y="5836972"/>
            <a:ext cx="6508841" cy="400110"/>
          </a:xfrm>
          <a:prstGeom prst="rect">
            <a:avLst/>
          </a:prstGeom>
          <a:noFill/>
        </p:spPr>
        <p:txBody>
          <a:bodyPr wrap="square" rtlCol="0">
            <a:spAutoFit/>
          </a:bodyPr>
          <a:lstStyle/>
          <a:p>
            <a:r>
              <a:rPr lang="it-IT" sz="2000" dirty="0">
                <a:latin typeface="Avenir Light" panose="020B0402020203020204" pitchFamily="34" charset="77"/>
              </a:rPr>
              <a:t>3a Co-</a:t>
            </a:r>
            <a:r>
              <a:rPr lang="it-IT" sz="2000" dirty="0" err="1">
                <a:latin typeface="Avenir Light" panose="020B0402020203020204" pitchFamily="34" charset="77"/>
              </a:rPr>
              <a:t>transfection</a:t>
            </a:r>
            <a:r>
              <a:rPr lang="it-IT" sz="2000" dirty="0">
                <a:latin typeface="Avenir Light" panose="020B0402020203020204" pitchFamily="34" charset="77"/>
              </a:rPr>
              <a:t> to </a:t>
            </a:r>
            <a:r>
              <a:rPr lang="it-IT" sz="2000" dirty="0" err="1">
                <a:latin typeface="Avenir Light" panose="020B0402020203020204" pitchFamily="34" charset="77"/>
              </a:rPr>
              <a:t>obtain</a:t>
            </a:r>
            <a:r>
              <a:rPr lang="it-IT" sz="2000" dirty="0">
                <a:latin typeface="Avenir Light" panose="020B0402020203020204" pitchFamily="34" charset="77"/>
              </a:rPr>
              <a:t> </a:t>
            </a:r>
            <a:r>
              <a:rPr lang="it-IT" sz="2000" dirty="0" err="1">
                <a:latin typeface="Avenir Light" panose="020B0402020203020204" pitchFamily="34" charset="77"/>
              </a:rPr>
              <a:t>rAAV</a:t>
            </a:r>
            <a:r>
              <a:rPr lang="it-IT" sz="2000" dirty="0">
                <a:latin typeface="Avenir Light" panose="020B0402020203020204" pitchFamily="34" charset="77"/>
              </a:rPr>
              <a:t> CRISPR/cas9 </a:t>
            </a:r>
            <a:r>
              <a:rPr lang="it-IT" sz="2000" dirty="0" err="1">
                <a:latin typeface="Avenir Light" panose="020B0402020203020204" pitchFamily="34" charset="77"/>
              </a:rPr>
              <a:t>system</a:t>
            </a:r>
            <a:endParaRPr lang="it-IT" sz="2000" dirty="0">
              <a:latin typeface="Avenir Light" panose="020B0402020203020204" pitchFamily="34" charset="77"/>
            </a:endParaRPr>
          </a:p>
        </p:txBody>
      </p:sp>
      <p:sp>
        <p:nvSpPr>
          <p:cNvPr id="23" name="CasellaDiTesto 22">
            <a:extLst>
              <a:ext uri="{FF2B5EF4-FFF2-40B4-BE49-F238E27FC236}">
                <a16:creationId xmlns:a16="http://schemas.microsoft.com/office/drawing/2014/main" id="{89C1BBAC-8737-B748-B681-12435BFD82D4}"/>
              </a:ext>
            </a:extLst>
          </p:cNvPr>
          <p:cNvSpPr txBox="1"/>
          <p:nvPr/>
        </p:nvSpPr>
        <p:spPr>
          <a:xfrm>
            <a:off x="10792134" y="5714644"/>
            <a:ext cx="6124266" cy="400110"/>
          </a:xfrm>
          <a:prstGeom prst="rect">
            <a:avLst/>
          </a:prstGeom>
          <a:noFill/>
        </p:spPr>
        <p:txBody>
          <a:bodyPr wrap="square" rtlCol="0">
            <a:spAutoFit/>
          </a:bodyPr>
          <a:lstStyle/>
          <a:p>
            <a:r>
              <a:rPr lang="it-IT" sz="2000" dirty="0">
                <a:latin typeface="Avenir Light" panose="020B0402020203020204" pitchFamily="34" charset="77"/>
              </a:rPr>
              <a:t>3b Co-</a:t>
            </a:r>
            <a:r>
              <a:rPr lang="it-IT" sz="2000" dirty="0" err="1">
                <a:latin typeface="Avenir Light" panose="020B0402020203020204" pitchFamily="34" charset="77"/>
              </a:rPr>
              <a:t>transfection</a:t>
            </a:r>
            <a:r>
              <a:rPr lang="it-IT" sz="2000" dirty="0">
                <a:latin typeface="Avenir Light" panose="020B0402020203020204" pitchFamily="34" charset="77"/>
              </a:rPr>
              <a:t> to </a:t>
            </a:r>
            <a:r>
              <a:rPr lang="it-IT" sz="2000" dirty="0" err="1">
                <a:latin typeface="Avenir Light" panose="020B0402020203020204" pitchFamily="34" charset="77"/>
              </a:rPr>
              <a:t>obtain</a:t>
            </a:r>
            <a:r>
              <a:rPr lang="it-IT" sz="2000" dirty="0">
                <a:latin typeface="Avenir Light" panose="020B0402020203020204" pitchFamily="34" charset="77"/>
              </a:rPr>
              <a:t> </a:t>
            </a:r>
            <a:r>
              <a:rPr lang="it-IT" sz="2000" dirty="0" err="1">
                <a:latin typeface="Avenir Light" panose="020B0402020203020204" pitchFamily="34" charset="77"/>
              </a:rPr>
              <a:t>rAAV</a:t>
            </a:r>
            <a:r>
              <a:rPr lang="it-IT" sz="2000" dirty="0">
                <a:latin typeface="Avenir Light" panose="020B0402020203020204" pitchFamily="34" charset="77"/>
              </a:rPr>
              <a:t> </a:t>
            </a:r>
            <a:r>
              <a:rPr lang="it-IT" sz="2000" dirty="0" err="1">
                <a:latin typeface="Avenir Light" panose="020B0402020203020204" pitchFamily="34" charset="77"/>
              </a:rPr>
              <a:t>donor</a:t>
            </a:r>
            <a:r>
              <a:rPr lang="it-IT" sz="2000" dirty="0">
                <a:latin typeface="Avenir Light" panose="020B0402020203020204" pitchFamily="34" charset="77"/>
              </a:rPr>
              <a:t> </a:t>
            </a:r>
            <a:r>
              <a:rPr lang="it-IT" sz="2000" dirty="0" err="1">
                <a:latin typeface="Avenir Light" panose="020B0402020203020204" pitchFamily="34" charset="77"/>
              </a:rPr>
              <a:t>sequence</a:t>
            </a:r>
            <a:endParaRPr lang="it-IT" sz="2000" dirty="0">
              <a:latin typeface="Avenir Light" panose="020B0402020203020204" pitchFamily="34" charset="77"/>
            </a:endParaRPr>
          </a:p>
        </p:txBody>
      </p:sp>
      <p:cxnSp>
        <p:nvCxnSpPr>
          <p:cNvPr id="21" name="Connettore 2 20">
            <a:extLst>
              <a:ext uri="{FF2B5EF4-FFF2-40B4-BE49-F238E27FC236}">
                <a16:creationId xmlns:a16="http://schemas.microsoft.com/office/drawing/2014/main" id="{2407E81A-0139-FE43-9F20-3747E89AA1A7}"/>
              </a:ext>
            </a:extLst>
          </p:cNvPr>
          <p:cNvCxnSpPr>
            <a:cxnSpLocks/>
          </p:cNvCxnSpPr>
          <p:nvPr/>
        </p:nvCxnSpPr>
        <p:spPr>
          <a:xfrm>
            <a:off x="3335905" y="4993290"/>
            <a:ext cx="7412783" cy="868585"/>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cxnSp>
        <p:nvCxnSpPr>
          <p:cNvPr id="18" name="Connettore 2 17">
            <a:extLst>
              <a:ext uri="{FF2B5EF4-FFF2-40B4-BE49-F238E27FC236}">
                <a16:creationId xmlns:a16="http://schemas.microsoft.com/office/drawing/2014/main" id="{23D94741-B6CD-7C4A-9842-F2117E90C56E}"/>
              </a:ext>
            </a:extLst>
          </p:cNvPr>
          <p:cNvCxnSpPr>
            <a:cxnSpLocks/>
          </p:cNvCxnSpPr>
          <p:nvPr/>
        </p:nvCxnSpPr>
        <p:spPr>
          <a:xfrm flipH="1">
            <a:off x="1981200" y="4365728"/>
            <a:ext cx="2438400" cy="1463967"/>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pic>
        <p:nvPicPr>
          <p:cNvPr id="9" name="Immagine 8">
            <a:extLst>
              <a:ext uri="{FF2B5EF4-FFF2-40B4-BE49-F238E27FC236}">
                <a16:creationId xmlns:a16="http://schemas.microsoft.com/office/drawing/2014/main" id="{8D6785EB-0D1E-0448-84E4-5AEE729A23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84691" y="1497326"/>
            <a:ext cx="6884165" cy="2868402"/>
          </a:xfrm>
          <a:prstGeom prst="rect">
            <a:avLst/>
          </a:prstGeom>
        </p:spPr>
      </p:pic>
      <p:sp>
        <p:nvSpPr>
          <p:cNvPr id="7" name="CasellaDiTesto 6">
            <a:extLst>
              <a:ext uri="{FF2B5EF4-FFF2-40B4-BE49-F238E27FC236}">
                <a16:creationId xmlns:a16="http://schemas.microsoft.com/office/drawing/2014/main" id="{7B70B645-C028-0440-8AB5-E29E3670119E}"/>
              </a:ext>
            </a:extLst>
          </p:cNvPr>
          <p:cNvSpPr txBox="1"/>
          <p:nvPr/>
        </p:nvSpPr>
        <p:spPr>
          <a:xfrm>
            <a:off x="2457816" y="1361892"/>
            <a:ext cx="1681653" cy="1323439"/>
          </a:xfrm>
          <a:prstGeom prst="rect">
            <a:avLst/>
          </a:prstGeom>
          <a:solidFill>
            <a:schemeClr val="bg1"/>
          </a:solidFill>
        </p:spPr>
        <p:txBody>
          <a:bodyPr wrap="square" rtlCol="0">
            <a:spAutoFit/>
          </a:bodyPr>
          <a:lstStyle/>
          <a:p>
            <a:pPr algn="ctr"/>
            <a:r>
              <a:rPr lang="it-IT" sz="2000" dirty="0" err="1"/>
              <a:t>Transfection</a:t>
            </a:r>
            <a:r>
              <a:rPr lang="it-IT" sz="2000" dirty="0"/>
              <a:t> on </a:t>
            </a:r>
            <a:r>
              <a:rPr lang="it-IT" sz="2000" dirty="0" err="1"/>
              <a:t>mESCs</a:t>
            </a:r>
            <a:r>
              <a:rPr lang="it-IT" sz="2000" dirty="0"/>
              <a:t> to </a:t>
            </a:r>
            <a:r>
              <a:rPr lang="it-IT" sz="2000" dirty="0" err="1"/>
              <a:t>detect</a:t>
            </a:r>
            <a:r>
              <a:rPr lang="it-IT" sz="2000" dirty="0"/>
              <a:t> the best </a:t>
            </a:r>
            <a:r>
              <a:rPr lang="it-IT" sz="2000" dirty="0" err="1"/>
              <a:t>sgRNA</a:t>
            </a:r>
            <a:endParaRPr lang="it-IT" sz="2000" dirty="0"/>
          </a:p>
        </p:txBody>
      </p:sp>
      <p:sp>
        <p:nvSpPr>
          <p:cNvPr id="13" name="CasellaDiTesto 12">
            <a:extLst>
              <a:ext uri="{FF2B5EF4-FFF2-40B4-BE49-F238E27FC236}">
                <a16:creationId xmlns:a16="http://schemas.microsoft.com/office/drawing/2014/main" id="{31A48214-DA7F-7A49-8F69-54F891438073}"/>
              </a:ext>
            </a:extLst>
          </p:cNvPr>
          <p:cNvSpPr txBox="1"/>
          <p:nvPr/>
        </p:nvSpPr>
        <p:spPr>
          <a:xfrm>
            <a:off x="4030545" y="1569099"/>
            <a:ext cx="1326197" cy="1138773"/>
          </a:xfrm>
          <a:prstGeom prst="rect">
            <a:avLst/>
          </a:prstGeom>
          <a:solidFill>
            <a:schemeClr val="bg1"/>
          </a:solidFill>
        </p:spPr>
        <p:txBody>
          <a:bodyPr wrap="square" rtlCol="0">
            <a:spAutoFit/>
          </a:bodyPr>
          <a:lstStyle/>
          <a:p>
            <a:pPr algn="ctr"/>
            <a:r>
              <a:rPr lang="it-IT" sz="2000" dirty="0"/>
              <a:t>AAV</a:t>
            </a:r>
            <a:r>
              <a:rPr lang="it-IT" sz="2400" dirty="0"/>
              <a:t> </a:t>
            </a:r>
            <a:r>
              <a:rPr lang="it-IT" sz="2000" dirty="0"/>
              <a:t>production in HEK293</a:t>
            </a:r>
            <a:r>
              <a:rPr lang="it-IT" sz="2400" dirty="0"/>
              <a:t> </a:t>
            </a:r>
          </a:p>
        </p:txBody>
      </p:sp>
      <p:cxnSp>
        <p:nvCxnSpPr>
          <p:cNvPr id="14" name="Connettore 2 13">
            <a:extLst>
              <a:ext uri="{FF2B5EF4-FFF2-40B4-BE49-F238E27FC236}">
                <a16:creationId xmlns:a16="http://schemas.microsoft.com/office/drawing/2014/main" id="{BAB2BCBE-74D8-F947-A947-AC116A7D695D}"/>
              </a:ext>
            </a:extLst>
          </p:cNvPr>
          <p:cNvCxnSpPr>
            <a:cxnSpLocks/>
          </p:cNvCxnSpPr>
          <p:nvPr/>
        </p:nvCxnSpPr>
        <p:spPr>
          <a:xfrm flipV="1">
            <a:off x="4094537" y="1264652"/>
            <a:ext cx="8662131" cy="188815"/>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sp>
        <p:nvSpPr>
          <p:cNvPr id="22" name="Rettangolo 21">
            <a:extLst>
              <a:ext uri="{FF2B5EF4-FFF2-40B4-BE49-F238E27FC236}">
                <a16:creationId xmlns:a16="http://schemas.microsoft.com/office/drawing/2014/main" id="{C9C63CA7-5A23-2B45-B902-ED885AF9C120}"/>
              </a:ext>
            </a:extLst>
          </p:cNvPr>
          <p:cNvSpPr/>
          <p:nvPr/>
        </p:nvSpPr>
        <p:spPr>
          <a:xfrm>
            <a:off x="12801600" y="1709709"/>
            <a:ext cx="533400" cy="200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TextBox 3">
            <a:extLst>
              <a:ext uri="{FF2B5EF4-FFF2-40B4-BE49-F238E27FC236}">
                <a16:creationId xmlns:a16="http://schemas.microsoft.com/office/drawing/2014/main" id="{0ADF9E4D-A07A-7F4C-BF8C-9BD8B839614D}"/>
              </a:ext>
            </a:extLst>
          </p:cNvPr>
          <p:cNvSpPr txBox="1"/>
          <p:nvPr/>
        </p:nvSpPr>
        <p:spPr>
          <a:xfrm>
            <a:off x="392907" y="306165"/>
            <a:ext cx="11694469" cy="861967"/>
          </a:xfrm>
          <a:prstGeom prst="rect">
            <a:avLst/>
          </a:prstGeom>
        </p:spPr>
        <p:txBody>
          <a:bodyPr wrap="square" lIns="0" tIns="0" rIns="0" bIns="0" rtlCol="0" anchor="t">
            <a:spAutoFit/>
          </a:bodyPr>
          <a:lstStyle/>
          <a:p>
            <a:pPr algn="ctr">
              <a:lnSpc>
                <a:spcPts val="7000"/>
              </a:lnSpc>
            </a:pPr>
            <a:r>
              <a:rPr lang="en-US" sz="5000" dirty="0">
                <a:solidFill>
                  <a:srgbClr val="700C1A"/>
                </a:solidFill>
                <a:latin typeface="Avenir Heavy" panose="02000503020000020003" pitchFamily="2" charset="0"/>
              </a:rPr>
              <a:t>In vitro </a:t>
            </a:r>
            <a:r>
              <a:rPr lang="en-US" sz="5000" dirty="0">
                <a:latin typeface="Avenir Heavy" panose="02000503020000020003" pitchFamily="2" charset="0"/>
              </a:rPr>
              <a:t>analysis with expected results</a:t>
            </a:r>
            <a:r>
              <a:rPr lang="en-US" sz="5000" dirty="0">
                <a:solidFill>
                  <a:srgbClr val="000000"/>
                </a:solidFill>
                <a:latin typeface="Avenir Heavy" panose="02000503020000020003" pitchFamily="2" charset="0"/>
              </a:rPr>
              <a:t>:</a:t>
            </a:r>
          </a:p>
        </p:txBody>
      </p:sp>
      <p:sp>
        <p:nvSpPr>
          <p:cNvPr id="2" name="CasellaDiTesto 1">
            <a:extLst>
              <a:ext uri="{FF2B5EF4-FFF2-40B4-BE49-F238E27FC236}">
                <a16:creationId xmlns:a16="http://schemas.microsoft.com/office/drawing/2014/main" id="{45F7F189-F6BE-124E-8494-37FC28E704A6}"/>
              </a:ext>
            </a:extLst>
          </p:cNvPr>
          <p:cNvSpPr txBox="1"/>
          <p:nvPr/>
        </p:nvSpPr>
        <p:spPr>
          <a:xfrm>
            <a:off x="6230504" y="3657716"/>
            <a:ext cx="551296" cy="261610"/>
          </a:xfrm>
          <a:prstGeom prst="rect">
            <a:avLst/>
          </a:prstGeom>
          <a:solidFill>
            <a:schemeClr val="bg1"/>
          </a:solidFill>
        </p:spPr>
        <p:txBody>
          <a:bodyPr wrap="square" rtlCol="0">
            <a:spAutoFit/>
          </a:bodyPr>
          <a:lstStyle/>
          <a:p>
            <a:r>
              <a:rPr lang="it-IT" sz="1100" dirty="0" err="1"/>
              <a:t>mESC</a:t>
            </a:r>
            <a:endParaRPr lang="it-IT" sz="1100" dirty="0"/>
          </a:p>
        </p:txBody>
      </p:sp>
      <p:sp>
        <p:nvSpPr>
          <p:cNvPr id="10" name="CasellaDiTesto 9">
            <a:extLst>
              <a:ext uri="{FF2B5EF4-FFF2-40B4-BE49-F238E27FC236}">
                <a16:creationId xmlns:a16="http://schemas.microsoft.com/office/drawing/2014/main" id="{D5A0D546-A74A-264B-B9C9-7667D611BA71}"/>
              </a:ext>
            </a:extLst>
          </p:cNvPr>
          <p:cNvSpPr txBox="1"/>
          <p:nvPr/>
        </p:nvSpPr>
        <p:spPr>
          <a:xfrm>
            <a:off x="5924856" y="4741583"/>
            <a:ext cx="960091" cy="430887"/>
          </a:xfrm>
          <a:prstGeom prst="rect">
            <a:avLst/>
          </a:prstGeom>
          <a:solidFill>
            <a:schemeClr val="bg1"/>
          </a:solidFill>
        </p:spPr>
        <p:txBody>
          <a:bodyPr wrap="square" rtlCol="0">
            <a:spAutoFit/>
          </a:bodyPr>
          <a:lstStyle/>
          <a:p>
            <a:pPr algn="ctr"/>
            <a:r>
              <a:rPr lang="it-IT" sz="1050" dirty="0" err="1"/>
              <a:t>mESC</a:t>
            </a:r>
            <a:r>
              <a:rPr lang="it-IT" sz="1050" dirty="0"/>
              <a:t> with </a:t>
            </a:r>
            <a:r>
              <a:rPr lang="it-IT" sz="1050" dirty="0" err="1"/>
              <a:t>wt</a:t>
            </a:r>
            <a:r>
              <a:rPr lang="it-IT" sz="1050" dirty="0"/>
              <a:t> gene</a:t>
            </a:r>
          </a:p>
        </p:txBody>
      </p:sp>
    </p:spTree>
    <p:extLst>
      <p:ext uri="{BB962C8B-B14F-4D97-AF65-F5344CB8AC3E}">
        <p14:creationId xmlns:p14="http://schemas.microsoft.com/office/powerpoint/2010/main" val="160730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32758E0-2F5E-0842-8FD2-86D81289B5D9}"/>
              </a:ext>
            </a:extLst>
          </p:cNvPr>
          <p:cNvGrpSpPr/>
          <p:nvPr/>
        </p:nvGrpSpPr>
        <p:grpSpPr>
          <a:xfrm>
            <a:off x="307190" y="0"/>
            <a:ext cx="142711" cy="10287000"/>
            <a:chOff x="0" y="0"/>
            <a:chExt cx="190282" cy="13716000"/>
          </a:xfrm>
        </p:grpSpPr>
        <p:sp>
          <p:nvSpPr>
            <p:cNvPr id="5" name="AutoShape 3">
              <a:extLst>
                <a:ext uri="{FF2B5EF4-FFF2-40B4-BE49-F238E27FC236}">
                  <a16:creationId xmlns:a16="http://schemas.microsoft.com/office/drawing/2014/main" id="{4F8C1903-8AC2-D842-B754-AE337C8D050C}"/>
                </a:ext>
              </a:extLst>
            </p:cNvPr>
            <p:cNvSpPr/>
            <p:nvPr/>
          </p:nvSpPr>
          <p:spPr>
            <a:xfrm>
              <a:off x="88791" y="0"/>
              <a:ext cx="12700" cy="13716000"/>
            </a:xfrm>
            <a:prstGeom prst="rect">
              <a:avLst/>
            </a:prstGeom>
            <a:solidFill>
              <a:srgbClr val="141414"/>
            </a:solidFill>
          </p:spPr>
        </p:sp>
        <p:sp>
          <p:nvSpPr>
            <p:cNvPr id="6" name="AutoShape 4">
              <a:extLst>
                <a:ext uri="{FF2B5EF4-FFF2-40B4-BE49-F238E27FC236}">
                  <a16:creationId xmlns:a16="http://schemas.microsoft.com/office/drawing/2014/main" id="{CAE0024C-CA4F-E047-B2B2-ACDB5649093E}"/>
                </a:ext>
              </a:extLst>
            </p:cNvPr>
            <p:cNvSpPr/>
            <p:nvPr/>
          </p:nvSpPr>
          <p:spPr>
            <a:xfrm>
              <a:off x="0" y="5820971"/>
              <a:ext cx="190282" cy="2074059"/>
            </a:xfrm>
            <a:prstGeom prst="rect">
              <a:avLst/>
            </a:prstGeom>
            <a:solidFill>
              <a:srgbClr val="700C1A"/>
            </a:solidFill>
          </p:spPr>
        </p:sp>
      </p:grpSp>
      <p:sp>
        <p:nvSpPr>
          <p:cNvPr id="25" name="Rettangolo 24">
            <a:extLst>
              <a:ext uri="{FF2B5EF4-FFF2-40B4-BE49-F238E27FC236}">
                <a16:creationId xmlns:a16="http://schemas.microsoft.com/office/drawing/2014/main" id="{601AA70B-8D72-D647-AEB7-6D5CB4CB1481}"/>
              </a:ext>
            </a:extLst>
          </p:cNvPr>
          <p:cNvSpPr/>
          <p:nvPr/>
        </p:nvSpPr>
        <p:spPr>
          <a:xfrm>
            <a:off x="2992270" y="5986718"/>
            <a:ext cx="359163" cy="47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magine 7">
            <a:extLst>
              <a:ext uri="{FF2B5EF4-FFF2-40B4-BE49-F238E27FC236}">
                <a16:creationId xmlns:a16="http://schemas.microsoft.com/office/drawing/2014/main" id="{F427C4CE-A87E-3C48-A65E-2AA2528ACC0D}"/>
              </a:ext>
            </a:extLst>
          </p:cNvPr>
          <p:cNvPicPr>
            <a:picLocks noChangeAspect="1"/>
          </p:cNvPicPr>
          <p:nvPr/>
        </p:nvPicPr>
        <p:blipFill rotWithShape="1">
          <a:blip r:embed="rId3">
            <a:extLst>
              <a:ext uri="{28A0092B-C50C-407E-A947-70E740481C1C}">
                <a14:useLocalDpi xmlns:a14="http://schemas.microsoft.com/office/drawing/2010/main" val="0"/>
              </a:ext>
            </a:extLst>
          </a:blip>
          <a:srcRect r="47529" b="39369"/>
          <a:stretch/>
        </p:blipFill>
        <p:spPr>
          <a:xfrm>
            <a:off x="2023415" y="5886153"/>
            <a:ext cx="2845647" cy="4252831"/>
          </a:xfrm>
          <a:prstGeom prst="rect">
            <a:avLst/>
          </a:prstGeom>
        </p:spPr>
      </p:pic>
      <p:sp>
        <p:nvSpPr>
          <p:cNvPr id="10" name="CasellaDiTesto 9">
            <a:extLst>
              <a:ext uri="{FF2B5EF4-FFF2-40B4-BE49-F238E27FC236}">
                <a16:creationId xmlns:a16="http://schemas.microsoft.com/office/drawing/2014/main" id="{7EC8DD8D-6687-904E-80E9-DA7610836719}"/>
              </a:ext>
            </a:extLst>
          </p:cNvPr>
          <p:cNvSpPr txBox="1"/>
          <p:nvPr/>
        </p:nvSpPr>
        <p:spPr>
          <a:xfrm>
            <a:off x="516493" y="5486316"/>
            <a:ext cx="7052969" cy="400110"/>
          </a:xfrm>
          <a:prstGeom prst="rect">
            <a:avLst/>
          </a:prstGeom>
          <a:noFill/>
        </p:spPr>
        <p:txBody>
          <a:bodyPr wrap="square" rtlCol="0">
            <a:spAutoFit/>
          </a:bodyPr>
          <a:lstStyle/>
          <a:p>
            <a:r>
              <a:rPr lang="en-GB" sz="2000" dirty="0">
                <a:latin typeface="Avenir Light" panose="020B0402020203020204" pitchFamily="34" charset="77"/>
              </a:rPr>
              <a:t>1. Motor neuron differentiation from ALS and control </a:t>
            </a:r>
            <a:r>
              <a:rPr lang="en-GB" sz="2000" dirty="0" err="1">
                <a:latin typeface="Avenir Light" panose="020B0402020203020204" pitchFamily="34" charset="77"/>
              </a:rPr>
              <a:t>mESCs</a:t>
            </a:r>
            <a:endParaRPr lang="en-GB" sz="2000" dirty="0">
              <a:latin typeface="Avenir Light" panose="020B0402020203020204" pitchFamily="34" charset="77"/>
            </a:endParaRPr>
          </a:p>
        </p:txBody>
      </p:sp>
      <p:sp>
        <p:nvSpPr>
          <p:cNvPr id="11" name="CasellaDiTesto 10">
            <a:extLst>
              <a:ext uri="{FF2B5EF4-FFF2-40B4-BE49-F238E27FC236}">
                <a16:creationId xmlns:a16="http://schemas.microsoft.com/office/drawing/2014/main" id="{5CCA9416-2841-2245-8F96-B96C90FD64CC}"/>
              </a:ext>
            </a:extLst>
          </p:cNvPr>
          <p:cNvSpPr txBox="1"/>
          <p:nvPr/>
        </p:nvSpPr>
        <p:spPr>
          <a:xfrm>
            <a:off x="2415081" y="6006652"/>
            <a:ext cx="1154377" cy="307777"/>
          </a:xfrm>
          <a:prstGeom prst="rect">
            <a:avLst/>
          </a:prstGeom>
          <a:solidFill>
            <a:schemeClr val="bg1"/>
          </a:solidFill>
        </p:spPr>
        <p:txBody>
          <a:bodyPr wrap="square" rtlCol="0">
            <a:spAutoFit/>
          </a:bodyPr>
          <a:lstStyle/>
          <a:p>
            <a:pPr algn="ctr"/>
            <a:r>
              <a:rPr lang="en-GB" sz="1400" b="1" dirty="0" err="1">
                <a:solidFill>
                  <a:schemeClr val="tx1">
                    <a:lumMod val="75000"/>
                    <a:lumOff val="25000"/>
                  </a:schemeClr>
                </a:solidFill>
              </a:rPr>
              <a:t>mESCs</a:t>
            </a:r>
            <a:r>
              <a:rPr lang="en-GB" sz="1400" b="1" dirty="0">
                <a:solidFill>
                  <a:schemeClr val="tx1">
                    <a:lumMod val="75000"/>
                    <a:lumOff val="25000"/>
                  </a:schemeClr>
                </a:solidFill>
              </a:rPr>
              <a:t>-MNs</a:t>
            </a:r>
            <a:r>
              <a:rPr lang="en-GB" sz="1400" b="1" dirty="0"/>
              <a:t> </a:t>
            </a:r>
          </a:p>
        </p:txBody>
      </p:sp>
      <p:sp>
        <p:nvSpPr>
          <p:cNvPr id="22" name="CasellaDiTesto 21">
            <a:extLst>
              <a:ext uri="{FF2B5EF4-FFF2-40B4-BE49-F238E27FC236}">
                <a16:creationId xmlns:a16="http://schemas.microsoft.com/office/drawing/2014/main" id="{69AF2116-E01F-CC4F-BE6A-36673525F008}"/>
              </a:ext>
            </a:extLst>
          </p:cNvPr>
          <p:cNvSpPr txBox="1"/>
          <p:nvPr/>
        </p:nvSpPr>
        <p:spPr>
          <a:xfrm>
            <a:off x="3672995" y="6006652"/>
            <a:ext cx="1002861" cy="307777"/>
          </a:xfrm>
          <a:prstGeom prst="rect">
            <a:avLst/>
          </a:prstGeom>
          <a:solidFill>
            <a:schemeClr val="bg1"/>
          </a:solidFill>
        </p:spPr>
        <p:txBody>
          <a:bodyPr wrap="square" rtlCol="0">
            <a:spAutoFit/>
          </a:bodyPr>
          <a:lstStyle/>
          <a:p>
            <a:pPr algn="ctr"/>
            <a:r>
              <a:rPr lang="en-GB" sz="1400" b="1" dirty="0">
                <a:solidFill>
                  <a:schemeClr val="tx1">
                    <a:lumMod val="75000"/>
                    <a:lumOff val="25000"/>
                  </a:schemeClr>
                </a:solidFill>
              </a:rPr>
              <a:t>ALS</a:t>
            </a:r>
          </a:p>
        </p:txBody>
      </p:sp>
      <p:sp>
        <p:nvSpPr>
          <p:cNvPr id="18" name="CasellaDiTesto 17">
            <a:extLst>
              <a:ext uri="{FF2B5EF4-FFF2-40B4-BE49-F238E27FC236}">
                <a16:creationId xmlns:a16="http://schemas.microsoft.com/office/drawing/2014/main" id="{C8B2CF9A-1791-FA45-81A5-BF5E4BDDF81B}"/>
              </a:ext>
            </a:extLst>
          </p:cNvPr>
          <p:cNvSpPr txBox="1"/>
          <p:nvPr/>
        </p:nvSpPr>
        <p:spPr>
          <a:xfrm>
            <a:off x="12877799" y="9715501"/>
            <a:ext cx="5392615" cy="492443"/>
          </a:xfrm>
          <a:prstGeom prst="rect">
            <a:avLst/>
          </a:prstGeom>
          <a:noFill/>
        </p:spPr>
        <p:txBody>
          <a:bodyPr wrap="square" rtlCol="0">
            <a:spAutoFit/>
          </a:bodyPr>
          <a:lstStyle/>
          <a:p>
            <a:r>
              <a:rPr lang="en-GB" sz="1300" dirty="0">
                <a:latin typeface="Avenir Light" panose="020B0402020203020204" pitchFamily="34" charset="77"/>
              </a:rPr>
              <a:t>Adapted from “Drug Screening for ALS Using Patient-Specific Induced Pluripotent Stem Cells” </a:t>
            </a:r>
            <a:r>
              <a:rPr lang="en-GB" sz="1300" dirty="0" err="1">
                <a:latin typeface="Avenir Light" panose="020B0402020203020204" pitchFamily="34" charset="77"/>
              </a:rPr>
              <a:t>Naohiro</a:t>
            </a:r>
            <a:r>
              <a:rPr lang="en-GB" sz="1300" dirty="0">
                <a:latin typeface="Avenir Light" panose="020B0402020203020204" pitchFamily="34" charset="77"/>
              </a:rPr>
              <a:t> </a:t>
            </a:r>
            <a:r>
              <a:rPr lang="en-GB" sz="1300" dirty="0" err="1">
                <a:latin typeface="Avenir Light" panose="020B0402020203020204" pitchFamily="34" charset="77"/>
              </a:rPr>
              <a:t>Egawa</a:t>
            </a:r>
            <a:r>
              <a:rPr lang="en-GB" sz="1300" dirty="0">
                <a:latin typeface="Avenir Light" panose="020B0402020203020204" pitchFamily="34" charset="77"/>
              </a:rPr>
              <a:t> et al.</a:t>
            </a:r>
          </a:p>
        </p:txBody>
      </p:sp>
      <p:sp>
        <p:nvSpPr>
          <p:cNvPr id="26" name="CasellaDiTesto 25">
            <a:extLst>
              <a:ext uri="{FF2B5EF4-FFF2-40B4-BE49-F238E27FC236}">
                <a16:creationId xmlns:a16="http://schemas.microsoft.com/office/drawing/2014/main" id="{15A6A16C-9FF1-7144-9061-7B3D8CF361B3}"/>
              </a:ext>
            </a:extLst>
          </p:cNvPr>
          <p:cNvSpPr txBox="1"/>
          <p:nvPr/>
        </p:nvSpPr>
        <p:spPr>
          <a:xfrm>
            <a:off x="1925200" y="5939779"/>
            <a:ext cx="400212" cy="369332"/>
          </a:xfrm>
          <a:prstGeom prst="rect">
            <a:avLst/>
          </a:prstGeom>
          <a:solidFill>
            <a:schemeClr val="bg1"/>
          </a:solidFill>
        </p:spPr>
        <p:txBody>
          <a:bodyPr wrap="square" rtlCol="0">
            <a:spAutoFit/>
          </a:bodyPr>
          <a:lstStyle/>
          <a:p>
            <a:r>
              <a:rPr lang="en-GB" dirty="0">
                <a:solidFill>
                  <a:schemeClr val="bg1"/>
                </a:solidFill>
              </a:rPr>
              <a:t>.</a:t>
            </a:r>
          </a:p>
        </p:txBody>
      </p:sp>
      <p:sp>
        <p:nvSpPr>
          <p:cNvPr id="2" name="CasellaDiTesto 1">
            <a:extLst>
              <a:ext uri="{FF2B5EF4-FFF2-40B4-BE49-F238E27FC236}">
                <a16:creationId xmlns:a16="http://schemas.microsoft.com/office/drawing/2014/main" id="{DF1EAEAE-0075-294C-BA12-044C432D2D21}"/>
              </a:ext>
            </a:extLst>
          </p:cNvPr>
          <p:cNvSpPr txBox="1"/>
          <p:nvPr/>
        </p:nvSpPr>
        <p:spPr>
          <a:xfrm>
            <a:off x="14135489" y="6665004"/>
            <a:ext cx="3556038" cy="2246769"/>
          </a:xfrm>
          <a:prstGeom prst="rect">
            <a:avLst/>
          </a:prstGeom>
          <a:noFill/>
        </p:spPr>
        <p:txBody>
          <a:bodyPr wrap="none" rtlCol="0">
            <a:spAutoFit/>
          </a:bodyPr>
          <a:lstStyle/>
          <a:p>
            <a:pPr marL="457200" indent="-457200">
              <a:buFont typeface="+mj-lt"/>
              <a:buAutoNum type="arabicPeriod"/>
            </a:pPr>
            <a:r>
              <a:rPr lang="en-GB" sz="2000" dirty="0" err="1">
                <a:latin typeface="Avenir Light" panose="020B0402020203020204" pitchFamily="34" charset="77"/>
              </a:rPr>
              <a:t>rAAV</a:t>
            </a:r>
            <a:r>
              <a:rPr lang="en-GB" sz="2000" dirty="0">
                <a:latin typeface="Avenir Light" panose="020B0402020203020204" pitchFamily="34" charset="77"/>
              </a:rPr>
              <a:t> binds to cell surface</a:t>
            </a:r>
          </a:p>
          <a:p>
            <a:pPr marL="457200" indent="-457200">
              <a:buFont typeface="+mj-lt"/>
              <a:buAutoNum type="arabicPeriod"/>
            </a:pPr>
            <a:r>
              <a:rPr lang="en-GB" sz="2000" dirty="0">
                <a:latin typeface="Avenir Light" panose="020B0402020203020204" pitchFamily="34" charset="77"/>
              </a:rPr>
              <a:t>Cellular internalization</a:t>
            </a:r>
          </a:p>
          <a:p>
            <a:pPr marL="457200" indent="-457200">
              <a:buFont typeface="+mj-lt"/>
              <a:buAutoNum type="arabicPeriod"/>
            </a:pPr>
            <a:r>
              <a:rPr lang="en-GB" sz="2000" dirty="0">
                <a:latin typeface="Avenir Light" panose="020B0402020203020204" pitchFamily="34" charset="77"/>
              </a:rPr>
              <a:t>Endosome escape</a:t>
            </a:r>
          </a:p>
          <a:p>
            <a:pPr marL="457200" indent="-457200">
              <a:buFont typeface="+mj-lt"/>
              <a:buAutoNum type="arabicPeriod"/>
            </a:pPr>
            <a:r>
              <a:rPr lang="en-GB" sz="2000" dirty="0">
                <a:latin typeface="Avenir Light" panose="020B0402020203020204" pitchFamily="34" charset="77"/>
              </a:rPr>
              <a:t>Nucleus entrance </a:t>
            </a:r>
          </a:p>
          <a:p>
            <a:pPr marL="457200" indent="-457200">
              <a:buFont typeface="+mj-lt"/>
              <a:buAutoNum type="arabicPeriod"/>
            </a:pPr>
            <a:r>
              <a:rPr lang="en-GB" sz="2000" dirty="0">
                <a:latin typeface="Avenir Light" panose="020B0402020203020204" pitchFamily="34" charset="77"/>
              </a:rPr>
              <a:t>Uncoating </a:t>
            </a:r>
          </a:p>
          <a:p>
            <a:pPr marL="457200" indent="-457200">
              <a:buFont typeface="+mj-lt"/>
              <a:buAutoNum type="arabicPeriod"/>
            </a:pPr>
            <a:r>
              <a:rPr lang="en-GB" sz="2000" dirty="0">
                <a:latin typeface="Avenir Light" panose="020B0402020203020204" pitchFamily="34" charset="77"/>
              </a:rPr>
              <a:t>Deliver of genetic cargo</a:t>
            </a:r>
          </a:p>
          <a:p>
            <a:pPr marL="457200" indent="-457200">
              <a:buFont typeface="+mj-lt"/>
              <a:buAutoNum type="arabicPeriod"/>
            </a:pPr>
            <a:r>
              <a:rPr lang="en-GB" sz="2000" dirty="0">
                <a:latin typeface="Avenir Light" panose="020B0402020203020204" pitchFamily="34" charset="77"/>
              </a:rPr>
              <a:t>Replication</a:t>
            </a:r>
          </a:p>
        </p:txBody>
      </p:sp>
      <p:sp>
        <p:nvSpPr>
          <p:cNvPr id="9" name="CasellaDiTesto 8">
            <a:extLst>
              <a:ext uri="{FF2B5EF4-FFF2-40B4-BE49-F238E27FC236}">
                <a16:creationId xmlns:a16="http://schemas.microsoft.com/office/drawing/2014/main" id="{1C5FA646-45AF-CD48-AE53-44E4BC98EBC7}"/>
              </a:ext>
            </a:extLst>
          </p:cNvPr>
          <p:cNvSpPr txBox="1"/>
          <p:nvPr/>
        </p:nvSpPr>
        <p:spPr>
          <a:xfrm>
            <a:off x="7901927" y="5486316"/>
            <a:ext cx="5255221" cy="400110"/>
          </a:xfrm>
          <a:prstGeom prst="rect">
            <a:avLst/>
          </a:prstGeom>
          <a:noFill/>
        </p:spPr>
        <p:txBody>
          <a:bodyPr wrap="none" rtlCol="0">
            <a:spAutoFit/>
          </a:bodyPr>
          <a:lstStyle/>
          <a:p>
            <a:r>
              <a:rPr lang="en-GB" sz="2000" dirty="0">
                <a:latin typeface="Avenir Light" panose="020B0402020203020204" pitchFamily="34" charset="77"/>
              </a:rPr>
              <a:t>4. Molecular mechanism of AVV transduction</a:t>
            </a:r>
          </a:p>
        </p:txBody>
      </p:sp>
      <p:pic>
        <p:nvPicPr>
          <p:cNvPr id="15" name="Immagine 14">
            <a:extLst>
              <a:ext uri="{FF2B5EF4-FFF2-40B4-BE49-F238E27FC236}">
                <a16:creationId xmlns:a16="http://schemas.microsoft.com/office/drawing/2014/main" id="{4B83668A-C2EC-7440-A848-C8B0DFBC30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1927" y="5886153"/>
            <a:ext cx="5901097" cy="3804472"/>
          </a:xfrm>
          <a:prstGeom prst="rect">
            <a:avLst/>
          </a:prstGeom>
        </p:spPr>
      </p:pic>
      <p:cxnSp>
        <p:nvCxnSpPr>
          <p:cNvPr id="30" name="Connettore 2 29">
            <a:extLst>
              <a:ext uri="{FF2B5EF4-FFF2-40B4-BE49-F238E27FC236}">
                <a16:creationId xmlns:a16="http://schemas.microsoft.com/office/drawing/2014/main" id="{9DE0632B-E0CD-7E49-BF45-F89A6E54BD06}"/>
              </a:ext>
            </a:extLst>
          </p:cNvPr>
          <p:cNvCxnSpPr>
            <a:cxnSpLocks/>
          </p:cNvCxnSpPr>
          <p:nvPr/>
        </p:nvCxnSpPr>
        <p:spPr>
          <a:xfrm flipH="1">
            <a:off x="1041732" y="4000500"/>
            <a:ext cx="329868" cy="1309344"/>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cxnSp>
        <p:nvCxnSpPr>
          <p:cNvPr id="20" name="Connettore 2 19">
            <a:extLst>
              <a:ext uri="{FF2B5EF4-FFF2-40B4-BE49-F238E27FC236}">
                <a16:creationId xmlns:a16="http://schemas.microsoft.com/office/drawing/2014/main" id="{57AF12D8-8F63-9F4A-B99E-DF572BFD4A05}"/>
              </a:ext>
            </a:extLst>
          </p:cNvPr>
          <p:cNvCxnSpPr>
            <a:cxnSpLocks/>
          </p:cNvCxnSpPr>
          <p:nvPr/>
        </p:nvCxnSpPr>
        <p:spPr>
          <a:xfrm>
            <a:off x="6934200" y="4606020"/>
            <a:ext cx="1219200" cy="725952"/>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sp>
        <p:nvSpPr>
          <p:cNvPr id="23" name="TextBox 3">
            <a:extLst>
              <a:ext uri="{FF2B5EF4-FFF2-40B4-BE49-F238E27FC236}">
                <a16:creationId xmlns:a16="http://schemas.microsoft.com/office/drawing/2014/main" id="{FACFBEE9-6B0C-034A-9CE9-D446BCC79C6C}"/>
              </a:ext>
            </a:extLst>
          </p:cNvPr>
          <p:cNvSpPr txBox="1"/>
          <p:nvPr/>
        </p:nvSpPr>
        <p:spPr>
          <a:xfrm>
            <a:off x="392907" y="306165"/>
            <a:ext cx="11694469" cy="861967"/>
          </a:xfrm>
          <a:prstGeom prst="rect">
            <a:avLst/>
          </a:prstGeom>
        </p:spPr>
        <p:txBody>
          <a:bodyPr wrap="square" lIns="0" tIns="0" rIns="0" bIns="0" rtlCol="0" anchor="t">
            <a:spAutoFit/>
          </a:bodyPr>
          <a:lstStyle/>
          <a:p>
            <a:pPr algn="ctr">
              <a:lnSpc>
                <a:spcPts val="7000"/>
              </a:lnSpc>
            </a:pPr>
            <a:r>
              <a:rPr lang="en-US" sz="5000" dirty="0">
                <a:solidFill>
                  <a:srgbClr val="700C1A"/>
                </a:solidFill>
                <a:latin typeface="Avenir Heavy" panose="02000503020000020003" pitchFamily="2" charset="0"/>
              </a:rPr>
              <a:t>In vitro </a:t>
            </a:r>
            <a:r>
              <a:rPr lang="en-US" sz="5000" dirty="0">
                <a:latin typeface="Avenir Heavy" panose="02000503020000020003" pitchFamily="2" charset="0"/>
              </a:rPr>
              <a:t>analysis with expected results</a:t>
            </a:r>
            <a:r>
              <a:rPr lang="en-US" sz="5000" dirty="0">
                <a:solidFill>
                  <a:srgbClr val="000000"/>
                </a:solidFill>
                <a:latin typeface="Avenir Heavy" panose="02000503020000020003" pitchFamily="2" charset="0"/>
              </a:rPr>
              <a:t>:</a:t>
            </a:r>
          </a:p>
        </p:txBody>
      </p:sp>
      <p:pic>
        <p:nvPicPr>
          <p:cNvPr id="29" name="Immagine 28">
            <a:extLst>
              <a:ext uri="{FF2B5EF4-FFF2-40B4-BE49-F238E27FC236}">
                <a16:creationId xmlns:a16="http://schemas.microsoft.com/office/drawing/2014/main" id="{D71DEE08-09EE-5D4F-967C-4FF6366B3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788" y="1296236"/>
            <a:ext cx="10191471" cy="4105146"/>
          </a:xfrm>
          <a:prstGeom prst="rect">
            <a:avLst/>
          </a:prstGeom>
        </p:spPr>
      </p:pic>
      <p:sp>
        <p:nvSpPr>
          <p:cNvPr id="31" name="CasellaDiTesto 30">
            <a:extLst>
              <a:ext uri="{FF2B5EF4-FFF2-40B4-BE49-F238E27FC236}">
                <a16:creationId xmlns:a16="http://schemas.microsoft.com/office/drawing/2014/main" id="{752EBE44-D905-914A-8CB5-05FEDAF67736}"/>
              </a:ext>
            </a:extLst>
          </p:cNvPr>
          <p:cNvSpPr txBox="1"/>
          <p:nvPr/>
        </p:nvSpPr>
        <p:spPr>
          <a:xfrm>
            <a:off x="2457816" y="1361892"/>
            <a:ext cx="1681653" cy="1323439"/>
          </a:xfrm>
          <a:prstGeom prst="rect">
            <a:avLst/>
          </a:prstGeom>
          <a:solidFill>
            <a:schemeClr val="bg1"/>
          </a:solidFill>
        </p:spPr>
        <p:txBody>
          <a:bodyPr wrap="square" rtlCol="0">
            <a:spAutoFit/>
          </a:bodyPr>
          <a:lstStyle/>
          <a:p>
            <a:pPr algn="ctr"/>
            <a:r>
              <a:rPr lang="it-IT" sz="2000" dirty="0" err="1"/>
              <a:t>Transfection</a:t>
            </a:r>
            <a:r>
              <a:rPr lang="it-IT" sz="2000" dirty="0"/>
              <a:t> on </a:t>
            </a:r>
            <a:r>
              <a:rPr lang="it-IT" sz="2000" dirty="0" err="1"/>
              <a:t>mESCs</a:t>
            </a:r>
            <a:r>
              <a:rPr lang="it-IT" sz="2000" dirty="0"/>
              <a:t> to </a:t>
            </a:r>
            <a:r>
              <a:rPr lang="it-IT" sz="2000" dirty="0" err="1"/>
              <a:t>detect</a:t>
            </a:r>
            <a:r>
              <a:rPr lang="it-IT" sz="2000" dirty="0"/>
              <a:t> the best </a:t>
            </a:r>
            <a:r>
              <a:rPr lang="it-IT" sz="2000" dirty="0" err="1"/>
              <a:t>sgRNA</a:t>
            </a:r>
            <a:endParaRPr lang="it-IT" sz="2000" dirty="0"/>
          </a:p>
        </p:txBody>
      </p:sp>
      <p:sp>
        <p:nvSpPr>
          <p:cNvPr id="32" name="CasellaDiTesto 31">
            <a:extLst>
              <a:ext uri="{FF2B5EF4-FFF2-40B4-BE49-F238E27FC236}">
                <a16:creationId xmlns:a16="http://schemas.microsoft.com/office/drawing/2014/main" id="{DCE62539-5739-EF41-AA3A-4C6F05B95F4A}"/>
              </a:ext>
            </a:extLst>
          </p:cNvPr>
          <p:cNvSpPr txBox="1"/>
          <p:nvPr/>
        </p:nvSpPr>
        <p:spPr>
          <a:xfrm>
            <a:off x="4030545" y="1569099"/>
            <a:ext cx="1326197" cy="1138773"/>
          </a:xfrm>
          <a:prstGeom prst="rect">
            <a:avLst/>
          </a:prstGeom>
          <a:solidFill>
            <a:schemeClr val="bg1"/>
          </a:solidFill>
        </p:spPr>
        <p:txBody>
          <a:bodyPr wrap="square" rtlCol="0">
            <a:spAutoFit/>
          </a:bodyPr>
          <a:lstStyle/>
          <a:p>
            <a:pPr algn="ctr"/>
            <a:r>
              <a:rPr lang="it-IT" sz="2000" dirty="0"/>
              <a:t>AAV</a:t>
            </a:r>
            <a:r>
              <a:rPr lang="it-IT" sz="2400" dirty="0"/>
              <a:t> </a:t>
            </a:r>
            <a:r>
              <a:rPr lang="it-IT" sz="2000" dirty="0"/>
              <a:t>production in HEK293</a:t>
            </a:r>
            <a:r>
              <a:rPr lang="it-IT" sz="2400" dirty="0"/>
              <a:t> </a:t>
            </a:r>
          </a:p>
        </p:txBody>
      </p:sp>
      <p:cxnSp>
        <p:nvCxnSpPr>
          <p:cNvPr id="33" name="Connettore 2 32">
            <a:extLst>
              <a:ext uri="{FF2B5EF4-FFF2-40B4-BE49-F238E27FC236}">
                <a16:creationId xmlns:a16="http://schemas.microsoft.com/office/drawing/2014/main" id="{51D8949B-4915-CC42-95B9-E0E499B6AB15}"/>
              </a:ext>
            </a:extLst>
          </p:cNvPr>
          <p:cNvCxnSpPr>
            <a:cxnSpLocks/>
          </p:cNvCxnSpPr>
          <p:nvPr/>
        </p:nvCxnSpPr>
        <p:spPr>
          <a:xfrm flipH="1">
            <a:off x="735738" y="4339539"/>
            <a:ext cx="1067412" cy="1120588"/>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cxnSp>
        <p:nvCxnSpPr>
          <p:cNvPr id="34" name="Connettore 2 33">
            <a:extLst>
              <a:ext uri="{FF2B5EF4-FFF2-40B4-BE49-F238E27FC236}">
                <a16:creationId xmlns:a16="http://schemas.microsoft.com/office/drawing/2014/main" id="{3ABFBBD6-1510-D047-90AB-8818A890A027}"/>
              </a:ext>
            </a:extLst>
          </p:cNvPr>
          <p:cNvCxnSpPr>
            <a:cxnSpLocks/>
          </p:cNvCxnSpPr>
          <p:nvPr/>
        </p:nvCxnSpPr>
        <p:spPr>
          <a:xfrm>
            <a:off x="6934200" y="4140298"/>
            <a:ext cx="967727" cy="1368593"/>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sp>
        <p:nvSpPr>
          <p:cNvPr id="24" name="CasellaDiTesto 23">
            <a:extLst>
              <a:ext uri="{FF2B5EF4-FFF2-40B4-BE49-F238E27FC236}">
                <a16:creationId xmlns:a16="http://schemas.microsoft.com/office/drawing/2014/main" id="{679C1AE0-76BE-A040-A9DF-7A685BF89832}"/>
              </a:ext>
            </a:extLst>
          </p:cNvPr>
          <p:cNvSpPr txBox="1"/>
          <p:nvPr/>
        </p:nvSpPr>
        <p:spPr>
          <a:xfrm>
            <a:off x="5924856" y="4741583"/>
            <a:ext cx="960091" cy="430887"/>
          </a:xfrm>
          <a:prstGeom prst="rect">
            <a:avLst/>
          </a:prstGeom>
          <a:solidFill>
            <a:schemeClr val="bg1"/>
          </a:solidFill>
        </p:spPr>
        <p:txBody>
          <a:bodyPr wrap="square" rtlCol="0">
            <a:spAutoFit/>
          </a:bodyPr>
          <a:lstStyle/>
          <a:p>
            <a:pPr algn="ctr"/>
            <a:r>
              <a:rPr lang="it-IT" sz="1050" dirty="0" err="1"/>
              <a:t>mESC</a:t>
            </a:r>
            <a:r>
              <a:rPr lang="it-IT" sz="1050" dirty="0"/>
              <a:t> with </a:t>
            </a:r>
            <a:r>
              <a:rPr lang="it-IT" sz="1050" dirty="0" err="1"/>
              <a:t>wt</a:t>
            </a:r>
            <a:r>
              <a:rPr lang="it-IT" sz="1050" dirty="0"/>
              <a:t> gene</a:t>
            </a:r>
          </a:p>
        </p:txBody>
      </p:sp>
      <p:sp>
        <p:nvSpPr>
          <p:cNvPr id="27" name="CasellaDiTesto 26">
            <a:extLst>
              <a:ext uri="{FF2B5EF4-FFF2-40B4-BE49-F238E27FC236}">
                <a16:creationId xmlns:a16="http://schemas.microsoft.com/office/drawing/2014/main" id="{923D037D-A6B0-0C40-BBA9-C8E39D6A8515}"/>
              </a:ext>
            </a:extLst>
          </p:cNvPr>
          <p:cNvSpPr txBox="1"/>
          <p:nvPr/>
        </p:nvSpPr>
        <p:spPr>
          <a:xfrm>
            <a:off x="6230504" y="3657716"/>
            <a:ext cx="551296" cy="261610"/>
          </a:xfrm>
          <a:prstGeom prst="rect">
            <a:avLst/>
          </a:prstGeom>
          <a:solidFill>
            <a:schemeClr val="bg1"/>
          </a:solidFill>
        </p:spPr>
        <p:txBody>
          <a:bodyPr wrap="square" rtlCol="0">
            <a:spAutoFit/>
          </a:bodyPr>
          <a:lstStyle/>
          <a:p>
            <a:r>
              <a:rPr lang="it-IT" sz="1100" dirty="0" err="1"/>
              <a:t>mESC</a:t>
            </a:r>
            <a:endParaRPr lang="it-IT" sz="1100" dirty="0"/>
          </a:p>
        </p:txBody>
      </p:sp>
    </p:spTree>
    <p:extLst>
      <p:ext uri="{BB962C8B-B14F-4D97-AF65-F5344CB8AC3E}">
        <p14:creationId xmlns:p14="http://schemas.microsoft.com/office/powerpoint/2010/main" val="40022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32758E0-2F5E-0842-8FD2-86D81289B5D9}"/>
              </a:ext>
            </a:extLst>
          </p:cNvPr>
          <p:cNvGrpSpPr/>
          <p:nvPr/>
        </p:nvGrpSpPr>
        <p:grpSpPr>
          <a:xfrm>
            <a:off x="307190" y="0"/>
            <a:ext cx="142711" cy="10287000"/>
            <a:chOff x="0" y="0"/>
            <a:chExt cx="190282" cy="13716000"/>
          </a:xfrm>
        </p:grpSpPr>
        <p:sp>
          <p:nvSpPr>
            <p:cNvPr id="5" name="AutoShape 3">
              <a:extLst>
                <a:ext uri="{FF2B5EF4-FFF2-40B4-BE49-F238E27FC236}">
                  <a16:creationId xmlns:a16="http://schemas.microsoft.com/office/drawing/2014/main" id="{4F8C1903-8AC2-D842-B754-AE337C8D050C}"/>
                </a:ext>
              </a:extLst>
            </p:cNvPr>
            <p:cNvSpPr/>
            <p:nvPr/>
          </p:nvSpPr>
          <p:spPr>
            <a:xfrm>
              <a:off x="88791" y="0"/>
              <a:ext cx="12700" cy="13716000"/>
            </a:xfrm>
            <a:prstGeom prst="rect">
              <a:avLst/>
            </a:prstGeom>
            <a:solidFill>
              <a:srgbClr val="141414"/>
            </a:solidFill>
          </p:spPr>
        </p:sp>
        <p:sp>
          <p:nvSpPr>
            <p:cNvPr id="6" name="AutoShape 4">
              <a:extLst>
                <a:ext uri="{FF2B5EF4-FFF2-40B4-BE49-F238E27FC236}">
                  <a16:creationId xmlns:a16="http://schemas.microsoft.com/office/drawing/2014/main" id="{CAE0024C-CA4F-E047-B2B2-ACDB5649093E}"/>
                </a:ext>
              </a:extLst>
            </p:cNvPr>
            <p:cNvSpPr/>
            <p:nvPr/>
          </p:nvSpPr>
          <p:spPr>
            <a:xfrm>
              <a:off x="0" y="5820971"/>
              <a:ext cx="190282" cy="2074059"/>
            </a:xfrm>
            <a:prstGeom prst="rect">
              <a:avLst/>
            </a:prstGeom>
            <a:solidFill>
              <a:srgbClr val="700C1A"/>
            </a:solidFill>
          </p:spPr>
        </p:sp>
      </p:grpSp>
      <p:sp>
        <p:nvSpPr>
          <p:cNvPr id="10" name="CasellaDiTesto 9">
            <a:extLst>
              <a:ext uri="{FF2B5EF4-FFF2-40B4-BE49-F238E27FC236}">
                <a16:creationId xmlns:a16="http://schemas.microsoft.com/office/drawing/2014/main" id="{63A14EA5-A73F-3742-AD08-E1E1BD5F01D2}"/>
              </a:ext>
            </a:extLst>
          </p:cNvPr>
          <p:cNvSpPr txBox="1"/>
          <p:nvPr/>
        </p:nvSpPr>
        <p:spPr>
          <a:xfrm>
            <a:off x="9052846" y="5450366"/>
            <a:ext cx="6454906" cy="984885"/>
          </a:xfrm>
          <a:prstGeom prst="rect">
            <a:avLst/>
          </a:prstGeom>
          <a:noFill/>
        </p:spPr>
        <p:txBody>
          <a:bodyPr wrap="square" rtlCol="0">
            <a:spAutoFit/>
          </a:bodyPr>
          <a:lstStyle/>
          <a:p>
            <a:pPr algn="ctr"/>
            <a:r>
              <a:rPr lang="it-IT" sz="2000" dirty="0">
                <a:latin typeface="Avenir Light" panose="020B0402020203020204" pitchFamily="34" charset="77"/>
              </a:rPr>
              <a:t>6. </a:t>
            </a:r>
            <a:r>
              <a:rPr lang="it-IT" sz="2000" dirty="0" err="1">
                <a:latin typeface="Avenir Light" panose="020B0402020203020204" pitchFamily="34" charset="77"/>
              </a:rPr>
              <a:t>HuD</a:t>
            </a:r>
            <a:r>
              <a:rPr lang="it-IT" sz="2000" dirty="0">
                <a:latin typeface="Avenir Light" panose="020B0402020203020204" pitchFamily="34" charset="77"/>
              </a:rPr>
              <a:t> </a:t>
            </a:r>
            <a:r>
              <a:rPr lang="it-IT" sz="2000" dirty="0" err="1">
                <a:latin typeface="Avenir Light" panose="020B0402020203020204" pitchFamily="34" charset="77"/>
              </a:rPr>
              <a:t>protein</a:t>
            </a:r>
            <a:r>
              <a:rPr lang="it-IT" sz="2000" dirty="0">
                <a:latin typeface="Avenir Light" panose="020B0402020203020204" pitchFamily="34" charset="77"/>
              </a:rPr>
              <a:t> </a:t>
            </a:r>
            <a:r>
              <a:rPr lang="it-IT" sz="2000" dirty="0" err="1">
                <a:latin typeface="Avenir Light" panose="020B0402020203020204" pitchFamily="34" charset="77"/>
              </a:rPr>
              <a:t>levels</a:t>
            </a:r>
            <a:r>
              <a:rPr lang="it-IT" sz="2000" dirty="0">
                <a:latin typeface="Avenir Light" panose="020B0402020203020204" pitchFamily="34" charset="77"/>
              </a:rPr>
              <a:t> </a:t>
            </a:r>
            <a:r>
              <a:rPr lang="it-IT" sz="2000" dirty="0" err="1">
                <a:latin typeface="Avenir Light" panose="020B0402020203020204" pitchFamily="34" charset="77"/>
              </a:rPr>
              <a:t>analysis</a:t>
            </a:r>
            <a:r>
              <a:rPr lang="it-IT" sz="2000" dirty="0">
                <a:latin typeface="Avenir Light" panose="020B0402020203020204" pitchFamily="34" charset="77"/>
              </a:rPr>
              <a:t> by Western </a:t>
            </a:r>
            <a:r>
              <a:rPr lang="it-IT" sz="2000" dirty="0" err="1">
                <a:latin typeface="Avenir Light" panose="020B0402020203020204" pitchFamily="34" charset="77"/>
              </a:rPr>
              <a:t>blot</a:t>
            </a:r>
            <a:r>
              <a:rPr lang="it-IT" sz="2000" dirty="0">
                <a:latin typeface="Avenir Light" panose="020B0402020203020204" pitchFamily="34" charset="77"/>
              </a:rPr>
              <a:t> in FUS</a:t>
            </a:r>
            <a:r>
              <a:rPr lang="it-IT" sz="2000" baseline="-25000" dirty="0">
                <a:latin typeface="Avenir Light" panose="020B0402020203020204" pitchFamily="34" charset="77"/>
              </a:rPr>
              <a:t>WT</a:t>
            </a:r>
            <a:r>
              <a:rPr lang="it-IT" sz="2000" dirty="0">
                <a:latin typeface="Avenir Light" panose="020B0402020203020204" pitchFamily="34" charset="77"/>
              </a:rPr>
              <a:t> and </a:t>
            </a:r>
            <a:r>
              <a:rPr lang="it-IT" sz="2000" dirty="0" err="1">
                <a:latin typeface="Avenir Light" panose="020B0402020203020204" pitchFamily="34" charset="77"/>
              </a:rPr>
              <a:t>mESCs</a:t>
            </a:r>
            <a:r>
              <a:rPr lang="it-IT" sz="2000" dirty="0">
                <a:latin typeface="Avenir Light" panose="020B0402020203020204" pitchFamily="34" charset="77"/>
              </a:rPr>
              <a:t> </a:t>
            </a:r>
            <a:r>
              <a:rPr lang="it-IT" sz="2000" dirty="0" err="1">
                <a:latin typeface="Avenir Light" panose="020B0402020203020204" pitchFamily="34" charset="77"/>
              </a:rPr>
              <a:t>derived</a:t>
            </a:r>
            <a:r>
              <a:rPr lang="it-IT" sz="2000" dirty="0">
                <a:latin typeface="Avenir Light" panose="020B0402020203020204" pitchFamily="34" charset="77"/>
              </a:rPr>
              <a:t> </a:t>
            </a:r>
            <a:r>
              <a:rPr lang="it-IT" sz="2000" dirty="0" err="1">
                <a:latin typeface="Avenir Light" panose="020B0402020203020204" pitchFamily="34" charset="77"/>
              </a:rPr>
              <a:t>MNs</a:t>
            </a:r>
            <a:r>
              <a:rPr lang="it-IT" sz="2000" dirty="0">
                <a:latin typeface="Avenir Light" panose="020B0402020203020204" pitchFamily="34" charset="77"/>
              </a:rPr>
              <a:t> </a:t>
            </a:r>
            <a:r>
              <a:rPr lang="it-IT" sz="2000" dirty="0" err="1">
                <a:latin typeface="Avenir Light" panose="020B0402020203020204" pitchFamily="34" charset="77"/>
              </a:rPr>
              <a:t>trated</a:t>
            </a:r>
            <a:r>
              <a:rPr lang="it-IT" sz="2000" dirty="0">
                <a:latin typeface="Avenir Light" panose="020B0402020203020204" pitchFamily="34" charset="77"/>
              </a:rPr>
              <a:t> with AAV </a:t>
            </a:r>
            <a:r>
              <a:rPr lang="it-IT" sz="2000" dirty="0" err="1">
                <a:latin typeface="Avenir Light" panose="020B0402020203020204" pitchFamily="34" charset="77"/>
              </a:rPr>
              <a:t>vector</a:t>
            </a:r>
            <a:r>
              <a:rPr lang="it-IT" sz="2000" dirty="0">
                <a:latin typeface="Avenir Light" panose="020B0402020203020204" pitchFamily="34" charset="77"/>
              </a:rPr>
              <a:t> </a:t>
            </a:r>
          </a:p>
          <a:p>
            <a:endParaRPr lang="en-GB" dirty="0"/>
          </a:p>
        </p:txBody>
      </p:sp>
      <p:pic>
        <p:nvPicPr>
          <p:cNvPr id="27" name="Immagine 26">
            <a:extLst>
              <a:ext uri="{FF2B5EF4-FFF2-40B4-BE49-F238E27FC236}">
                <a16:creationId xmlns:a16="http://schemas.microsoft.com/office/drawing/2014/main" id="{DA2DEBD0-91F9-C244-8F1D-FE466E703566}"/>
              </a:ext>
            </a:extLst>
          </p:cNvPr>
          <p:cNvPicPr>
            <a:picLocks noChangeAspect="1"/>
          </p:cNvPicPr>
          <p:nvPr/>
        </p:nvPicPr>
        <p:blipFill rotWithShape="1">
          <a:blip r:embed="rId3">
            <a:extLst>
              <a:ext uri="{28A0092B-C50C-407E-A947-70E740481C1C}">
                <a14:useLocalDpi xmlns:a14="http://schemas.microsoft.com/office/drawing/2010/main" val="0"/>
              </a:ext>
            </a:extLst>
          </a:blip>
          <a:srcRect l="49013" t="28510" r="20942" b="49490"/>
          <a:stretch/>
        </p:blipFill>
        <p:spPr>
          <a:xfrm>
            <a:off x="8536740" y="6289067"/>
            <a:ext cx="7487118" cy="3426434"/>
          </a:xfrm>
          <a:prstGeom prst="rect">
            <a:avLst/>
          </a:prstGeom>
        </p:spPr>
      </p:pic>
      <p:pic>
        <p:nvPicPr>
          <p:cNvPr id="33" name="Immagine 32" descr="Immagine che contiene tavolo&#10;&#10;Descrizione generata automaticamente">
            <a:extLst>
              <a:ext uri="{FF2B5EF4-FFF2-40B4-BE49-F238E27FC236}">
                <a16:creationId xmlns:a16="http://schemas.microsoft.com/office/drawing/2014/main" id="{DA9C1957-6DB7-3948-B5E1-795D3FA33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447" y="5940528"/>
            <a:ext cx="5093440" cy="4295672"/>
          </a:xfrm>
          <a:prstGeom prst="rect">
            <a:avLst/>
          </a:prstGeom>
        </p:spPr>
      </p:pic>
      <p:sp>
        <p:nvSpPr>
          <p:cNvPr id="36" name="CasellaDiTesto 35">
            <a:extLst>
              <a:ext uri="{FF2B5EF4-FFF2-40B4-BE49-F238E27FC236}">
                <a16:creationId xmlns:a16="http://schemas.microsoft.com/office/drawing/2014/main" id="{6528E01F-9BAC-F14F-A116-BA3609065916}"/>
              </a:ext>
            </a:extLst>
          </p:cNvPr>
          <p:cNvSpPr txBox="1"/>
          <p:nvPr/>
        </p:nvSpPr>
        <p:spPr>
          <a:xfrm>
            <a:off x="2272416" y="5978850"/>
            <a:ext cx="1752600" cy="276999"/>
          </a:xfrm>
          <a:prstGeom prst="rect">
            <a:avLst/>
          </a:prstGeom>
          <a:solidFill>
            <a:srgbClr val="DAEBF9"/>
          </a:solidFill>
          <a:ln>
            <a:noFill/>
          </a:ln>
        </p:spPr>
        <p:txBody>
          <a:bodyPr wrap="square" rtlCol="0">
            <a:spAutoFit/>
          </a:bodyPr>
          <a:lstStyle/>
          <a:p>
            <a:r>
              <a:rPr lang="en-GB" sz="1200" b="1" dirty="0">
                <a:latin typeface="+mj-lt"/>
              </a:rPr>
              <a:t>AAV9-SaCas9-FUS</a:t>
            </a:r>
            <a:endParaRPr lang="en-GB" sz="1400" b="1" dirty="0">
              <a:latin typeface="+mj-lt"/>
            </a:endParaRPr>
          </a:p>
        </p:txBody>
      </p:sp>
      <p:sp>
        <p:nvSpPr>
          <p:cNvPr id="46" name="CasellaDiTesto 45">
            <a:extLst>
              <a:ext uri="{FF2B5EF4-FFF2-40B4-BE49-F238E27FC236}">
                <a16:creationId xmlns:a16="http://schemas.microsoft.com/office/drawing/2014/main" id="{D05F37A8-AFAE-2E46-8474-1E66429CB71D}"/>
              </a:ext>
            </a:extLst>
          </p:cNvPr>
          <p:cNvSpPr txBox="1"/>
          <p:nvPr/>
        </p:nvSpPr>
        <p:spPr>
          <a:xfrm rot="16200000">
            <a:off x="9772774" y="6861454"/>
            <a:ext cx="1069393" cy="369332"/>
          </a:xfrm>
          <a:prstGeom prst="rect">
            <a:avLst/>
          </a:prstGeom>
          <a:solidFill>
            <a:schemeClr val="bg1"/>
          </a:solidFill>
        </p:spPr>
        <p:txBody>
          <a:bodyPr wrap="square" rtlCol="0">
            <a:spAutoFit/>
          </a:bodyPr>
          <a:lstStyle/>
          <a:p>
            <a:r>
              <a:rPr lang="en-GB" dirty="0"/>
              <a:t>ALS-FUS</a:t>
            </a:r>
          </a:p>
        </p:txBody>
      </p:sp>
      <p:sp>
        <p:nvSpPr>
          <p:cNvPr id="47" name="CasellaDiTesto 46">
            <a:extLst>
              <a:ext uri="{FF2B5EF4-FFF2-40B4-BE49-F238E27FC236}">
                <a16:creationId xmlns:a16="http://schemas.microsoft.com/office/drawing/2014/main" id="{68FA273F-FC70-8F4F-A006-F2540F026A45}"/>
              </a:ext>
            </a:extLst>
          </p:cNvPr>
          <p:cNvSpPr txBox="1"/>
          <p:nvPr/>
        </p:nvSpPr>
        <p:spPr>
          <a:xfrm>
            <a:off x="14020800" y="9327797"/>
            <a:ext cx="949875" cy="338554"/>
          </a:xfrm>
          <a:prstGeom prst="rect">
            <a:avLst/>
          </a:prstGeom>
          <a:solidFill>
            <a:schemeClr val="bg1"/>
          </a:solidFill>
        </p:spPr>
        <p:txBody>
          <a:bodyPr wrap="square" rtlCol="0">
            <a:spAutoFit/>
          </a:bodyPr>
          <a:lstStyle/>
          <a:p>
            <a:r>
              <a:rPr lang="en-GB" sz="1600" dirty="0"/>
              <a:t>ALS-FUS</a:t>
            </a:r>
          </a:p>
        </p:txBody>
      </p:sp>
      <p:pic>
        <p:nvPicPr>
          <p:cNvPr id="49" name="Immagine 48">
            <a:extLst>
              <a:ext uri="{FF2B5EF4-FFF2-40B4-BE49-F238E27FC236}">
                <a16:creationId xmlns:a16="http://schemas.microsoft.com/office/drawing/2014/main" id="{06185227-E9E6-CC43-95E5-F76F1E66F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75312" y="847710"/>
            <a:ext cx="5016644" cy="2611661"/>
          </a:xfrm>
          <a:prstGeom prst="rect">
            <a:avLst/>
          </a:prstGeom>
        </p:spPr>
      </p:pic>
      <p:pic>
        <p:nvPicPr>
          <p:cNvPr id="51" name="Immagine 50">
            <a:extLst>
              <a:ext uri="{FF2B5EF4-FFF2-40B4-BE49-F238E27FC236}">
                <a16:creationId xmlns:a16="http://schemas.microsoft.com/office/drawing/2014/main" id="{D3316F80-74A2-0247-A566-0066346A30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15584" y="3472818"/>
            <a:ext cx="1978236" cy="2611661"/>
          </a:xfrm>
          <a:prstGeom prst="rect">
            <a:avLst/>
          </a:prstGeom>
        </p:spPr>
      </p:pic>
      <p:sp>
        <p:nvSpPr>
          <p:cNvPr id="3" name="CasellaDiTesto 2">
            <a:extLst>
              <a:ext uri="{FF2B5EF4-FFF2-40B4-BE49-F238E27FC236}">
                <a16:creationId xmlns:a16="http://schemas.microsoft.com/office/drawing/2014/main" id="{64AB81EB-4418-204B-9640-56C9293AEDE7}"/>
              </a:ext>
            </a:extLst>
          </p:cNvPr>
          <p:cNvSpPr txBox="1"/>
          <p:nvPr/>
        </p:nvSpPr>
        <p:spPr>
          <a:xfrm>
            <a:off x="12963819" y="6351917"/>
            <a:ext cx="1627369" cy="369332"/>
          </a:xfrm>
          <a:prstGeom prst="rect">
            <a:avLst/>
          </a:prstGeom>
          <a:solidFill>
            <a:schemeClr val="bg1"/>
          </a:solidFill>
        </p:spPr>
        <p:txBody>
          <a:bodyPr wrap="none" rtlCol="0">
            <a:spAutoFit/>
          </a:bodyPr>
          <a:lstStyle/>
          <a:p>
            <a:r>
              <a:rPr lang="en-GB" dirty="0">
                <a:solidFill>
                  <a:schemeClr val="bg1"/>
                </a:solidFill>
              </a:rPr>
              <a:t>.........................</a:t>
            </a:r>
          </a:p>
        </p:txBody>
      </p:sp>
      <p:sp>
        <p:nvSpPr>
          <p:cNvPr id="11" name="CasellaDiTesto 10">
            <a:extLst>
              <a:ext uri="{FF2B5EF4-FFF2-40B4-BE49-F238E27FC236}">
                <a16:creationId xmlns:a16="http://schemas.microsoft.com/office/drawing/2014/main" id="{D3F71B67-0770-5543-B5FA-D32DF9A5111F}"/>
              </a:ext>
            </a:extLst>
          </p:cNvPr>
          <p:cNvSpPr txBox="1"/>
          <p:nvPr/>
        </p:nvSpPr>
        <p:spPr>
          <a:xfrm>
            <a:off x="730708" y="5475133"/>
            <a:ext cx="6454909" cy="400110"/>
          </a:xfrm>
          <a:prstGeom prst="rect">
            <a:avLst/>
          </a:prstGeom>
          <a:noFill/>
        </p:spPr>
        <p:txBody>
          <a:bodyPr wrap="none" rtlCol="0">
            <a:spAutoFit/>
          </a:bodyPr>
          <a:lstStyle/>
          <a:p>
            <a:r>
              <a:rPr lang="en-GB" sz="2000" dirty="0">
                <a:latin typeface="Avenir Light" panose="020B0402020203020204" pitchFamily="34" charset="77"/>
              </a:rPr>
              <a:t>5. Off-target modification analysis </a:t>
            </a:r>
            <a:r>
              <a:rPr lang="en-GB" sz="2000" dirty="0" err="1">
                <a:latin typeface="Avenir Light" panose="020B0402020203020204" pitchFamily="34" charset="77"/>
              </a:rPr>
              <a:t>usisng</a:t>
            </a:r>
            <a:r>
              <a:rPr lang="en-GB" sz="2000" dirty="0">
                <a:latin typeface="Avenir Light" panose="020B0402020203020204" pitchFamily="34" charset="77"/>
              </a:rPr>
              <a:t> Cas-</a:t>
            </a:r>
            <a:r>
              <a:rPr lang="en-GB" sz="2000" dirty="0" err="1">
                <a:latin typeface="Avenir Light" panose="020B0402020203020204" pitchFamily="34" charset="77"/>
              </a:rPr>
              <a:t>OFFinder</a:t>
            </a:r>
            <a:endParaRPr lang="en-GB" sz="2000" dirty="0">
              <a:latin typeface="Avenir Light" panose="020B0402020203020204" pitchFamily="34" charset="77"/>
            </a:endParaRPr>
          </a:p>
        </p:txBody>
      </p:sp>
      <p:sp>
        <p:nvSpPr>
          <p:cNvPr id="13" name="CasellaDiTesto 12">
            <a:extLst>
              <a:ext uri="{FF2B5EF4-FFF2-40B4-BE49-F238E27FC236}">
                <a16:creationId xmlns:a16="http://schemas.microsoft.com/office/drawing/2014/main" id="{EA22764D-4405-B44D-BCD7-44B0B3232609}"/>
              </a:ext>
            </a:extLst>
          </p:cNvPr>
          <p:cNvSpPr txBox="1"/>
          <p:nvPr/>
        </p:nvSpPr>
        <p:spPr>
          <a:xfrm flipH="1">
            <a:off x="13178136" y="182207"/>
            <a:ext cx="4541581" cy="707886"/>
          </a:xfrm>
          <a:prstGeom prst="rect">
            <a:avLst/>
          </a:prstGeom>
          <a:noFill/>
        </p:spPr>
        <p:txBody>
          <a:bodyPr wrap="square" rtlCol="0">
            <a:spAutoFit/>
          </a:bodyPr>
          <a:lstStyle/>
          <a:p>
            <a:pPr algn="ctr"/>
            <a:r>
              <a:rPr lang="en-GB" sz="2000" dirty="0">
                <a:latin typeface="Avenir Light" panose="020B0402020203020204" pitchFamily="34" charset="77"/>
              </a:rPr>
              <a:t>7. Detection by FISH of protein </a:t>
            </a:r>
            <a:r>
              <a:rPr lang="en-GB" sz="2000" dirty="0" err="1">
                <a:latin typeface="Avenir Light" panose="020B0402020203020204" pitchFamily="34" charset="77"/>
              </a:rPr>
              <a:t>HuD’s</a:t>
            </a:r>
            <a:r>
              <a:rPr lang="en-GB" sz="2000" dirty="0">
                <a:latin typeface="Avenir Light" panose="020B0402020203020204" pitchFamily="34" charset="77"/>
              </a:rPr>
              <a:t> expression</a:t>
            </a:r>
          </a:p>
        </p:txBody>
      </p:sp>
      <p:sp>
        <p:nvSpPr>
          <p:cNvPr id="29" name="CasellaDiTesto 28">
            <a:extLst>
              <a:ext uri="{FF2B5EF4-FFF2-40B4-BE49-F238E27FC236}">
                <a16:creationId xmlns:a16="http://schemas.microsoft.com/office/drawing/2014/main" id="{91D51919-BA6F-F243-9F5E-2443E1F7FDD0}"/>
              </a:ext>
            </a:extLst>
          </p:cNvPr>
          <p:cNvSpPr txBox="1"/>
          <p:nvPr/>
        </p:nvSpPr>
        <p:spPr>
          <a:xfrm>
            <a:off x="12896853" y="9715501"/>
            <a:ext cx="5373562" cy="492443"/>
          </a:xfrm>
          <a:prstGeom prst="rect">
            <a:avLst/>
          </a:prstGeom>
          <a:noFill/>
        </p:spPr>
        <p:txBody>
          <a:bodyPr wrap="square" rtlCol="0">
            <a:spAutoFit/>
          </a:bodyPr>
          <a:lstStyle/>
          <a:p>
            <a:r>
              <a:rPr lang="en-GB" sz="1300" dirty="0">
                <a:latin typeface="Avenir Light" panose="020B0402020203020204" pitchFamily="34" charset="77"/>
              </a:rPr>
              <a:t>Adapted from “</a:t>
            </a:r>
            <a:r>
              <a:rPr lang="en-GB" sz="1300" i="1" dirty="0">
                <a:latin typeface="Avenir Light" panose="020B0402020203020204" pitchFamily="34" charset="77"/>
              </a:rPr>
              <a:t>ALS-related FUS mutations alter axon growth in motoneurons and affect </a:t>
            </a:r>
            <a:r>
              <a:rPr lang="en-GB" sz="1300" i="1" dirty="0" err="1">
                <a:latin typeface="Avenir Light" panose="020B0402020203020204" pitchFamily="34" charset="77"/>
              </a:rPr>
              <a:t>HuD</a:t>
            </a:r>
            <a:r>
              <a:rPr lang="en-GB" sz="1300" i="1" dirty="0">
                <a:latin typeface="Avenir Light" panose="020B0402020203020204" pitchFamily="34" charset="77"/>
              </a:rPr>
              <a:t>/ELAVL4 and FMRP activity”</a:t>
            </a:r>
            <a:r>
              <a:rPr lang="en-GB" sz="1300" dirty="0">
                <a:latin typeface="Avenir Light" panose="020B0402020203020204" pitchFamily="34" charset="77"/>
              </a:rPr>
              <a:t> </a:t>
            </a:r>
            <a:r>
              <a:rPr lang="en-GB" sz="1300" dirty="0" err="1">
                <a:latin typeface="Avenir Light" panose="020B0402020203020204" pitchFamily="34" charset="77"/>
              </a:rPr>
              <a:t>A.Rosa</a:t>
            </a:r>
            <a:r>
              <a:rPr lang="en-GB" sz="1300" dirty="0">
                <a:latin typeface="Avenir Light" panose="020B0402020203020204" pitchFamily="34" charset="77"/>
              </a:rPr>
              <a:t> et al.</a:t>
            </a:r>
          </a:p>
        </p:txBody>
      </p:sp>
      <p:sp>
        <p:nvSpPr>
          <p:cNvPr id="28" name="CasellaDiTesto 27">
            <a:extLst>
              <a:ext uri="{FF2B5EF4-FFF2-40B4-BE49-F238E27FC236}">
                <a16:creationId xmlns:a16="http://schemas.microsoft.com/office/drawing/2014/main" id="{3E24780B-2CB6-3843-8BDA-4FFC86E2E5B5}"/>
              </a:ext>
            </a:extLst>
          </p:cNvPr>
          <p:cNvSpPr txBox="1"/>
          <p:nvPr/>
        </p:nvSpPr>
        <p:spPr>
          <a:xfrm rot="16200000">
            <a:off x="8732897" y="6647981"/>
            <a:ext cx="1496339" cy="369332"/>
          </a:xfrm>
          <a:prstGeom prst="rect">
            <a:avLst/>
          </a:prstGeom>
          <a:solidFill>
            <a:schemeClr val="bg1"/>
          </a:solidFill>
        </p:spPr>
        <p:txBody>
          <a:bodyPr wrap="square" rtlCol="0">
            <a:spAutoFit/>
          </a:bodyPr>
          <a:lstStyle/>
          <a:p>
            <a:r>
              <a:rPr lang="en-GB" dirty="0" err="1"/>
              <a:t>mESCs</a:t>
            </a:r>
            <a:r>
              <a:rPr lang="en-GB" dirty="0"/>
              <a:t>-MNs</a:t>
            </a:r>
          </a:p>
        </p:txBody>
      </p:sp>
      <p:sp>
        <p:nvSpPr>
          <p:cNvPr id="31" name="CasellaDiTesto 30">
            <a:extLst>
              <a:ext uri="{FF2B5EF4-FFF2-40B4-BE49-F238E27FC236}">
                <a16:creationId xmlns:a16="http://schemas.microsoft.com/office/drawing/2014/main" id="{6EA99B3A-6058-7D4C-A7EA-8B19E769B47D}"/>
              </a:ext>
            </a:extLst>
          </p:cNvPr>
          <p:cNvSpPr txBox="1"/>
          <p:nvPr/>
        </p:nvSpPr>
        <p:spPr>
          <a:xfrm>
            <a:off x="12498242" y="9346169"/>
            <a:ext cx="1496339" cy="369332"/>
          </a:xfrm>
          <a:prstGeom prst="rect">
            <a:avLst/>
          </a:prstGeom>
          <a:solidFill>
            <a:schemeClr val="bg1"/>
          </a:solidFill>
        </p:spPr>
        <p:txBody>
          <a:bodyPr wrap="square" rtlCol="0">
            <a:spAutoFit/>
          </a:bodyPr>
          <a:lstStyle/>
          <a:p>
            <a:r>
              <a:rPr lang="en-GB" dirty="0" err="1"/>
              <a:t>mESCs</a:t>
            </a:r>
            <a:r>
              <a:rPr lang="en-GB" dirty="0"/>
              <a:t>-MNs</a:t>
            </a:r>
          </a:p>
        </p:txBody>
      </p:sp>
      <p:sp>
        <p:nvSpPr>
          <p:cNvPr id="32" name="CasellaDiTesto 31">
            <a:extLst>
              <a:ext uri="{FF2B5EF4-FFF2-40B4-BE49-F238E27FC236}">
                <a16:creationId xmlns:a16="http://schemas.microsoft.com/office/drawing/2014/main" id="{100CA388-2963-0243-8843-D897D1B89725}"/>
              </a:ext>
            </a:extLst>
          </p:cNvPr>
          <p:cNvSpPr txBox="1"/>
          <p:nvPr/>
        </p:nvSpPr>
        <p:spPr>
          <a:xfrm>
            <a:off x="13243674" y="960039"/>
            <a:ext cx="1252063" cy="338554"/>
          </a:xfrm>
          <a:prstGeom prst="rect">
            <a:avLst/>
          </a:prstGeom>
          <a:solidFill>
            <a:schemeClr val="tx1"/>
          </a:solidFill>
        </p:spPr>
        <p:txBody>
          <a:bodyPr wrap="square" rtlCol="0">
            <a:spAutoFit/>
          </a:bodyPr>
          <a:lstStyle/>
          <a:p>
            <a:r>
              <a:rPr lang="en-GB" sz="1600" dirty="0" err="1">
                <a:solidFill>
                  <a:schemeClr val="bg1"/>
                </a:solidFill>
              </a:rPr>
              <a:t>mESCs</a:t>
            </a:r>
            <a:r>
              <a:rPr lang="en-GB" sz="1600" dirty="0">
                <a:solidFill>
                  <a:schemeClr val="bg1"/>
                </a:solidFill>
              </a:rPr>
              <a:t>-MNs</a:t>
            </a:r>
          </a:p>
        </p:txBody>
      </p:sp>
      <p:sp>
        <p:nvSpPr>
          <p:cNvPr id="34" name="CasellaDiTesto 33">
            <a:extLst>
              <a:ext uri="{FF2B5EF4-FFF2-40B4-BE49-F238E27FC236}">
                <a16:creationId xmlns:a16="http://schemas.microsoft.com/office/drawing/2014/main" id="{0747E5DB-AD66-DD49-B377-C40452D22D56}"/>
              </a:ext>
            </a:extLst>
          </p:cNvPr>
          <p:cNvSpPr txBox="1"/>
          <p:nvPr/>
        </p:nvSpPr>
        <p:spPr>
          <a:xfrm>
            <a:off x="16428971" y="5832806"/>
            <a:ext cx="639830" cy="200055"/>
          </a:xfrm>
          <a:prstGeom prst="rect">
            <a:avLst/>
          </a:prstGeom>
          <a:solidFill>
            <a:schemeClr val="bg1"/>
          </a:solidFill>
        </p:spPr>
        <p:txBody>
          <a:bodyPr wrap="square" rtlCol="0">
            <a:spAutoFit/>
          </a:bodyPr>
          <a:lstStyle/>
          <a:p>
            <a:pPr algn="ctr"/>
            <a:r>
              <a:rPr lang="en-GB" sz="700" dirty="0" err="1"/>
              <a:t>mESCs</a:t>
            </a:r>
            <a:r>
              <a:rPr lang="en-GB" sz="700" dirty="0"/>
              <a:t>-MNs</a:t>
            </a:r>
          </a:p>
        </p:txBody>
      </p:sp>
      <p:sp>
        <p:nvSpPr>
          <p:cNvPr id="26" name="TextBox 3">
            <a:extLst>
              <a:ext uri="{FF2B5EF4-FFF2-40B4-BE49-F238E27FC236}">
                <a16:creationId xmlns:a16="http://schemas.microsoft.com/office/drawing/2014/main" id="{1721C989-A0D4-824A-B19D-620D74C2B84E}"/>
              </a:ext>
            </a:extLst>
          </p:cNvPr>
          <p:cNvSpPr txBox="1"/>
          <p:nvPr/>
        </p:nvSpPr>
        <p:spPr>
          <a:xfrm>
            <a:off x="392907" y="306165"/>
            <a:ext cx="11694469" cy="861967"/>
          </a:xfrm>
          <a:prstGeom prst="rect">
            <a:avLst/>
          </a:prstGeom>
        </p:spPr>
        <p:txBody>
          <a:bodyPr wrap="square" lIns="0" tIns="0" rIns="0" bIns="0" rtlCol="0" anchor="t">
            <a:spAutoFit/>
          </a:bodyPr>
          <a:lstStyle/>
          <a:p>
            <a:pPr algn="ctr">
              <a:lnSpc>
                <a:spcPts val="7000"/>
              </a:lnSpc>
            </a:pPr>
            <a:r>
              <a:rPr lang="en-US" sz="5000" dirty="0">
                <a:solidFill>
                  <a:srgbClr val="700C1A"/>
                </a:solidFill>
                <a:latin typeface="Avenir Heavy" panose="02000503020000020003" pitchFamily="2" charset="0"/>
              </a:rPr>
              <a:t>In vitro </a:t>
            </a:r>
            <a:r>
              <a:rPr lang="en-US" sz="5000" dirty="0">
                <a:latin typeface="Avenir Heavy" panose="02000503020000020003" pitchFamily="2" charset="0"/>
              </a:rPr>
              <a:t>analysis with expected results</a:t>
            </a:r>
            <a:r>
              <a:rPr lang="en-US" sz="5000" dirty="0">
                <a:solidFill>
                  <a:srgbClr val="000000"/>
                </a:solidFill>
                <a:latin typeface="Avenir Heavy" panose="02000503020000020003" pitchFamily="2" charset="0"/>
              </a:rPr>
              <a:t>:</a:t>
            </a:r>
          </a:p>
        </p:txBody>
      </p:sp>
      <p:pic>
        <p:nvPicPr>
          <p:cNvPr id="38" name="Immagine 37">
            <a:extLst>
              <a:ext uri="{FF2B5EF4-FFF2-40B4-BE49-F238E27FC236}">
                <a16:creationId xmlns:a16="http://schemas.microsoft.com/office/drawing/2014/main" id="{297149BE-40DD-AC47-ACCB-5D7A319BA5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788" y="1296236"/>
            <a:ext cx="10191471" cy="4105146"/>
          </a:xfrm>
          <a:prstGeom prst="rect">
            <a:avLst/>
          </a:prstGeom>
        </p:spPr>
      </p:pic>
      <p:cxnSp>
        <p:nvCxnSpPr>
          <p:cNvPr id="39" name="Connettore 2 38">
            <a:extLst>
              <a:ext uri="{FF2B5EF4-FFF2-40B4-BE49-F238E27FC236}">
                <a16:creationId xmlns:a16="http://schemas.microsoft.com/office/drawing/2014/main" id="{788AFA66-FD75-4E41-8BF3-A3EF0EB35800}"/>
              </a:ext>
            </a:extLst>
          </p:cNvPr>
          <p:cNvCxnSpPr>
            <a:cxnSpLocks/>
          </p:cNvCxnSpPr>
          <p:nvPr/>
        </p:nvCxnSpPr>
        <p:spPr>
          <a:xfrm flipH="1">
            <a:off x="7098559" y="3998420"/>
            <a:ext cx="1058938" cy="1427454"/>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sp>
        <p:nvSpPr>
          <p:cNvPr id="40" name="CasellaDiTesto 39">
            <a:extLst>
              <a:ext uri="{FF2B5EF4-FFF2-40B4-BE49-F238E27FC236}">
                <a16:creationId xmlns:a16="http://schemas.microsoft.com/office/drawing/2014/main" id="{7B60C4C7-6BD5-CF47-9B25-EE36E7C97C54}"/>
              </a:ext>
            </a:extLst>
          </p:cNvPr>
          <p:cNvSpPr txBox="1"/>
          <p:nvPr/>
        </p:nvSpPr>
        <p:spPr>
          <a:xfrm>
            <a:off x="2457816" y="1361892"/>
            <a:ext cx="1681653" cy="1323439"/>
          </a:xfrm>
          <a:prstGeom prst="rect">
            <a:avLst/>
          </a:prstGeom>
          <a:solidFill>
            <a:schemeClr val="bg1"/>
          </a:solidFill>
        </p:spPr>
        <p:txBody>
          <a:bodyPr wrap="square" rtlCol="0">
            <a:spAutoFit/>
          </a:bodyPr>
          <a:lstStyle/>
          <a:p>
            <a:pPr algn="ctr"/>
            <a:r>
              <a:rPr lang="it-IT" sz="2000" dirty="0" err="1"/>
              <a:t>Transfection</a:t>
            </a:r>
            <a:r>
              <a:rPr lang="it-IT" sz="2000" dirty="0"/>
              <a:t> on </a:t>
            </a:r>
            <a:r>
              <a:rPr lang="it-IT" sz="2000" dirty="0" err="1"/>
              <a:t>mESCs</a:t>
            </a:r>
            <a:r>
              <a:rPr lang="it-IT" sz="2000" dirty="0"/>
              <a:t> to </a:t>
            </a:r>
            <a:r>
              <a:rPr lang="it-IT" sz="2000" dirty="0" err="1"/>
              <a:t>detect</a:t>
            </a:r>
            <a:r>
              <a:rPr lang="it-IT" sz="2000" dirty="0"/>
              <a:t> the best </a:t>
            </a:r>
            <a:r>
              <a:rPr lang="it-IT" sz="2000" dirty="0" err="1"/>
              <a:t>sgRNA</a:t>
            </a:r>
            <a:endParaRPr lang="it-IT" sz="2000" dirty="0"/>
          </a:p>
        </p:txBody>
      </p:sp>
      <p:sp>
        <p:nvSpPr>
          <p:cNvPr id="41" name="CasellaDiTesto 40">
            <a:extLst>
              <a:ext uri="{FF2B5EF4-FFF2-40B4-BE49-F238E27FC236}">
                <a16:creationId xmlns:a16="http://schemas.microsoft.com/office/drawing/2014/main" id="{49B5D76C-523A-A245-81A1-C8710AC2F851}"/>
              </a:ext>
            </a:extLst>
          </p:cNvPr>
          <p:cNvSpPr txBox="1"/>
          <p:nvPr/>
        </p:nvSpPr>
        <p:spPr>
          <a:xfrm>
            <a:off x="4030545" y="1569099"/>
            <a:ext cx="1326197" cy="1138773"/>
          </a:xfrm>
          <a:prstGeom prst="rect">
            <a:avLst/>
          </a:prstGeom>
          <a:solidFill>
            <a:schemeClr val="bg1"/>
          </a:solidFill>
        </p:spPr>
        <p:txBody>
          <a:bodyPr wrap="square" rtlCol="0">
            <a:spAutoFit/>
          </a:bodyPr>
          <a:lstStyle/>
          <a:p>
            <a:pPr algn="ctr"/>
            <a:r>
              <a:rPr lang="it-IT" sz="2000" dirty="0"/>
              <a:t>AAV</a:t>
            </a:r>
            <a:r>
              <a:rPr lang="it-IT" sz="2400" dirty="0"/>
              <a:t> </a:t>
            </a:r>
            <a:r>
              <a:rPr lang="it-IT" sz="2000" dirty="0"/>
              <a:t>production in HEK293</a:t>
            </a:r>
            <a:r>
              <a:rPr lang="it-IT" sz="2400" dirty="0"/>
              <a:t> </a:t>
            </a:r>
          </a:p>
        </p:txBody>
      </p:sp>
      <p:cxnSp>
        <p:nvCxnSpPr>
          <p:cNvPr id="42" name="Connettore 2 41">
            <a:extLst>
              <a:ext uri="{FF2B5EF4-FFF2-40B4-BE49-F238E27FC236}">
                <a16:creationId xmlns:a16="http://schemas.microsoft.com/office/drawing/2014/main" id="{1B090DEB-3462-8445-9E10-835FB6032514}"/>
              </a:ext>
            </a:extLst>
          </p:cNvPr>
          <p:cNvCxnSpPr>
            <a:cxnSpLocks/>
          </p:cNvCxnSpPr>
          <p:nvPr/>
        </p:nvCxnSpPr>
        <p:spPr>
          <a:xfrm flipH="1">
            <a:off x="9296400" y="4061747"/>
            <a:ext cx="390859" cy="1413386"/>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cxnSp>
        <p:nvCxnSpPr>
          <p:cNvPr id="43" name="Connettore 2 42">
            <a:extLst>
              <a:ext uri="{FF2B5EF4-FFF2-40B4-BE49-F238E27FC236}">
                <a16:creationId xmlns:a16="http://schemas.microsoft.com/office/drawing/2014/main" id="{C487A6D0-AD82-894A-A0DD-E6BAC01B6CFC}"/>
              </a:ext>
            </a:extLst>
          </p:cNvPr>
          <p:cNvCxnSpPr>
            <a:cxnSpLocks/>
          </p:cNvCxnSpPr>
          <p:nvPr/>
        </p:nvCxnSpPr>
        <p:spPr>
          <a:xfrm flipV="1">
            <a:off x="10252732" y="536150"/>
            <a:ext cx="2822580" cy="2923221"/>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sp>
        <p:nvSpPr>
          <p:cNvPr id="30" name="CasellaDiTesto 29">
            <a:extLst>
              <a:ext uri="{FF2B5EF4-FFF2-40B4-BE49-F238E27FC236}">
                <a16:creationId xmlns:a16="http://schemas.microsoft.com/office/drawing/2014/main" id="{C54E6CAD-6D5E-1649-8FCD-D84344AA51FA}"/>
              </a:ext>
            </a:extLst>
          </p:cNvPr>
          <p:cNvSpPr txBox="1"/>
          <p:nvPr/>
        </p:nvSpPr>
        <p:spPr>
          <a:xfrm>
            <a:off x="5924856" y="4741583"/>
            <a:ext cx="960091" cy="430887"/>
          </a:xfrm>
          <a:prstGeom prst="rect">
            <a:avLst/>
          </a:prstGeom>
          <a:solidFill>
            <a:schemeClr val="bg1"/>
          </a:solidFill>
        </p:spPr>
        <p:txBody>
          <a:bodyPr wrap="square" rtlCol="0">
            <a:spAutoFit/>
          </a:bodyPr>
          <a:lstStyle/>
          <a:p>
            <a:pPr algn="ctr"/>
            <a:r>
              <a:rPr lang="it-IT" sz="1050" dirty="0" err="1"/>
              <a:t>mESC</a:t>
            </a:r>
            <a:r>
              <a:rPr lang="it-IT" sz="1050" dirty="0"/>
              <a:t> with </a:t>
            </a:r>
            <a:r>
              <a:rPr lang="it-IT" sz="1050" dirty="0" err="1"/>
              <a:t>wt</a:t>
            </a:r>
            <a:r>
              <a:rPr lang="it-IT" sz="1050" dirty="0"/>
              <a:t> gene</a:t>
            </a:r>
          </a:p>
        </p:txBody>
      </p:sp>
      <p:sp>
        <p:nvSpPr>
          <p:cNvPr id="45" name="CasellaDiTesto 44">
            <a:extLst>
              <a:ext uri="{FF2B5EF4-FFF2-40B4-BE49-F238E27FC236}">
                <a16:creationId xmlns:a16="http://schemas.microsoft.com/office/drawing/2014/main" id="{801AA7A4-E736-5E41-B8BF-3031C501820B}"/>
              </a:ext>
            </a:extLst>
          </p:cNvPr>
          <p:cNvSpPr txBox="1"/>
          <p:nvPr/>
        </p:nvSpPr>
        <p:spPr>
          <a:xfrm>
            <a:off x="6230504" y="3657716"/>
            <a:ext cx="551296" cy="261610"/>
          </a:xfrm>
          <a:prstGeom prst="rect">
            <a:avLst/>
          </a:prstGeom>
          <a:solidFill>
            <a:schemeClr val="bg1"/>
          </a:solidFill>
        </p:spPr>
        <p:txBody>
          <a:bodyPr wrap="square" rtlCol="0">
            <a:spAutoFit/>
          </a:bodyPr>
          <a:lstStyle/>
          <a:p>
            <a:r>
              <a:rPr lang="it-IT" sz="1100" dirty="0" err="1"/>
              <a:t>mESC</a:t>
            </a:r>
            <a:endParaRPr lang="it-IT" sz="1100" dirty="0"/>
          </a:p>
        </p:txBody>
      </p:sp>
    </p:spTree>
    <p:extLst>
      <p:ext uri="{BB962C8B-B14F-4D97-AF65-F5344CB8AC3E}">
        <p14:creationId xmlns:p14="http://schemas.microsoft.com/office/powerpoint/2010/main" val="3616530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92907" y="306165"/>
            <a:ext cx="11694469" cy="861967"/>
          </a:xfrm>
          <a:prstGeom prst="rect">
            <a:avLst/>
          </a:prstGeom>
        </p:spPr>
        <p:txBody>
          <a:bodyPr wrap="square" lIns="0" tIns="0" rIns="0" bIns="0" rtlCol="0" anchor="t">
            <a:spAutoFit/>
          </a:bodyPr>
          <a:lstStyle/>
          <a:p>
            <a:pPr algn="ctr">
              <a:lnSpc>
                <a:spcPts val="7000"/>
              </a:lnSpc>
            </a:pPr>
            <a:r>
              <a:rPr lang="en-US" sz="5000" dirty="0">
                <a:solidFill>
                  <a:srgbClr val="700C1A"/>
                </a:solidFill>
                <a:latin typeface="Avenir Heavy" panose="02000503020000020003" pitchFamily="2" charset="0"/>
              </a:rPr>
              <a:t>In vivo </a:t>
            </a:r>
            <a:r>
              <a:rPr lang="en-US" sz="5000" dirty="0">
                <a:latin typeface="Avenir Heavy" panose="02000503020000020003" pitchFamily="2" charset="0"/>
              </a:rPr>
              <a:t>analysis with expected results</a:t>
            </a:r>
            <a:r>
              <a:rPr lang="en-US" sz="5000" dirty="0">
                <a:solidFill>
                  <a:srgbClr val="000000"/>
                </a:solidFill>
                <a:latin typeface="Avenir Heavy" panose="02000503020000020003" pitchFamily="2" charset="0"/>
              </a:rPr>
              <a:t>:</a:t>
            </a:r>
          </a:p>
        </p:txBody>
      </p:sp>
      <p:grpSp>
        <p:nvGrpSpPr>
          <p:cNvPr id="6" name="Group 2">
            <a:extLst>
              <a:ext uri="{FF2B5EF4-FFF2-40B4-BE49-F238E27FC236}">
                <a16:creationId xmlns:a16="http://schemas.microsoft.com/office/drawing/2014/main" id="{B0D4BD70-4162-9940-8C9B-271EAAAE644A}"/>
              </a:ext>
            </a:extLst>
          </p:cNvPr>
          <p:cNvGrpSpPr/>
          <p:nvPr/>
        </p:nvGrpSpPr>
        <p:grpSpPr>
          <a:xfrm>
            <a:off x="307190" y="0"/>
            <a:ext cx="142711" cy="10287000"/>
            <a:chOff x="0" y="0"/>
            <a:chExt cx="190282" cy="13716000"/>
          </a:xfrm>
        </p:grpSpPr>
        <p:sp>
          <p:nvSpPr>
            <p:cNvPr id="7" name="AutoShape 3">
              <a:extLst>
                <a:ext uri="{FF2B5EF4-FFF2-40B4-BE49-F238E27FC236}">
                  <a16:creationId xmlns:a16="http://schemas.microsoft.com/office/drawing/2014/main" id="{6D49F842-F7FD-1B4B-8FDB-7CF451FAF895}"/>
                </a:ext>
              </a:extLst>
            </p:cNvPr>
            <p:cNvSpPr/>
            <p:nvPr/>
          </p:nvSpPr>
          <p:spPr>
            <a:xfrm>
              <a:off x="88791" y="0"/>
              <a:ext cx="12700" cy="13716000"/>
            </a:xfrm>
            <a:prstGeom prst="rect">
              <a:avLst/>
            </a:prstGeom>
            <a:solidFill>
              <a:srgbClr val="141414"/>
            </a:solidFill>
          </p:spPr>
        </p:sp>
        <p:sp>
          <p:nvSpPr>
            <p:cNvPr id="8" name="AutoShape 4">
              <a:extLst>
                <a:ext uri="{FF2B5EF4-FFF2-40B4-BE49-F238E27FC236}">
                  <a16:creationId xmlns:a16="http://schemas.microsoft.com/office/drawing/2014/main" id="{963F02F5-D373-274E-AFEE-3B7C3F22CB7C}"/>
                </a:ext>
              </a:extLst>
            </p:cNvPr>
            <p:cNvSpPr/>
            <p:nvPr/>
          </p:nvSpPr>
          <p:spPr>
            <a:xfrm>
              <a:off x="0" y="5820971"/>
              <a:ext cx="190282" cy="2074059"/>
            </a:xfrm>
            <a:prstGeom prst="rect">
              <a:avLst/>
            </a:prstGeom>
            <a:solidFill>
              <a:srgbClr val="700C1A"/>
            </a:solidFill>
          </p:spPr>
        </p:sp>
      </p:grpSp>
      <p:pic>
        <p:nvPicPr>
          <p:cNvPr id="14" name="Immagine 13">
            <a:extLst>
              <a:ext uri="{FF2B5EF4-FFF2-40B4-BE49-F238E27FC236}">
                <a16:creationId xmlns:a16="http://schemas.microsoft.com/office/drawing/2014/main" id="{4931F90A-43C7-9349-89F7-5ECC47282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65" y="1547534"/>
            <a:ext cx="9628831" cy="2818194"/>
          </a:xfrm>
          <a:prstGeom prst="rect">
            <a:avLst/>
          </a:prstGeom>
        </p:spPr>
      </p:pic>
      <p:sp>
        <p:nvSpPr>
          <p:cNvPr id="15" name="CasellaDiTesto 14">
            <a:extLst>
              <a:ext uri="{FF2B5EF4-FFF2-40B4-BE49-F238E27FC236}">
                <a16:creationId xmlns:a16="http://schemas.microsoft.com/office/drawing/2014/main" id="{C80DF885-D298-9543-9D4C-C65C20DB1E7D}"/>
              </a:ext>
            </a:extLst>
          </p:cNvPr>
          <p:cNvSpPr txBox="1"/>
          <p:nvPr/>
        </p:nvSpPr>
        <p:spPr>
          <a:xfrm>
            <a:off x="373783" y="6164914"/>
            <a:ext cx="2838059" cy="707886"/>
          </a:xfrm>
          <a:prstGeom prst="rect">
            <a:avLst/>
          </a:prstGeom>
          <a:noFill/>
        </p:spPr>
        <p:txBody>
          <a:bodyPr wrap="square" rtlCol="0">
            <a:spAutoFit/>
          </a:bodyPr>
          <a:lstStyle/>
          <a:p>
            <a:pPr algn="ctr"/>
            <a:r>
              <a:rPr lang="it-IT" sz="2000" dirty="0">
                <a:latin typeface="Avenir Light" panose="020B0402020203020204" pitchFamily="34" charset="77"/>
              </a:rPr>
              <a:t>1. </a:t>
            </a:r>
            <a:r>
              <a:rPr lang="it-IT" sz="2000" dirty="0" err="1">
                <a:latin typeface="Avenir Light" panose="020B0402020203020204" pitchFamily="34" charset="77"/>
              </a:rPr>
              <a:t>Intrathecal</a:t>
            </a:r>
            <a:r>
              <a:rPr lang="it-IT" sz="2000" dirty="0">
                <a:latin typeface="Avenir Light" panose="020B0402020203020204" pitchFamily="34" charset="77"/>
              </a:rPr>
              <a:t> </a:t>
            </a:r>
            <a:r>
              <a:rPr lang="it-IT" sz="2000" dirty="0" err="1">
                <a:latin typeface="Avenir Light" panose="020B0402020203020204" pitchFamily="34" charset="77"/>
              </a:rPr>
              <a:t>injection</a:t>
            </a:r>
            <a:r>
              <a:rPr lang="it-IT" sz="2000" dirty="0">
                <a:latin typeface="Avenir Light" panose="020B0402020203020204" pitchFamily="34" charset="77"/>
              </a:rPr>
              <a:t> in mice FUS</a:t>
            </a:r>
            <a:r>
              <a:rPr lang="el-GR" sz="2000" dirty="0">
                <a:latin typeface="Avenir Light" panose="020B0402020203020204" pitchFamily="34" charset="77"/>
              </a:rPr>
              <a:t>Δ14 </a:t>
            </a:r>
            <a:endParaRPr lang="it-IT" sz="2000" dirty="0">
              <a:latin typeface="Avenir Light" panose="020B0402020203020204" pitchFamily="34" charset="77"/>
            </a:endParaRPr>
          </a:p>
        </p:txBody>
      </p:sp>
      <p:cxnSp>
        <p:nvCxnSpPr>
          <p:cNvPr id="17" name="Connettore 2 16">
            <a:extLst>
              <a:ext uri="{FF2B5EF4-FFF2-40B4-BE49-F238E27FC236}">
                <a16:creationId xmlns:a16="http://schemas.microsoft.com/office/drawing/2014/main" id="{E0FAD237-606D-7F43-93E0-E5EEAAFFE16F}"/>
              </a:ext>
            </a:extLst>
          </p:cNvPr>
          <p:cNvCxnSpPr>
            <a:cxnSpLocks/>
          </p:cNvCxnSpPr>
          <p:nvPr/>
        </p:nvCxnSpPr>
        <p:spPr>
          <a:xfrm>
            <a:off x="2059259" y="6872800"/>
            <a:ext cx="420877" cy="494308"/>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Connettore 2 17">
            <a:extLst>
              <a:ext uri="{FF2B5EF4-FFF2-40B4-BE49-F238E27FC236}">
                <a16:creationId xmlns:a16="http://schemas.microsoft.com/office/drawing/2014/main" id="{FE135F4F-5F1B-154D-9D53-4173091103CB}"/>
              </a:ext>
            </a:extLst>
          </p:cNvPr>
          <p:cNvCxnSpPr>
            <a:cxnSpLocks/>
          </p:cNvCxnSpPr>
          <p:nvPr/>
        </p:nvCxnSpPr>
        <p:spPr>
          <a:xfrm flipH="1">
            <a:off x="1130238" y="6884007"/>
            <a:ext cx="462331" cy="50141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CasellaDiTesto 20">
            <a:extLst>
              <a:ext uri="{FF2B5EF4-FFF2-40B4-BE49-F238E27FC236}">
                <a16:creationId xmlns:a16="http://schemas.microsoft.com/office/drawing/2014/main" id="{50F864C1-1FCC-5F42-9CEB-008A8D886878}"/>
              </a:ext>
            </a:extLst>
          </p:cNvPr>
          <p:cNvSpPr txBox="1"/>
          <p:nvPr/>
        </p:nvSpPr>
        <p:spPr>
          <a:xfrm>
            <a:off x="267183" y="7470027"/>
            <a:ext cx="1792076" cy="707886"/>
          </a:xfrm>
          <a:prstGeom prst="rect">
            <a:avLst/>
          </a:prstGeom>
          <a:noFill/>
        </p:spPr>
        <p:txBody>
          <a:bodyPr wrap="square" rtlCol="0">
            <a:spAutoFit/>
          </a:bodyPr>
          <a:lstStyle/>
          <a:p>
            <a:pPr algn="ctr"/>
            <a:r>
              <a:rPr lang="it-IT" sz="2000" dirty="0">
                <a:latin typeface="Avenir Light" panose="020B0402020203020204" pitchFamily="34" charset="77"/>
              </a:rPr>
              <a:t>AAV </a:t>
            </a:r>
            <a:r>
              <a:rPr lang="it-IT" sz="2000" dirty="0" err="1">
                <a:latin typeface="Avenir Light" panose="020B0402020203020204" pitchFamily="34" charset="77"/>
              </a:rPr>
              <a:t>injection</a:t>
            </a:r>
            <a:r>
              <a:rPr lang="it-IT" sz="2000" dirty="0">
                <a:latin typeface="Avenir Light" panose="020B0402020203020204" pitchFamily="34" charset="77"/>
              </a:rPr>
              <a:t> (</a:t>
            </a:r>
            <a:r>
              <a:rPr lang="it-IT" sz="2000" dirty="0" err="1">
                <a:latin typeface="Avenir Light" panose="020B0402020203020204" pitchFamily="34" charset="77"/>
              </a:rPr>
              <a:t>R</a:t>
            </a:r>
            <a:r>
              <a:rPr lang="it-IT" sz="2000" dirty="0">
                <a:latin typeface="Avenir Light" panose="020B0402020203020204" pitchFamily="34" charset="77"/>
              </a:rPr>
              <a:t> </a:t>
            </a:r>
            <a:r>
              <a:rPr lang="it-IT" sz="2000" dirty="0" err="1">
                <a:latin typeface="Avenir Light" panose="020B0402020203020204" pitchFamily="34" charset="77"/>
              </a:rPr>
              <a:t>group</a:t>
            </a:r>
            <a:r>
              <a:rPr lang="it-IT" sz="2000" dirty="0">
                <a:latin typeface="Avenir Light" panose="020B0402020203020204" pitchFamily="34" charset="77"/>
              </a:rPr>
              <a:t>) </a:t>
            </a:r>
          </a:p>
        </p:txBody>
      </p:sp>
      <p:sp>
        <p:nvSpPr>
          <p:cNvPr id="22" name="CasellaDiTesto 21">
            <a:extLst>
              <a:ext uri="{FF2B5EF4-FFF2-40B4-BE49-F238E27FC236}">
                <a16:creationId xmlns:a16="http://schemas.microsoft.com/office/drawing/2014/main" id="{8FA6727C-DF2E-CD45-AA49-99BA062499D5}"/>
              </a:ext>
            </a:extLst>
          </p:cNvPr>
          <p:cNvSpPr txBox="1"/>
          <p:nvPr/>
        </p:nvSpPr>
        <p:spPr>
          <a:xfrm>
            <a:off x="1827880" y="7412732"/>
            <a:ext cx="1687066" cy="707886"/>
          </a:xfrm>
          <a:prstGeom prst="rect">
            <a:avLst/>
          </a:prstGeom>
          <a:noFill/>
        </p:spPr>
        <p:txBody>
          <a:bodyPr wrap="square" rtlCol="0">
            <a:spAutoFit/>
          </a:bodyPr>
          <a:lstStyle/>
          <a:p>
            <a:pPr algn="ctr"/>
            <a:r>
              <a:rPr lang="it-IT" sz="2000" dirty="0">
                <a:latin typeface="Avenir Light" panose="020B0402020203020204" pitchFamily="34" charset="77"/>
              </a:rPr>
              <a:t>control mice (</a:t>
            </a:r>
            <a:r>
              <a:rPr lang="it-IT" sz="2000" dirty="0" err="1">
                <a:latin typeface="Avenir Light" panose="020B0402020203020204" pitchFamily="34" charset="77"/>
              </a:rPr>
              <a:t>S</a:t>
            </a:r>
            <a:r>
              <a:rPr lang="it-IT" sz="2000" dirty="0">
                <a:latin typeface="Avenir Light" panose="020B0402020203020204" pitchFamily="34" charset="77"/>
              </a:rPr>
              <a:t> </a:t>
            </a:r>
            <a:r>
              <a:rPr lang="it-IT" sz="2000" dirty="0" err="1">
                <a:latin typeface="Avenir Light" panose="020B0402020203020204" pitchFamily="34" charset="77"/>
              </a:rPr>
              <a:t>group</a:t>
            </a:r>
            <a:r>
              <a:rPr lang="it-IT" sz="2000" dirty="0">
                <a:latin typeface="Avenir Light" panose="020B0402020203020204" pitchFamily="34" charset="77"/>
              </a:rPr>
              <a:t>)</a:t>
            </a:r>
          </a:p>
        </p:txBody>
      </p:sp>
      <p:cxnSp>
        <p:nvCxnSpPr>
          <p:cNvPr id="24" name="Connettore 2 23">
            <a:extLst>
              <a:ext uri="{FF2B5EF4-FFF2-40B4-BE49-F238E27FC236}">
                <a16:creationId xmlns:a16="http://schemas.microsoft.com/office/drawing/2014/main" id="{3393B10E-B6FF-6B43-83D1-84BFDF98F95F}"/>
              </a:ext>
            </a:extLst>
          </p:cNvPr>
          <p:cNvCxnSpPr>
            <a:cxnSpLocks/>
          </p:cNvCxnSpPr>
          <p:nvPr/>
        </p:nvCxnSpPr>
        <p:spPr>
          <a:xfrm flipH="1">
            <a:off x="1123574" y="4559514"/>
            <a:ext cx="1408612" cy="1454589"/>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cxnSp>
        <p:nvCxnSpPr>
          <p:cNvPr id="31" name="Connettore 2 30">
            <a:extLst>
              <a:ext uri="{FF2B5EF4-FFF2-40B4-BE49-F238E27FC236}">
                <a16:creationId xmlns:a16="http://schemas.microsoft.com/office/drawing/2014/main" id="{952BB7F0-1F1D-4D4F-8D20-37988BC0F191}"/>
              </a:ext>
            </a:extLst>
          </p:cNvPr>
          <p:cNvCxnSpPr>
            <a:cxnSpLocks/>
          </p:cNvCxnSpPr>
          <p:nvPr/>
        </p:nvCxnSpPr>
        <p:spPr>
          <a:xfrm flipH="1">
            <a:off x="3960960" y="4117981"/>
            <a:ext cx="544189" cy="1587257"/>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sp>
        <p:nvSpPr>
          <p:cNvPr id="34" name="CasellaDiTesto 33">
            <a:extLst>
              <a:ext uri="{FF2B5EF4-FFF2-40B4-BE49-F238E27FC236}">
                <a16:creationId xmlns:a16="http://schemas.microsoft.com/office/drawing/2014/main" id="{DC269058-AAF8-9A4D-8316-E215F934167B}"/>
              </a:ext>
            </a:extLst>
          </p:cNvPr>
          <p:cNvSpPr txBox="1"/>
          <p:nvPr/>
        </p:nvSpPr>
        <p:spPr>
          <a:xfrm>
            <a:off x="3572652" y="5810971"/>
            <a:ext cx="6331668" cy="707886"/>
          </a:xfrm>
          <a:prstGeom prst="rect">
            <a:avLst/>
          </a:prstGeom>
          <a:noFill/>
        </p:spPr>
        <p:txBody>
          <a:bodyPr wrap="square" rtlCol="0">
            <a:spAutoFit/>
          </a:bodyPr>
          <a:lstStyle/>
          <a:p>
            <a:pPr algn="ctr"/>
            <a:r>
              <a:rPr lang="it-IT" sz="2000" dirty="0">
                <a:latin typeface="Avenir Light" panose="020B0402020203020204" pitchFamily="34" charset="77"/>
              </a:rPr>
              <a:t>2. </a:t>
            </a:r>
            <a:r>
              <a:rPr lang="it-IT" sz="2000" dirty="0" err="1">
                <a:latin typeface="Avenir Light" panose="020B0402020203020204" pitchFamily="34" charset="77"/>
              </a:rPr>
              <a:t>Immunofluorescent</a:t>
            </a:r>
            <a:r>
              <a:rPr lang="it-IT" sz="2000" dirty="0">
                <a:latin typeface="Avenir Light" panose="020B0402020203020204" pitchFamily="34" charset="77"/>
              </a:rPr>
              <a:t> </a:t>
            </a:r>
            <a:r>
              <a:rPr lang="it-IT" sz="2000" dirty="0" err="1">
                <a:latin typeface="Avenir Light" panose="020B0402020203020204" pitchFamily="34" charset="77"/>
              </a:rPr>
              <a:t>staining</a:t>
            </a:r>
            <a:r>
              <a:rPr lang="it-IT" sz="2000" dirty="0">
                <a:latin typeface="Avenir Light" panose="020B0402020203020204" pitchFamily="34" charset="77"/>
              </a:rPr>
              <a:t> of </a:t>
            </a:r>
            <a:r>
              <a:rPr lang="it-IT" sz="2000" dirty="0" err="1">
                <a:latin typeface="Avenir Light" panose="020B0402020203020204" pitchFamily="34" charset="77"/>
              </a:rPr>
              <a:t>lumbar</a:t>
            </a:r>
            <a:r>
              <a:rPr lang="it-IT" sz="2000" dirty="0">
                <a:latin typeface="Avenir Light" panose="020B0402020203020204" pitchFamily="34" charset="77"/>
              </a:rPr>
              <a:t> and </a:t>
            </a:r>
            <a:r>
              <a:rPr lang="it-IT" sz="2000" dirty="0" err="1">
                <a:latin typeface="Avenir Light" panose="020B0402020203020204" pitchFamily="34" charset="77"/>
              </a:rPr>
              <a:t>thoracic</a:t>
            </a:r>
            <a:r>
              <a:rPr lang="it-IT" sz="2000" dirty="0">
                <a:latin typeface="Avenir Light" panose="020B0402020203020204" pitchFamily="34" charset="77"/>
              </a:rPr>
              <a:t> </a:t>
            </a:r>
            <a:r>
              <a:rPr lang="it-IT" sz="2000" dirty="0" err="1">
                <a:latin typeface="Avenir Light" panose="020B0402020203020204" pitchFamily="34" charset="77"/>
              </a:rPr>
              <a:t>spinal</a:t>
            </a:r>
            <a:r>
              <a:rPr lang="it-IT" sz="2000" dirty="0">
                <a:latin typeface="Avenir Light" panose="020B0402020203020204" pitchFamily="34" charset="77"/>
              </a:rPr>
              <a:t> </a:t>
            </a:r>
            <a:r>
              <a:rPr lang="it-IT" sz="2000" dirty="0" err="1">
                <a:latin typeface="Avenir Light" panose="020B0402020203020204" pitchFamily="34" charset="77"/>
              </a:rPr>
              <a:t>cord</a:t>
            </a:r>
            <a:r>
              <a:rPr lang="it-IT" sz="2000" dirty="0">
                <a:latin typeface="Avenir Light" panose="020B0402020203020204" pitchFamily="34" charset="77"/>
              </a:rPr>
              <a:t> </a:t>
            </a:r>
            <a:r>
              <a:rPr lang="it-IT" sz="2000" dirty="0" err="1">
                <a:latin typeface="Avenir Light" panose="020B0402020203020204" pitchFamily="34" charset="77"/>
              </a:rPr>
              <a:t>sections</a:t>
            </a:r>
            <a:r>
              <a:rPr lang="it-IT" sz="2000" dirty="0">
                <a:latin typeface="Avenir Light" panose="020B0402020203020204" pitchFamily="34" charset="77"/>
              </a:rPr>
              <a:t> </a:t>
            </a:r>
          </a:p>
        </p:txBody>
      </p:sp>
      <p:cxnSp>
        <p:nvCxnSpPr>
          <p:cNvPr id="41" name="Connettore 2 40">
            <a:extLst>
              <a:ext uri="{FF2B5EF4-FFF2-40B4-BE49-F238E27FC236}">
                <a16:creationId xmlns:a16="http://schemas.microsoft.com/office/drawing/2014/main" id="{FEC1C819-43A9-834B-99AF-4FBFA4148004}"/>
              </a:ext>
            </a:extLst>
          </p:cNvPr>
          <p:cNvCxnSpPr>
            <a:cxnSpLocks/>
          </p:cNvCxnSpPr>
          <p:nvPr/>
        </p:nvCxnSpPr>
        <p:spPr>
          <a:xfrm>
            <a:off x="4505147" y="4150726"/>
            <a:ext cx="10136097" cy="1017398"/>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sp>
        <p:nvSpPr>
          <p:cNvPr id="44" name="CasellaDiTesto 43">
            <a:extLst>
              <a:ext uri="{FF2B5EF4-FFF2-40B4-BE49-F238E27FC236}">
                <a16:creationId xmlns:a16="http://schemas.microsoft.com/office/drawing/2014/main" id="{1D6657C1-517D-E440-8DE5-1E09CFDEE210}"/>
              </a:ext>
            </a:extLst>
          </p:cNvPr>
          <p:cNvSpPr txBox="1"/>
          <p:nvPr/>
        </p:nvSpPr>
        <p:spPr>
          <a:xfrm>
            <a:off x="10393815" y="5567329"/>
            <a:ext cx="4311768" cy="707886"/>
          </a:xfrm>
          <a:prstGeom prst="rect">
            <a:avLst/>
          </a:prstGeom>
          <a:noFill/>
        </p:spPr>
        <p:txBody>
          <a:bodyPr wrap="square" rtlCol="0">
            <a:spAutoFit/>
          </a:bodyPr>
          <a:lstStyle/>
          <a:p>
            <a:pPr algn="ctr"/>
            <a:r>
              <a:rPr lang="it-IT" sz="2000" dirty="0">
                <a:latin typeface="Avenir Light" panose="020B0402020203020204" pitchFamily="34" charset="77"/>
              </a:rPr>
              <a:t>3. Western </a:t>
            </a:r>
            <a:r>
              <a:rPr lang="it-IT" sz="2000" dirty="0" err="1">
                <a:latin typeface="Avenir Light" panose="020B0402020203020204" pitchFamily="34" charset="77"/>
              </a:rPr>
              <a:t>blot</a:t>
            </a:r>
            <a:r>
              <a:rPr lang="it-IT" sz="2000" dirty="0">
                <a:latin typeface="Avenir Light" panose="020B0402020203020204" pitchFamily="34" charset="77"/>
              </a:rPr>
              <a:t> of </a:t>
            </a:r>
            <a:r>
              <a:rPr lang="it-IT" sz="2000" dirty="0" err="1">
                <a:latin typeface="Avenir Light" panose="020B0402020203020204" pitchFamily="34" charset="77"/>
              </a:rPr>
              <a:t>lumbar</a:t>
            </a:r>
            <a:r>
              <a:rPr lang="it-IT" sz="2000" dirty="0">
                <a:latin typeface="Avenir Light" panose="020B0402020203020204" pitchFamily="34" charset="77"/>
              </a:rPr>
              <a:t>, </a:t>
            </a:r>
            <a:r>
              <a:rPr lang="it-IT" sz="2000" dirty="0" err="1">
                <a:latin typeface="Avenir Light" panose="020B0402020203020204" pitchFamily="34" charset="77"/>
              </a:rPr>
              <a:t>thoracic</a:t>
            </a:r>
            <a:r>
              <a:rPr lang="it-IT" sz="2000" dirty="0">
                <a:latin typeface="Avenir Light" panose="020B0402020203020204" pitchFamily="34" charset="77"/>
              </a:rPr>
              <a:t>, and </a:t>
            </a:r>
            <a:r>
              <a:rPr lang="it-IT" sz="2000" dirty="0" err="1">
                <a:latin typeface="Avenir Light" panose="020B0402020203020204" pitchFamily="34" charset="77"/>
              </a:rPr>
              <a:t>cervical</a:t>
            </a:r>
            <a:r>
              <a:rPr lang="it-IT" sz="2000" dirty="0">
                <a:latin typeface="Avenir Light" panose="020B0402020203020204" pitchFamily="34" charset="77"/>
              </a:rPr>
              <a:t> </a:t>
            </a:r>
            <a:r>
              <a:rPr lang="it-IT" sz="2000" dirty="0" err="1">
                <a:latin typeface="Avenir Light" panose="020B0402020203020204" pitchFamily="34" charset="77"/>
              </a:rPr>
              <a:t>spinal</a:t>
            </a:r>
            <a:r>
              <a:rPr lang="it-IT" sz="2000" dirty="0">
                <a:latin typeface="Avenir Light" panose="020B0402020203020204" pitchFamily="34" charset="77"/>
              </a:rPr>
              <a:t> </a:t>
            </a:r>
            <a:r>
              <a:rPr lang="it-IT" sz="2000" dirty="0" err="1">
                <a:latin typeface="Avenir Light" panose="020B0402020203020204" pitchFamily="34" charset="77"/>
              </a:rPr>
              <a:t>cord</a:t>
            </a:r>
            <a:r>
              <a:rPr lang="it-IT" sz="2000" dirty="0">
                <a:latin typeface="Avenir Light" panose="020B0402020203020204" pitchFamily="34" charset="77"/>
              </a:rPr>
              <a:t> </a:t>
            </a:r>
            <a:r>
              <a:rPr lang="it-IT" sz="2000" dirty="0" err="1">
                <a:latin typeface="Avenir Light" panose="020B0402020203020204" pitchFamily="34" charset="77"/>
              </a:rPr>
              <a:t>lysate</a:t>
            </a:r>
            <a:r>
              <a:rPr lang="it-IT" sz="2000" dirty="0">
                <a:latin typeface="Avenir Light" panose="020B0402020203020204" pitchFamily="34" charset="77"/>
              </a:rPr>
              <a:t> </a:t>
            </a:r>
          </a:p>
        </p:txBody>
      </p:sp>
      <p:pic>
        <p:nvPicPr>
          <p:cNvPr id="48" name="Immagine 47">
            <a:extLst>
              <a:ext uri="{FF2B5EF4-FFF2-40B4-BE49-F238E27FC236}">
                <a16:creationId xmlns:a16="http://schemas.microsoft.com/office/drawing/2014/main" id="{83DA6C52-3F6A-D848-ACB7-3CA2AF438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385" y="6389138"/>
            <a:ext cx="4818629" cy="1491152"/>
          </a:xfrm>
          <a:prstGeom prst="rect">
            <a:avLst/>
          </a:prstGeom>
        </p:spPr>
      </p:pic>
      <p:pic>
        <p:nvPicPr>
          <p:cNvPr id="55" name="Immagine 54">
            <a:extLst>
              <a:ext uri="{FF2B5EF4-FFF2-40B4-BE49-F238E27FC236}">
                <a16:creationId xmlns:a16="http://schemas.microsoft.com/office/drawing/2014/main" id="{099DAE11-F5AB-4348-8FC7-DCF02EBA3C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10" y="6595702"/>
            <a:ext cx="6608129" cy="3666706"/>
          </a:xfrm>
          <a:prstGeom prst="rect">
            <a:avLst/>
          </a:prstGeom>
        </p:spPr>
      </p:pic>
      <p:pic>
        <p:nvPicPr>
          <p:cNvPr id="57" name="Immagine 56">
            <a:extLst>
              <a:ext uri="{FF2B5EF4-FFF2-40B4-BE49-F238E27FC236}">
                <a16:creationId xmlns:a16="http://schemas.microsoft.com/office/drawing/2014/main" id="{AC2A749E-D5A2-3D49-AB10-462BC7AB6D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66393" y="5756127"/>
            <a:ext cx="2731630" cy="4021095"/>
          </a:xfrm>
          <a:prstGeom prst="rect">
            <a:avLst/>
          </a:prstGeom>
        </p:spPr>
      </p:pic>
      <p:sp>
        <p:nvSpPr>
          <p:cNvPr id="63" name="CasellaDiTesto 62">
            <a:extLst>
              <a:ext uri="{FF2B5EF4-FFF2-40B4-BE49-F238E27FC236}">
                <a16:creationId xmlns:a16="http://schemas.microsoft.com/office/drawing/2014/main" id="{EFC60450-B559-5748-AB3B-35975FF9C08D}"/>
              </a:ext>
            </a:extLst>
          </p:cNvPr>
          <p:cNvSpPr txBox="1"/>
          <p:nvPr/>
        </p:nvSpPr>
        <p:spPr>
          <a:xfrm>
            <a:off x="12353397" y="1007631"/>
            <a:ext cx="5425991" cy="707886"/>
          </a:xfrm>
          <a:prstGeom prst="rect">
            <a:avLst/>
          </a:prstGeom>
          <a:noFill/>
        </p:spPr>
        <p:txBody>
          <a:bodyPr wrap="square" rtlCol="0">
            <a:spAutoFit/>
          </a:bodyPr>
          <a:lstStyle/>
          <a:p>
            <a:pPr algn="ctr"/>
            <a:r>
              <a:rPr lang="it-IT" sz="2000" dirty="0">
                <a:latin typeface="Avenir Light" panose="020B0402020203020204" pitchFamily="34" charset="77"/>
              </a:rPr>
              <a:t>5. </a:t>
            </a:r>
            <a:r>
              <a:rPr lang="it-IT" sz="2000" dirty="0" err="1">
                <a:latin typeface="Avenir Light" panose="020B0402020203020204" pitchFamily="34" charset="77"/>
              </a:rPr>
              <a:t>Sequencing</a:t>
            </a:r>
            <a:r>
              <a:rPr lang="it-IT" sz="2000" dirty="0">
                <a:latin typeface="Avenir Light" panose="020B0402020203020204" pitchFamily="34" charset="77"/>
              </a:rPr>
              <a:t> </a:t>
            </a:r>
            <a:r>
              <a:rPr lang="it-IT" sz="2000" dirty="0" err="1">
                <a:latin typeface="Avenir Light" panose="020B0402020203020204" pitchFamily="34" charset="77"/>
              </a:rPr>
              <a:t>analysis</a:t>
            </a:r>
            <a:r>
              <a:rPr lang="it-IT" sz="2000" dirty="0">
                <a:latin typeface="Avenir Light" panose="020B0402020203020204" pitchFamily="34" charset="77"/>
              </a:rPr>
              <a:t> of </a:t>
            </a:r>
            <a:r>
              <a:rPr lang="it-IT" sz="2000" dirty="0" err="1">
                <a:latin typeface="Avenir Light" panose="020B0402020203020204" pitchFamily="34" charset="77"/>
              </a:rPr>
              <a:t>indels</a:t>
            </a:r>
            <a:r>
              <a:rPr lang="it-IT" sz="2000" dirty="0">
                <a:latin typeface="Avenir Light" panose="020B0402020203020204" pitchFamily="34" charset="77"/>
              </a:rPr>
              <a:t> from </a:t>
            </a:r>
            <a:r>
              <a:rPr lang="it-IT" sz="2000" dirty="0" err="1">
                <a:latin typeface="Avenir Light" panose="020B0402020203020204" pitchFamily="34" charset="77"/>
              </a:rPr>
              <a:t>whole</a:t>
            </a:r>
            <a:r>
              <a:rPr lang="it-IT" sz="2000" dirty="0">
                <a:latin typeface="Avenir Light" panose="020B0402020203020204" pitchFamily="34" charset="77"/>
              </a:rPr>
              <a:t> </a:t>
            </a:r>
            <a:r>
              <a:rPr lang="it-IT" sz="2000" dirty="0" err="1">
                <a:latin typeface="Avenir Light" panose="020B0402020203020204" pitchFamily="34" charset="77"/>
              </a:rPr>
              <a:t>spinal</a:t>
            </a:r>
            <a:r>
              <a:rPr lang="it-IT" sz="2000" dirty="0">
                <a:latin typeface="Avenir Light" panose="020B0402020203020204" pitchFamily="34" charset="77"/>
              </a:rPr>
              <a:t> </a:t>
            </a:r>
            <a:r>
              <a:rPr lang="it-IT" sz="2000" dirty="0" err="1">
                <a:latin typeface="Avenir Light" panose="020B0402020203020204" pitchFamily="34" charset="77"/>
              </a:rPr>
              <a:t>cord</a:t>
            </a:r>
            <a:r>
              <a:rPr lang="it-IT" sz="2000" dirty="0">
                <a:latin typeface="Avenir Light" panose="020B0402020203020204" pitchFamily="34" charset="77"/>
              </a:rPr>
              <a:t> </a:t>
            </a:r>
            <a:r>
              <a:rPr lang="it-IT" sz="2000" dirty="0" err="1">
                <a:latin typeface="Avenir Light" panose="020B0402020203020204" pitchFamily="34" charset="77"/>
              </a:rPr>
              <a:t>tissue</a:t>
            </a:r>
            <a:r>
              <a:rPr lang="it-IT" sz="2000" dirty="0">
                <a:latin typeface="Avenir Light" panose="020B0402020203020204" pitchFamily="34" charset="77"/>
              </a:rPr>
              <a:t> </a:t>
            </a:r>
          </a:p>
        </p:txBody>
      </p:sp>
      <p:pic>
        <p:nvPicPr>
          <p:cNvPr id="65" name="Immagine 64" descr="Immagine che contiene tavolo&#10;&#10;Descrizione generata automaticamente">
            <a:extLst>
              <a:ext uri="{FF2B5EF4-FFF2-40B4-BE49-F238E27FC236}">
                <a16:creationId xmlns:a16="http://schemas.microsoft.com/office/drawing/2014/main" id="{9080CC8A-4C75-244A-A215-903A54FE7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89693" y="1684987"/>
            <a:ext cx="5038448" cy="2912853"/>
          </a:xfrm>
          <a:prstGeom prst="rect">
            <a:avLst/>
          </a:prstGeom>
        </p:spPr>
      </p:pic>
      <p:cxnSp>
        <p:nvCxnSpPr>
          <p:cNvPr id="70" name="Connettore 2 69">
            <a:extLst>
              <a:ext uri="{FF2B5EF4-FFF2-40B4-BE49-F238E27FC236}">
                <a16:creationId xmlns:a16="http://schemas.microsoft.com/office/drawing/2014/main" id="{B5EBF7A1-DB0D-3644-80E8-F1783E6876F5}"/>
              </a:ext>
            </a:extLst>
          </p:cNvPr>
          <p:cNvCxnSpPr>
            <a:cxnSpLocks/>
          </p:cNvCxnSpPr>
          <p:nvPr/>
        </p:nvCxnSpPr>
        <p:spPr>
          <a:xfrm>
            <a:off x="4462544" y="4141404"/>
            <a:ext cx="5938752" cy="1563834"/>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sp>
        <p:nvSpPr>
          <p:cNvPr id="74" name="CasellaDiTesto 73">
            <a:extLst>
              <a:ext uri="{FF2B5EF4-FFF2-40B4-BE49-F238E27FC236}">
                <a16:creationId xmlns:a16="http://schemas.microsoft.com/office/drawing/2014/main" id="{620B0B15-5F06-B94F-B2B0-8CB36CCFD647}"/>
              </a:ext>
            </a:extLst>
          </p:cNvPr>
          <p:cNvSpPr txBox="1"/>
          <p:nvPr/>
        </p:nvSpPr>
        <p:spPr>
          <a:xfrm>
            <a:off x="14641244" y="5007623"/>
            <a:ext cx="3581928" cy="707886"/>
          </a:xfrm>
          <a:prstGeom prst="rect">
            <a:avLst/>
          </a:prstGeom>
          <a:noFill/>
        </p:spPr>
        <p:txBody>
          <a:bodyPr wrap="square" rtlCol="0">
            <a:spAutoFit/>
          </a:bodyPr>
          <a:lstStyle/>
          <a:p>
            <a:pPr algn="ctr"/>
            <a:r>
              <a:rPr lang="it-IT" sz="2000" dirty="0">
                <a:latin typeface="Avenir Light" panose="020B0402020203020204" pitchFamily="34" charset="77"/>
              </a:rPr>
              <a:t>4. </a:t>
            </a:r>
            <a:r>
              <a:rPr lang="it-IT" sz="2000" dirty="0" err="1">
                <a:latin typeface="Avenir Light" panose="020B0402020203020204" pitchFamily="34" charset="77"/>
              </a:rPr>
              <a:t>Number</a:t>
            </a:r>
            <a:r>
              <a:rPr lang="it-IT" sz="2000" dirty="0">
                <a:latin typeface="Avenir Light" panose="020B0402020203020204" pitchFamily="34" charset="77"/>
              </a:rPr>
              <a:t> of </a:t>
            </a:r>
            <a:r>
              <a:rPr lang="it-IT" sz="2000" dirty="0" err="1">
                <a:latin typeface="Avenir Light" panose="020B0402020203020204" pitchFamily="34" charset="77"/>
              </a:rPr>
              <a:t>ChAT</a:t>
            </a:r>
            <a:r>
              <a:rPr lang="it-IT" sz="2000" dirty="0">
                <a:latin typeface="Avenir Light" panose="020B0402020203020204" pitchFamily="34" charset="77"/>
              </a:rPr>
              <a:t>+ </a:t>
            </a:r>
            <a:r>
              <a:rPr lang="it-IT" sz="2000" dirty="0" err="1">
                <a:latin typeface="Avenir Light" panose="020B0402020203020204" pitchFamily="34" charset="77"/>
              </a:rPr>
              <a:t>neurons</a:t>
            </a:r>
            <a:r>
              <a:rPr lang="it-IT" sz="2000" dirty="0">
                <a:latin typeface="Avenir Light" panose="020B0402020203020204" pitchFamily="34" charset="77"/>
              </a:rPr>
              <a:t> from </a:t>
            </a:r>
            <a:r>
              <a:rPr lang="it-IT" sz="2000" dirty="0" err="1">
                <a:latin typeface="Avenir Light" panose="020B0402020203020204" pitchFamily="34" charset="77"/>
              </a:rPr>
              <a:t>spinal</a:t>
            </a:r>
            <a:r>
              <a:rPr lang="it-IT" sz="2000" dirty="0">
                <a:latin typeface="Avenir Light" panose="020B0402020203020204" pitchFamily="34" charset="77"/>
              </a:rPr>
              <a:t> </a:t>
            </a:r>
            <a:r>
              <a:rPr lang="it-IT" sz="2000" dirty="0" err="1">
                <a:latin typeface="Avenir Light" panose="020B0402020203020204" pitchFamily="34" charset="77"/>
              </a:rPr>
              <a:t>cord</a:t>
            </a:r>
            <a:r>
              <a:rPr lang="it-IT" sz="2000" dirty="0">
                <a:latin typeface="Avenir Light" panose="020B0402020203020204" pitchFamily="34" charset="77"/>
              </a:rPr>
              <a:t> </a:t>
            </a:r>
            <a:r>
              <a:rPr lang="it-IT" sz="2000" dirty="0" err="1">
                <a:latin typeface="Avenir Light" panose="020B0402020203020204" pitchFamily="34" charset="77"/>
              </a:rPr>
              <a:t>hemisection</a:t>
            </a:r>
            <a:r>
              <a:rPr lang="it-IT" sz="2000" dirty="0">
                <a:latin typeface="Avenir Light" panose="020B0402020203020204" pitchFamily="34" charset="77"/>
              </a:rPr>
              <a:t> </a:t>
            </a:r>
          </a:p>
        </p:txBody>
      </p:sp>
      <p:sp>
        <p:nvSpPr>
          <p:cNvPr id="27" name="CasellaDiTesto 26">
            <a:extLst>
              <a:ext uri="{FF2B5EF4-FFF2-40B4-BE49-F238E27FC236}">
                <a16:creationId xmlns:a16="http://schemas.microsoft.com/office/drawing/2014/main" id="{DA2D6680-0D78-AE44-845C-11FDBAE6452A}"/>
              </a:ext>
            </a:extLst>
          </p:cNvPr>
          <p:cNvSpPr txBox="1"/>
          <p:nvPr/>
        </p:nvSpPr>
        <p:spPr>
          <a:xfrm>
            <a:off x="13030200" y="9715501"/>
            <a:ext cx="5240214" cy="492443"/>
          </a:xfrm>
          <a:prstGeom prst="rect">
            <a:avLst/>
          </a:prstGeom>
          <a:noFill/>
        </p:spPr>
        <p:txBody>
          <a:bodyPr wrap="square" rtlCol="0">
            <a:spAutoFit/>
          </a:bodyPr>
          <a:lstStyle/>
          <a:p>
            <a:r>
              <a:rPr lang="it-IT" sz="1300" dirty="0" err="1">
                <a:latin typeface="Avenir Light" panose="020B0402020203020204" pitchFamily="34" charset="77"/>
              </a:rPr>
              <a:t>Adapted</a:t>
            </a:r>
            <a:r>
              <a:rPr lang="it-IT" sz="1300" dirty="0">
                <a:latin typeface="Avenir Light" panose="020B0402020203020204" pitchFamily="34" charset="77"/>
              </a:rPr>
              <a:t> from "In vivo </a:t>
            </a:r>
            <a:r>
              <a:rPr lang="it-IT" sz="1300" dirty="0" err="1">
                <a:latin typeface="Avenir Light" panose="020B0402020203020204" pitchFamily="34" charset="77"/>
              </a:rPr>
              <a:t>genome</a:t>
            </a:r>
            <a:r>
              <a:rPr lang="it-IT" sz="1300" dirty="0">
                <a:latin typeface="Avenir Light" panose="020B0402020203020204" pitchFamily="34" charset="77"/>
              </a:rPr>
              <a:t> editing </a:t>
            </a:r>
            <a:r>
              <a:rPr lang="it-IT" sz="1300" dirty="0" err="1">
                <a:latin typeface="Avenir Light" panose="020B0402020203020204" pitchFamily="34" charset="77"/>
              </a:rPr>
              <a:t>improves</a:t>
            </a:r>
            <a:r>
              <a:rPr lang="it-IT" sz="1300" dirty="0">
                <a:latin typeface="Avenir Light" panose="020B0402020203020204" pitchFamily="34" charset="77"/>
              </a:rPr>
              <a:t> </a:t>
            </a:r>
            <a:r>
              <a:rPr lang="it-IT" sz="1300" dirty="0" err="1">
                <a:latin typeface="Avenir Light" panose="020B0402020203020204" pitchFamily="34" charset="77"/>
              </a:rPr>
              <a:t>motor</a:t>
            </a:r>
            <a:r>
              <a:rPr lang="it-IT" sz="1300" dirty="0">
                <a:latin typeface="Avenir Light" panose="020B0402020203020204" pitchFamily="34" charset="77"/>
              </a:rPr>
              <a:t> </a:t>
            </a:r>
            <a:r>
              <a:rPr lang="it-IT" sz="1300" dirty="0" err="1">
                <a:latin typeface="Avenir Light" panose="020B0402020203020204" pitchFamily="34" charset="77"/>
              </a:rPr>
              <a:t>function</a:t>
            </a:r>
            <a:r>
              <a:rPr lang="it-IT" sz="1300" dirty="0">
                <a:latin typeface="Avenir Light" panose="020B0402020203020204" pitchFamily="34" charset="77"/>
              </a:rPr>
              <a:t> and </a:t>
            </a:r>
            <a:r>
              <a:rPr lang="it-IT" sz="1300" dirty="0" err="1">
                <a:latin typeface="Avenir Light" panose="020B0402020203020204" pitchFamily="34" charset="77"/>
              </a:rPr>
              <a:t>extends</a:t>
            </a:r>
            <a:r>
              <a:rPr lang="it-IT" sz="1300" dirty="0">
                <a:latin typeface="Avenir Light" panose="020B0402020203020204" pitchFamily="34" charset="77"/>
              </a:rPr>
              <a:t> </a:t>
            </a:r>
            <a:r>
              <a:rPr lang="it-IT" sz="1300" dirty="0" err="1">
                <a:latin typeface="Avenir Light" panose="020B0402020203020204" pitchFamily="34" charset="77"/>
              </a:rPr>
              <a:t>survival</a:t>
            </a:r>
            <a:r>
              <a:rPr lang="it-IT" sz="1300" dirty="0">
                <a:latin typeface="Avenir Light" panose="020B0402020203020204" pitchFamily="34" charset="77"/>
              </a:rPr>
              <a:t> in a mouse model of ALS" Thomas </a:t>
            </a:r>
            <a:r>
              <a:rPr lang="it-IT" sz="1300" dirty="0" err="1">
                <a:latin typeface="Avenir Light" panose="020B0402020203020204" pitchFamily="34" charset="77"/>
              </a:rPr>
              <a:t>Gaj</a:t>
            </a:r>
            <a:r>
              <a:rPr lang="it-IT" sz="1300" dirty="0">
                <a:latin typeface="Avenir Light" panose="020B0402020203020204" pitchFamily="34" charset="77"/>
              </a:rPr>
              <a:t> et al.</a:t>
            </a:r>
          </a:p>
        </p:txBody>
      </p:sp>
      <p:sp>
        <p:nvSpPr>
          <p:cNvPr id="35" name="CasellaDiTesto 34">
            <a:extLst>
              <a:ext uri="{FF2B5EF4-FFF2-40B4-BE49-F238E27FC236}">
                <a16:creationId xmlns:a16="http://schemas.microsoft.com/office/drawing/2014/main" id="{815B5AFE-9245-9248-AF5A-FABB1967224C}"/>
              </a:ext>
            </a:extLst>
          </p:cNvPr>
          <p:cNvSpPr txBox="1"/>
          <p:nvPr/>
        </p:nvSpPr>
        <p:spPr>
          <a:xfrm rot="18774586">
            <a:off x="16010668" y="8586287"/>
            <a:ext cx="527644" cy="461665"/>
          </a:xfrm>
          <a:prstGeom prst="rect">
            <a:avLst/>
          </a:prstGeom>
          <a:solidFill>
            <a:schemeClr val="bg1"/>
          </a:solidFill>
        </p:spPr>
        <p:txBody>
          <a:bodyPr wrap="square" rtlCol="0">
            <a:spAutoFit/>
          </a:bodyPr>
          <a:lstStyle/>
          <a:p>
            <a:r>
              <a:rPr lang="it-IT" sz="1200" dirty="0"/>
              <a:t>-</a:t>
            </a:r>
            <a:r>
              <a:rPr lang="it-IT" sz="1100" dirty="0" err="1"/>
              <a:t>Fus</a:t>
            </a:r>
            <a:endParaRPr lang="it-IT" sz="1100" dirty="0"/>
          </a:p>
          <a:p>
            <a:endParaRPr lang="it-IT" sz="1200" dirty="0"/>
          </a:p>
        </p:txBody>
      </p:sp>
      <p:sp>
        <p:nvSpPr>
          <p:cNvPr id="36" name="CasellaDiTesto 35">
            <a:extLst>
              <a:ext uri="{FF2B5EF4-FFF2-40B4-BE49-F238E27FC236}">
                <a16:creationId xmlns:a16="http://schemas.microsoft.com/office/drawing/2014/main" id="{40A789E2-014B-E545-9384-1F53003AD598}"/>
              </a:ext>
            </a:extLst>
          </p:cNvPr>
          <p:cNvSpPr txBox="1"/>
          <p:nvPr/>
        </p:nvSpPr>
        <p:spPr>
          <a:xfrm rot="18774586">
            <a:off x="17115629" y="8586288"/>
            <a:ext cx="527644" cy="461665"/>
          </a:xfrm>
          <a:prstGeom prst="rect">
            <a:avLst/>
          </a:prstGeom>
          <a:solidFill>
            <a:schemeClr val="bg1"/>
          </a:solidFill>
        </p:spPr>
        <p:txBody>
          <a:bodyPr wrap="square" rtlCol="0">
            <a:spAutoFit/>
          </a:bodyPr>
          <a:lstStyle/>
          <a:p>
            <a:r>
              <a:rPr lang="it-IT" sz="1200" dirty="0"/>
              <a:t>-</a:t>
            </a:r>
            <a:r>
              <a:rPr lang="it-IT" sz="1100" dirty="0" err="1"/>
              <a:t>Fus</a:t>
            </a:r>
            <a:endParaRPr lang="it-IT" sz="1100" dirty="0"/>
          </a:p>
          <a:p>
            <a:endParaRPr lang="it-IT" sz="1200" dirty="0"/>
          </a:p>
        </p:txBody>
      </p:sp>
      <p:sp>
        <p:nvSpPr>
          <p:cNvPr id="28" name="CasellaDiTesto 27">
            <a:extLst>
              <a:ext uri="{FF2B5EF4-FFF2-40B4-BE49-F238E27FC236}">
                <a16:creationId xmlns:a16="http://schemas.microsoft.com/office/drawing/2014/main" id="{3D523120-2641-DF42-B638-2B1A8DB2ACB6}"/>
              </a:ext>
            </a:extLst>
          </p:cNvPr>
          <p:cNvSpPr txBox="1"/>
          <p:nvPr/>
        </p:nvSpPr>
        <p:spPr>
          <a:xfrm>
            <a:off x="736847" y="1539700"/>
            <a:ext cx="1532850" cy="1138773"/>
          </a:xfrm>
          <a:prstGeom prst="rect">
            <a:avLst/>
          </a:prstGeom>
          <a:solidFill>
            <a:schemeClr val="bg1"/>
          </a:solidFill>
        </p:spPr>
        <p:txBody>
          <a:bodyPr wrap="square" rtlCol="0">
            <a:spAutoFit/>
          </a:bodyPr>
          <a:lstStyle/>
          <a:p>
            <a:pPr algn="ctr"/>
            <a:r>
              <a:rPr lang="it-IT" sz="2000" dirty="0"/>
              <a:t>AAV</a:t>
            </a:r>
            <a:r>
              <a:rPr lang="it-IT" sz="2400" dirty="0"/>
              <a:t> </a:t>
            </a:r>
            <a:r>
              <a:rPr lang="it-IT" sz="2000" dirty="0"/>
              <a:t>production in HEK293</a:t>
            </a:r>
            <a:r>
              <a:rPr lang="it-IT" sz="2400" dirty="0"/>
              <a:t> </a:t>
            </a:r>
          </a:p>
        </p:txBody>
      </p:sp>
    </p:spTree>
    <p:extLst>
      <p:ext uri="{BB962C8B-B14F-4D97-AF65-F5344CB8AC3E}">
        <p14:creationId xmlns:p14="http://schemas.microsoft.com/office/powerpoint/2010/main" val="2951447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21EADE3-50ED-6D4B-938C-28546D75C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65" y="1547534"/>
            <a:ext cx="9628831" cy="2818194"/>
          </a:xfrm>
          <a:prstGeom prst="rect">
            <a:avLst/>
          </a:prstGeom>
        </p:spPr>
      </p:pic>
      <p:cxnSp>
        <p:nvCxnSpPr>
          <p:cNvPr id="5" name="Connettore 2 4">
            <a:extLst>
              <a:ext uri="{FF2B5EF4-FFF2-40B4-BE49-F238E27FC236}">
                <a16:creationId xmlns:a16="http://schemas.microsoft.com/office/drawing/2014/main" id="{26E52661-85E0-E748-A239-BDAAE5E52A71}"/>
              </a:ext>
            </a:extLst>
          </p:cNvPr>
          <p:cNvCxnSpPr>
            <a:cxnSpLocks/>
          </p:cNvCxnSpPr>
          <p:nvPr/>
        </p:nvCxnSpPr>
        <p:spPr>
          <a:xfrm flipH="1">
            <a:off x="3358696" y="4397420"/>
            <a:ext cx="4552890" cy="753140"/>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cxnSp>
        <p:nvCxnSpPr>
          <p:cNvPr id="7" name="Connettore 2 6">
            <a:extLst>
              <a:ext uri="{FF2B5EF4-FFF2-40B4-BE49-F238E27FC236}">
                <a16:creationId xmlns:a16="http://schemas.microsoft.com/office/drawing/2014/main" id="{4349CE83-067C-4A40-9C60-736E67ECAF91}"/>
              </a:ext>
            </a:extLst>
          </p:cNvPr>
          <p:cNvCxnSpPr>
            <a:cxnSpLocks/>
          </p:cNvCxnSpPr>
          <p:nvPr/>
        </p:nvCxnSpPr>
        <p:spPr>
          <a:xfrm flipH="1">
            <a:off x="7086600" y="4365728"/>
            <a:ext cx="824986" cy="1304764"/>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cxnSp>
        <p:nvCxnSpPr>
          <p:cNvPr id="9" name="Connettore 2 8">
            <a:extLst>
              <a:ext uri="{FF2B5EF4-FFF2-40B4-BE49-F238E27FC236}">
                <a16:creationId xmlns:a16="http://schemas.microsoft.com/office/drawing/2014/main" id="{718A6954-66F3-F649-951D-B74B13E97409}"/>
              </a:ext>
            </a:extLst>
          </p:cNvPr>
          <p:cNvCxnSpPr>
            <a:cxnSpLocks/>
          </p:cNvCxnSpPr>
          <p:nvPr/>
        </p:nvCxnSpPr>
        <p:spPr>
          <a:xfrm>
            <a:off x="7911586" y="4384322"/>
            <a:ext cx="3326894" cy="1279621"/>
          </a:xfrm>
          <a:prstGeom prst="straightConnector1">
            <a:avLst/>
          </a:prstGeom>
          <a:ln w="57150">
            <a:solidFill>
              <a:srgbClr val="70151A"/>
            </a:solidFill>
            <a:tailEnd type="triangle"/>
          </a:ln>
        </p:spPr>
        <p:style>
          <a:lnRef idx="3">
            <a:schemeClr val="dk1"/>
          </a:lnRef>
          <a:fillRef idx="0">
            <a:schemeClr val="dk1"/>
          </a:fillRef>
          <a:effectRef idx="2">
            <a:schemeClr val="dk1"/>
          </a:effectRef>
          <a:fontRef idx="minor">
            <a:schemeClr val="tx1"/>
          </a:fontRef>
        </p:style>
      </p:cxnSp>
      <p:pic>
        <p:nvPicPr>
          <p:cNvPr id="15" name="Immagine 14">
            <a:extLst>
              <a:ext uri="{FF2B5EF4-FFF2-40B4-BE49-F238E27FC236}">
                <a16:creationId xmlns:a16="http://schemas.microsoft.com/office/drawing/2014/main" id="{6BFBA324-9CBB-464D-A5FE-3D71201C6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9241" y="6244976"/>
            <a:ext cx="4597400" cy="4022725"/>
          </a:xfrm>
          <a:prstGeom prst="rect">
            <a:avLst/>
          </a:prstGeom>
        </p:spPr>
      </p:pic>
      <p:pic>
        <p:nvPicPr>
          <p:cNvPr id="17" name="Immagine 16">
            <a:extLst>
              <a:ext uri="{FF2B5EF4-FFF2-40B4-BE49-F238E27FC236}">
                <a16:creationId xmlns:a16="http://schemas.microsoft.com/office/drawing/2014/main" id="{A0EEE5DF-243D-3B40-B43D-8ABA540071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6176" y="6261735"/>
            <a:ext cx="4597400" cy="4022725"/>
          </a:xfrm>
          <a:prstGeom prst="rect">
            <a:avLst/>
          </a:prstGeom>
        </p:spPr>
      </p:pic>
      <p:sp>
        <p:nvSpPr>
          <p:cNvPr id="18" name="CasellaDiTesto 17">
            <a:extLst>
              <a:ext uri="{FF2B5EF4-FFF2-40B4-BE49-F238E27FC236}">
                <a16:creationId xmlns:a16="http://schemas.microsoft.com/office/drawing/2014/main" id="{046CFDCF-6F26-FC48-8562-2BA40CF9C0C1}"/>
              </a:ext>
            </a:extLst>
          </p:cNvPr>
          <p:cNvSpPr txBox="1"/>
          <p:nvPr/>
        </p:nvSpPr>
        <p:spPr>
          <a:xfrm>
            <a:off x="1263430" y="5425164"/>
            <a:ext cx="1840581" cy="400110"/>
          </a:xfrm>
          <a:prstGeom prst="rect">
            <a:avLst/>
          </a:prstGeom>
          <a:noFill/>
        </p:spPr>
        <p:txBody>
          <a:bodyPr wrap="square" rtlCol="0">
            <a:spAutoFit/>
          </a:bodyPr>
          <a:lstStyle/>
          <a:p>
            <a:r>
              <a:rPr lang="it-IT" sz="2000" dirty="0">
                <a:latin typeface="Avenir Light" panose="020B0402020203020204" pitchFamily="34" charset="77"/>
              </a:rPr>
              <a:t>5. </a:t>
            </a:r>
            <a:r>
              <a:rPr lang="it-IT" sz="2000" dirty="0" err="1">
                <a:latin typeface="Avenir Light" panose="020B0402020203020204" pitchFamily="34" charset="77"/>
              </a:rPr>
              <a:t>Survival</a:t>
            </a:r>
            <a:r>
              <a:rPr lang="it-IT" sz="2000" dirty="0">
                <a:latin typeface="Avenir Light" panose="020B0402020203020204" pitchFamily="34" charset="77"/>
              </a:rPr>
              <a:t> rate</a:t>
            </a:r>
          </a:p>
        </p:txBody>
      </p:sp>
      <p:sp>
        <p:nvSpPr>
          <p:cNvPr id="19" name="CasellaDiTesto 18">
            <a:extLst>
              <a:ext uri="{FF2B5EF4-FFF2-40B4-BE49-F238E27FC236}">
                <a16:creationId xmlns:a16="http://schemas.microsoft.com/office/drawing/2014/main" id="{DF5F6FFA-E3CE-0B44-A363-6CF8C149ADF1}"/>
              </a:ext>
            </a:extLst>
          </p:cNvPr>
          <p:cNvSpPr txBox="1"/>
          <p:nvPr/>
        </p:nvSpPr>
        <p:spPr>
          <a:xfrm>
            <a:off x="5439734" y="5862861"/>
            <a:ext cx="3018783" cy="400110"/>
          </a:xfrm>
          <a:prstGeom prst="rect">
            <a:avLst/>
          </a:prstGeom>
          <a:noFill/>
        </p:spPr>
        <p:txBody>
          <a:bodyPr wrap="square" rtlCol="0">
            <a:spAutoFit/>
          </a:bodyPr>
          <a:lstStyle/>
          <a:p>
            <a:r>
              <a:rPr lang="it-IT" sz="2000" dirty="0">
                <a:latin typeface="Avenir Light" panose="020B0402020203020204" pitchFamily="34" charset="77"/>
              </a:rPr>
              <a:t>6. </a:t>
            </a:r>
            <a:r>
              <a:rPr lang="it-IT" sz="2000" dirty="0" err="1">
                <a:latin typeface="Avenir Light" panose="020B0402020203020204" pitchFamily="34" charset="77"/>
              </a:rPr>
              <a:t>Rotarod</a:t>
            </a:r>
            <a:r>
              <a:rPr lang="it-IT" sz="2000" dirty="0">
                <a:latin typeface="Avenir Light" panose="020B0402020203020204" pitchFamily="34" charset="77"/>
              </a:rPr>
              <a:t> performance</a:t>
            </a:r>
          </a:p>
        </p:txBody>
      </p:sp>
      <p:sp>
        <p:nvSpPr>
          <p:cNvPr id="20" name="CasellaDiTesto 19">
            <a:extLst>
              <a:ext uri="{FF2B5EF4-FFF2-40B4-BE49-F238E27FC236}">
                <a16:creationId xmlns:a16="http://schemas.microsoft.com/office/drawing/2014/main" id="{0A644E3A-3197-3B4E-927F-165EC2F241AF}"/>
              </a:ext>
            </a:extLst>
          </p:cNvPr>
          <p:cNvSpPr txBox="1"/>
          <p:nvPr/>
        </p:nvSpPr>
        <p:spPr>
          <a:xfrm>
            <a:off x="10258931" y="5851160"/>
            <a:ext cx="2231889" cy="400110"/>
          </a:xfrm>
          <a:prstGeom prst="rect">
            <a:avLst/>
          </a:prstGeom>
          <a:noFill/>
        </p:spPr>
        <p:txBody>
          <a:bodyPr wrap="square" rtlCol="0">
            <a:spAutoFit/>
          </a:bodyPr>
          <a:lstStyle/>
          <a:p>
            <a:r>
              <a:rPr lang="it-IT" sz="2000" dirty="0">
                <a:latin typeface="Avenir Light" panose="020B0402020203020204" pitchFamily="34" charset="77"/>
              </a:rPr>
              <a:t>7. </a:t>
            </a:r>
            <a:r>
              <a:rPr lang="it-IT" sz="2000" dirty="0" err="1">
                <a:latin typeface="Avenir Light" panose="020B0402020203020204" pitchFamily="34" charset="77"/>
              </a:rPr>
              <a:t>Weight</a:t>
            </a:r>
            <a:r>
              <a:rPr lang="it-IT" sz="2000" dirty="0">
                <a:latin typeface="Avenir Light" panose="020B0402020203020204" pitchFamily="34" charset="77"/>
              </a:rPr>
              <a:t> </a:t>
            </a:r>
            <a:r>
              <a:rPr lang="it-IT" sz="2000" dirty="0" err="1">
                <a:latin typeface="Avenir Light" panose="020B0402020203020204" pitchFamily="34" charset="77"/>
              </a:rPr>
              <a:t>analysis</a:t>
            </a:r>
            <a:endParaRPr lang="it-IT" sz="2000" dirty="0">
              <a:latin typeface="Avenir Light" panose="020B0402020203020204" pitchFamily="34" charset="77"/>
            </a:endParaRPr>
          </a:p>
        </p:txBody>
      </p:sp>
      <p:pic>
        <p:nvPicPr>
          <p:cNvPr id="28" name="Immagine 27">
            <a:extLst>
              <a:ext uri="{FF2B5EF4-FFF2-40B4-BE49-F238E27FC236}">
                <a16:creationId xmlns:a16="http://schemas.microsoft.com/office/drawing/2014/main" id="{FA0A16F8-AA39-C240-ABD1-09195B3CD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361" y="5852895"/>
            <a:ext cx="2378717" cy="4398739"/>
          </a:xfrm>
          <a:prstGeom prst="rect">
            <a:avLst/>
          </a:prstGeom>
        </p:spPr>
      </p:pic>
      <p:pic>
        <p:nvPicPr>
          <p:cNvPr id="30" name="Immagine 29" descr="Immagine che contiene testo&#10;&#10;Descrizione generata automaticamente">
            <a:extLst>
              <a:ext uri="{FF2B5EF4-FFF2-40B4-BE49-F238E27FC236}">
                <a16:creationId xmlns:a16="http://schemas.microsoft.com/office/drawing/2014/main" id="{F307BB9C-9CAE-2944-9320-F08B21D970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80513" y="7414530"/>
            <a:ext cx="3499853" cy="1295400"/>
          </a:xfrm>
          <a:prstGeom prst="rect">
            <a:avLst/>
          </a:prstGeom>
        </p:spPr>
      </p:pic>
      <p:sp>
        <p:nvSpPr>
          <p:cNvPr id="31" name="CasellaDiTesto 30">
            <a:extLst>
              <a:ext uri="{FF2B5EF4-FFF2-40B4-BE49-F238E27FC236}">
                <a16:creationId xmlns:a16="http://schemas.microsoft.com/office/drawing/2014/main" id="{07AC5CE0-C118-AF4A-B26B-F229275009DB}"/>
              </a:ext>
            </a:extLst>
          </p:cNvPr>
          <p:cNvSpPr txBox="1"/>
          <p:nvPr/>
        </p:nvSpPr>
        <p:spPr>
          <a:xfrm>
            <a:off x="11557125" y="1751266"/>
            <a:ext cx="6647158" cy="1015663"/>
          </a:xfrm>
          <a:prstGeom prst="rect">
            <a:avLst/>
          </a:prstGeom>
          <a:noFill/>
        </p:spPr>
        <p:txBody>
          <a:bodyPr wrap="square" rtlCol="0">
            <a:spAutoFit/>
          </a:bodyPr>
          <a:lstStyle/>
          <a:p>
            <a:pPr algn="ctr"/>
            <a:r>
              <a:rPr lang="it-IT" sz="2000" dirty="0">
                <a:latin typeface="Avenir Light" panose="020B0402020203020204" pitchFamily="34" charset="77"/>
              </a:rPr>
              <a:t>9. </a:t>
            </a:r>
            <a:r>
              <a:rPr lang="it-IT" sz="2000" dirty="0" err="1">
                <a:latin typeface="Avenir Light" panose="020B0402020203020204" pitchFamily="34" charset="77"/>
              </a:rPr>
              <a:t>Identification</a:t>
            </a:r>
            <a:r>
              <a:rPr lang="it-IT" sz="2000" dirty="0">
                <a:latin typeface="Avenir Light" panose="020B0402020203020204" pitchFamily="34" charset="77"/>
              </a:rPr>
              <a:t> of 10 mice </a:t>
            </a:r>
            <a:r>
              <a:rPr lang="it-IT" sz="2000" dirty="0" err="1">
                <a:latin typeface="Avenir Light" panose="020B0402020203020204" pitchFamily="34" charset="77"/>
              </a:rPr>
              <a:t>carrying</a:t>
            </a:r>
            <a:r>
              <a:rPr lang="it-IT" sz="2000" dirty="0">
                <a:latin typeface="Avenir Light" panose="020B0402020203020204" pitchFamily="34" charset="77"/>
              </a:rPr>
              <a:t> </a:t>
            </a:r>
            <a:r>
              <a:rPr lang="it-IT" sz="2000" dirty="0" err="1">
                <a:latin typeface="Avenir Light" panose="020B0402020203020204" pitchFamily="34" charset="77"/>
              </a:rPr>
              <a:t>genetic</a:t>
            </a:r>
            <a:r>
              <a:rPr lang="it-IT" sz="2000" dirty="0">
                <a:latin typeface="Avenir Light" panose="020B0402020203020204" pitchFamily="34" charset="77"/>
              </a:rPr>
              <a:t> </a:t>
            </a:r>
            <a:r>
              <a:rPr lang="it-IT" sz="2000" dirty="0" err="1">
                <a:latin typeface="Avenir Light" panose="020B0402020203020204" pitchFamily="34" charset="77"/>
              </a:rPr>
              <a:t>modifications</a:t>
            </a:r>
            <a:r>
              <a:rPr lang="it-IT" sz="2000" dirty="0">
                <a:latin typeface="Avenir Light" panose="020B0402020203020204" pitchFamily="34" charset="77"/>
              </a:rPr>
              <a:t> of the </a:t>
            </a:r>
            <a:r>
              <a:rPr lang="it-IT" sz="2000" dirty="0" err="1">
                <a:latin typeface="Avenir Light" panose="020B0402020203020204" pitchFamily="34" charset="77"/>
              </a:rPr>
              <a:t>mutant</a:t>
            </a:r>
            <a:r>
              <a:rPr lang="it-IT" sz="2000" dirty="0">
                <a:latin typeface="Avenir Light" panose="020B0402020203020204" pitchFamily="34" charset="77"/>
              </a:rPr>
              <a:t> allele </a:t>
            </a:r>
          </a:p>
          <a:p>
            <a:pPr algn="ctr"/>
            <a:endParaRPr lang="it-IT" sz="2000" dirty="0">
              <a:latin typeface="Avenir Light" panose="020B0402020203020204" pitchFamily="34" charset="77"/>
            </a:endParaRPr>
          </a:p>
        </p:txBody>
      </p:sp>
      <p:sp>
        <p:nvSpPr>
          <p:cNvPr id="36" name="AutoShape 4">
            <a:extLst>
              <a:ext uri="{FF2B5EF4-FFF2-40B4-BE49-F238E27FC236}">
                <a16:creationId xmlns:a16="http://schemas.microsoft.com/office/drawing/2014/main" id="{16B06DAF-0780-4647-AFB3-F51036B20F5A}"/>
              </a:ext>
            </a:extLst>
          </p:cNvPr>
          <p:cNvSpPr/>
          <p:nvPr/>
        </p:nvSpPr>
        <p:spPr>
          <a:xfrm>
            <a:off x="307190" y="4365728"/>
            <a:ext cx="142711" cy="1555544"/>
          </a:xfrm>
          <a:prstGeom prst="rect">
            <a:avLst/>
          </a:prstGeom>
          <a:solidFill>
            <a:srgbClr val="700C1A"/>
          </a:solidFill>
        </p:spPr>
      </p:sp>
      <p:sp>
        <p:nvSpPr>
          <p:cNvPr id="37" name="AutoShape 3">
            <a:extLst>
              <a:ext uri="{FF2B5EF4-FFF2-40B4-BE49-F238E27FC236}">
                <a16:creationId xmlns:a16="http://schemas.microsoft.com/office/drawing/2014/main" id="{F4AA9B7B-3EEE-7147-88A3-29B5D54EE4CD}"/>
              </a:ext>
            </a:extLst>
          </p:cNvPr>
          <p:cNvSpPr/>
          <p:nvPr/>
        </p:nvSpPr>
        <p:spPr>
          <a:xfrm>
            <a:off x="373783" y="0"/>
            <a:ext cx="9525" cy="10287000"/>
          </a:xfrm>
          <a:prstGeom prst="rect">
            <a:avLst/>
          </a:prstGeom>
          <a:solidFill>
            <a:srgbClr val="141414"/>
          </a:solidFill>
        </p:spPr>
      </p:sp>
      <p:sp>
        <p:nvSpPr>
          <p:cNvPr id="38" name="TextBox 3">
            <a:extLst>
              <a:ext uri="{FF2B5EF4-FFF2-40B4-BE49-F238E27FC236}">
                <a16:creationId xmlns:a16="http://schemas.microsoft.com/office/drawing/2014/main" id="{C2DB38CB-68E5-7E48-B080-E535D98AB8E7}"/>
              </a:ext>
            </a:extLst>
          </p:cNvPr>
          <p:cNvSpPr txBox="1"/>
          <p:nvPr/>
        </p:nvSpPr>
        <p:spPr>
          <a:xfrm>
            <a:off x="392907" y="306165"/>
            <a:ext cx="11694469" cy="861967"/>
          </a:xfrm>
          <a:prstGeom prst="rect">
            <a:avLst/>
          </a:prstGeom>
        </p:spPr>
        <p:txBody>
          <a:bodyPr wrap="square" lIns="0" tIns="0" rIns="0" bIns="0" rtlCol="0" anchor="t">
            <a:spAutoFit/>
          </a:bodyPr>
          <a:lstStyle/>
          <a:p>
            <a:pPr algn="ctr">
              <a:lnSpc>
                <a:spcPts val="7000"/>
              </a:lnSpc>
            </a:pPr>
            <a:r>
              <a:rPr lang="en-US" sz="5000" dirty="0">
                <a:solidFill>
                  <a:srgbClr val="700C1A"/>
                </a:solidFill>
                <a:latin typeface="Avenir Heavy" panose="02000503020000020003" pitchFamily="2" charset="0"/>
              </a:rPr>
              <a:t>In vivo </a:t>
            </a:r>
            <a:r>
              <a:rPr lang="en-US" sz="5000" dirty="0">
                <a:latin typeface="Avenir Heavy" panose="02000503020000020003" pitchFamily="2" charset="0"/>
              </a:rPr>
              <a:t>analysis with expected results</a:t>
            </a:r>
            <a:r>
              <a:rPr lang="en-US" sz="5000" dirty="0">
                <a:solidFill>
                  <a:srgbClr val="000000"/>
                </a:solidFill>
                <a:latin typeface="Avenir Heavy" panose="02000503020000020003" pitchFamily="2" charset="0"/>
              </a:rPr>
              <a:t>:</a:t>
            </a:r>
          </a:p>
        </p:txBody>
      </p:sp>
      <p:sp>
        <p:nvSpPr>
          <p:cNvPr id="21" name="CasellaDiTesto 20">
            <a:extLst>
              <a:ext uri="{FF2B5EF4-FFF2-40B4-BE49-F238E27FC236}">
                <a16:creationId xmlns:a16="http://schemas.microsoft.com/office/drawing/2014/main" id="{01516927-C1E7-A243-8FF0-A1503C18036D}"/>
              </a:ext>
            </a:extLst>
          </p:cNvPr>
          <p:cNvSpPr txBox="1"/>
          <p:nvPr/>
        </p:nvSpPr>
        <p:spPr>
          <a:xfrm>
            <a:off x="13934421" y="9594503"/>
            <a:ext cx="4318304" cy="692497"/>
          </a:xfrm>
          <a:prstGeom prst="rect">
            <a:avLst/>
          </a:prstGeom>
          <a:noFill/>
        </p:spPr>
        <p:txBody>
          <a:bodyPr wrap="square" rtlCol="0">
            <a:spAutoFit/>
          </a:bodyPr>
          <a:lstStyle/>
          <a:p>
            <a:r>
              <a:rPr lang="it-IT" sz="1300" dirty="0" err="1">
                <a:latin typeface="Avenir Light" panose="020B0402020203020204" pitchFamily="34" charset="77"/>
              </a:rPr>
              <a:t>Adapted</a:t>
            </a:r>
            <a:r>
              <a:rPr lang="it-IT" sz="1300" dirty="0">
                <a:latin typeface="Avenir Light" panose="020B0402020203020204" pitchFamily="34" charset="77"/>
              </a:rPr>
              <a:t> from «In vivo </a:t>
            </a:r>
            <a:r>
              <a:rPr lang="it-IT" sz="1300" dirty="0" err="1">
                <a:latin typeface="Avenir Light" panose="020B0402020203020204" pitchFamily="34" charset="77"/>
              </a:rPr>
              <a:t>genome</a:t>
            </a:r>
            <a:r>
              <a:rPr lang="it-IT" sz="1300" dirty="0">
                <a:latin typeface="Avenir Light" panose="020B0402020203020204" pitchFamily="34" charset="77"/>
              </a:rPr>
              <a:t> editing </a:t>
            </a:r>
            <a:r>
              <a:rPr lang="it-IT" sz="1300" dirty="0" err="1">
                <a:latin typeface="Avenir Light" panose="020B0402020203020204" pitchFamily="34" charset="77"/>
              </a:rPr>
              <a:t>improves</a:t>
            </a:r>
            <a:r>
              <a:rPr lang="it-IT" sz="1300" dirty="0">
                <a:latin typeface="Avenir Light" panose="020B0402020203020204" pitchFamily="34" charset="77"/>
              </a:rPr>
              <a:t> </a:t>
            </a:r>
            <a:r>
              <a:rPr lang="it-IT" sz="1300" dirty="0" err="1">
                <a:latin typeface="Avenir Light" panose="020B0402020203020204" pitchFamily="34" charset="77"/>
              </a:rPr>
              <a:t>motor</a:t>
            </a:r>
            <a:r>
              <a:rPr lang="it-IT" sz="1300" dirty="0">
                <a:latin typeface="Avenir Light" panose="020B0402020203020204" pitchFamily="34" charset="77"/>
              </a:rPr>
              <a:t> </a:t>
            </a:r>
            <a:r>
              <a:rPr lang="it-IT" sz="1300" dirty="0" err="1">
                <a:latin typeface="Avenir Light" panose="020B0402020203020204" pitchFamily="34" charset="77"/>
              </a:rPr>
              <a:t>function</a:t>
            </a:r>
            <a:r>
              <a:rPr lang="it-IT" sz="1300" dirty="0">
                <a:latin typeface="Avenir Light" panose="020B0402020203020204" pitchFamily="34" charset="77"/>
              </a:rPr>
              <a:t> and </a:t>
            </a:r>
            <a:r>
              <a:rPr lang="it-IT" sz="1300" dirty="0" err="1">
                <a:latin typeface="Avenir Light" panose="020B0402020203020204" pitchFamily="34" charset="77"/>
              </a:rPr>
              <a:t>extends</a:t>
            </a:r>
            <a:r>
              <a:rPr lang="it-IT" sz="1300" dirty="0">
                <a:latin typeface="Avenir Light" panose="020B0402020203020204" pitchFamily="34" charset="77"/>
              </a:rPr>
              <a:t> </a:t>
            </a:r>
            <a:r>
              <a:rPr lang="it-IT" sz="1300" dirty="0" err="1">
                <a:latin typeface="Avenir Light" panose="020B0402020203020204" pitchFamily="34" charset="77"/>
              </a:rPr>
              <a:t>survival</a:t>
            </a:r>
            <a:r>
              <a:rPr lang="it-IT" sz="1300" dirty="0">
                <a:latin typeface="Avenir Light" panose="020B0402020203020204" pitchFamily="34" charset="77"/>
              </a:rPr>
              <a:t> in a mouse model of ALS» Thomas </a:t>
            </a:r>
            <a:r>
              <a:rPr lang="it-IT" sz="1300" dirty="0" err="1">
                <a:latin typeface="Avenir Light" panose="020B0402020203020204" pitchFamily="34" charset="77"/>
              </a:rPr>
              <a:t>Gaj</a:t>
            </a:r>
            <a:r>
              <a:rPr lang="it-IT" sz="1300" dirty="0">
                <a:latin typeface="Avenir Light" panose="020B0402020203020204" pitchFamily="34" charset="77"/>
              </a:rPr>
              <a:t> et al.</a:t>
            </a:r>
          </a:p>
        </p:txBody>
      </p:sp>
      <p:pic>
        <p:nvPicPr>
          <p:cNvPr id="3" name="Immagine 2" descr="Immagine che contiene testo&#10;&#10;Descrizione generata automaticamente">
            <a:extLst>
              <a:ext uri="{FF2B5EF4-FFF2-40B4-BE49-F238E27FC236}">
                <a16:creationId xmlns:a16="http://schemas.microsoft.com/office/drawing/2014/main" id="{F286ED79-32AB-AF40-BA3B-E9C62F0099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35812" y="2466608"/>
            <a:ext cx="5279723" cy="3158611"/>
          </a:xfrm>
          <a:prstGeom prst="rect">
            <a:avLst/>
          </a:prstGeom>
        </p:spPr>
      </p:pic>
      <p:sp>
        <p:nvSpPr>
          <p:cNvPr id="23" name="CasellaDiTesto 22">
            <a:extLst>
              <a:ext uri="{FF2B5EF4-FFF2-40B4-BE49-F238E27FC236}">
                <a16:creationId xmlns:a16="http://schemas.microsoft.com/office/drawing/2014/main" id="{2201CCC7-BE9E-FD4A-B7E2-6D576456CA23}"/>
              </a:ext>
            </a:extLst>
          </p:cNvPr>
          <p:cNvSpPr txBox="1"/>
          <p:nvPr/>
        </p:nvSpPr>
        <p:spPr>
          <a:xfrm>
            <a:off x="11276743" y="1286335"/>
            <a:ext cx="6965803" cy="400110"/>
          </a:xfrm>
          <a:prstGeom prst="rect">
            <a:avLst/>
          </a:prstGeom>
          <a:noFill/>
        </p:spPr>
        <p:txBody>
          <a:bodyPr wrap="square">
            <a:spAutoFit/>
          </a:bodyPr>
          <a:lstStyle/>
          <a:p>
            <a:pPr algn="ctr"/>
            <a:r>
              <a:rPr lang="it-IT" sz="2000" dirty="0">
                <a:latin typeface="Avenir Light" panose="020B0402020203020204" pitchFamily="34" charset="77"/>
              </a:rPr>
              <a:t>8. Off-target </a:t>
            </a:r>
            <a:r>
              <a:rPr lang="it-IT" sz="2000" dirty="0" err="1">
                <a:latin typeface="Avenir Light" panose="020B0402020203020204" pitchFamily="34" charset="77"/>
              </a:rPr>
              <a:t>modification</a:t>
            </a:r>
            <a:r>
              <a:rPr lang="it-IT" sz="2000" dirty="0">
                <a:latin typeface="Avenir Light" panose="020B0402020203020204" pitchFamily="34" charset="77"/>
              </a:rPr>
              <a:t> </a:t>
            </a:r>
            <a:r>
              <a:rPr lang="it-IT" sz="2000" dirty="0" err="1">
                <a:latin typeface="Avenir Light" panose="020B0402020203020204" pitchFamily="34" charset="77"/>
              </a:rPr>
              <a:t>analysis</a:t>
            </a:r>
            <a:r>
              <a:rPr lang="it-IT" sz="2000" dirty="0">
                <a:latin typeface="Avenir Light" panose="020B0402020203020204" pitchFamily="34" charset="77"/>
              </a:rPr>
              <a:t> </a:t>
            </a:r>
            <a:r>
              <a:rPr lang="it-IT" sz="2000" dirty="0" err="1">
                <a:latin typeface="Avenir Light" panose="020B0402020203020204" pitchFamily="34" charset="77"/>
              </a:rPr>
              <a:t>usisng</a:t>
            </a:r>
            <a:r>
              <a:rPr lang="it-IT" sz="2000" dirty="0">
                <a:latin typeface="Avenir Light" panose="020B0402020203020204" pitchFamily="34" charset="77"/>
              </a:rPr>
              <a:t> </a:t>
            </a:r>
            <a:r>
              <a:rPr lang="it-IT" sz="2000" dirty="0" err="1">
                <a:latin typeface="Avenir Light" panose="020B0402020203020204" pitchFamily="34" charset="77"/>
              </a:rPr>
              <a:t>Cas-OFFinder</a:t>
            </a:r>
            <a:endParaRPr lang="it-IT" sz="2000" dirty="0">
              <a:latin typeface="Avenir Light" panose="020B0402020203020204" pitchFamily="34" charset="77"/>
            </a:endParaRPr>
          </a:p>
        </p:txBody>
      </p:sp>
      <p:sp>
        <p:nvSpPr>
          <p:cNvPr id="8" name="CasellaDiTesto 7">
            <a:extLst>
              <a:ext uri="{FF2B5EF4-FFF2-40B4-BE49-F238E27FC236}">
                <a16:creationId xmlns:a16="http://schemas.microsoft.com/office/drawing/2014/main" id="{2EE12AEE-B9ED-494F-ADDF-325CAB509B1C}"/>
              </a:ext>
            </a:extLst>
          </p:cNvPr>
          <p:cNvSpPr txBox="1"/>
          <p:nvPr/>
        </p:nvSpPr>
        <p:spPr>
          <a:xfrm rot="18701779">
            <a:off x="2478478" y="8845752"/>
            <a:ext cx="515611" cy="338554"/>
          </a:xfrm>
          <a:prstGeom prst="rect">
            <a:avLst/>
          </a:prstGeom>
          <a:solidFill>
            <a:schemeClr val="bg1"/>
          </a:solidFill>
        </p:spPr>
        <p:txBody>
          <a:bodyPr wrap="square" rtlCol="0">
            <a:spAutoFit/>
          </a:bodyPr>
          <a:lstStyle/>
          <a:p>
            <a:r>
              <a:rPr lang="it-IT" sz="1600" dirty="0"/>
              <a:t>-</a:t>
            </a:r>
            <a:r>
              <a:rPr lang="it-IT" sz="1400" dirty="0" err="1"/>
              <a:t>Fus</a:t>
            </a:r>
            <a:endParaRPr lang="it-IT" sz="1600" dirty="0"/>
          </a:p>
        </p:txBody>
      </p:sp>
      <p:sp>
        <p:nvSpPr>
          <p:cNvPr id="22" name="CasellaDiTesto 21">
            <a:extLst>
              <a:ext uri="{FF2B5EF4-FFF2-40B4-BE49-F238E27FC236}">
                <a16:creationId xmlns:a16="http://schemas.microsoft.com/office/drawing/2014/main" id="{E3EFF559-F614-EE4B-833C-13A07F8FEA85}"/>
              </a:ext>
            </a:extLst>
          </p:cNvPr>
          <p:cNvSpPr txBox="1"/>
          <p:nvPr/>
        </p:nvSpPr>
        <p:spPr>
          <a:xfrm>
            <a:off x="736847" y="1539700"/>
            <a:ext cx="1532850" cy="1138773"/>
          </a:xfrm>
          <a:prstGeom prst="rect">
            <a:avLst/>
          </a:prstGeom>
          <a:solidFill>
            <a:schemeClr val="bg1"/>
          </a:solidFill>
        </p:spPr>
        <p:txBody>
          <a:bodyPr wrap="square" rtlCol="0">
            <a:spAutoFit/>
          </a:bodyPr>
          <a:lstStyle/>
          <a:p>
            <a:pPr algn="ctr"/>
            <a:r>
              <a:rPr lang="it-IT" sz="2000" dirty="0"/>
              <a:t>AAV</a:t>
            </a:r>
            <a:r>
              <a:rPr lang="it-IT" sz="2400" dirty="0"/>
              <a:t> </a:t>
            </a:r>
            <a:r>
              <a:rPr lang="it-IT" sz="2000" dirty="0"/>
              <a:t>production in HEK293</a:t>
            </a:r>
            <a:r>
              <a:rPr lang="it-IT" sz="2400" dirty="0"/>
              <a:t> </a:t>
            </a:r>
          </a:p>
        </p:txBody>
      </p:sp>
    </p:spTree>
    <p:extLst>
      <p:ext uri="{BB962C8B-B14F-4D97-AF65-F5344CB8AC3E}">
        <p14:creationId xmlns:p14="http://schemas.microsoft.com/office/powerpoint/2010/main" val="528862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1982</TotalTime>
  <Words>5745</Words>
  <Application>Microsoft Macintosh PowerPoint</Application>
  <PresentationFormat>Personalizzato</PresentationFormat>
  <Paragraphs>341</Paragraphs>
  <Slides>13</Slides>
  <Notes>12</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13</vt:i4>
      </vt:variant>
    </vt:vector>
  </HeadingPairs>
  <TitlesOfParts>
    <vt:vector size="24" baseType="lpstr">
      <vt:lpstr>Avenir Light</vt:lpstr>
      <vt:lpstr>Calibri</vt:lpstr>
      <vt:lpstr>Wingdings</vt:lpstr>
      <vt:lpstr>Arial</vt:lpstr>
      <vt:lpstr>Avenir Heavy</vt:lpstr>
      <vt:lpstr>AdvTT78ea841c+20</vt:lpstr>
      <vt:lpstr>Poppins Bold Bold</vt:lpstr>
      <vt:lpstr>Avenir Medium</vt:lpstr>
      <vt:lpstr>Georgia</vt:lpstr>
      <vt:lpstr>AdvTT78ea841c</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Thanks for your attention!</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 Editing</dc:title>
  <cp:lastModifiedBy>FABIO PISCOPO</cp:lastModifiedBy>
  <cp:revision>94</cp:revision>
  <dcterms:created xsi:type="dcterms:W3CDTF">2006-08-16T00:00:00Z</dcterms:created>
  <dcterms:modified xsi:type="dcterms:W3CDTF">2021-12-09T13:26:28Z</dcterms:modified>
  <dc:identifier>DAEwdy61HeQ</dc:identifier>
</cp:coreProperties>
</file>