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0" r:id="rId2"/>
    <p:sldId id="257" r:id="rId3"/>
    <p:sldId id="258" r:id="rId4"/>
    <p:sldId id="272" r:id="rId5"/>
    <p:sldId id="275" r:id="rId6"/>
    <p:sldId id="278" r:id="rId7"/>
    <p:sldId id="271" r:id="rId8"/>
    <p:sldId id="261" r:id="rId9"/>
    <p:sldId id="277" r:id="rId10"/>
    <p:sldId id="264" r:id="rId11"/>
    <p:sldId id="266" r:id="rId12"/>
    <p:sldId id="265" r:id="rId13"/>
    <p:sldId id="269" r:id="rId14"/>
    <p:sldId id="2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95256" autoAdjust="0"/>
  </p:normalViewPr>
  <p:slideViewPr>
    <p:cSldViewPr snapToGrid="0">
      <p:cViewPr varScale="1">
        <p:scale>
          <a:sx n="82" d="100"/>
          <a:sy n="82" d="100"/>
        </p:scale>
        <p:origin x="43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Volume</c:v>
                </c:pt>
              </c:strCache>
            </c:strRef>
          </c:tx>
          <c:spPr>
            <a:solidFill>
              <a:schemeClr val="accent1"/>
            </a:solidFill>
            <a:ln>
              <a:noFill/>
            </a:ln>
            <a:effectLst/>
          </c:spPr>
          <c:invertIfNegative val="0"/>
          <c:dPt>
            <c:idx val="0"/>
            <c:invertIfNegative val="0"/>
            <c:bubble3D val="0"/>
            <c:spPr>
              <a:solidFill>
                <a:schemeClr val="bg2">
                  <a:lumMod val="25000"/>
                </a:schemeClr>
              </a:solidFill>
              <a:ln>
                <a:noFill/>
              </a:ln>
              <a:effectLst/>
            </c:spPr>
            <c:extLst>
              <c:ext xmlns:c16="http://schemas.microsoft.com/office/drawing/2014/chart" uri="{C3380CC4-5D6E-409C-BE32-E72D297353CC}">
                <c16:uniqueId val="{00000005-428E-0541-A377-F034F277FF2D}"/>
              </c:ext>
            </c:extLst>
          </c:dPt>
          <c:dPt>
            <c:idx val="1"/>
            <c:invertIfNegative val="0"/>
            <c:bubble3D val="0"/>
            <c:spPr>
              <a:solidFill>
                <a:srgbClr val="C00000"/>
              </a:solidFill>
              <a:ln>
                <a:noFill/>
              </a:ln>
              <a:effectLst/>
            </c:spPr>
            <c:extLst>
              <c:ext xmlns:c16="http://schemas.microsoft.com/office/drawing/2014/chart" uri="{C3380CC4-5D6E-409C-BE32-E72D297353CC}">
                <c16:uniqueId val="{00000006-428E-0541-A377-F034F277FF2D}"/>
              </c:ext>
            </c:extLst>
          </c:dPt>
          <c:dPt>
            <c:idx val="2"/>
            <c:invertIfNegative val="0"/>
            <c:bubble3D val="0"/>
            <c:spPr>
              <a:solidFill>
                <a:srgbClr val="0070C0"/>
              </a:solidFill>
              <a:ln>
                <a:noFill/>
              </a:ln>
              <a:effectLst/>
            </c:spPr>
            <c:extLst>
              <c:ext xmlns:c16="http://schemas.microsoft.com/office/drawing/2014/chart" uri="{C3380CC4-5D6E-409C-BE32-E72D297353CC}">
                <c16:uniqueId val="{00000007-428E-0541-A377-F034F277FF2D}"/>
              </c:ext>
            </c:extLst>
          </c:dPt>
          <c:dPt>
            <c:idx val="3"/>
            <c:invertIfNegative val="0"/>
            <c:bubble3D val="0"/>
            <c:spPr>
              <a:solidFill>
                <a:srgbClr val="00B050"/>
              </a:solidFill>
              <a:ln>
                <a:noFill/>
              </a:ln>
              <a:effectLst/>
            </c:spPr>
            <c:extLst>
              <c:ext xmlns:c16="http://schemas.microsoft.com/office/drawing/2014/chart" uri="{C3380CC4-5D6E-409C-BE32-E72D297353CC}">
                <c16:uniqueId val="{00000008-428E-0541-A377-F034F277FF2D}"/>
              </c:ext>
            </c:extLst>
          </c:dPt>
          <c:cat>
            <c:strRef>
              <c:f>Foglio1!$A$2:$A$6</c:f>
              <c:strCache>
                <c:ptCount val="4"/>
                <c:pt idx="0">
                  <c:v>CTL</c:v>
                </c:pt>
                <c:pt idx="1">
                  <c:v>crRNA1</c:v>
                </c:pt>
                <c:pt idx="2">
                  <c:v>crRNA2</c:v>
                </c:pt>
                <c:pt idx="3">
                  <c:v>crRNA3</c:v>
                </c:pt>
              </c:strCache>
            </c:strRef>
          </c:cat>
          <c:val>
            <c:numRef>
              <c:f>Foglio1!$B$2:$B$6</c:f>
              <c:numCache>
                <c:formatCode>General</c:formatCode>
                <c:ptCount val="5"/>
                <c:pt idx="0">
                  <c:v>1</c:v>
                </c:pt>
                <c:pt idx="1">
                  <c:v>0.09</c:v>
                </c:pt>
                <c:pt idx="2">
                  <c:v>0.3</c:v>
                </c:pt>
                <c:pt idx="3">
                  <c:v>0.36</c:v>
                </c:pt>
              </c:numCache>
            </c:numRef>
          </c:val>
          <c:extLst>
            <c:ext xmlns:c16="http://schemas.microsoft.com/office/drawing/2014/chart" uri="{C3380CC4-5D6E-409C-BE32-E72D297353CC}">
              <c16:uniqueId val="{00000000-428E-0541-A377-F034F277FF2D}"/>
            </c:ext>
          </c:extLst>
        </c:ser>
        <c:dLbls>
          <c:showLegendKey val="0"/>
          <c:showVal val="0"/>
          <c:showCatName val="0"/>
          <c:showSerName val="0"/>
          <c:showPercent val="0"/>
          <c:showBubbleSize val="0"/>
        </c:dLbls>
        <c:gapWidth val="150"/>
        <c:axId val="1053042271"/>
        <c:axId val="1053043919"/>
      </c:barChart>
      <c:stockChart>
        <c:ser>
          <c:idx val="1"/>
          <c:order val="1"/>
          <c:tx>
            <c:strRef>
              <c:f>Foglio1!$C$1</c:f>
              <c:strCache>
                <c:ptCount val="1"/>
                <c:pt idx="0">
                  <c:v>Max</c:v>
                </c:pt>
              </c:strCache>
            </c:strRef>
          </c:tx>
          <c:spPr>
            <a:ln w="25400" cap="rnd">
              <a:noFill/>
              <a:round/>
            </a:ln>
            <a:effectLst/>
          </c:spPr>
          <c:marker>
            <c:symbol val="none"/>
          </c:marker>
          <c:cat>
            <c:strRef>
              <c:f>Foglio1!$A$2:$A$6</c:f>
              <c:strCache>
                <c:ptCount val="4"/>
                <c:pt idx="0">
                  <c:v>CTL</c:v>
                </c:pt>
                <c:pt idx="1">
                  <c:v>crRNA1</c:v>
                </c:pt>
                <c:pt idx="2">
                  <c:v>crRNA2</c:v>
                </c:pt>
                <c:pt idx="3">
                  <c:v>crRNA3</c:v>
                </c:pt>
              </c:strCache>
            </c:strRef>
          </c:cat>
          <c:val>
            <c:numRef>
              <c:f>Foglio1!$C$2:$C$6</c:f>
              <c:numCache>
                <c:formatCode>General</c:formatCode>
                <c:ptCount val="5"/>
                <c:pt idx="0">
                  <c:v>1.2</c:v>
                </c:pt>
                <c:pt idx="1">
                  <c:v>0.09</c:v>
                </c:pt>
                <c:pt idx="2">
                  <c:v>0.45</c:v>
                </c:pt>
                <c:pt idx="3">
                  <c:v>0.34</c:v>
                </c:pt>
              </c:numCache>
            </c:numRef>
          </c:val>
          <c:smooth val="0"/>
          <c:extLst>
            <c:ext xmlns:c16="http://schemas.microsoft.com/office/drawing/2014/chart" uri="{C3380CC4-5D6E-409C-BE32-E72D297353CC}">
              <c16:uniqueId val="{00000001-428E-0541-A377-F034F277FF2D}"/>
            </c:ext>
          </c:extLst>
        </c:ser>
        <c:ser>
          <c:idx val="2"/>
          <c:order val="2"/>
          <c:tx>
            <c:strRef>
              <c:f>Foglio1!$D$1</c:f>
              <c:strCache>
                <c:ptCount val="1"/>
                <c:pt idx="0">
                  <c:v>Min</c:v>
                </c:pt>
              </c:strCache>
            </c:strRef>
          </c:tx>
          <c:spPr>
            <a:ln w="25400" cap="rnd">
              <a:noFill/>
              <a:round/>
            </a:ln>
            <a:effectLst/>
          </c:spPr>
          <c:marker>
            <c:symbol val="none"/>
          </c:marker>
          <c:cat>
            <c:strRef>
              <c:f>Foglio1!$A$2:$A$6</c:f>
              <c:strCache>
                <c:ptCount val="4"/>
                <c:pt idx="0">
                  <c:v>CTL</c:v>
                </c:pt>
                <c:pt idx="1">
                  <c:v>crRNA1</c:v>
                </c:pt>
                <c:pt idx="2">
                  <c:v>crRNA2</c:v>
                </c:pt>
                <c:pt idx="3">
                  <c:v>crRNA3</c:v>
                </c:pt>
              </c:strCache>
            </c:strRef>
          </c:cat>
          <c:val>
            <c:numRef>
              <c:f>Foglio1!$D$2:$D$6</c:f>
              <c:numCache>
                <c:formatCode>General</c:formatCode>
                <c:ptCount val="5"/>
                <c:pt idx="0">
                  <c:v>0.8</c:v>
                </c:pt>
                <c:pt idx="1">
                  <c:v>0</c:v>
                </c:pt>
                <c:pt idx="2">
                  <c:v>0.18</c:v>
                </c:pt>
                <c:pt idx="3">
                  <c:v>0.2</c:v>
                </c:pt>
              </c:numCache>
            </c:numRef>
          </c:val>
          <c:smooth val="0"/>
          <c:extLst>
            <c:ext xmlns:c16="http://schemas.microsoft.com/office/drawing/2014/chart" uri="{C3380CC4-5D6E-409C-BE32-E72D297353CC}">
              <c16:uniqueId val="{00000002-428E-0541-A377-F034F277FF2D}"/>
            </c:ext>
          </c:extLst>
        </c:ser>
        <c:ser>
          <c:idx val="3"/>
          <c:order val="3"/>
          <c:tx>
            <c:strRef>
              <c:f>Foglio1!$E$1</c:f>
              <c:strCache>
                <c:ptCount val="1"/>
                <c:pt idx="0">
                  <c:v>Chiusura</c:v>
                </c:pt>
              </c:strCache>
            </c:strRef>
          </c:tx>
          <c:spPr>
            <a:ln w="25400" cap="rnd">
              <a:noFill/>
              <a:round/>
            </a:ln>
            <a:effectLst/>
          </c:spPr>
          <c:marker>
            <c:symbol val="circle"/>
            <c:size val="5"/>
            <c:spPr>
              <a:solidFill>
                <a:schemeClr val="accent4"/>
              </a:solidFill>
              <a:ln w="9525">
                <a:solidFill>
                  <a:schemeClr val="accent4"/>
                </a:solidFill>
              </a:ln>
              <a:effectLst/>
            </c:spPr>
          </c:marker>
          <c:cat>
            <c:strRef>
              <c:f>Foglio1!$A$2:$A$6</c:f>
              <c:strCache>
                <c:ptCount val="4"/>
                <c:pt idx="0">
                  <c:v>CTL</c:v>
                </c:pt>
                <c:pt idx="1">
                  <c:v>crRNA1</c:v>
                </c:pt>
                <c:pt idx="2">
                  <c:v>crRNA2</c:v>
                </c:pt>
                <c:pt idx="3">
                  <c:v>crRNA3</c:v>
                </c:pt>
              </c:strCache>
            </c:strRef>
          </c:cat>
          <c:val>
            <c:numRef>
              <c:f>Foglio1!$E$2:$E$6</c:f>
              <c:numCache>
                <c:formatCode>General</c:formatCode>
                <c:ptCount val="5"/>
                <c:pt idx="0">
                  <c:v>0.65</c:v>
                </c:pt>
                <c:pt idx="1">
                  <c:v>0.1</c:v>
                </c:pt>
                <c:pt idx="2">
                  <c:v>0.6</c:v>
                </c:pt>
                <c:pt idx="3">
                  <c:v>0.4</c:v>
                </c:pt>
              </c:numCache>
            </c:numRef>
          </c:val>
          <c:smooth val="0"/>
          <c:extLst>
            <c:ext xmlns:c16="http://schemas.microsoft.com/office/drawing/2014/chart" uri="{C3380CC4-5D6E-409C-BE32-E72D297353CC}">
              <c16:uniqueId val="{00000003-428E-0541-A377-F034F277FF2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247722031"/>
        <c:axId val="1247720383"/>
      </c:stockChart>
      <c:catAx>
        <c:axId val="10530422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053043919"/>
        <c:crosses val="autoZero"/>
        <c:auto val="1"/>
        <c:lblAlgn val="ctr"/>
        <c:lblOffset val="100"/>
        <c:noMultiLvlLbl val="0"/>
      </c:catAx>
      <c:valAx>
        <c:axId val="1053043919"/>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053042271"/>
        <c:crosses val="autoZero"/>
        <c:crossBetween val="between"/>
      </c:valAx>
      <c:valAx>
        <c:axId val="1247720383"/>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7722031"/>
        <c:crosses val="max"/>
        <c:crossBetween val="between"/>
      </c:valAx>
      <c:catAx>
        <c:axId val="1247722031"/>
        <c:scaling>
          <c:orientation val="minMax"/>
        </c:scaling>
        <c:delete val="1"/>
        <c:axPos val="b"/>
        <c:numFmt formatCode="General" sourceLinked="1"/>
        <c:majorTickMark val="out"/>
        <c:minorTickMark val="none"/>
        <c:tickLblPos val="nextTo"/>
        <c:crossAx val="124772038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b="1" dirty="0"/>
              <a:t>RNA</a:t>
            </a:r>
            <a:r>
              <a:rPr lang="it-IT" b="1" baseline="0" dirty="0"/>
              <a:t> </a:t>
            </a:r>
            <a:r>
              <a:rPr lang="it-IT" b="1" baseline="0" dirty="0" err="1"/>
              <a:t>abundance</a:t>
            </a:r>
            <a:endParaRPr lang="it-IT" b="1" baseline="0" dirty="0"/>
          </a:p>
          <a:p>
            <a:pPr>
              <a:defRPr/>
            </a:pPr>
            <a:endParaRPr lang="it-IT" dirty="0"/>
          </a:p>
        </c:rich>
      </c:tx>
      <c:layout>
        <c:manualLayout>
          <c:xMode val="edge"/>
          <c:yMode val="edge"/>
          <c:x val="0.2521130487136497"/>
          <c:y val="5.20497771871896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9.8115959894806051E-2"/>
          <c:y val="0.19595530992456581"/>
          <c:w val="0.86926775147928981"/>
          <c:h val="0.51304243510241321"/>
        </c:manualLayout>
      </c:layout>
      <c:barChart>
        <c:barDir val="col"/>
        <c:grouping val="clustered"/>
        <c:varyColors val="0"/>
        <c:ser>
          <c:idx val="0"/>
          <c:order val="0"/>
          <c:tx>
            <c:strRef>
              <c:f>Foglio1!$B$1</c:f>
              <c:strCache>
                <c:ptCount val="1"/>
                <c:pt idx="0">
                  <c:v>1h</c:v>
                </c:pt>
              </c:strCache>
            </c:strRef>
          </c:tx>
          <c:spPr>
            <a:solidFill>
              <a:schemeClr val="accent2">
                <a:tint val="65000"/>
              </a:schemeClr>
            </a:solidFill>
            <a:ln>
              <a:noFill/>
            </a:ln>
            <a:effectLst/>
          </c:spPr>
          <c:invertIfNegative val="0"/>
          <c:cat>
            <c:strRef>
              <c:f>Foglio1!$A$2:$A$3</c:f>
              <c:strCache>
                <c:ptCount val="2"/>
                <c:pt idx="0">
                  <c:v>CTRL</c:v>
                </c:pt>
                <c:pt idx="1">
                  <c:v>CRISPR-Cas13d</c:v>
                </c:pt>
              </c:strCache>
            </c:strRef>
          </c:cat>
          <c:val>
            <c:numRef>
              <c:f>Foglio1!$B$2:$B$3</c:f>
              <c:numCache>
                <c:formatCode>General</c:formatCode>
                <c:ptCount val="2"/>
                <c:pt idx="0">
                  <c:v>1</c:v>
                </c:pt>
                <c:pt idx="1">
                  <c:v>0.8</c:v>
                </c:pt>
              </c:numCache>
            </c:numRef>
          </c:val>
          <c:extLst>
            <c:ext xmlns:c16="http://schemas.microsoft.com/office/drawing/2014/chart" uri="{C3380CC4-5D6E-409C-BE32-E72D297353CC}">
              <c16:uniqueId val="{00000000-AEDF-F544-9CF4-4DB2D5C6D5A7}"/>
            </c:ext>
          </c:extLst>
        </c:ser>
        <c:ser>
          <c:idx val="1"/>
          <c:order val="1"/>
          <c:tx>
            <c:strRef>
              <c:f>Foglio1!$C$1</c:f>
              <c:strCache>
                <c:ptCount val="1"/>
                <c:pt idx="0">
                  <c:v>24h</c:v>
                </c:pt>
              </c:strCache>
            </c:strRef>
          </c:tx>
          <c:spPr>
            <a:solidFill>
              <a:schemeClr val="accent2"/>
            </a:solidFill>
            <a:ln>
              <a:noFill/>
            </a:ln>
            <a:effectLst/>
          </c:spPr>
          <c:invertIfNegative val="0"/>
          <c:cat>
            <c:strRef>
              <c:f>Foglio1!$A$2:$A$3</c:f>
              <c:strCache>
                <c:ptCount val="2"/>
                <c:pt idx="0">
                  <c:v>CTRL</c:v>
                </c:pt>
                <c:pt idx="1">
                  <c:v>CRISPR-Cas13d</c:v>
                </c:pt>
              </c:strCache>
            </c:strRef>
          </c:cat>
          <c:val>
            <c:numRef>
              <c:f>Foglio1!$C$2:$C$3</c:f>
              <c:numCache>
                <c:formatCode>General</c:formatCode>
                <c:ptCount val="2"/>
                <c:pt idx="0">
                  <c:v>1</c:v>
                </c:pt>
                <c:pt idx="1">
                  <c:v>0.2</c:v>
                </c:pt>
              </c:numCache>
            </c:numRef>
          </c:val>
          <c:extLst>
            <c:ext xmlns:c16="http://schemas.microsoft.com/office/drawing/2014/chart" uri="{C3380CC4-5D6E-409C-BE32-E72D297353CC}">
              <c16:uniqueId val="{00000001-AEDF-F544-9CF4-4DB2D5C6D5A7}"/>
            </c:ext>
          </c:extLst>
        </c:ser>
        <c:ser>
          <c:idx val="2"/>
          <c:order val="2"/>
          <c:tx>
            <c:strRef>
              <c:f>Foglio1!$D$1</c:f>
              <c:strCache>
                <c:ptCount val="1"/>
                <c:pt idx="0">
                  <c:v>48h</c:v>
                </c:pt>
              </c:strCache>
            </c:strRef>
          </c:tx>
          <c:spPr>
            <a:solidFill>
              <a:schemeClr val="accent2">
                <a:shade val="65000"/>
              </a:schemeClr>
            </a:solidFill>
            <a:ln>
              <a:noFill/>
            </a:ln>
            <a:effectLst/>
          </c:spPr>
          <c:invertIfNegative val="0"/>
          <c:cat>
            <c:strRef>
              <c:f>Foglio1!$A$2:$A$3</c:f>
              <c:strCache>
                <c:ptCount val="2"/>
                <c:pt idx="0">
                  <c:v>CTRL</c:v>
                </c:pt>
                <c:pt idx="1">
                  <c:v>CRISPR-Cas13d</c:v>
                </c:pt>
              </c:strCache>
            </c:strRef>
          </c:cat>
          <c:val>
            <c:numRef>
              <c:f>Foglio1!$D$2:$D$3</c:f>
              <c:numCache>
                <c:formatCode>General</c:formatCode>
                <c:ptCount val="2"/>
                <c:pt idx="0">
                  <c:v>1</c:v>
                </c:pt>
                <c:pt idx="1">
                  <c:v>0.04</c:v>
                </c:pt>
              </c:numCache>
            </c:numRef>
          </c:val>
          <c:extLst>
            <c:ext xmlns:c16="http://schemas.microsoft.com/office/drawing/2014/chart" uri="{C3380CC4-5D6E-409C-BE32-E72D297353CC}">
              <c16:uniqueId val="{00000004-AEDF-F544-9CF4-4DB2D5C6D5A7}"/>
            </c:ext>
          </c:extLst>
        </c:ser>
        <c:dLbls>
          <c:showLegendKey val="0"/>
          <c:showVal val="0"/>
          <c:showCatName val="0"/>
          <c:showSerName val="0"/>
          <c:showPercent val="0"/>
          <c:showBubbleSize val="0"/>
        </c:dLbls>
        <c:gapWidth val="219"/>
        <c:overlap val="-27"/>
        <c:axId val="1075937919"/>
        <c:axId val="1075939567"/>
      </c:barChart>
      <c:catAx>
        <c:axId val="107593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075939567"/>
        <c:crosses val="autoZero"/>
        <c:auto val="1"/>
        <c:lblAlgn val="ctr"/>
        <c:lblOffset val="100"/>
        <c:noMultiLvlLbl val="0"/>
      </c:catAx>
      <c:valAx>
        <c:axId val="1075939567"/>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075937919"/>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a:t>After  infection</a:t>
            </a:r>
          </a:p>
        </c:rich>
      </c:tx>
      <c:layout>
        <c:manualLayout>
          <c:xMode val="edge"/>
          <c:yMode val="edge"/>
          <c:x val="0.2689939780251025"/>
          <c:y val="3.82966340676201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short fur</c:v>
                </c:pt>
              </c:strCache>
            </c:strRef>
          </c:tx>
          <c:spPr>
            <a:solidFill>
              <a:schemeClr val="accent1"/>
            </a:solidFill>
            <a:ln>
              <a:noFill/>
            </a:ln>
            <a:effectLst/>
          </c:spPr>
          <c:invertIfNegative val="0"/>
          <c:cat>
            <c:strRef>
              <c:f>Foglio1!$A$2:$A$3</c:f>
              <c:strCache>
                <c:ptCount val="2"/>
                <c:pt idx="0">
                  <c:v>6 hACE2 Trattati </c:v>
                </c:pt>
                <c:pt idx="1">
                  <c:v>6 hACE2 controllo</c:v>
                </c:pt>
              </c:strCache>
            </c:strRef>
          </c:cat>
          <c:val>
            <c:numRef>
              <c:f>Foglio1!$B$2:$B$3</c:f>
              <c:numCache>
                <c:formatCode>General</c:formatCode>
                <c:ptCount val="2"/>
                <c:pt idx="0">
                  <c:v>0.1</c:v>
                </c:pt>
                <c:pt idx="1">
                  <c:v>3</c:v>
                </c:pt>
              </c:numCache>
            </c:numRef>
          </c:val>
          <c:extLst>
            <c:ext xmlns:c16="http://schemas.microsoft.com/office/drawing/2014/chart" uri="{C3380CC4-5D6E-409C-BE32-E72D297353CC}">
              <c16:uniqueId val="{00000000-449C-4CC2-BDAA-7585A95B4785}"/>
            </c:ext>
          </c:extLst>
        </c:ser>
        <c:ser>
          <c:idx val="1"/>
          <c:order val="1"/>
          <c:tx>
            <c:strRef>
              <c:f>Foglio1!$C$1</c:f>
              <c:strCache>
                <c:ptCount val="1"/>
                <c:pt idx="0">
                  <c:v> weight loss </c:v>
                </c:pt>
              </c:strCache>
            </c:strRef>
          </c:tx>
          <c:spPr>
            <a:solidFill>
              <a:schemeClr val="accent2"/>
            </a:solidFill>
            <a:ln>
              <a:noFill/>
            </a:ln>
            <a:effectLst/>
          </c:spPr>
          <c:invertIfNegative val="0"/>
          <c:cat>
            <c:strRef>
              <c:f>Foglio1!$A$2:$A$3</c:f>
              <c:strCache>
                <c:ptCount val="2"/>
                <c:pt idx="0">
                  <c:v>6 hACE2 Trattati </c:v>
                </c:pt>
                <c:pt idx="1">
                  <c:v>6 hACE2 controllo</c:v>
                </c:pt>
              </c:strCache>
            </c:strRef>
          </c:cat>
          <c:val>
            <c:numRef>
              <c:f>Foglio1!$C$2:$C$3</c:f>
              <c:numCache>
                <c:formatCode>General</c:formatCode>
                <c:ptCount val="2"/>
                <c:pt idx="0">
                  <c:v>0.1</c:v>
                </c:pt>
                <c:pt idx="1">
                  <c:v>3.3</c:v>
                </c:pt>
              </c:numCache>
            </c:numRef>
          </c:val>
          <c:extLst>
            <c:ext xmlns:c16="http://schemas.microsoft.com/office/drawing/2014/chart" uri="{C3380CC4-5D6E-409C-BE32-E72D297353CC}">
              <c16:uniqueId val="{00000001-449C-4CC2-BDAA-7585A95B4785}"/>
            </c:ext>
          </c:extLst>
        </c:ser>
        <c:dLbls>
          <c:showLegendKey val="0"/>
          <c:showVal val="0"/>
          <c:showCatName val="0"/>
          <c:showSerName val="0"/>
          <c:showPercent val="0"/>
          <c:showBubbleSize val="0"/>
        </c:dLbls>
        <c:gapWidth val="219"/>
        <c:overlap val="-27"/>
        <c:axId val="525483744"/>
        <c:axId val="525482080"/>
      </c:barChart>
      <c:catAx>
        <c:axId val="52548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25482080"/>
        <c:crosses val="autoZero"/>
        <c:auto val="1"/>
        <c:lblAlgn val="ctr"/>
        <c:lblOffset val="100"/>
        <c:noMultiLvlLbl val="0"/>
      </c:catAx>
      <c:valAx>
        <c:axId val="52548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2548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43F32-EA4A-451A-9142-56EF2CB59C56}" type="datetimeFigureOut">
              <a:rPr lang="it-IT" smtClean="0"/>
              <a:t>10/12/2021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71631-250E-4571-B228-E30068A0F6D7}" type="slidenum">
              <a:rPr lang="it-IT" smtClean="0"/>
              <a:t>‹N›</a:t>
            </a:fld>
            <a:endParaRPr lang="it-IT"/>
          </a:p>
        </p:txBody>
      </p:sp>
    </p:spTree>
    <p:extLst>
      <p:ext uri="{BB962C8B-B14F-4D97-AF65-F5344CB8AC3E}">
        <p14:creationId xmlns:p14="http://schemas.microsoft.com/office/powerpoint/2010/main" val="322024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Il nuovo coronavirus che causa il COVID-19 appartiene a una famiglia di virus a RNA a senso positivo, che tipicamente infettano le vie respiratorie superiori e inferiori dell’ospite.</a:t>
            </a:r>
            <a:endParaRPr lang="it-IT" b="0" i="0" dirty="0">
              <a:solidFill>
                <a:srgbClr val="212121"/>
              </a:solidFill>
              <a:effectLst/>
              <a:latin typeface="Lato" panose="020F0502020204030203" pitchFamily="34" charset="0"/>
            </a:endParaRPr>
          </a:p>
          <a:p>
            <a:r>
              <a:rPr lang="it-IT" dirty="0"/>
              <a:t>La proteina </a:t>
            </a:r>
            <a:r>
              <a:rPr lang="it-IT" dirty="0" err="1"/>
              <a:t>S</a:t>
            </a:r>
            <a:r>
              <a:rPr lang="it-IT" dirty="0"/>
              <a:t> ( Spike) si lega </a:t>
            </a:r>
            <a:r>
              <a:rPr lang="it-IT" b="0" i="0" dirty="0"/>
              <a:t>all’enzima</a:t>
            </a:r>
            <a:r>
              <a:rPr lang="it-IT" dirty="0"/>
              <a:t> di conversione dell’ </a:t>
            </a:r>
            <a:r>
              <a:rPr lang="it-IT" dirty="0" err="1"/>
              <a:t>angiotensina</a:t>
            </a:r>
            <a:r>
              <a:rPr lang="it-IT" dirty="0"/>
              <a:t> 2 ( ACE2) che è la proteina strutturale chiave che media l’infezione da virus ACE2-dipendente nelle cellule ospiti</a:t>
            </a:r>
            <a:r>
              <a:rPr lang="it-IT"/>
              <a:t>.  CRISPER-Cas </a:t>
            </a:r>
            <a:r>
              <a:rPr lang="it-IT" dirty="0"/>
              <a:t>è il protagonista delle nuove terapie antivirali . Quando i batteri incontrano sequenze genomiche estranee, come Dna virali o </a:t>
            </a:r>
            <a:r>
              <a:rPr lang="it-IT" dirty="0" err="1"/>
              <a:t>Rna</a:t>
            </a:r>
            <a:r>
              <a:rPr lang="it-IT" dirty="0"/>
              <a:t>, generano i </a:t>
            </a:r>
            <a:r>
              <a:rPr lang="it-IT" dirty="0" err="1"/>
              <a:t>crRNA</a:t>
            </a:r>
            <a:r>
              <a:rPr lang="it-IT" dirty="0"/>
              <a:t> con una sequenza bersaglio che si lega e fonde 1 o più regioni del materiale genetico virale invasore fornendo così la protezione contro i virus. </a:t>
            </a:r>
          </a:p>
          <a:p>
            <a:r>
              <a:rPr lang="it-IT"/>
              <a:t>CRISPR </a:t>
            </a:r>
            <a:r>
              <a:rPr lang="it-IT" dirty="0"/>
              <a:t>può essere utilizzato per scindere il materiale genetico in </a:t>
            </a:r>
            <a:r>
              <a:rPr lang="it-IT" dirty="0" err="1"/>
              <a:t>Sars-Cov</a:t>
            </a:r>
            <a:r>
              <a:rPr lang="it-IT" dirty="0"/>
              <a:t> 2 utilizzando i </a:t>
            </a:r>
            <a:r>
              <a:rPr lang="it-IT" dirty="0" err="1"/>
              <a:t>crRna</a:t>
            </a:r>
            <a:r>
              <a:rPr lang="it-IT" dirty="0"/>
              <a:t> e Cas13d, un’</a:t>
            </a:r>
            <a:r>
              <a:rPr lang="it-IT" dirty="0" err="1"/>
              <a:t>endonucleasi</a:t>
            </a:r>
            <a:r>
              <a:rPr lang="it-IT" dirty="0"/>
              <a:t> di </a:t>
            </a:r>
            <a:r>
              <a:rPr lang="it-IT" dirty="0" err="1"/>
              <a:t>Rna</a:t>
            </a:r>
            <a:r>
              <a:rPr lang="it-IT" dirty="0"/>
              <a:t> a singolo filamento.  </a:t>
            </a:r>
          </a:p>
          <a:p>
            <a:endParaRPr lang="it-IT" dirty="0"/>
          </a:p>
        </p:txBody>
      </p:sp>
      <p:sp>
        <p:nvSpPr>
          <p:cNvPr id="4" name="Segnaposto numero diapositiva 3"/>
          <p:cNvSpPr>
            <a:spLocks noGrp="1"/>
          </p:cNvSpPr>
          <p:nvPr>
            <p:ph type="sldNum" sz="quarter" idx="5"/>
          </p:nvPr>
        </p:nvSpPr>
        <p:spPr/>
        <p:txBody>
          <a:bodyPr/>
          <a:lstStyle/>
          <a:p>
            <a:fld id="{76471631-250E-4571-B228-E30068A0F6D7}" type="slidenum">
              <a:rPr lang="it-IT" smtClean="0"/>
              <a:t>2</a:t>
            </a:fld>
            <a:endParaRPr lang="it-IT"/>
          </a:p>
        </p:txBody>
      </p:sp>
    </p:spTree>
    <p:extLst>
      <p:ext uri="{BB962C8B-B14F-4D97-AF65-F5344CB8AC3E}">
        <p14:creationId xmlns:p14="http://schemas.microsoft.com/office/powerpoint/2010/main" val="250407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i="0">
              <a:solidFill>
                <a:srgbClr val="222222"/>
              </a:solidFill>
              <a:effectLst/>
              <a:latin typeface="Harding"/>
            </a:endParaRPr>
          </a:p>
        </p:txBody>
      </p:sp>
      <p:sp>
        <p:nvSpPr>
          <p:cNvPr id="4" name="Segnaposto numero diapositiva 3"/>
          <p:cNvSpPr>
            <a:spLocks noGrp="1"/>
          </p:cNvSpPr>
          <p:nvPr>
            <p:ph type="sldNum" sz="quarter" idx="5"/>
          </p:nvPr>
        </p:nvSpPr>
        <p:spPr/>
        <p:txBody>
          <a:bodyPr/>
          <a:lstStyle/>
          <a:p>
            <a:fld id="{76471631-250E-4571-B228-E30068A0F6D7}" type="slidenum">
              <a:rPr lang="it-IT" smtClean="0"/>
              <a:t>11</a:t>
            </a:fld>
            <a:endParaRPr lang="it-IT"/>
          </a:p>
        </p:txBody>
      </p:sp>
    </p:spTree>
    <p:extLst>
      <p:ext uri="{BB962C8B-B14F-4D97-AF65-F5344CB8AC3E}">
        <p14:creationId xmlns:p14="http://schemas.microsoft.com/office/powerpoint/2010/main" val="340090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6471631-250E-4571-B228-E30068A0F6D7}" type="slidenum">
              <a:rPr lang="it-IT" smtClean="0"/>
              <a:t>12</a:t>
            </a:fld>
            <a:endParaRPr lang="it-IT"/>
          </a:p>
        </p:txBody>
      </p:sp>
    </p:spTree>
    <p:extLst>
      <p:ext uri="{BB962C8B-B14F-4D97-AF65-F5344CB8AC3E}">
        <p14:creationId xmlns:p14="http://schemas.microsoft.com/office/powerpoint/2010/main" val="146030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6471631-250E-4571-B228-E30068A0F6D7}" type="slidenum">
              <a:rPr lang="it-IT" smtClean="0"/>
              <a:t>13</a:t>
            </a:fld>
            <a:endParaRPr lang="it-IT"/>
          </a:p>
        </p:txBody>
      </p:sp>
    </p:spTree>
    <p:extLst>
      <p:ext uri="{BB962C8B-B14F-4D97-AF65-F5344CB8AC3E}">
        <p14:creationId xmlns:p14="http://schemas.microsoft.com/office/powerpoint/2010/main" val="246186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nostro progetto si basa sullo sviluppo di un </a:t>
            </a:r>
            <a:r>
              <a:rPr lang="it-IT"/>
              <a:t>terapia </a:t>
            </a:r>
            <a:r>
              <a:rPr lang="it-IT" b="0" i="0"/>
              <a:t>preventiva</a:t>
            </a:r>
            <a:r>
              <a:rPr lang="it-IT"/>
              <a:t> </a:t>
            </a:r>
            <a:r>
              <a:rPr lang="it-IT" dirty="0"/>
              <a:t>che adotta il </a:t>
            </a:r>
            <a:r>
              <a:rPr lang="it-IT"/>
              <a:t>sistema CRISPR-Cas13d, </a:t>
            </a:r>
            <a:r>
              <a:rPr lang="it-IT" dirty="0"/>
              <a:t>inserito tramite il </a:t>
            </a:r>
            <a:r>
              <a:rPr lang="it-IT"/>
              <a:t>vettore AAV6, </a:t>
            </a:r>
            <a:r>
              <a:rPr lang="it-IT" dirty="0"/>
              <a:t>per degradare il genoma virale così da limitarne la replicazione. Abbiamo scelto il </a:t>
            </a:r>
            <a:r>
              <a:rPr lang="it-IT"/>
              <a:t>vettore AAV perché presenta </a:t>
            </a:r>
            <a:r>
              <a:rPr lang="it-IT" dirty="0"/>
              <a:t>una </a:t>
            </a:r>
            <a:r>
              <a:rPr lang="it-IT"/>
              <a:t>bassa immunogenicità, può rimanere stabile </a:t>
            </a:r>
            <a:r>
              <a:rPr lang="it-IT" dirty="0"/>
              <a:t>in forma </a:t>
            </a:r>
            <a:r>
              <a:rPr lang="it-IT" dirty="0" err="1"/>
              <a:t>episomale</a:t>
            </a:r>
            <a:r>
              <a:rPr lang="it-IT" dirty="0"/>
              <a:t> e se </a:t>
            </a:r>
            <a:r>
              <a:rPr lang="it-IT"/>
              <a:t>ne può </a:t>
            </a:r>
            <a:r>
              <a:rPr lang="it-IT" dirty="0"/>
              <a:t>produrre in quantità elevata. In particolare AAV6 è specifico per le vie respiratore. Utilizzando una </a:t>
            </a:r>
            <a:r>
              <a:rPr lang="it-IT" dirty="0" err="1"/>
              <a:t>Cas</a:t>
            </a:r>
            <a:r>
              <a:rPr lang="it-IT" dirty="0"/>
              <a:t> specifica per </a:t>
            </a:r>
            <a:r>
              <a:rPr lang="it-IT" dirty="0" err="1"/>
              <a:t>l’Rna</a:t>
            </a:r>
            <a:r>
              <a:rPr lang="it-IT" dirty="0"/>
              <a:t> a singolo filamento si può andare a colpire direttamente il genoma </a:t>
            </a:r>
            <a:r>
              <a:rPr lang="it-IT"/>
              <a:t>del coronavirus. </a:t>
            </a:r>
            <a:r>
              <a:rPr lang="it-IT" dirty="0"/>
              <a:t>In particolare la Cas13d è di piccole dimensioni, 930 aa, così </a:t>
            </a:r>
            <a:r>
              <a:rPr lang="it-IT"/>
              <a:t>da poterla inserire </a:t>
            </a:r>
            <a:r>
              <a:rPr lang="it-IT" dirty="0"/>
              <a:t>più facilmente nel genoma di AAV di soli 4,5kb. Analizzando e sequenziando i vari genomi dei coronavirus sono state riscontrate due </a:t>
            </a:r>
            <a:r>
              <a:rPr lang="it-IT"/>
              <a:t>regioni conservate: la </a:t>
            </a:r>
            <a:r>
              <a:rPr lang="it-IT" dirty="0"/>
              <a:t>regione del </a:t>
            </a:r>
            <a:r>
              <a:rPr lang="it-IT"/>
              <a:t>gene </a:t>
            </a:r>
            <a:r>
              <a:rPr lang="it-IT" dirty="0"/>
              <a:t>R</a:t>
            </a:r>
            <a:r>
              <a:rPr lang="it-IT"/>
              <a:t>na </a:t>
            </a:r>
            <a:r>
              <a:rPr lang="it-IT" dirty="0"/>
              <a:t>polimerasi </a:t>
            </a:r>
            <a:r>
              <a:rPr lang="it-IT" dirty="0" err="1"/>
              <a:t>Rna</a:t>
            </a:r>
            <a:r>
              <a:rPr lang="it-IT" dirty="0"/>
              <a:t> dipendente e il gene del </a:t>
            </a:r>
            <a:r>
              <a:rPr lang="it-IT" dirty="0" err="1"/>
              <a:t>nucleocapside</a:t>
            </a:r>
            <a:r>
              <a:rPr lang="it-IT" dirty="0"/>
              <a:t>. Costruendo </a:t>
            </a:r>
            <a:r>
              <a:rPr lang="it-IT"/>
              <a:t>opportuni Rna </a:t>
            </a:r>
            <a:r>
              <a:rPr lang="it-IT" dirty="0"/>
              <a:t>guida indirizzati verso queste due regioni è possibile superare il problema delle varianti andando a colpire tutti i coronavirus. Il nostro scopo è quello di utilizzare questa terapia somministrata per via </a:t>
            </a:r>
            <a:r>
              <a:rPr lang="it-IT" dirty="0" err="1"/>
              <a:t>intranasale</a:t>
            </a:r>
            <a:r>
              <a:rPr lang="it-IT" dirty="0"/>
              <a:t> che tenta di modificare le cellule delle vie aeree, quelle più colpite </a:t>
            </a:r>
            <a:r>
              <a:rPr lang="it-IT"/>
              <a:t>dal virus, </a:t>
            </a:r>
            <a:r>
              <a:rPr lang="it-IT" dirty="0"/>
              <a:t>in modo da difendersi se infettate.</a:t>
            </a:r>
          </a:p>
        </p:txBody>
      </p:sp>
      <p:sp>
        <p:nvSpPr>
          <p:cNvPr id="4" name="Segnaposto numero diapositiva 3"/>
          <p:cNvSpPr>
            <a:spLocks noGrp="1"/>
          </p:cNvSpPr>
          <p:nvPr>
            <p:ph type="sldNum" sz="quarter" idx="5"/>
          </p:nvPr>
        </p:nvSpPr>
        <p:spPr/>
        <p:txBody>
          <a:bodyPr/>
          <a:lstStyle/>
          <a:p>
            <a:fld id="{76471631-250E-4571-B228-E30068A0F6D7}" type="slidenum">
              <a:rPr lang="it-IT" smtClean="0"/>
              <a:t>3</a:t>
            </a:fld>
            <a:endParaRPr lang="it-IT"/>
          </a:p>
        </p:txBody>
      </p:sp>
    </p:spTree>
    <p:extLst>
      <p:ext uri="{BB962C8B-B14F-4D97-AF65-F5344CB8AC3E}">
        <p14:creationId xmlns:p14="http://schemas.microsoft.com/office/powerpoint/2010/main" val="421621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a:solidFill>
                  <a:schemeClr val="tx1"/>
                </a:solidFill>
                <a:effectLst/>
                <a:latin typeface="+mn-lt"/>
                <a:ea typeface="+mn-ea"/>
                <a:cs typeface="+mn-cs"/>
              </a:rPr>
              <a:t>Negli AAV ricombinanti, quasi l'intero genoma viene sostituito con un transgene di interesse. </a:t>
            </a:r>
            <a:r>
              <a:rPr lang="it-IT"/>
              <a:t>Le </a:t>
            </a:r>
            <a:r>
              <a:rPr lang="it-IT" sz="1200" b="0" i="0" kern="1200">
                <a:solidFill>
                  <a:schemeClr val="tx1"/>
                </a:solidFill>
                <a:effectLst/>
                <a:latin typeface="+mn-lt"/>
                <a:ea typeface="+mn-ea"/>
                <a:cs typeface="+mn-cs"/>
              </a:rPr>
              <a:t>ripetizioni terminali invertite (ITR) che formano lo stem-loop sono gli unici elementi che agiscono in cis richiesti sia per la replicazione del genoma che per il confezionamento del genoma in virioni per questo sono le uniche regioni mantenute nel palsmide. Questo ha portato alla creazione di un plasmide di confezionamento che fornisce i geni </a:t>
            </a:r>
            <a:r>
              <a:rPr lang="it-IT" sz="1200" b="0" i="1" kern="1200">
                <a:solidFill>
                  <a:schemeClr val="tx1"/>
                </a:solidFill>
                <a:effectLst/>
                <a:latin typeface="+mn-lt"/>
                <a:ea typeface="+mn-ea"/>
                <a:cs typeface="+mn-cs"/>
              </a:rPr>
              <a:t>rep</a:t>
            </a:r>
            <a:r>
              <a:rPr lang="it-IT" sz="1200" b="0" i="0" kern="1200">
                <a:solidFill>
                  <a:schemeClr val="tx1"/>
                </a:solidFill>
                <a:effectLst/>
                <a:latin typeface="+mn-lt"/>
                <a:ea typeface="+mn-ea"/>
                <a:cs typeface="+mn-cs"/>
              </a:rPr>
              <a:t> e </a:t>
            </a:r>
            <a:r>
              <a:rPr lang="it-IT" sz="1200" b="0" i="1" kern="1200">
                <a:solidFill>
                  <a:schemeClr val="tx1"/>
                </a:solidFill>
                <a:effectLst/>
                <a:latin typeface="+mn-lt"/>
                <a:ea typeface="+mn-ea"/>
                <a:cs typeface="+mn-cs"/>
              </a:rPr>
              <a:t>cap in trans</a:t>
            </a:r>
            <a:r>
              <a:rPr lang="it-IT" sz="1200" b="0" i="0" kern="1200">
                <a:solidFill>
                  <a:schemeClr val="tx1"/>
                </a:solidFill>
                <a:effectLst/>
                <a:latin typeface="+mn-lt"/>
                <a:ea typeface="+mn-ea"/>
                <a:cs typeface="+mn-cs"/>
              </a:rPr>
              <a:t>. La scissione di questi geni dal plasmide vettore è fondamentale per prevenire l’integrazione nel cromosoma umano 19 e al contrario favorirne la stabilità in forma di episomi. Per garantire la replicazione dell'AAV e la produzione virale è necessario costruire una cassetta separata che trasporta solo i geni helper essenziali dell'adenovirus: E1a, E1b, E2a, E4orf6 e geni dell'RNA associati al virus. È importante sottolineare che le cellule HEK293T, che sono comunemente utilizzate per la produzione di rAAV, esprimono già E1a ed E1b; come tali, questi geni sono stati esclusi dalla cassetta helper. Il protocollo di produzione ottimizzato di rAAV utilizza quindi tre plasmidi trasfettati transitoriamente nelle cellule produttrici di HEK293T: il plasmide vettore con il transgene di interesse affiancato da AAV ITR, il plasmide packaging contenente i geni </a:t>
            </a:r>
            <a:r>
              <a:rPr lang="it-IT" sz="1200" b="0" i="1" kern="1200">
                <a:solidFill>
                  <a:schemeClr val="tx1"/>
                </a:solidFill>
                <a:effectLst/>
                <a:latin typeface="+mn-lt"/>
                <a:ea typeface="+mn-ea"/>
                <a:cs typeface="+mn-cs"/>
              </a:rPr>
              <a:t>rep</a:t>
            </a:r>
            <a:r>
              <a:rPr lang="it-IT" sz="1200" b="0" i="0" kern="1200">
                <a:solidFill>
                  <a:schemeClr val="tx1"/>
                </a:solidFill>
                <a:effectLst/>
                <a:latin typeface="+mn-lt"/>
                <a:ea typeface="+mn-ea"/>
                <a:cs typeface="+mn-cs"/>
              </a:rPr>
              <a:t> e </a:t>
            </a:r>
            <a:r>
              <a:rPr lang="it-IT" sz="1200" b="0" i="1" kern="1200">
                <a:solidFill>
                  <a:schemeClr val="tx1"/>
                </a:solidFill>
                <a:effectLst/>
                <a:latin typeface="+mn-lt"/>
                <a:ea typeface="+mn-ea"/>
                <a:cs typeface="+mn-cs"/>
              </a:rPr>
              <a:t>cap</a:t>
            </a:r>
            <a:r>
              <a:rPr lang="it-IT" sz="1200" b="0" i="0" kern="1200">
                <a:solidFill>
                  <a:schemeClr val="tx1"/>
                </a:solidFill>
                <a:effectLst/>
                <a:latin typeface="+mn-lt"/>
                <a:ea typeface="+mn-ea"/>
                <a:cs typeface="+mn-cs"/>
              </a:rPr>
              <a:t> del sierotipo AAV6 e il plasmide helper dell'adenovirus. Questo progresso ha consentito la produzione su larga scala di rAAV puri con bassa immunogenicità, che possono essere utilizzati per di trasferimento genico di CRISPR-Cas13d in cellule HEK293.</a:t>
            </a:r>
            <a:endParaRPr lang="it-IT"/>
          </a:p>
          <a:p>
            <a:endParaRPr lang="it-IT" dirty="0"/>
          </a:p>
        </p:txBody>
      </p:sp>
      <p:sp>
        <p:nvSpPr>
          <p:cNvPr id="4" name="Segnaposto numero diapositiva 3"/>
          <p:cNvSpPr>
            <a:spLocks noGrp="1"/>
          </p:cNvSpPr>
          <p:nvPr>
            <p:ph type="sldNum" sz="quarter" idx="5"/>
          </p:nvPr>
        </p:nvSpPr>
        <p:spPr/>
        <p:txBody>
          <a:bodyPr/>
          <a:lstStyle/>
          <a:p>
            <a:fld id="{76471631-250E-4571-B228-E30068A0F6D7}" type="slidenum">
              <a:rPr lang="it-IT" smtClean="0"/>
              <a:t>4</a:t>
            </a:fld>
            <a:endParaRPr lang="it-IT"/>
          </a:p>
        </p:txBody>
      </p:sp>
    </p:spTree>
    <p:extLst>
      <p:ext uri="{BB962C8B-B14F-4D97-AF65-F5344CB8AC3E}">
        <p14:creationId xmlns:p14="http://schemas.microsoft.com/office/powerpoint/2010/main" val="206955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t>Tra tutte le sequenze sintetizzate di crRNA dirette contro le due regioni altamente  conservate del genoma del coronavirus (RdRP e N), tre si sono dimostrati i più efficaci nel colpire i beta coronavirus, il genere di virus che causano COVID-19, SARS e MERS. Tuttavia si è cercato di individuare un unico crRNA da inserire all’interno del plasmide in modo da ridurre il numero di costrutti e mantenere alta l’efficacia. Da un’analisi qRT-PCR è stato possibile valutare una maggiore efficacia del crRNA1 nel riconoscimento delle sequenze del genoma virale, confermato anche dall’analisi Western blot che indica una quasi scomparsa dell’RNA virale in presenza di crRNA1. </a:t>
            </a:r>
          </a:p>
          <a:p>
            <a:endParaRPr lang="it-IT"/>
          </a:p>
        </p:txBody>
      </p:sp>
      <p:sp>
        <p:nvSpPr>
          <p:cNvPr id="4" name="Segnaposto numero diapositiva 3"/>
          <p:cNvSpPr>
            <a:spLocks noGrp="1"/>
          </p:cNvSpPr>
          <p:nvPr>
            <p:ph type="sldNum" sz="quarter" idx="5"/>
          </p:nvPr>
        </p:nvSpPr>
        <p:spPr/>
        <p:txBody>
          <a:bodyPr/>
          <a:lstStyle/>
          <a:p>
            <a:fld id="{76471631-250E-4571-B228-E30068A0F6D7}" type="slidenum">
              <a:rPr lang="it-IT" smtClean="0"/>
              <a:t>5</a:t>
            </a:fld>
            <a:endParaRPr lang="it-IT"/>
          </a:p>
        </p:txBody>
      </p:sp>
    </p:spTree>
    <p:extLst>
      <p:ext uri="{BB962C8B-B14F-4D97-AF65-F5344CB8AC3E}">
        <p14:creationId xmlns:p14="http://schemas.microsoft.com/office/powerpoint/2010/main" val="115699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t>Le cellule HEK293 modificate con CRISPR-Cas13d sono state poi trasfettate con un plasmide reporter che contiene un frammento del genoma di SARS-CoV2 sotto il promotore PGK e utilizzando come marcatore GFP. Successivamente si sono andati ad analizzare le cellule trattate dopo 1,24,48 ore dopo l’infezione. In particolare si sono andati a valutare, mediante citometri a flusso, l’espressione di GFP espressi nelle cellule trattate con CRISPR-Cas13d e le cellule di controllo trattate con un vettore vuoto. Come si può apprezzare dalla figura a sinistra, i livelli di fluorescenza diminuiscono già dopo 24h al contrario di quanto accade nel controllo dove viene mantenuta alta l’espressione della GFP. Mediante l’analisi della qRT-PCR è stato possibile osservare una significativa diminuzione dell’espressione di mRNA virale che sottolinea una inibizione della replicazione del virus rispetto al controllo.</a:t>
            </a:r>
          </a:p>
          <a:p>
            <a:endParaRPr lang="it-IT"/>
          </a:p>
        </p:txBody>
      </p:sp>
      <p:sp>
        <p:nvSpPr>
          <p:cNvPr id="4" name="Segnaposto numero diapositiva 3"/>
          <p:cNvSpPr>
            <a:spLocks noGrp="1"/>
          </p:cNvSpPr>
          <p:nvPr>
            <p:ph type="sldNum" sz="quarter" idx="5"/>
          </p:nvPr>
        </p:nvSpPr>
        <p:spPr/>
        <p:txBody>
          <a:bodyPr/>
          <a:lstStyle/>
          <a:p>
            <a:fld id="{76471631-250E-4571-B228-E30068A0F6D7}" type="slidenum">
              <a:rPr lang="it-IT" smtClean="0"/>
              <a:t>6</a:t>
            </a:fld>
            <a:endParaRPr lang="it-IT"/>
          </a:p>
        </p:txBody>
      </p:sp>
    </p:spTree>
    <p:extLst>
      <p:ext uri="{BB962C8B-B14F-4D97-AF65-F5344CB8AC3E}">
        <p14:creationId xmlns:p14="http://schemas.microsoft.com/office/powerpoint/2010/main" val="207496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i="0">
                <a:solidFill>
                  <a:srgbClr val="222222"/>
                </a:solidFill>
                <a:effectLst/>
                <a:latin typeface="Harding"/>
              </a:rPr>
              <a:t>Per quanto riguarda l’experimental plan in vivo: </a:t>
            </a:r>
          </a:p>
          <a:p>
            <a:r>
              <a:rPr lang="it-IT" sz="1200" b="1">
                <a:solidFill>
                  <a:schemeClr val="tx1">
                    <a:lumMod val="75000"/>
                    <a:lumOff val="25000"/>
                  </a:schemeClr>
                </a:solidFill>
              </a:rPr>
              <a:t>Modello animale: </a:t>
            </a:r>
            <a:r>
              <a:rPr lang="it-IT" sz="1200" b="0">
                <a:solidFill>
                  <a:schemeClr val="tx1">
                    <a:lumMod val="75000"/>
                    <a:lumOff val="25000"/>
                  </a:schemeClr>
                </a:solidFill>
              </a:rPr>
              <a:t>si tratta di </a:t>
            </a:r>
            <a:r>
              <a:rPr lang="it-IT" sz="1200">
                <a:solidFill>
                  <a:schemeClr val="tx1">
                    <a:lumMod val="75000"/>
                    <a:lumOff val="25000"/>
                  </a:schemeClr>
                </a:solidFill>
              </a:rPr>
              <a:t>topi transgenici hACE2.  </a:t>
            </a:r>
          </a:p>
          <a:p>
            <a:r>
              <a:rPr lang="it-IT" sz="1200" b="1">
                <a:solidFill>
                  <a:schemeClr val="tx1">
                    <a:lumMod val="75000"/>
                    <a:lumOff val="25000"/>
                  </a:schemeClr>
                </a:solidFill>
              </a:rPr>
              <a:t>Numero topi hACE2 totale </a:t>
            </a:r>
            <a:r>
              <a:rPr lang="it-IT" sz="1200">
                <a:solidFill>
                  <a:schemeClr val="tx1">
                    <a:lumMod val="75000"/>
                    <a:lumOff val="25000"/>
                  </a:schemeClr>
                </a:solidFill>
              </a:rPr>
              <a:t>: 24</a:t>
            </a:r>
          </a:p>
          <a:p>
            <a:r>
              <a:rPr lang="it-IT" sz="1200" b="1">
                <a:solidFill>
                  <a:schemeClr val="tx1">
                    <a:lumMod val="75000"/>
                    <a:lumOff val="25000"/>
                  </a:schemeClr>
                </a:solidFill>
              </a:rPr>
              <a:t>Controllo:</a:t>
            </a:r>
            <a:r>
              <a:rPr lang="it-IT" sz="1200">
                <a:solidFill>
                  <a:schemeClr val="tx1">
                    <a:lumMod val="75000"/>
                    <a:lumOff val="25000"/>
                  </a:schemeClr>
                </a:solidFill>
              </a:rPr>
              <a:t> 12 topi transgenici hACE2 trattati con PBS </a:t>
            </a:r>
          </a:p>
          <a:p>
            <a:r>
              <a:rPr lang="it-IT" sz="1200" b="1">
                <a:solidFill>
                  <a:schemeClr val="tx1">
                    <a:lumMod val="75000"/>
                    <a:lumOff val="25000"/>
                  </a:schemeClr>
                </a:solidFill>
              </a:rPr>
              <a:t>Mutanti:</a:t>
            </a:r>
            <a:r>
              <a:rPr lang="it-IT" sz="1200">
                <a:solidFill>
                  <a:schemeClr val="tx1">
                    <a:lumMod val="75000"/>
                    <a:lumOff val="25000"/>
                  </a:schemeClr>
                </a:solidFill>
              </a:rPr>
              <a:t> 12 topi hACE trattati con CRISPR-Cas13d</a:t>
            </a:r>
          </a:p>
          <a:p>
            <a:r>
              <a:rPr lang="it-IT" sz="1200" b="1">
                <a:solidFill>
                  <a:schemeClr val="tx1">
                    <a:lumMod val="75000"/>
                    <a:lumOff val="25000"/>
                  </a:schemeClr>
                </a:solidFill>
              </a:rPr>
              <a:t>Età: </a:t>
            </a:r>
            <a:r>
              <a:rPr lang="it-IT" sz="1200">
                <a:solidFill>
                  <a:schemeClr val="tx1">
                    <a:lumMod val="75000"/>
                    <a:lumOff val="25000"/>
                  </a:schemeClr>
                </a:solidFill>
              </a:rPr>
              <a:t>6-11 mesi </a:t>
            </a:r>
          </a:p>
          <a:p>
            <a:endParaRPr lang="it-IT" b="0" i="0">
              <a:solidFill>
                <a:srgbClr val="222222"/>
              </a:solidFill>
              <a:effectLst/>
              <a:latin typeface="Harding"/>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b="0" i="0">
                <a:solidFill>
                  <a:srgbClr val="222222"/>
                </a:solidFill>
                <a:effectLst/>
                <a:latin typeface="Harding"/>
              </a:rPr>
              <a:t>Abbiamo somministrato l'mRNA Cas13d con la guida utilizzando un apposito nebulizzatore, 20 ore prima di esporli all’infezione da Sars-Cov-2.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0" i="0">
                <a:solidFill>
                  <a:srgbClr val="222222"/>
                </a:solidFill>
                <a:effectLst/>
                <a:latin typeface="Harding"/>
              </a:rPr>
              <a:t>La somministrazione basata su nebulizzatore consiste di apparato di nebulizzazione naso-cono che consente di</a:t>
            </a:r>
            <a:r>
              <a:rPr lang="it-IT"/>
              <a:t> dosare fino a tre topi contemporaneamente (da un nebulizzatore a rete vibrante).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0" i="0">
                <a:solidFill>
                  <a:srgbClr val="222222"/>
                </a:solidFill>
                <a:effectLst/>
                <a:latin typeface="Harding"/>
              </a:rPr>
              <a:t>I topi sono quindi stati infettati con Sars-Cov-2, il cui mRNA era stato precedentemente etichettato in modo fluorescente</a:t>
            </a:r>
            <a:r>
              <a:rPr lang="it-IT"/>
              <a:t> con la GFP prima della consegna sempre mediante nebulizzazione naso-cono.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0" i="0">
                <a:solidFill>
                  <a:srgbClr val="222222"/>
                </a:solidFill>
                <a:effectLst/>
                <a:latin typeface="Harding"/>
              </a:rPr>
              <a:t>Abbiamo eseguito diversi controlli per verificare che l'abbattimento dell’Rna virale fosse mediato da Cas13d e che si stesse verificando un'azione</a:t>
            </a:r>
            <a:r>
              <a:rPr lang="it-IT"/>
              <a:t> enzimatica. </a:t>
            </a:r>
            <a:r>
              <a:rPr lang="it-IT" b="0" i="0">
                <a:solidFill>
                  <a:srgbClr val="222222"/>
                </a:solidFill>
                <a:effectLst/>
                <a:latin typeface="Harding"/>
              </a:rPr>
              <a:t>In primis è stato esaminato il numero di copie di Rna virale nel polmone dei topi mediante qPCR. Successivamente per l'analisi della fluorescenza della distribuzione dell’mRna virale all'interno dell'organo è stata utilizzata la tecnologia di imaging IVIS.</a:t>
            </a:r>
          </a:p>
        </p:txBody>
      </p:sp>
      <p:sp>
        <p:nvSpPr>
          <p:cNvPr id="4" name="Segnaposto numero diapositiva 3"/>
          <p:cNvSpPr>
            <a:spLocks noGrp="1"/>
          </p:cNvSpPr>
          <p:nvPr>
            <p:ph type="sldNum" sz="quarter" idx="5"/>
          </p:nvPr>
        </p:nvSpPr>
        <p:spPr/>
        <p:txBody>
          <a:bodyPr/>
          <a:lstStyle/>
          <a:p>
            <a:fld id="{76471631-250E-4571-B228-E30068A0F6D7}" type="slidenum">
              <a:rPr lang="it-IT" smtClean="0"/>
              <a:t>7</a:t>
            </a:fld>
            <a:endParaRPr lang="it-IT"/>
          </a:p>
        </p:txBody>
      </p:sp>
    </p:spTree>
    <p:extLst>
      <p:ext uri="{BB962C8B-B14F-4D97-AF65-F5344CB8AC3E}">
        <p14:creationId xmlns:p14="http://schemas.microsoft.com/office/powerpoint/2010/main" val="217264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i="0">
                <a:solidFill>
                  <a:srgbClr val="1C1D1E"/>
                </a:solidFill>
                <a:effectLst/>
                <a:latin typeface="Open Sans" panose="020B0606030504020204" pitchFamily="34" charset="0"/>
              </a:rPr>
              <a:t>È importante inoltre sottolineare che la consegna dell’mRna di CRISPR-Cas13d è risultata localizzata al polmone e non si osserva luminescenza in altri tessuti.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0" i="0">
                <a:solidFill>
                  <a:srgbClr val="1C1D1E"/>
                </a:solidFill>
                <a:effectLst/>
                <a:latin typeface="Open Sans" panose="020B0606030504020204" pitchFamily="34" charset="0"/>
              </a:rPr>
              <a:t>I risultati indicherrebbero che la somministrazione nebulizzata di IVT-mRNA facilitata da vettori AAV6 potrebbe fornire un sistema di consegna clinicamente rilevante all'epitelio polmonare.</a:t>
            </a:r>
            <a:endParaRPr lang="it-IT"/>
          </a:p>
        </p:txBody>
      </p:sp>
      <p:sp>
        <p:nvSpPr>
          <p:cNvPr id="4" name="Segnaposto numero diapositiva 3"/>
          <p:cNvSpPr>
            <a:spLocks noGrp="1"/>
          </p:cNvSpPr>
          <p:nvPr>
            <p:ph type="sldNum" sz="quarter" idx="5"/>
          </p:nvPr>
        </p:nvSpPr>
        <p:spPr/>
        <p:txBody>
          <a:bodyPr/>
          <a:lstStyle/>
          <a:p>
            <a:fld id="{76471631-250E-4571-B228-E30068A0F6D7}" type="slidenum">
              <a:rPr lang="it-IT" smtClean="0"/>
              <a:t>8</a:t>
            </a:fld>
            <a:endParaRPr lang="it-IT"/>
          </a:p>
        </p:txBody>
      </p:sp>
    </p:spTree>
    <p:extLst>
      <p:ext uri="{BB962C8B-B14F-4D97-AF65-F5344CB8AC3E}">
        <p14:creationId xmlns:p14="http://schemas.microsoft.com/office/powerpoint/2010/main" val="70115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a:effectLst/>
                <a:latin typeface="Calibri" panose="020F0502020204030204" pitchFamily="34" charset="0"/>
                <a:ea typeface="Calibri" panose="020F0502020204030204" pitchFamily="34" charset="0"/>
                <a:cs typeface="Times New Roman" panose="02020603050405020304" pitchFamily="18" charset="0"/>
              </a:rPr>
              <a:t>Abbiamo monitorato nei 15 giorni successivi all’infezione 12 topi (6 trattati e 6 controllo) e abbiamo osservato una pelliccia più corta e perdita di peso solo nei topi hACE2 infetti non trattati con Cas13d (controllo) e non nei tipo hACE2 trattati.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800">
                <a:effectLst/>
                <a:latin typeface="Calibri" panose="020F0502020204030204" pitchFamily="34" charset="0"/>
                <a:ea typeface="Calibri" panose="020F0502020204030204" pitchFamily="34" charset="0"/>
                <a:cs typeface="Times New Roman" panose="02020603050405020304" pitchFamily="18" charset="0"/>
              </a:rPr>
              <a:t>Contemporaneamente abbiamo osservato gli </a:t>
            </a:r>
            <a:r>
              <a:rPr lang="it-IT" sz="1000">
                <a:effectLst/>
                <a:latin typeface="Calibri" panose="020F0502020204030204" pitchFamily="34" charset="0"/>
                <a:ea typeface="Calibri" panose="020F0502020204030204" pitchFamily="34" charset="0"/>
                <a:cs typeface="Times New Roman" panose="02020603050405020304" pitchFamily="18" charset="0"/>
              </a:rPr>
              <a:t>esami </a:t>
            </a:r>
            <a:r>
              <a:rPr lang="it-IT" sz="1000"/>
              <a:t>post-mortem in altri 12 topi ( 6 trattati e 6 controllo) che hanno mostrato lesioni focali rosso scuro (freccia rossa) in tutta la regione dorsale del lobo medio destro del polmone solo nei topi infetti che non avevano ricevuto i trattamenti con Cas13d. Nei giorni successivi le lesioni progredivano in aree multifocalmente sparse di colore viola scuro-rossastro e noduli palpabili (freccia rossa) in tutto il lobo destro del polmone.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00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a:t>Microscopicamente, i tessuti polmonari di topi hACE2 infetti non trattati mostravano una polmonite interstiziale moderata, caratterizzata da setti alveolari ispessiti accompagnati da infiltrazione di cellule infiammatorie (linfociti) dei tessuti polmonari e un accumulo di cellule infiammatorie in cavità alveolari parziali. Si nota forse una polmonite interstiziale coalescente con lesioni diffuse, caratterizzate da setti alveolari ispessiti più gravi accompagnati da infiltrazione di cellule infiammatorie e accumulo di quest’ultime.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a:p>
          <a:p>
            <a:endParaRPr lang="it-IT" b="0" i="0">
              <a:solidFill>
                <a:srgbClr val="1C1D1E"/>
              </a:solidFill>
              <a:effectLst/>
              <a:latin typeface="Open Sans" panose="020B0606030504020204" pitchFamily="34" charset="0"/>
            </a:endParaRPr>
          </a:p>
        </p:txBody>
      </p:sp>
      <p:sp>
        <p:nvSpPr>
          <p:cNvPr id="4" name="Segnaposto numero diapositiva 3"/>
          <p:cNvSpPr>
            <a:spLocks noGrp="1"/>
          </p:cNvSpPr>
          <p:nvPr>
            <p:ph type="sldNum" sz="quarter" idx="5"/>
          </p:nvPr>
        </p:nvSpPr>
        <p:spPr/>
        <p:txBody>
          <a:bodyPr/>
          <a:lstStyle/>
          <a:p>
            <a:fld id="{76471631-250E-4571-B228-E30068A0F6D7}" type="slidenum">
              <a:rPr lang="it-IT" smtClean="0"/>
              <a:t>9</a:t>
            </a:fld>
            <a:endParaRPr lang="it-IT"/>
          </a:p>
        </p:txBody>
      </p:sp>
    </p:spTree>
    <p:extLst>
      <p:ext uri="{BB962C8B-B14F-4D97-AF65-F5344CB8AC3E}">
        <p14:creationId xmlns:p14="http://schemas.microsoft.com/office/powerpoint/2010/main" val="4116498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0" i="0">
                <a:solidFill>
                  <a:srgbClr val="202124"/>
                </a:solidFill>
                <a:effectLst/>
                <a:latin typeface="Roboto" panose="02000000000000000000" pitchFamily="2" charset="0"/>
              </a:rPr>
              <a:t>Per cui concludendo i risultati di questo studio con esperimenti sia in vitro che in vivo dimostrerebbero che l’elevata attività catalitica di Cas13d fornisce un meccanismo d’azione che mira alla degradazione specifica del genoma di Sars-Cov-2 e potenzialmente di altri virus ad Rna. Di conseguenza si fronteggierebbe facilmente il problema delle varianti in quanto questo sistema blocca la replicazione dei virus. I vaccini tradizionali si basano sull'innesco della risposta del sistema immunitario attraverso l'esposizione a proteine virali o peptidi spesso derivati da proteine di superficie che però presentano un alto tasso di mutazione, che aumenta le possibilità di evasione del virus alla risposta immunitaria dell'ospite. </a:t>
            </a:r>
          </a:p>
          <a:p>
            <a:pPr algn="l"/>
            <a:r>
              <a:rPr lang="it-IT" b="0" i="0">
                <a:solidFill>
                  <a:srgbClr val="202124"/>
                </a:solidFill>
                <a:effectLst/>
                <a:latin typeface="Roboto" panose="02000000000000000000" pitchFamily="2" charset="0"/>
              </a:rPr>
              <a:t>Abbiamo per cui voluto dimostrare che attraverso l’ultilizzo della nuova tecnologia CRISPR-Cas, in grado di riconoscere regioni specifiche dei genomi virali e, in particolare, nel nostro progetto le regioni altamente conservate di Sars-Cov-2, si rende molto meno probabile che il virus sfugga all'inibizione attraverso la mutazione. </a:t>
            </a:r>
          </a:p>
          <a:p>
            <a:pPr algn="l"/>
            <a:r>
              <a:rPr lang="it-IT" b="0" i="0">
                <a:solidFill>
                  <a:srgbClr val="202124"/>
                </a:solidFill>
                <a:effectLst/>
                <a:latin typeface="Roboto" panose="02000000000000000000" pitchFamily="2" charset="0"/>
              </a:rPr>
              <a:t>L’elevata specificità ed efficienza di CRISPR-Cas13d potrebbero portarlo in futuro ad essere oggetto di studio per contrastare le numerose varianti di Sars-Cov-2 e potenzialmente altri virus patogeni emergenti.</a:t>
            </a:r>
            <a:endParaRPr lang="it-IT"/>
          </a:p>
        </p:txBody>
      </p:sp>
      <p:sp>
        <p:nvSpPr>
          <p:cNvPr id="4" name="Segnaposto numero diapositiva 3"/>
          <p:cNvSpPr>
            <a:spLocks noGrp="1"/>
          </p:cNvSpPr>
          <p:nvPr>
            <p:ph type="sldNum" sz="quarter" idx="5"/>
          </p:nvPr>
        </p:nvSpPr>
        <p:spPr/>
        <p:txBody>
          <a:bodyPr/>
          <a:lstStyle/>
          <a:p>
            <a:fld id="{76471631-250E-4571-B228-E30068A0F6D7}" type="slidenum">
              <a:rPr lang="it-IT" smtClean="0"/>
              <a:t>10</a:t>
            </a:fld>
            <a:endParaRPr lang="it-IT"/>
          </a:p>
        </p:txBody>
      </p:sp>
    </p:spTree>
    <p:extLst>
      <p:ext uri="{BB962C8B-B14F-4D97-AF65-F5344CB8AC3E}">
        <p14:creationId xmlns:p14="http://schemas.microsoft.com/office/powerpoint/2010/main" val="4143248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0C88BAF-CCBC-4CAB-BE46-F35A0F2B0074}" type="datetimeFigureOut">
              <a:rPr lang="it-IT" smtClean="0"/>
              <a:t>10/12/2021</a:t>
            </a:fld>
            <a:endParaRPr lang="it-IT"/>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t-IT"/>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50878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C88BAF-CCBC-4CAB-BE46-F35A0F2B0074}" type="datetimeFigureOut">
              <a:rPr lang="it-IT" smtClean="0"/>
              <a:t>10/12/2021</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141883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C88BAF-CCBC-4CAB-BE46-F35A0F2B0074}" type="datetimeFigureOut">
              <a:rPr lang="it-IT" smtClean="0"/>
              <a:t>10/12/2021</a:t>
            </a:fld>
            <a:endParaRPr lang="it-IT"/>
          </a:p>
        </p:txBody>
      </p:sp>
      <p:sp>
        <p:nvSpPr>
          <p:cNvPr id="5" name="Footer Placeholder 4"/>
          <p:cNvSpPr>
            <a:spLocks noGrp="1"/>
          </p:cNvSpPr>
          <p:nvPr>
            <p:ph type="ftr" sz="quarter" idx="11"/>
          </p:nvPr>
        </p:nvSpPr>
        <p:spPr/>
        <p:txBody>
          <a:bodyPr/>
          <a:lstStyle/>
          <a:p>
            <a:endParaRPr lang="it-I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252959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C88BAF-CCBC-4CAB-BE46-F35A0F2B0074}" type="datetimeFigureOut">
              <a:rPr lang="it-IT" smtClean="0"/>
              <a:t>10/12/2021</a:t>
            </a:fld>
            <a:endParaRPr lang="it-IT"/>
          </a:p>
        </p:txBody>
      </p:sp>
      <p:sp>
        <p:nvSpPr>
          <p:cNvPr id="5" name="Footer Placeholder 4"/>
          <p:cNvSpPr>
            <a:spLocks noGrp="1"/>
          </p:cNvSpPr>
          <p:nvPr>
            <p:ph type="ftr" sz="quarter" idx="11"/>
          </p:nvPr>
        </p:nvSpPr>
        <p:spPr/>
        <p:txBody>
          <a:bodyPr/>
          <a:lstStyle/>
          <a:p>
            <a:endParaRPr lang="it-IT"/>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374195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C88BAF-CCBC-4CAB-BE46-F35A0F2B0074}" type="datetimeFigureOut">
              <a:rPr lang="it-IT" smtClean="0"/>
              <a:t>10/12/2021</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68493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C88BAF-CCBC-4CAB-BE46-F35A0F2B0074}" type="datetimeFigureOut">
              <a:rPr lang="it-IT" smtClean="0"/>
              <a:t>10/12/2021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1386429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C88BAF-CCBC-4CAB-BE46-F35A0F2B0074}" type="datetimeFigureOut">
              <a:rPr lang="it-IT" smtClean="0"/>
              <a:t>10/12/2021</a:t>
            </a:fld>
            <a:endParaRPr lang="it-IT"/>
          </a:p>
        </p:txBody>
      </p:sp>
      <p:sp>
        <p:nvSpPr>
          <p:cNvPr id="8" name="Footer Placeholder 7"/>
          <p:cNvSpPr>
            <a:spLocks noGrp="1"/>
          </p:cNvSpPr>
          <p:nvPr>
            <p:ph type="ftr" sz="quarter" idx="11"/>
          </p:nvPr>
        </p:nvSpPr>
        <p:spPr>
          <a:xfrm>
            <a:off x="561111" y="6391838"/>
            <a:ext cx="3644282" cy="304801"/>
          </a:xfrm>
        </p:spPr>
        <p:txBody>
          <a:bodyPr/>
          <a:lstStyle/>
          <a:p>
            <a:endParaRPr lang="it-IT"/>
          </a:p>
        </p:txBody>
      </p:sp>
      <p:sp>
        <p:nvSpPr>
          <p:cNvPr id="9" name="Slide Number Placeholder 8"/>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3290940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0C88BAF-CCBC-4CAB-BE46-F35A0F2B0074}" type="datetimeFigureOut">
              <a:rPr lang="it-IT" smtClean="0"/>
              <a:t>10/12/2021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2416160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0C88BAF-CCBC-4CAB-BE46-F35A0F2B0074}" type="datetimeFigureOut">
              <a:rPr lang="it-IT" smtClean="0"/>
              <a:t>10/12/2021</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366858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C88BAF-CCBC-4CAB-BE46-F35A0F2B0074}" type="datetimeFigureOut">
              <a:rPr lang="it-IT" smtClean="0"/>
              <a:t>10/12/2021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96757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C88BAF-CCBC-4CAB-BE46-F35A0F2B0074}" type="datetimeFigureOut">
              <a:rPr lang="it-IT" smtClean="0"/>
              <a:t>10/12/2021</a:t>
            </a:fld>
            <a:endParaRPr lang="it-IT"/>
          </a:p>
        </p:txBody>
      </p:sp>
      <p:sp>
        <p:nvSpPr>
          <p:cNvPr id="5" name="Footer Placeholder 4"/>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183562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0C88BAF-CCBC-4CAB-BE46-F35A0F2B0074}" type="datetimeFigureOut">
              <a:rPr lang="it-IT" smtClean="0"/>
              <a:t>10/12/2021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334269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0C88BAF-CCBC-4CAB-BE46-F35A0F2B0074}" type="datetimeFigureOut">
              <a:rPr lang="it-IT" smtClean="0"/>
              <a:t>10/12/2021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284426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0C88BAF-CCBC-4CAB-BE46-F35A0F2B0074}" type="datetimeFigureOut">
              <a:rPr lang="it-IT" smtClean="0"/>
              <a:t>10/12/2021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248778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88BAF-CCBC-4CAB-BE46-F35A0F2B0074}" type="datetimeFigureOut">
              <a:rPr lang="it-IT" smtClean="0"/>
              <a:t>10/12/2021</a:t>
            </a:fld>
            <a:endParaRPr lang="it-IT"/>
          </a:p>
        </p:txBody>
      </p:sp>
      <p:sp>
        <p:nvSpPr>
          <p:cNvPr id="3" name="Footer Placeholder 2"/>
          <p:cNvSpPr>
            <a:spLocks noGrp="1"/>
          </p:cNvSpPr>
          <p:nvPr>
            <p:ph type="ftr" sz="quarter" idx="11"/>
          </p:nvPr>
        </p:nvSpPr>
        <p:spPr/>
        <p:txBody>
          <a:bodyPr/>
          <a:lstStyle/>
          <a:p>
            <a:endParaRPr lang="it-IT"/>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184223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C88BAF-CCBC-4CAB-BE46-F35A0F2B0074}" type="datetimeFigureOut">
              <a:rPr lang="it-IT" smtClean="0"/>
              <a:t>10/12/2021</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264330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C88BAF-CCBC-4CAB-BE46-F35A0F2B0074}" type="datetimeFigureOut">
              <a:rPr lang="it-IT" smtClean="0"/>
              <a:t>10/12/2021</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FC9A7AB-26D1-4777-B5C7-DFFA3F167184}" type="slidenum">
              <a:rPr lang="it-IT" smtClean="0"/>
              <a:t>‹N›</a:t>
            </a:fld>
            <a:endParaRPr lang="it-IT"/>
          </a:p>
        </p:txBody>
      </p:sp>
    </p:spTree>
    <p:extLst>
      <p:ext uri="{BB962C8B-B14F-4D97-AF65-F5344CB8AC3E}">
        <p14:creationId xmlns:p14="http://schemas.microsoft.com/office/powerpoint/2010/main" val="331200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0C88BAF-CCBC-4CAB-BE46-F35A0F2B0074}" type="datetimeFigureOut">
              <a:rPr lang="it-IT" smtClean="0"/>
              <a:t>10/12/2021</a:t>
            </a:fld>
            <a:endParaRPr lang="it-IT"/>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t-IT"/>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FC9A7AB-26D1-4777-B5C7-DFFA3F167184}" type="slidenum">
              <a:rPr lang="it-IT" smtClean="0"/>
              <a:t>‹N›</a:t>
            </a:fld>
            <a:endParaRPr lang="it-IT"/>
          </a:p>
        </p:txBody>
      </p:sp>
    </p:spTree>
    <p:extLst>
      <p:ext uri="{BB962C8B-B14F-4D97-AF65-F5344CB8AC3E}">
        <p14:creationId xmlns:p14="http://schemas.microsoft.com/office/powerpoint/2010/main" val="3655265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jax.org/" TargetMode="External"/><Relationship Id="rId7" Type="http://schemas.openxmlformats.org/officeDocument/2006/relationships/hyperlink" Target="https://www.antibodies-online.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thermofisher.com/it/en/home.html" TargetMode="External"/><Relationship Id="rId5" Type="http://schemas.openxmlformats.org/officeDocument/2006/relationships/hyperlink" Target="https://www.sigmaaldrich.com/IT/it" TargetMode="External"/><Relationship Id="rId4" Type="http://schemas.openxmlformats.org/officeDocument/2006/relationships/hyperlink" Target="https://www.vigenebio.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g"/><Relationship Id="rId5" Type="http://schemas.microsoft.com/office/2007/relationships/hdphoto" Target="../media/hdphoto2.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image" Target="../media/image18.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2AAAF9A-C3DB-48AA-B03B-CD7C16B4864B}"/>
              </a:ext>
            </a:extLst>
          </p:cNvPr>
          <p:cNvSpPr txBox="1">
            <a:spLocks/>
          </p:cNvSpPr>
          <p:nvPr/>
        </p:nvSpPr>
        <p:spPr>
          <a:xfrm>
            <a:off x="379185" y="613371"/>
            <a:ext cx="9919549" cy="2171059"/>
          </a:xfrm>
          <a:prstGeom prst="rect">
            <a:avLst/>
          </a:prstGeom>
          <a:solidFill>
            <a:schemeClr val="bg2">
              <a:lumMod val="50000"/>
              <a:alpha val="47000"/>
            </a:schemeClr>
          </a:solidFill>
        </p:spPr>
        <p:txBody>
          <a:bodyP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000" b="1" i="1">
                <a:latin typeface="+mn-lt"/>
                <a:ea typeface="+mn-ea"/>
                <a:cs typeface="+mn-cs"/>
              </a:rPr>
              <a:t>CRISPR-Cas13d systems: new approaches for detecting and fighting Sars-Cov2</a:t>
            </a:r>
            <a:endParaRPr lang="it-IT" sz="4000" b="1" i="1" dirty="0">
              <a:latin typeface="+mn-lt"/>
              <a:ea typeface="+mn-ea"/>
              <a:cs typeface="+mn-cs"/>
            </a:endParaRPr>
          </a:p>
        </p:txBody>
      </p:sp>
      <p:sp>
        <p:nvSpPr>
          <p:cNvPr id="4" name="CasellaDiTesto 3">
            <a:extLst>
              <a:ext uri="{FF2B5EF4-FFF2-40B4-BE49-F238E27FC236}">
                <a16:creationId xmlns:a16="http://schemas.microsoft.com/office/drawing/2014/main" id="{74423ACF-64A7-4C04-B10E-32F19501ED91}"/>
              </a:ext>
            </a:extLst>
          </p:cNvPr>
          <p:cNvSpPr txBox="1"/>
          <p:nvPr/>
        </p:nvSpPr>
        <p:spPr>
          <a:xfrm>
            <a:off x="6376486" y="6242447"/>
            <a:ext cx="5436329" cy="369332"/>
          </a:xfrm>
          <a:prstGeom prst="rect">
            <a:avLst/>
          </a:prstGeom>
          <a:noFill/>
        </p:spPr>
        <p:txBody>
          <a:bodyPr wrap="square" rtlCol="0">
            <a:spAutoFit/>
          </a:bodyPr>
          <a:lstStyle/>
          <a:p>
            <a:r>
              <a:rPr lang="it-IT" b="1" i="1" dirty="0">
                <a:solidFill>
                  <a:schemeClr val="bg2"/>
                </a:solidFill>
              </a:rPr>
              <a:t>Sofia Favaro, Valeria Manzi</a:t>
            </a:r>
            <a:r>
              <a:rPr lang="it-IT" b="1" i="1">
                <a:solidFill>
                  <a:schemeClr val="bg2"/>
                </a:solidFill>
              </a:rPr>
              <a:t>, Lucia Benincasa</a:t>
            </a:r>
            <a:endParaRPr lang="it-IT" b="1" i="1" dirty="0">
              <a:solidFill>
                <a:schemeClr val="bg2"/>
              </a:solidFill>
            </a:endParaRPr>
          </a:p>
        </p:txBody>
      </p:sp>
      <p:pic>
        <p:nvPicPr>
          <p:cNvPr id="5" name="Immagine 4">
            <a:extLst>
              <a:ext uri="{FF2B5EF4-FFF2-40B4-BE49-F238E27FC236}">
                <a16:creationId xmlns:a16="http://schemas.microsoft.com/office/drawing/2014/main" id="{4A29A645-CC32-4891-BF6D-4C7DAABC4425}"/>
              </a:ext>
            </a:extLst>
          </p:cNvPr>
          <p:cNvPicPr>
            <a:picLocks noChangeAspect="1"/>
          </p:cNvPicPr>
          <p:nvPr/>
        </p:nvPicPr>
        <p:blipFill>
          <a:blip r:embed="rId3"/>
          <a:stretch>
            <a:fillRect/>
          </a:stretch>
        </p:blipFill>
        <p:spPr>
          <a:xfrm>
            <a:off x="379185" y="5720984"/>
            <a:ext cx="900792" cy="900792"/>
          </a:xfrm>
          <a:prstGeom prst="rect">
            <a:avLst/>
          </a:prstGeom>
          <a:ln>
            <a:noFill/>
          </a:ln>
          <a:effectLst>
            <a:outerShdw blurRad="190500" algn="tl" rotWithShape="0">
              <a:srgbClr val="000000">
                <a:alpha val="70000"/>
              </a:srgbClr>
            </a:outerShdw>
          </a:effectLst>
        </p:spPr>
      </p:pic>
      <p:sp>
        <p:nvSpPr>
          <p:cNvPr id="6" name="CasellaDiTesto 5">
            <a:extLst>
              <a:ext uri="{FF2B5EF4-FFF2-40B4-BE49-F238E27FC236}">
                <a16:creationId xmlns:a16="http://schemas.microsoft.com/office/drawing/2014/main" id="{32EBA997-B54D-4D6A-8492-B79A42EF9CE9}"/>
              </a:ext>
            </a:extLst>
          </p:cNvPr>
          <p:cNvSpPr txBox="1"/>
          <p:nvPr/>
        </p:nvSpPr>
        <p:spPr>
          <a:xfrm>
            <a:off x="6816323" y="5062213"/>
            <a:ext cx="4049187" cy="338554"/>
          </a:xfrm>
          <a:prstGeom prst="rect">
            <a:avLst/>
          </a:prstGeom>
          <a:noFill/>
        </p:spPr>
        <p:txBody>
          <a:bodyPr wrap="square" rtlCol="0">
            <a:spAutoFit/>
          </a:bodyPr>
          <a:lstStyle/>
          <a:p>
            <a:r>
              <a:rPr lang="it-IT" sz="1600" b="1" i="1" dirty="0">
                <a:solidFill>
                  <a:schemeClr val="bg2"/>
                </a:solidFill>
              </a:rPr>
              <a:t>«Gene </a:t>
            </a:r>
            <a:r>
              <a:rPr lang="it-IT" sz="1600" b="1" i="1" dirty="0" err="1">
                <a:solidFill>
                  <a:schemeClr val="bg2"/>
                </a:solidFill>
              </a:rPr>
              <a:t>therapy</a:t>
            </a:r>
            <a:r>
              <a:rPr lang="it-IT" sz="1600" b="1" i="1" dirty="0">
                <a:solidFill>
                  <a:schemeClr val="bg2"/>
                </a:solidFill>
              </a:rPr>
              <a:t> and </a:t>
            </a:r>
            <a:r>
              <a:rPr lang="it-IT" sz="1600" b="1" i="1" dirty="0" err="1">
                <a:solidFill>
                  <a:schemeClr val="bg2"/>
                </a:solidFill>
              </a:rPr>
              <a:t>neuroscience</a:t>
            </a:r>
            <a:r>
              <a:rPr lang="it-IT" sz="1600" b="1" i="1" dirty="0">
                <a:solidFill>
                  <a:schemeClr val="bg2"/>
                </a:solidFill>
              </a:rPr>
              <a:t>»</a:t>
            </a:r>
          </a:p>
        </p:txBody>
      </p:sp>
      <p:sp>
        <p:nvSpPr>
          <p:cNvPr id="7" name="CasellaDiTesto 6">
            <a:extLst>
              <a:ext uri="{FF2B5EF4-FFF2-40B4-BE49-F238E27FC236}">
                <a16:creationId xmlns:a16="http://schemas.microsoft.com/office/drawing/2014/main" id="{7F0BE9FD-23DF-48EA-9B09-AC687897A0F0}"/>
              </a:ext>
            </a:extLst>
          </p:cNvPr>
          <p:cNvSpPr txBox="1"/>
          <p:nvPr/>
        </p:nvSpPr>
        <p:spPr>
          <a:xfrm>
            <a:off x="8085786" y="5383810"/>
            <a:ext cx="1510259" cy="338554"/>
          </a:xfrm>
          <a:prstGeom prst="rect">
            <a:avLst/>
          </a:prstGeom>
          <a:noFill/>
        </p:spPr>
        <p:txBody>
          <a:bodyPr wrap="square" rtlCol="0">
            <a:spAutoFit/>
          </a:bodyPr>
          <a:lstStyle/>
          <a:p>
            <a:r>
              <a:rPr lang="it-IT" sz="1600" b="1" i="1" dirty="0">
                <a:solidFill>
                  <a:schemeClr val="bg1"/>
                </a:solidFill>
              </a:rPr>
              <a:t>2021/2022</a:t>
            </a:r>
          </a:p>
        </p:txBody>
      </p:sp>
      <p:sp>
        <p:nvSpPr>
          <p:cNvPr id="8" name="CasellaDiTesto 7">
            <a:extLst>
              <a:ext uri="{FF2B5EF4-FFF2-40B4-BE49-F238E27FC236}">
                <a16:creationId xmlns:a16="http://schemas.microsoft.com/office/drawing/2014/main" id="{A7E001C5-F3FF-417D-8FAD-53BD5A6F0491}"/>
              </a:ext>
            </a:extLst>
          </p:cNvPr>
          <p:cNvSpPr txBox="1"/>
          <p:nvPr/>
        </p:nvSpPr>
        <p:spPr>
          <a:xfrm>
            <a:off x="879867" y="4529832"/>
            <a:ext cx="800219" cy="338554"/>
          </a:xfrm>
          <a:prstGeom prst="rect">
            <a:avLst/>
          </a:prstGeom>
          <a:noFill/>
        </p:spPr>
        <p:txBody>
          <a:bodyPr wrap="none" rtlCol="0">
            <a:spAutoFit/>
          </a:bodyPr>
          <a:lstStyle/>
          <a:p>
            <a:r>
              <a:rPr lang="it-IT" sz="1600" b="1" i="1" dirty="0">
                <a:solidFill>
                  <a:schemeClr val="bg2"/>
                </a:solidFill>
              </a:rPr>
              <a:t>Tutors:</a:t>
            </a:r>
          </a:p>
        </p:txBody>
      </p:sp>
      <p:sp>
        <p:nvSpPr>
          <p:cNvPr id="9" name="CasellaDiTesto 8">
            <a:extLst>
              <a:ext uri="{FF2B5EF4-FFF2-40B4-BE49-F238E27FC236}">
                <a16:creationId xmlns:a16="http://schemas.microsoft.com/office/drawing/2014/main" id="{DB228AFE-E61F-4890-8603-6CA30B1141F3}"/>
              </a:ext>
            </a:extLst>
          </p:cNvPr>
          <p:cNvSpPr txBox="1"/>
          <p:nvPr/>
        </p:nvSpPr>
        <p:spPr>
          <a:xfrm>
            <a:off x="829581" y="4799035"/>
            <a:ext cx="2191626" cy="584775"/>
          </a:xfrm>
          <a:prstGeom prst="rect">
            <a:avLst/>
          </a:prstGeom>
          <a:noFill/>
        </p:spPr>
        <p:txBody>
          <a:bodyPr wrap="none" rtlCol="0">
            <a:spAutoFit/>
          </a:bodyPr>
          <a:lstStyle/>
          <a:p>
            <a:r>
              <a:rPr lang="it-IT" sz="1600" b="1" i="1" dirty="0">
                <a:solidFill>
                  <a:schemeClr val="bg2"/>
                </a:solidFill>
              </a:rPr>
              <a:t>Prof. Isabella Saggio</a:t>
            </a:r>
          </a:p>
          <a:p>
            <a:r>
              <a:rPr lang="it-IT" sz="1600" b="1" i="1" dirty="0">
                <a:solidFill>
                  <a:schemeClr val="bg2"/>
                </a:solidFill>
              </a:rPr>
              <a:t>Prof. Romina Burla</a:t>
            </a:r>
          </a:p>
        </p:txBody>
      </p:sp>
    </p:spTree>
    <p:extLst>
      <p:ext uri="{BB962C8B-B14F-4D97-AF65-F5344CB8AC3E}">
        <p14:creationId xmlns:p14="http://schemas.microsoft.com/office/powerpoint/2010/main" val="29134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7ACC4E-C843-CD48-8E05-65B992D0CFC9}"/>
              </a:ext>
            </a:extLst>
          </p:cNvPr>
          <p:cNvSpPr>
            <a:spLocks noGrp="1"/>
          </p:cNvSpPr>
          <p:nvPr>
            <p:ph type="title"/>
          </p:nvPr>
        </p:nvSpPr>
        <p:spPr>
          <a:xfrm>
            <a:off x="1199342" y="2287088"/>
            <a:ext cx="4351025" cy="2283824"/>
          </a:xfrm>
        </p:spPr>
        <p:txBody>
          <a:bodyPr/>
          <a:lstStyle/>
          <a:p>
            <a:pPr algn="ctr"/>
            <a:r>
              <a:rPr lang="it-IT" b="1" err="1"/>
              <a:t>Conclusions</a:t>
            </a:r>
            <a:r>
              <a:rPr lang="it-IT" b="1"/>
              <a:t> </a:t>
            </a:r>
            <a:endParaRPr lang="it-IT" b="1" dirty="0"/>
          </a:p>
        </p:txBody>
      </p:sp>
      <p:sp>
        <p:nvSpPr>
          <p:cNvPr id="6" name="CasellaDiTesto 5">
            <a:extLst>
              <a:ext uri="{FF2B5EF4-FFF2-40B4-BE49-F238E27FC236}">
                <a16:creationId xmlns:a16="http://schemas.microsoft.com/office/drawing/2014/main" id="{E615F90C-ED6F-4B63-A6C1-87954B8FFA73}"/>
              </a:ext>
            </a:extLst>
          </p:cNvPr>
          <p:cNvSpPr txBox="1"/>
          <p:nvPr/>
        </p:nvSpPr>
        <p:spPr>
          <a:xfrm>
            <a:off x="6641635" y="1277703"/>
            <a:ext cx="4893139" cy="584775"/>
          </a:xfrm>
          <a:prstGeom prst="rect">
            <a:avLst/>
          </a:prstGeom>
          <a:noFill/>
        </p:spPr>
        <p:txBody>
          <a:bodyPr wrap="square" rtlCol="0">
            <a:spAutoFit/>
          </a:bodyPr>
          <a:lstStyle/>
          <a:p>
            <a:endParaRPr lang="en-US" sz="1600">
              <a:solidFill>
                <a:schemeClr val="tx1">
                  <a:lumMod val="75000"/>
                  <a:lumOff val="25000"/>
                </a:schemeClr>
              </a:solidFill>
            </a:endParaRPr>
          </a:p>
          <a:p>
            <a:endParaRPr lang="it-IT" sz="1600">
              <a:solidFill>
                <a:schemeClr val="tx1">
                  <a:lumMod val="75000"/>
                  <a:lumOff val="25000"/>
                </a:schemeClr>
              </a:solidFill>
            </a:endParaRPr>
          </a:p>
        </p:txBody>
      </p:sp>
      <p:sp>
        <p:nvSpPr>
          <p:cNvPr id="5" name="CasellaDiTesto 4">
            <a:extLst>
              <a:ext uri="{FF2B5EF4-FFF2-40B4-BE49-F238E27FC236}">
                <a16:creationId xmlns:a16="http://schemas.microsoft.com/office/drawing/2014/main" id="{5F36DAC2-CAB7-4941-9DC0-8CB423FF70B9}"/>
              </a:ext>
            </a:extLst>
          </p:cNvPr>
          <p:cNvSpPr txBox="1"/>
          <p:nvPr/>
        </p:nvSpPr>
        <p:spPr>
          <a:xfrm>
            <a:off x="6912691" y="1570090"/>
            <a:ext cx="4351025" cy="1815882"/>
          </a:xfrm>
          <a:prstGeom prst="rect">
            <a:avLst/>
          </a:prstGeom>
          <a:noFill/>
        </p:spPr>
        <p:txBody>
          <a:bodyPr wrap="square">
            <a:spAutoFit/>
          </a:bodyPr>
          <a:lstStyle/>
          <a:p>
            <a:pPr algn="ctr"/>
            <a:r>
              <a:rPr lang="it-IT" sz="1600">
                <a:solidFill>
                  <a:schemeClr val="tx1">
                    <a:lumMod val="75000"/>
                    <a:lumOff val="25000"/>
                  </a:schemeClr>
                </a:solidFill>
              </a:rPr>
              <a:t>The results of this study with both in vitro and in vivo experiments demonstrate that the high catalytic activity of Cas13d provides a mechanism of action that aims at the specific degradation of the viral RNA genome and consequently at blocking replication.</a:t>
            </a:r>
          </a:p>
        </p:txBody>
      </p:sp>
      <p:sp>
        <p:nvSpPr>
          <p:cNvPr id="7" name="CasellaDiTesto 6">
            <a:extLst>
              <a:ext uri="{FF2B5EF4-FFF2-40B4-BE49-F238E27FC236}">
                <a16:creationId xmlns:a16="http://schemas.microsoft.com/office/drawing/2014/main" id="{0D13F9F0-A422-4652-858B-4A266E20F9A8}"/>
              </a:ext>
            </a:extLst>
          </p:cNvPr>
          <p:cNvSpPr txBox="1"/>
          <p:nvPr/>
        </p:nvSpPr>
        <p:spPr>
          <a:xfrm>
            <a:off x="6912691" y="4118360"/>
            <a:ext cx="4457700" cy="1569660"/>
          </a:xfrm>
          <a:prstGeom prst="rect">
            <a:avLst/>
          </a:prstGeom>
          <a:noFill/>
        </p:spPr>
        <p:txBody>
          <a:bodyPr wrap="square">
            <a:spAutoFit/>
          </a:bodyPr>
          <a:lstStyle/>
          <a:p>
            <a:pPr algn="ctr"/>
            <a:r>
              <a:rPr lang="en-US" sz="1600">
                <a:solidFill>
                  <a:schemeClr val="tx1">
                    <a:lumMod val="75000"/>
                    <a:lumOff val="25000"/>
                  </a:schemeClr>
                </a:solidFill>
              </a:rPr>
              <a:t>Cas13d can targets the highly conserved regions of SARS-Cov-2 therefore thanks to the high specificity of the mechanism this endonuclease could in the future be studied to counteract the numerous variants of the virus.</a:t>
            </a:r>
            <a:endParaRPr lang="it-IT" sz="1600">
              <a:solidFill>
                <a:schemeClr val="tx1">
                  <a:lumMod val="75000"/>
                  <a:lumOff val="25000"/>
                </a:schemeClr>
              </a:solidFill>
            </a:endParaRPr>
          </a:p>
        </p:txBody>
      </p:sp>
    </p:spTree>
    <p:extLst>
      <p:ext uri="{BB962C8B-B14F-4D97-AF65-F5344CB8AC3E}">
        <p14:creationId xmlns:p14="http://schemas.microsoft.com/office/powerpoint/2010/main" val="321747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3F69795-72FA-412D-B44E-C16C14E474B8}"/>
              </a:ext>
            </a:extLst>
          </p:cNvPr>
          <p:cNvPicPr>
            <a:picLocks noChangeAspect="1"/>
          </p:cNvPicPr>
          <p:nvPr/>
        </p:nvPicPr>
        <p:blipFill rotWithShape="1">
          <a:blip r:embed="rId3"/>
          <a:srcRect l="34896" t="-2247" r="43129" b="60661"/>
          <a:stretch/>
        </p:blipFill>
        <p:spPr>
          <a:xfrm>
            <a:off x="5556819" y="3614036"/>
            <a:ext cx="807256" cy="1508690"/>
          </a:xfrm>
          <a:prstGeom prst="rect">
            <a:avLst/>
          </a:prstGeom>
        </p:spPr>
      </p:pic>
      <p:sp>
        <p:nvSpPr>
          <p:cNvPr id="2" name="Titolo 1">
            <a:extLst>
              <a:ext uri="{FF2B5EF4-FFF2-40B4-BE49-F238E27FC236}">
                <a16:creationId xmlns:a16="http://schemas.microsoft.com/office/drawing/2014/main" id="{642717C6-36CD-2042-8C5A-8789542D0662}"/>
              </a:ext>
            </a:extLst>
          </p:cNvPr>
          <p:cNvSpPr>
            <a:spLocks noGrp="1"/>
          </p:cNvSpPr>
          <p:nvPr>
            <p:ph type="title"/>
          </p:nvPr>
        </p:nvSpPr>
        <p:spPr>
          <a:xfrm>
            <a:off x="1715293" y="933886"/>
            <a:ext cx="8761413" cy="706964"/>
          </a:xfrm>
        </p:spPr>
        <p:txBody>
          <a:bodyPr/>
          <a:lstStyle/>
          <a:p>
            <a:pPr algn="ctr"/>
            <a:r>
              <a:rPr lang="it-IT" sz="4000" b="1" dirty="0" err="1"/>
              <a:t>Pitfalls</a:t>
            </a:r>
            <a:r>
              <a:rPr lang="it-IT" sz="4000" b="1" dirty="0"/>
              <a:t> and </a:t>
            </a:r>
            <a:r>
              <a:rPr lang="it-IT" sz="4000" b="1" err="1"/>
              <a:t>solutions</a:t>
            </a:r>
            <a:r>
              <a:rPr lang="it-IT" sz="4000" b="1"/>
              <a:t> </a:t>
            </a:r>
            <a:endParaRPr lang="it-IT" sz="4000" b="1" dirty="0"/>
          </a:p>
        </p:txBody>
      </p:sp>
      <p:sp>
        <p:nvSpPr>
          <p:cNvPr id="3" name="CasellaDiTesto 2">
            <a:extLst>
              <a:ext uri="{FF2B5EF4-FFF2-40B4-BE49-F238E27FC236}">
                <a16:creationId xmlns:a16="http://schemas.microsoft.com/office/drawing/2014/main" id="{BD909CCD-149B-4117-AA39-82C9C34747BE}"/>
              </a:ext>
            </a:extLst>
          </p:cNvPr>
          <p:cNvSpPr txBox="1"/>
          <p:nvPr/>
        </p:nvSpPr>
        <p:spPr>
          <a:xfrm>
            <a:off x="1291756" y="3079784"/>
            <a:ext cx="4466877" cy="2831544"/>
          </a:xfrm>
          <a:prstGeom prst="rect">
            <a:avLst/>
          </a:prstGeom>
          <a:noFill/>
        </p:spPr>
        <p:txBody>
          <a:bodyPr wrap="square" rtlCol="0">
            <a:spAutoFit/>
          </a:bodyPr>
          <a:lstStyle/>
          <a:p>
            <a:pPr marL="285750" indent="-285750">
              <a:buFont typeface="Wingdings" panose="05000000000000000000" pitchFamily="2" charset="2"/>
              <a:buChar char="Ø"/>
            </a:pPr>
            <a:r>
              <a:rPr lang="en-US">
                <a:solidFill>
                  <a:schemeClr val="tx1">
                    <a:lumMod val="75000"/>
                    <a:lumOff val="25000"/>
                  </a:schemeClr>
                </a:solidFill>
                <a:ea typeface="Segoe UI Historic" panose="020B0502040204020203" pitchFamily="34" charset="0"/>
                <a:cs typeface="Segoe UI Historic" panose="020B0502040204020203" pitchFamily="34" charset="0"/>
              </a:rPr>
              <a:t>Unwanted immune responses, e.g. against AAV6</a:t>
            </a:r>
          </a:p>
          <a:p>
            <a:pPr marL="285750" indent="-285750">
              <a:buFont typeface="Wingdings" panose="05000000000000000000" pitchFamily="2" charset="2"/>
              <a:buChar char="Ø"/>
            </a:pPr>
            <a:endParaRPr lang="en-US">
              <a:solidFill>
                <a:schemeClr val="tx1">
                  <a:lumMod val="75000"/>
                  <a:lumOff val="25000"/>
                </a:schemeClr>
              </a:solidFill>
              <a:ea typeface="Segoe UI Historic" panose="020B0502040204020203" pitchFamily="34" charset="0"/>
              <a:cs typeface="Segoe UI Historic" panose="020B0502040204020203" pitchFamily="34" charset="0"/>
            </a:endParaRPr>
          </a:p>
          <a:p>
            <a:pPr marL="285750" indent="-285750">
              <a:buFont typeface="Wingdings" panose="05000000000000000000" pitchFamily="2" charset="2"/>
              <a:buChar char="Ø"/>
            </a:pPr>
            <a:r>
              <a:rPr lang="en-US">
                <a:solidFill>
                  <a:schemeClr val="tx1">
                    <a:lumMod val="75000"/>
                    <a:lumOff val="25000"/>
                  </a:schemeClr>
                </a:solidFill>
                <a:ea typeface="Segoe UI Historic" panose="020B0502040204020203" pitchFamily="34" charset="0"/>
                <a:cs typeface="Segoe UI Historic" panose="020B0502040204020203" pitchFamily="34" charset="0"/>
              </a:rPr>
              <a:t>Demonstrate that this possible therapy is not toxic to humans (ethics)</a:t>
            </a:r>
          </a:p>
          <a:p>
            <a:endParaRPr lang="it-IT">
              <a:solidFill>
                <a:schemeClr val="tx1">
                  <a:lumMod val="75000"/>
                  <a:lumOff val="25000"/>
                </a:schemeClr>
              </a:solidFill>
              <a:ea typeface="Segoe UI Historic" panose="020B0502040204020203" pitchFamily="34" charset="0"/>
              <a:cs typeface="Segoe UI Historic" panose="020B0502040204020203" pitchFamily="34" charset="0"/>
            </a:endParaRPr>
          </a:p>
          <a:p>
            <a:pPr marL="285750" indent="-285750">
              <a:buFont typeface="Wingdings" panose="05000000000000000000" pitchFamily="2" charset="2"/>
              <a:buChar char="Ø"/>
            </a:pPr>
            <a:r>
              <a:rPr lang="en-US">
                <a:solidFill>
                  <a:schemeClr val="tx1">
                    <a:lumMod val="75000"/>
                    <a:lumOff val="25000"/>
                  </a:schemeClr>
                </a:solidFill>
                <a:ea typeface="Segoe UI Historic" panose="020B0502040204020203" pitchFamily="34" charset="0"/>
                <a:cs typeface="Segoe UI Historic" panose="020B0502040204020203" pitchFamily="34" charset="0"/>
              </a:rPr>
              <a:t>Define doses with the best risk/benefit ratio</a:t>
            </a:r>
            <a:r>
              <a:rPr lang="it-IT">
                <a:solidFill>
                  <a:schemeClr val="tx1">
                    <a:lumMod val="75000"/>
                    <a:lumOff val="25000"/>
                  </a:schemeClr>
                </a:solidFill>
                <a:ea typeface="Segoe UI Historic" panose="020B0502040204020203" pitchFamily="34" charset="0"/>
                <a:cs typeface="Segoe UI Historic" panose="020B0502040204020203" pitchFamily="34" charset="0"/>
              </a:rPr>
              <a:t> </a:t>
            </a:r>
          </a:p>
          <a:p>
            <a:endParaRPr lang="it-IT" sz="1600">
              <a:solidFill>
                <a:schemeClr val="tx1">
                  <a:lumMod val="75000"/>
                  <a:lumOff val="25000"/>
                </a:schemeClr>
              </a:solidFill>
            </a:endParaRPr>
          </a:p>
        </p:txBody>
      </p:sp>
      <p:sp>
        <p:nvSpPr>
          <p:cNvPr id="4" name="CasellaDiTesto 3">
            <a:extLst>
              <a:ext uri="{FF2B5EF4-FFF2-40B4-BE49-F238E27FC236}">
                <a16:creationId xmlns:a16="http://schemas.microsoft.com/office/drawing/2014/main" id="{EB9D375B-91CC-4D6D-A7A6-CC19AD7183B9}"/>
              </a:ext>
            </a:extLst>
          </p:cNvPr>
          <p:cNvSpPr txBox="1"/>
          <p:nvPr/>
        </p:nvSpPr>
        <p:spPr>
          <a:xfrm>
            <a:off x="7004071" y="2415171"/>
            <a:ext cx="4391515" cy="2923877"/>
          </a:xfrm>
          <a:prstGeom prst="rect">
            <a:avLst/>
          </a:prstGeom>
          <a:noFill/>
        </p:spPr>
        <p:txBody>
          <a:bodyPr wrap="square" rtlCol="0">
            <a:spAutoFit/>
          </a:bodyPr>
          <a:lstStyle/>
          <a:p>
            <a:pPr marL="285750" indent="-285750">
              <a:buFont typeface="Wingdings" panose="05000000000000000000" pitchFamily="2" charset="2"/>
              <a:buChar char="Ø"/>
            </a:pPr>
            <a:endParaRPr lang="it-IT" sz="2000"/>
          </a:p>
          <a:p>
            <a:endParaRPr lang="it-IT" sz="200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US">
                <a:solidFill>
                  <a:schemeClr val="tx1">
                    <a:lumMod val="75000"/>
                    <a:lumOff val="25000"/>
                  </a:schemeClr>
                </a:solidFill>
                <a:ea typeface="Segoe UI Historic" panose="020B0502040204020203" pitchFamily="34" charset="0"/>
                <a:cs typeface="Segoe UI Historic" panose="020B0502040204020203" pitchFamily="34" charset="0"/>
              </a:rPr>
              <a:t>Support therapy by other methods, e.g. using a different vector such as liposomes</a:t>
            </a:r>
          </a:p>
          <a:p>
            <a:pPr marL="285750" indent="-285750">
              <a:buFont typeface="Wingdings" panose="05000000000000000000" pitchFamily="2" charset="2"/>
              <a:buChar char="Ø"/>
            </a:pPr>
            <a:endParaRPr lang="en-US">
              <a:solidFill>
                <a:schemeClr val="tx1">
                  <a:lumMod val="75000"/>
                  <a:lumOff val="25000"/>
                </a:schemeClr>
              </a:solidFill>
              <a:ea typeface="Segoe UI Historic" panose="020B0502040204020203" pitchFamily="34" charset="0"/>
              <a:cs typeface="Segoe UI Historic" panose="020B0502040204020203" pitchFamily="34" charset="0"/>
            </a:endParaRPr>
          </a:p>
          <a:p>
            <a:pPr marL="285750" indent="-285750">
              <a:buFont typeface="Wingdings" panose="05000000000000000000" pitchFamily="2" charset="2"/>
              <a:buChar char="Ø"/>
            </a:pPr>
            <a:r>
              <a:rPr lang="en-US">
                <a:solidFill>
                  <a:schemeClr val="tx1">
                    <a:lumMod val="75000"/>
                    <a:lumOff val="25000"/>
                  </a:schemeClr>
                </a:solidFill>
                <a:ea typeface="Segoe UI Historic" panose="020B0502040204020203" pitchFamily="34" charset="0"/>
                <a:cs typeface="Segoe UI Historic" panose="020B0502040204020203" pitchFamily="34" charset="0"/>
              </a:rPr>
              <a:t>Great expansion of the RNA therapeutic field</a:t>
            </a:r>
          </a:p>
          <a:p>
            <a:pPr marL="285750" indent="-285750">
              <a:buFont typeface="Wingdings" panose="05000000000000000000" pitchFamily="2" charset="2"/>
              <a:buChar char="Ø"/>
            </a:pPr>
            <a:endParaRPr lang="it-IT"/>
          </a:p>
          <a:p>
            <a:endParaRPr lang="it-IT"/>
          </a:p>
        </p:txBody>
      </p:sp>
      <p:sp>
        <p:nvSpPr>
          <p:cNvPr id="6" name="CasellaDiTesto 5">
            <a:extLst>
              <a:ext uri="{FF2B5EF4-FFF2-40B4-BE49-F238E27FC236}">
                <a16:creationId xmlns:a16="http://schemas.microsoft.com/office/drawing/2014/main" id="{0E6F0D2E-AA48-4E65-8B56-714C1B53AF70}"/>
              </a:ext>
            </a:extLst>
          </p:cNvPr>
          <p:cNvSpPr txBox="1"/>
          <p:nvPr/>
        </p:nvSpPr>
        <p:spPr>
          <a:xfrm flipH="1">
            <a:off x="5960447" y="3079784"/>
            <a:ext cx="528970" cy="702996"/>
          </a:xfrm>
          <a:prstGeom prst="rect">
            <a:avLst/>
          </a:prstGeom>
          <a:noFill/>
        </p:spPr>
        <p:txBody>
          <a:bodyPr wrap="square">
            <a:spAutoFit/>
          </a:bodyPr>
          <a:lstStyle/>
          <a:p>
            <a:r>
              <a:rPr lang="it-IT" sz="4000" b="1" i="0" u="none" strike="noStrike" baseline="0">
                <a:solidFill>
                  <a:srgbClr val="E30000"/>
                </a:solidFill>
                <a:latin typeface="TimesNewRomanPS-BoldMT"/>
              </a:rPr>
              <a:t>?</a:t>
            </a:r>
            <a:endParaRPr lang="it-IT" sz="4000"/>
          </a:p>
        </p:txBody>
      </p:sp>
      <p:sp>
        <p:nvSpPr>
          <p:cNvPr id="14" name="CasellaDiTesto 13">
            <a:extLst>
              <a:ext uri="{FF2B5EF4-FFF2-40B4-BE49-F238E27FC236}">
                <a16:creationId xmlns:a16="http://schemas.microsoft.com/office/drawing/2014/main" id="{F1103119-B1BA-45D6-9696-B07390EB2135}"/>
              </a:ext>
            </a:extLst>
          </p:cNvPr>
          <p:cNvSpPr txBox="1"/>
          <p:nvPr/>
        </p:nvSpPr>
        <p:spPr>
          <a:xfrm>
            <a:off x="6381750" y="2523135"/>
            <a:ext cx="1485900" cy="369332"/>
          </a:xfrm>
          <a:prstGeom prst="rect">
            <a:avLst/>
          </a:prstGeom>
          <a:noFill/>
        </p:spPr>
        <p:txBody>
          <a:bodyPr wrap="square" rtlCol="0">
            <a:spAutoFit/>
          </a:bodyPr>
          <a:lstStyle/>
          <a:p>
            <a:pPr marL="285750" indent="-285750">
              <a:buFont typeface="Arial" panose="020B0604020202020204" pitchFamily="34" charset="0"/>
              <a:buChar char="•"/>
            </a:pPr>
            <a:endParaRPr lang="it-IT"/>
          </a:p>
        </p:txBody>
      </p:sp>
    </p:spTree>
    <p:extLst>
      <p:ext uri="{BB962C8B-B14F-4D97-AF65-F5344CB8AC3E}">
        <p14:creationId xmlns:p14="http://schemas.microsoft.com/office/powerpoint/2010/main" val="408856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63C897-6384-EB41-8ABB-DA7990398A72}"/>
              </a:ext>
            </a:extLst>
          </p:cNvPr>
          <p:cNvSpPr>
            <a:spLocks noGrp="1"/>
          </p:cNvSpPr>
          <p:nvPr>
            <p:ph type="title"/>
          </p:nvPr>
        </p:nvSpPr>
        <p:spPr>
          <a:xfrm>
            <a:off x="4401459" y="1026317"/>
            <a:ext cx="3389080" cy="706964"/>
          </a:xfrm>
        </p:spPr>
        <p:txBody>
          <a:bodyPr/>
          <a:lstStyle/>
          <a:p>
            <a:pPr algn="ctr"/>
            <a:r>
              <a:rPr lang="it-IT" sz="4000" b="1" err="1"/>
              <a:t>References</a:t>
            </a:r>
            <a:r>
              <a:rPr lang="it-IT"/>
              <a:t> </a:t>
            </a:r>
            <a:endParaRPr lang="it-IT" dirty="0">
              <a:effectLst/>
            </a:endParaRPr>
          </a:p>
        </p:txBody>
      </p:sp>
      <p:sp>
        <p:nvSpPr>
          <p:cNvPr id="4" name="CasellaDiTesto 3">
            <a:extLst>
              <a:ext uri="{FF2B5EF4-FFF2-40B4-BE49-F238E27FC236}">
                <a16:creationId xmlns:a16="http://schemas.microsoft.com/office/drawing/2014/main" id="{F0539E71-C94E-5D4C-84FE-047C0FA7F20A}"/>
              </a:ext>
            </a:extLst>
          </p:cNvPr>
          <p:cNvSpPr txBox="1"/>
          <p:nvPr/>
        </p:nvSpPr>
        <p:spPr>
          <a:xfrm>
            <a:off x="353785" y="2485661"/>
            <a:ext cx="11484428" cy="4585871"/>
          </a:xfrm>
          <a:prstGeom prst="rect">
            <a:avLst/>
          </a:prstGeom>
          <a:noFill/>
        </p:spPr>
        <p:txBody>
          <a:bodyPr wrap="square" rtlCol="0">
            <a:spAutoFit/>
          </a:bodyPr>
          <a:lstStyle/>
          <a:p>
            <a:pPr algn="just"/>
            <a:r>
              <a:rPr lang="it-IT" sz="1400" b="1">
                <a:solidFill>
                  <a:schemeClr val="tx1">
                    <a:lumMod val="75000"/>
                    <a:lumOff val="25000"/>
                  </a:schemeClr>
                </a:solidFill>
              </a:rPr>
              <a:t>1)</a:t>
            </a:r>
            <a:r>
              <a:rPr lang="it-IT" sz="1400">
                <a:solidFill>
                  <a:schemeClr val="tx1">
                    <a:lumMod val="75000"/>
                    <a:lumOff val="25000"/>
                  </a:schemeClr>
                </a:solidFill>
              </a:rPr>
              <a:t>R</a:t>
            </a:r>
            <a:r>
              <a:rPr lang="it-IT" sz="1400" dirty="0">
                <a:solidFill>
                  <a:schemeClr val="tx1">
                    <a:lumMod val="75000"/>
                    <a:lumOff val="25000"/>
                  </a:schemeClr>
                </a:solidFill>
              </a:rPr>
              <a:t>. Abbott, </a:t>
            </a:r>
            <a:r>
              <a:rPr lang="it-IT" sz="1400" dirty="0" err="1">
                <a:solidFill>
                  <a:schemeClr val="tx1">
                    <a:lumMod val="75000"/>
                    <a:lumOff val="25000"/>
                  </a:schemeClr>
                </a:solidFill>
              </a:rPr>
              <a:t>Girija</a:t>
            </a:r>
            <a:r>
              <a:rPr lang="it-IT" sz="1400" dirty="0">
                <a:solidFill>
                  <a:schemeClr val="tx1">
                    <a:lumMod val="75000"/>
                    <a:lumOff val="25000"/>
                  </a:schemeClr>
                </a:solidFill>
              </a:rPr>
              <a:t> </a:t>
            </a:r>
            <a:r>
              <a:rPr lang="it-IT" sz="1400" dirty="0" err="1">
                <a:solidFill>
                  <a:schemeClr val="tx1">
                    <a:lumMod val="75000"/>
                    <a:lumOff val="25000"/>
                  </a:schemeClr>
                </a:solidFill>
              </a:rPr>
              <a:t>Dhamdhere</a:t>
            </a:r>
            <a:r>
              <a:rPr lang="it-IT" sz="1400" dirty="0">
                <a:solidFill>
                  <a:schemeClr val="tx1">
                    <a:lumMod val="75000"/>
                    <a:lumOff val="25000"/>
                  </a:schemeClr>
                </a:solidFill>
              </a:rPr>
              <a:t>, </a:t>
            </a:r>
            <a:r>
              <a:rPr lang="it-IT" sz="1400" dirty="0" err="1">
                <a:solidFill>
                  <a:schemeClr val="tx1">
                    <a:lumMod val="75000"/>
                    <a:lumOff val="25000"/>
                  </a:schemeClr>
                </a:solidFill>
              </a:rPr>
              <a:t>Yanxia</a:t>
            </a:r>
            <a:r>
              <a:rPr lang="it-IT" sz="1400" dirty="0">
                <a:solidFill>
                  <a:schemeClr val="tx1">
                    <a:lumMod val="75000"/>
                    <a:lumOff val="25000"/>
                  </a:schemeClr>
                </a:solidFill>
              </a:rPr>
              <a:t> </a:t>
            </a:r>
            <a:r>
              <a:rPr lang="it-IT" sz="1400" dirty="0" err="1">
                <a:solidFill>
                  <a:schemeClr val="tx1">
                    <a:lumMod val="75000"/>
                    <a:lumOff val="25000"/>
                  </a:schemeClr>
                </a:solidFill>
              </a:rPr>
              <a:t>Liu</a:t>
            </a:r>
            <a:r>
              <a:rPr lang="it-IT" sz="1400" dirty="0">
                <a:solidFill>
                  <a:schemeClr val="tx1">
                    <a:lumMod val="75000"/>
                    <a:lumOff val="25000"/>
                  </a:schemeClr>
                </a:solidFill>
              </a:rPr>
              <a:t>, </a:t>
            </a:r>
            <a:r>
              <a:rPr lang="it-IT" sz="1400" dirty="0" err="1">
                <a:solidFill>
                  <a:schemeClr val="tx1">
                    <a:lumMod val="75000"/>
                    <a:lumOff val="25000"/>
                  </a:schemeClr>
                </a:solidFill>
              </a:rPr>
              <a:t>Xueqiu</a:t>
            </a:r>
            <a:r>
              <a:rPr lang="it-IT" sz="1400" dirty="0">
                <a:solidFill>
                  <a:schemeClr val="tx1">
                    <a:lumMod val="75000"/>
                    <a:lumOff val="25000"/>
                  </a:schemeClr>
                </a:solidFill>
              </a:rPr>
              <a:t> </a:t>
            </a:r>
            <a:r>
              <a:rPr lang="it-IT" sz="1400" dirty="0" err="1">
                <a:solidFill>
                  <a:schemeClr val="tx1">
                    <a:lumMod val="75000"/>
                    <a:lumOff val="25000"/>
                  </a:schemeClr>
                </a:solidFill>
              </a:rPr>
              <a:t>Lin</a:t>
            </a:r>
            <a:r>
              <a:rPr lang="it-IT" sz="1400" dirty="0">
                <a:solidFill>
                  <a:schemeClr val="tx1">
                    <a:lumMod val="75000"/>
                    <a:lumOff val="25000"/>
                  </a:schemeClr>
                </a:solidFill>
              </a:rPr>
              <a:t>, </a:t>
            </a:r>
            <a:r>
              <a:rPr lang="it-IT" sz="1400" dirty="0" err="1">
                <a:solidFill>
                  <a:schemeClr val="tx1">
                    <a:lumMod val="75000"/>
                    <a:lumOff val="25000"/>
                  </a:schemeClr>
                </a:solidFill>
              </a:rPr>
              <a:t>Laine</a:t>
            </a:r>
            <a:r>
              <a:rPr lang="it-IT" sz="1400" dirty="0">
                <a:solidFill>
                  <a:schemeClr val="tx1">
                    <a:lumMod val="75000"/>
                    <a:lumOff val="25000"/>
                  </a:schemeClr>
                </a:solidFill>
              </a:rPr>
              <a:t> </a:t>
            </a:r>
            <a:r>
              <a:rPr lang="it-IT" sz="1400" dirty="0" err="1">
                <a:solidFill>
                  <a:schemeClr val="tx1">
                    <a:lumMod val="75000"/>
                    <a:lumOff val="25000"/>
                  </a:schemeClr>
                </a:solidFill>
              </a:rPr>
              <a:t>Goudy</a:t>
            </a:r>
            <a:r>
              <a:rPr lang="it-IT" sz="1400" dirty="0">
                <a:solidFill>
                  <a:schemeClr val="tx1">
                    <a:lumMod val="75000"/>
                    <a:lumOff val="25000"/>
                  </a:schemeClr>
                </a:solidFill>
              </a:rPr>
              <a:t>, </a:t>
            </a:r>
            <a:r>
              <a:rPr lang="it-IT" sz="1400" dirty="0" err="1">
                <a:solidFill>
                  <a:schemeClr val="tx1">
                    <a:lumMod val="75000"/>
                    <a:lumOff val="25000"/>
                  </a:schemeClr>
                </a:solidFill>
              </a:rPr>
              <a:t>Leiping</a:t>
            </a:r>
            <a:r>
              <a:rPr lang="it-IT" sz="1400" dirty="0">
                <a:solidFill>
                  <a:schemeClr val="tx1">
                    <a:lumMod val="75000"/>
                    <a:lumOff val="25000"/>
                  </a:schemeClr>
                </a:solidFill>
              </a:rPr>
              <a:t> </a:t>
            </a:r>
            <a:r>
              <a:rPr lang="it-IT" sz="1400" dirty="0" err="1">
                <a:solidFill>
                  <a:schemeClr val="tx1">
                    <a:lumMod val="75000"/>
                    <a:lumOff val="25000"/>
                  </a:schemeClr>
                </a:solidFill>
              </a:rPr>
              <a:t>Zeng</a:t>
            </a:r>
            <a:r>
              <a:rPr lang="it-IT" sz="1400" dirty="0">
                <a:solidFill>
                  <a:schemeClr val="tx1">
                    <a:lumMod val="75000"/>
                    <a:lumOff val="25000"/>
                  </a:schemeClr>
                </a:solidFill>
              </a:rPr>
              <a:t>, </a:t>
            </a:r>
            <a:r>
              <a:rPr lang="it-IT" sz="1400" dirty="0" err="1">
                <a:solidFill>
                  <a:schemeClr val="tx1">
                    <a:lumMod val="75000"/>
                    <a:lumOff val="25000"/>
                  </a:schemeClr>
                </a:solidFill>
              </a:rPr>
              <a:t>Augustine</a:t>
            </a:r>
            <a:r>
              <a:rPr lang="it-IT" sz="1400" dirty="0">
                <a:solidFill>
                  <a:schemeClr val="tx1">
                    <a:lumMod val="75000"/>
                    <a:lumOff val="25000"/>
                  </a:schemeClr>
                </a:solidFill>
              </a:rPr>
              <a:t> </a:t>
            </a:r>
            <a:r>
              <a:rPr lang="it-IT" sz="1400" dirty="0" err="1">
                <a:solidFill>
                  <a:schemeClr val="tx1">
                    <a:lumMod val="75000"/>
                    <a:lumOff val="25000"/>
                  </a:schemeClr>
                </a:solidFill>
              </a:rPr>
              <a:t>Chemparathy</a:t>
            </a:r>
            <a:r>
              <a:rPr lang="it-IT" sz="1400" dirty="0">
                <a:solidFill>
                  <a:schemeClr val="tx1">
                    <a:lumMod val="75000"/>
                    <a:lumOff val="25000"/>
                  </a:schemeClr>
                </a:solidFill>
              </a:rPr>
              <a:t>, Stephen </a:t>
            </a:r>
            <a:r>
              <a:rPr lang="it-IT" sz="1400" dirty="0" err="1">
                <a:solidFill>
                  <a:schemeClr val="tx1">
                    <a:lumMod val="75000"/>
                    <a:lumOff val="25000"/>
                  </a:schemeClr>
                </a:solidFill>
              </a:rPr>
              <a:t>Chmura</a:t>
            </a:r>
            <a:r>
              <a:rPr lang="it-IT" sz="1400" dirty="0">
                <a:solidFill>
                  <a:schemeClr val="tx1">
                    <a:lumMod val="75000"/>
                    <a:lumOff val="25000"/>
                  </a:schemeClr>
                </a:solidFill>
              </a:rPr>
              <a:t>, Nicholas S. </a:t>
            </a:r>
            <a:r>
              <a:rPr lang="it-IT" sz="1400" dirty="0" err="1">
                <a:solidFill>
                  <a:schemeClr val="tx1">
                    <a:lumMod val="75000"/>
                    <a:lumOff val="25000"/>
                  </a:schemeClr>
                </a:solidFill>
              </a:rPr>
              <a:t>Heaton</a:t>
            </a:r>
            <a:r>
              <a:rPr lang="it-IT" sz="1400" dirty="0">
                <a:solidFill>
                  <a:schemeClr val="tx1">
                    <a:lumMod val="75000"/>
                    <a:lumOff val="25000"/>
                  </a:schemeClr>
                </a:solidFill>
              </a:rPr>
              <a:t>, Robert </a:t>
            </a:r>
            <a:r>
              <a:rPr lang="it-IT" sz="1400" dirty="0" err="1">
                <a:solidFill>
                  <a:schemeClr val="tx1">
                    <a:lumMod val="75000"/>
                    <a:lumOff val="25000"/>
                  </a:schemeClr>
                </a:solidFill>
              </a:rPr>
              <a:t>Debs</a:t>
            </a:r>
            <a:r>
              <a:rPr lang="it-IT" sz="1400" dirty="0">
                <a:solidFill>
                  <a:schemeClr val="tx1">
                    <a:lumMod val="75000"/>
                    <a:lumOff val="25000"/>
                  </a:schemeClr>
                </a:solidFill>
              </a:rPr>
              <a:t>, Tara Pande, Drew </a:t>
            </a:r>
            <a:r>
              <a:rPr lang="it-IT" sz="1400" dirty="0" err="1">
                <a:solidFill>
                  <a:schemeClr val="tx1">
                    <a:lumMod val="75000"/>
                    <a:lumOff val="25000"/>
                  </a:schemeClr>
                </a:solidFill>
              </a:rPr>
              <a:t>Endy</a:t>
            </a:r>
            <a:r>
              <a:rPr lang="it-IT" sz="1400" dirty="0">
                <a:solidFill>
                  <a:schemeClr val="tx1">
                    <a:lumMod val="75000"/>
                    <a:lumOff val="25000"/>
                  </a:schemeClr>
                </a:solidFill>
              </a:rPr>
              <a:t>, Marie La Russa, David B. Lewis,  </a:t>
            </a:r>
            <a:r>
              <a:rPr lang="it-IT" sz="1400" dirty="0" err="1">
                <a:solidFill>
                  <a:schemeClr val="tx1">
                    <a:lumMod val="75000"/>
                    <a:lumOff val="25000"/>
                  </a:schemeClr>
                </a:solidFill>
              </a:rPr>
              <a:t>View</a:t>
            </a:r>
            <a:r>
              <a:rPr lang="it-IT" sz="1400" dirty="0">
                <a:solidFill>
                  <a:schemeClr val="tx1">
                    <a:lumMod val="75000"/>
                    <a:lumOff val="25000"/>
                  </a:schemeClr>
                </a:solidFill>
              </a:rPr>
              <a:t> ORCID </a:t>
            </a:r>
            <a:r>
              <a:rPr lang="it-IT" sz="1400" dirty="0" err="1">
                <a:solidFill>
                  <a:schemeClr val="tx1">
                    <a:lumMod val="75000"/>
                    <a:lumOff val="25000"/>
                  </a:schemeClr>
                </a:solidFill>
              </a:rPr>
              <a:t>ProfileLei</a:t>
            </a:r>
            <a:r>
              <a:rPr lang="it-IT" sz="1400" dirty="0">
                <a:solidFill>
                  <a:schemeClr val="tx1">
                    <a:lumMod val="75000"/>
                    <a:lumOff val="25000"/>
                  </a:schemeClr>
                </a:solidFill>
              </a:rPr>
              <a:t> S. Qi Development of CRISPR </a:t>
            </a:r>
            <a:r>
              <a:rPr lang="it-IT" sz="1400" dirty="0" err="1">
                <a:solidFill>
                  <a:schemeClr val="tx1">
                    <a:lumMod val="75000"/>
                    <a:lumOff val="25000"/>
                  </a:schemeClr>
                </a:solidFill>
              </a:rPr>
              <a:t>as</a:t>
            </a:r>
            <a:r>
              <a:rPr lang="it-IT" sz="1400" dirty="0">
                <a:solidFill>
                  <a:schemeClr val="tx1">
                    <a:lumMod val="75000"/>
                    <a:lumOff val="25000"/>
                  </a:schemeClr>
                </a:solidFill>
              </a:rPr>
              <a:t> a </a:t>
            </a:r>
            <a:r>
              <a:rPr lang="it-IT" sz="1400" dirty="0" err="1">
                <a:solidFill>
                  <a:schemeClr val="tx1">
                    <a:lumMod val="75000"/>
                    <a:lumOff val="25000"/>
                  </a:schemeClr>
                </a:solidFill>
              </a:rPr>
              <a:t>prophylactic</a:t>
            </a:r>
            <a:r>
              <a:rPr lang="it-IT" sz="1400" dirty="0">
                <a:solidFill>
                  <a:schemeClr val="tx1">
                    <a:lumMod val="75000"/>
                    <a:lumOff val="25000"/>
                  </a:schemeClr>
                </a:solidFill>
              </a:rPr>
              <a:t> </a:t>
            </a:r>
            <a:r>
              <a:rPr lang="it-IT" sz="1400" dirty="0" err="1">
                <a:solidFill>
                  <a:schemeClr val="tx1">
                    <a:lumMod val="75000"/>
                    <a:lumOff val="25000"/>
                  </a:schemeClr>
                </a:solidFill>
              </a:rPr>
              <a:t>strategy</a:t>
            </a:r>
            <a:r>
              <a:rPr lang="it-IT" sz="1400" dirty="0">
                <a:solidFill>
                  <a:schemeClr val="tx1">
                    <a:lumMod val="75000"/>
                    <a:lumOff val="25000"/>
                  </a:schemeClr>
                </a:solidFill>
              </a:rPr>
              <a:t> to </a:t>
            </a:r>
            <a:r>
              <a:rPr lang="it-IT" sz="1400" dirty="0" err="1">
                <a:solidFill>
                  <a:schemeClr val="tx1">
                    <a:lumMod val="75000"/>
                    <a:lumOff val="25000"/>
                  </a:schemeClr>
                </a:solidFill>
              </a:rPr>
              <a:t>combat</a:t>
            </a:r>
            <a:r>
              <a:rPr lang="it-IT" sz="1400" dirty="0">
                <a:solidFill>
                  <a:schemeClr val="tx1">
                    <a:lumMod val="75000"/>
                    <a:lumOff val="25000"/>
                  </a:schemeClr>
                </a:solidFill>
              </a:rPr>
              <a:t> </a:t>
            </a:r>
            <a:r>
              <a:rPr lang="it-IT" sz="1400" dirty="0" err="1">
                <a:solidFill>
                  <a:schemeClr val="tx1">
                    <a:lumMod val="75000"/>
                    <a:lumOff val="25000"/>
                  </a:schemeClr>
                </a:solidFill>
              </a:rPr>
              <a:t>novel</a:t>
            </a:r>
            <a:r>
              <a:rPr lang="it-IT" sz="1400" dirty="0">
                <a:solidFill>
                  <a:schemeClr val="tx1">
                    <a:lumMod val="75000"/>
                    <a:lumOff val="25000"/>
                  </a:schemeClr>
                </a:solidFill>
              </a:rPr>
              <a:t> coronavirus and influenza </a:t>
            </a:r>
            <a:r>
              <a:rPr lang="it-IT" sz="1400" dirty="0" err="1">
                <a:solidFill>
                  <a:schemeClr val="tx1">
                    <a:lumMod val="75000"/>
                    <a:lumOff val="25000"/>
                  </a:schemeClr>
                </a:solidFill>
              </a:rPr>
              <a:t>View</a:t>
            </a:r>
            <a:r>
              <a:rPr lang="it-IT" sz="1400" dirty="0">
                <a:solidFill>
                  <a:schemeClr val="tx1">
                    <a:lumMod val="75000"/>
                    <a:lumOff val="25000"/>
                  </a:schemeClr>
                </a:solidFill>
              </a:rPr>
              <a:t> ORCID </a:t>
            </a:r>
            <a:r>
              <a:rPr lang="it-IT" sz="1400" dirty="0" err="1">
                <a:solidFill>
                  <a:schemeClr val="tx1">
                    <a:lumMod val="75000"/>
                    <a:lumOff val="25000"/>
                  </a:schemeClr>
                </a:solidFill>
              </a:rPr>
              <a:t>ProfileTimothy</a:t>
            </a:r>
            <a:r>
              <a:rPr lang="it-IT" sz="1400" dirty="0">
                <a:solidFill>
                  <a:schemeClr val="tx1">
                    <a:lumMod val="75000"/>
                    <a:lumOff val="25000"/>
                  </a:schemeClr>
                </a:solidFill>
              </a:rPr>
              <a:t> 2020</a:t>
            </a:r>
          </a:p>
          <a:p>
            <a:pPr algn="just"/>
            <a:r>
              <a:rPr lang="it-IT" sz="1400" b="1" dirty="0">
                <a:solidFill>
                  <a:schemeClr val="tx1">
                    <a:lumMod val="75000"/>
                    <a:lumOff val="25000"/>
                  </a:schemeClr>
                </a:solidFill>
              </a:rPr>
              <a:t>2</a:t>
            </a:r>
            <a:r>
              <a:rPr lang="it-IT" sz="1400" b="1">
                <a:solidFill>
                  <a:schemeClr val="tx1">
                    <a:lumMod val="75000"/>
                    <a:lumOff val="25000"/>
                  </a:schemeClr>
                </a:solidFill>
              </a:rPr>
              <a:t>) </a:t>
            </a:r>
            <a:r>
              <a:rPr lang="it-IT" sz="1400">
                <a:solidFill>
                  <a:schemeClr val="tx1">
                    <a:lumMod val="75000"/>
                    <a:lumOff val="25000"/>
                  </a:schemeClr>
                </a:solidFill>
              </a:rPr>
              <a:t>Shahgolzari M, Yavari A, Arjeini Y, Miri SM, Darabi A, Mozaffari Nejad AS, Keshavarz M. Immunopathology and Immunopathogenesis of COVID-19, what we know and what we should learn. Gene Rep. 2021 Dec;25:101417. doi: 10.1016/j.genrep.2021.101417. Epub 2021 Nov 5. PMID: 34778602; PMCID: PMC8570409.</a:t>
            </a:r>
          </a:p>
          <a:p>
            <a:pPr algn="just"/>
            <a:r>
              <a:rPr lang="it-IT" sz="1400" b="1">
                <a:solidFill>
                  <a:schemeClr val="tx1">
                    <a:lumMod val="75000"/>
                    <a:lumOff val="25000"/>
                  </a:schemeClr>
                </a:solidFill>
              </a:rPr>
              <a:t>3) </a:t>
            </a:r>
            <a:r>
              <a:rPr lang="it-IT" sz="1400">
                <a:solidFill>
                  <a:schemeClr val="tx1">
                    <a:lumMod val="75000"/>
                    <a:lumOff val="25000"/>
                  </a:schemeClr>
                </a:solidFill>
              </a:rPr>
              <a:t>Shyam </a:t>
            </a:r>
            <a:r>
              <a:rPr lang="it-IT" sz="1400" dirty="0">
                <a:solidFill>
                  <a:schemeClr val="tx1">
                    <a:lumMod val="75000"/>
                    <a:lumOff val="25000"/>
                  </a:schemeClr>
                </a:solidFill>
              </a:rPr>
              <a:t>Daya1 and Kenneth I. </a:t>
            </a:r>
            <a:r>
              <a:rPr lang="it-IT" sz="1400" dirty="0" err="1">
                <a:solidFill>
                  <a:schemeClr val="tx1">
                    <a:lumMod val="75000"/>
                    <a:lumOff val="25000"/>
                  </a:schemeClr>
                </a:solidFill>
              </a:rPr>
              <a:t>Berns</a:t>
            </a:r>
            <a:r>
              <a:rPr lang="it-IT" sz="1400" dirty="0">
                <a:solidFill>
                  <a:schemeClr val="tx1">
                    <a:lumMod val="75000"/>
                    <a:lumOff val="25000"/>
                  </a:schemeClr>
                </a:solidFill>
              </a:rPr>
              <a:t>, Gene </a:t>
            </a:r>
            <a:r>
              <a:rPr lang="it-IT" sz="1400" dirty="0" err="1">
                <a:solidFill>
                  <a:schemeClr val="tx1">
                    <a:lumMod val="75000"/>
                    <a:lumOff val="25000"/>
                  </a:schemeClr>
                </a:solidFill>
              </a:rPr>
              <a:t>Therapy</a:t>
            </a:r>
            <a:r>
              <a:rPr lang="it-IT" sz="1400" dirty="0">
                <a:solidFill>
                  <a:schemeClr val="tx1">
                    <a:lumMod val="75000"/>
                    <a:lumOff val="25000"/>
                  </a:schemeClr>
                </a:solidFill>
              </a:rPr>
              <a:t> Using </a:t>
            </a:r>
            <a:r>
              <a:rPr lang="it-IT" sz="1400" dirty="0" err="1">
                <a:solidFill>
                  <a:schemeClr val="tx1">
                    <a:lumMod val="75000"/>
                    <a:lumOff val="25000"/>
                  </a:schemeClr>
                </a:solidFill>
              </a:rPr>
              <a:t>Adeno-Associated</a:t>
            </a:r>
            <a:r>
              <a:rPr lang="it-IT" sz="1400" dirty="0">
                <a:solidFill>
                  <a:schemeClr val="tx1">
                    <a:lumMod val="75000"/>
                    <a:lumOff val="25000"/>
                  </a:schemeClr>
                </a:solidFill>
              </a:rPr>
              <a:t> Virus </a:t>
            </a:r>
            <a:r>
              <a:rPr lang="it-IT" sz="1400" dirty="0" err="1">
                <a:solidFill>
                  <a:schemeClr val="tx1">
                    <a:lumMod val="75000"/>
                    <a:lumOff val="25000"/>
                  </a:schemeClr>
                </a:solidFill>
              </a:rPr>
              <a:t>Vectors</a:t>
            </a:r>
            <a:r>
              <a:rPr lang="it-IT" sz="1400" dirty="0">
                <a:solidFill>
                  <a:schemeClr val="tx1">
                    <a:lumMod val="75000"/>
                    <a:lumOff val="25000"/>
                  </a:schemeClr>
                </a:solidFill>
              </a:rPr>
              <a:t> </a:t>
            </a:r>
            <a:r>
              <a:rPr lang="it-IT" sz="1400" dirty="0" err="1">
                <a:solidFill>
                  <a:schemeClr val="tx1">
                    <a:lumMod val="75000"/>
                    <a:lumOff val="25000"/>
                  </a:schemeClr>
                </a:solidFill>
              </a:rPr>
              <a:t>Clin</a:t>
            </a:r>
            <a:r>
              <a:rPr lang="it-IT" sz="1400" dirty="0">
                <a:solidFill>
                  <a:schemeClr val="tx1">
                    <a:lumMod val="75000"/>
                    <a:lumOff val="25000"/>
                  </a:schemeClr>
                </a:solidFill>
              </a:rPr>
              <a:t> </a:t>
            </a:r>
            <a:r>
              <a:rPr lang="it-IT" sz="1400" dirty="0" err="1">
                <a:solidFill>
                  <a:schemeClr val="tx1">
                    <a:lumMod val="75000"/>
                    <a:lumOff val="25000"/>
                  </a:schemeClr>
                </a:solidFill>
              </a:rPr>
              <a:t>Microbiol</a:t>
            </a:r>
            <a:r>
              <a:rPr lang="it-IT" sz="1400" dirty="0">
                <a:solidFill>
                  <a:schemeClr val="tx1">
                    <a:lumMod val="75000"/>
                    <a:lumOff val="25000"/>
                  </a:schemeClr>
                </a:solidFill>
              </a:rPr>
              <a:t> Rev. 2008 </a:t>
            </a:r>
            <a:r>
              <a:rPr lang="it-IT" sz="1400" dirty="0" err="1">
                <a:solidFill>
                  <a:schemeClr val="tx1">
                    <a:lumMod val="75000"/>
                    <a:lumOff val="25000"/>
                  </a:schemeClr>
                </a:solidFill>
              </a:rPr>
              <a:t>Oct</a:t>
            </a:r>
            <a:r>
              <a:rPr lang="it-IT" sz="1400" dirty="0">
                <a:solidFill>
                  <a:schemeClr val="tx1">
                    <a:lumMod val="75000"/>
                    <a:lumOff val="25000"/>
                  </a:schemeClr>
                </a:solidFill>
              </a:rPr>
              <a:t>; 21(4): 583–593.</a:t>
            </a:r>
          </a:p>
          <a:p>
            <a:pPr algn="just"/>
            <a:r>
              <a:rPr lang="it-IT" sz="1400" b="1">
                <a:solidFill>
                  <a:schemeClr val="tx1">
                    <a:lumMod val="75000"/>
                    <a:lumOff val="25000"/>
                  </a:schemeClr>
                </a:solidFill>
              </a:rPr>
              <a:t>4) </a:t>
            </a:r>
            <a:r>
              <a:rPr lang="it-IT" sz="1400">
                <a:solidFill>
                  <a:schemeClr val="tx1">
                    <a:lumMod val="75000"/>
                    <a:lumOff val="25000"/>
                  </a:schemeClr>
                </a:solidFill>
              </a:rPr>
              <a:t>César </a:t>
            </a:r>
            <a:r>
              <a:rPr lang="it-IT" sz="1400" dirty="0" err="1">
                <a:solidFill>
                  <a:schemeClr val="tx1">
                    <a:lumMod val="75000"/>
                    <a:lumOff val="25000"/>
                  </a:schemeClr>
                </a:solidFill>
              </a:rPr>
              <a:t>Muñoz-Fontela</a:t>
            </a:r>
            <a:r>
              <a:rPr lang="it-IT" sz="1400" dirty="0">
                <a:solidFill>
                  <a:schemeClr val="tx1">
                    <a:lumMod val="75000"/>
                    <a:lumOff val="25000"/>
                  </a:schemeClr>
                </a:solidFill>
              </a:rPr>
              <a:t>, William E. </a:t>
            </a:r>
            <a:r>
              <a:rPr lang="it-IT" sz="1400" dirty="0" err="1">
                <a:solidFill>
                  <a:schemeClr val="tx1">
                    <a:lumMod val="75000"/>
                    <a:lumOff val="25000"/>
                  </a:schemeClr>
                </a:solidFill>
              </a:rPr>
              <a:t>Dowling</a:t>
            </a:r>
            <a:r>
              <a:rPr lang="it-IT" sz="1400" dirty="0">
                <a:solidFill>
                  <a:schemeClr val="tx1">
                    <a:lumMod val="75000"/>
                    <a:lumOff val="25000"/>
                  </a:schemeClr>
                </a:solidFill>
              </a:rPr>
              <a:t>, Dan H. </a:t>
            </a:r>
            <a:r>
              <a:rPr lang="it-IT" sz="1400" dirty="0" err="1">
                <a:solidFill>
                  <a:schemeClr val="tx1">
                    <a:lumMod val="75000"/>
                    <a:lumOff val="25000"/>
                  </a:schemeClr>
                </a:solidFill>
              </a:rPr>
              <a:t>Barouch</a:t>
            </a:r>
            <a:r>
              <a:rPr lang="it-IT" sz="1400" dirty="0">
                <a:solidFill>
                  <a:schemeClr val="tx1">
                    <a:lumMod val="75000"/>
                    <a:lumOff val="25000"/>
                  </a:schemeClr>
                </a:solidFill>
              </a:rPr>
              <a:t> </a:t>
            </a:r>
            <a:r>
              <a:rPr lang="it-IT" sz="1400" dirty="0" err="1">
                <a:solidFill>
                  <a:schemeClr val="tx1">
                    <a:lumMod val="75000"/>
                    <a:lumOff val="25000"/>
                  </a:schemeClr>
                </a:solidFill>
              </a:rPr>
              <a:t>Animal</a:t>
            </a:r>
            <a:r>
              <a:rPr lang="it-IT" sz="1400" dirty="0">
                <a:solidFill>
                  <a:schemeClr val="tx1">
                    <a:lumMod val="75000"/>
                    <a:lumOff val="25000"/>
                  </a:schemeClr>
                </a:solidFill>
              </a:rPr>
              <a:t> </a:t>
            </a:r>
            <a:r>
              <a:rPr lang="it-IT" sz="1400" dirty="0" err="1">
                <a:solidFill>
                  <a:schemeClr val="tx1">
                    <a:lumMod val="75000"/>
                    <a:lumOff val="25000"/>
                  </a:schemeClr>
                </a:solidFill>
              </a:rPr>
              <a:t>models</a:t>
            </a:r>
            <a:r>
              <a:rPr lang="it-IT" sz="1400" dirty="0">
                <a:solidFill>
                  <a:schemeClr val="tx1">
                    <a:lumMod val="75000"/>
                    <a:lumOff val="25000"/>
                  </a:schemeClr>
                </a:solidFill>
              </a:rPr>
              <a:t> for COVID-19  Nature volume 586, pages509–515 (2020)</a:t>
            </a:r>
          </a:p>
          <a:p>
            <a:pPr algn="just"/>
            <a:r>
              <a:rPr lang="it-IT" sz="1400" b="1">
                <a:solidFill>
                  <a:schemeClr val="tx1">
                    <a:lumMod val="75000"/>
                    <a:lumOff val="25000"/>
                  </a:schemeClr>
                </a:solidFill>
              </a:rPr>
              <a:t>5) </a:t>
            </a:r>
            <a:r>
              <a:rPr lang="it-IT" sz="1400">
                <a:solidFill>
                  <a:schemeClr val="tx1">
                    <a:lumMod val="75000"/>
                    <a:lumOff val="25000"/>
                  </a:schemeClr>
                </a:solidFill>
              </a:rPr>
              <a:t>Emmeline </a:t>
            </a:r>
            <a:r>
              <a:rPr lang="it-IT" sz="1400" dirty="0">
                <a:solidFill>
                  <a:schemeClr val="tx1">
                    <a:lumMod val="75000"/>
                    <a:lumOff val="25000"/>
                  </a:schemeClr>
                </a:solidFill>
              </a:rPr>
              <a:t>L. </a:t>
            </a:r>
            <a:r>
              <a:rPr lang="it-IT" sz="1400" dirty="0" err="1">
                <a:solidFill>
                  <a:schemeClr val="tx1">
                    <a:lumMod val="75000"/>
                    <a:lumOff val="25000"/>
                  </a:schemeClr>
                </a:solidFill>
              </a:rPr>
              <a:t>Blanchard</a:t>
            </a:r>
            <a:r>
              <a:rPr lang="it-IT" sz="1400" dirty="0">
                <a:solidFill>
                  <a:schemeClr val="tx1">
                    <a:lumMod val="75000"/>
                    <a:lumOff val="25000"/>
                  </a:schemeClr>
                </a:solidFill>
              </a:rPr>
              <a:t>, </a:t>
            </a:r>
            <a:r>
              <a:rPr lang="it-IT" sz="1400" dirty="0" err="1">
                <a:solidFill>
                  <a:schemeClr val="tx1">
                    <a:lumMod val="75000"/>
                    <a:lumOff val="25000"/>
                  </a:schemeClr>
                </a:solidFill>
              </a:rPr>
              <a:t>Daryll</a:t>
            </a:r>
            <a:r>
              <a:rPr lang="it-IT" sz="1400" dirty="0">
                <a:solidFill>
                  <a:schemeClr val="tx1">
                    <a:lumMod val="75000"/>
                    <a:lumOff val="25000"/>
                  </a:schemeClr>
                </a:solidFill>
              </a:rPr>
              <a:t> </a:t>
            </a:r>
            <a:r>
              <a:rPr lang="it-IT" sz="1400" dirty="0" err="1">
                <a:solidFill>
                  <a:schemeClr val="tx1">
                    <a:lumMod val="75000"/>
                    <a:lumOff val="25000"/>
                  </a:schemeClr>
                </a:solidFill>
              </a:rPr>
              <a:t>Vanover</a:t>
            </a:r>
            <a:r>
              <a:rPr lang="it-IT" sz="1400" dirty="0">
                <a:solidFill>
                  <a:schemeClr val="tx1">
                    <a:lumMod val="75000"/>
                    <a:lumOff val="25000"/>
                  </a:schemeClr>
                </a:solidFill>
              </a:rPr>
              <a:t>, </a:t>
            </a:r>
            <a:r>
              <a:rPr lang="it-IT" sz="1400" dirty="0" err="1">
                <a:solidFill>
                  <a:schemeClr val="tx1">
                    <a:lumMod val="75000"/>
                    <a:lumOff val="25000"/>
                  </a:schemeClr>
                </a:solidFill>
              </a:rPr>
              <a:t>Swapnil</a:t>
            </a:r>
            <a:r>
              <a:rPr lang="it-IT" sz="1400" dirty="0">
                <a:solidFill>
                  <a:schemeClr val="tx1">
                    <a:lumMod val="75000"/>
                    <a:lumOff val="25000"/>
                  </a:schemeClr>
                </a:solidFill>
              </a:rPr>
              <a:t> </a:t>
            </a:r>
            <a:r>
              <a:rPr lang="it-IT" sz="1400" dirty="0" err="1">
                <a:solidFill>
                  <a:schemeClr val="tx1">
                    <a:lumMod val="75000"/>
                    <a:lumOff val="25000"/>
                  </a:schemeClr>
                </a:solidFill>
              </a:rPr>
              <a:t>Subhash</a:t>
            </a:r>
            <a:r>
              <a:rPr lang="it-IT" sz="1400" dirty="0">
                <a:solidFill>
                  <a:schemeClr val="tx1">
                    <a:lumMod val="75000"/>
                    <a:lumOff val="25000"/>
                  </a:schemeClr>
                </a:solidFill>
              </a:rPr>
              <a:t> </a:t>
            </a:r>
            <a:r>
              <a:rPr lang="it-IT" sz="1400" dirty="0" err="1">
                <a:solidFill>
                  <a:schemeClr val="tx1">
                    <a:lumMod val="75000"/>
                    <a:lumOff val="25000"/>
                  </a:schemeClr>
                </a:solidFill>
              </a:rPr>
              <a:t>Bawage</a:t>
            </a:r>
            <a:r>
              <a:rPr lang="it-IT" sz="1400" dirty="0">
                <a:solidFill>
                  <a:schemeClr val="tx1">
                    <a:lumMod val="75000"/>
                    <a:lumOff val="25000"/>
                  </a:schemeClr>
                </a:solidFill>
              </a:rPr>
              <a:t>, </a:t>
            </a:r>
            <a:r>
              <a:rPr lang="it-IT" sz="1400" dirty="0" err="1">
                <a:solidFill>
                  <a:schemeClr val="tx1">
                    <a:lumMod val="75000"/>
                    <a:lumOff val="25000"/>
                  </a:schemeClr>
                </a:solidFill>
              </a:rPr>
              <a:t>Pooja</a:t>
            </a:r>
            <a:r>
              <a:rPr lang="it-IT" sz="1400" dirty="0">
                <a:solidFill>
                  <a:schemeClr val="tx1">
                    <a:lumMod val="75000"/>
                    <a:lumOff val="25000"/>
                  </a:schemeClr>
                </a:solidFill>
              </a:rPr>
              <a:t> </a:t>
            </a:r>
            <a:r>
              <a:rPr lang="it-IT" sz="1400" dirty="0" err="1">
                <a:solidFill>
                  <a:schemeClr val="tx1">
                    <a:lumMod val="75000"/>
                    <a:lumOff val="25000"/>
                  </a:schemeClr>
                </a:solidFill>
              </a:rPr>
              <a:t>Munnilal</a:t>
            </a:r>
            <a:r>
              <a:rPr lang="it-IT" sz="1400" dirty="0">
                <a:solidFill>
                  <a:schemeClr val="tx1">
                    <a:lumMod val="75000"/>
                    <a:lumOff val="25000"/>
                  </a:schemeClr>
                </a:solidFill>
              </a:rPr>
              <a:t> </a:t>
            </a:r>
            <a:r>
              <a:rPr lang="it-IT" sz="1400" dirty="0" err="1">
                <a:solidFill>
                  <a:schemeClr val="tx1">
                    <a:lumMod val="75000"/>
                    <a:lumOff val="25000"/>
                  </a:schemeClr>
                </a:solidFill>
              </a:rPr>
              <a:t>Tiwari</a:t>
            </a:r>
            <a:r>
              <a:rPr lang="it-IT" sz="1400" dirty="0">
                <a:solidFill>
                  <a:schemeClr val="tx1">
                    <a:lumMod val="75000"/>
                    <a:lumOff val="25000"/>
                  </a:schemeClr>
                </a:solidFill>
              </a:rPr>
              <a:t>, Laura Rotolo, Jared </a:t>
            </a:r>
            <a:r>
              <a:rPr lang="it-IT" sz="1400" dirty="0" err="1">
                <a:solidFill>
                  <a:schemeClr val="tx1">
                    <a:lumMod val="75000"/>
                    <a:lumOff val="25000"/>
                  </a:schemeClr>
                </a:solidFill>
              </a:rPr>
              <a:t>Beyersdorf</a:t>
            </a:r>
            <a:r>
              <a:rPr lang="it-IT" sz="1400" dirty="0">
                <a:solidFill>
                  <a:schemeClr val="tx1">
                    <a:lumMod val="75000"/>
                    <a:lumOff val="25000"/>
                  </a:schemeClr>
                </a:solidFill>
              </a:rPr>
              <a:t>, </a:t>
            </a:r>
            <a:r>
              <a:rPr lang="it-IT" sz="1400" dirty="0" err="1">
                <a:solidFill>
                  <a:schemeClr val="tx1">
                    <a:lumMod val="75000"/>
                    <a:lumOff val="25000"/>
                  </a:schemeClr>
                </a:solidFill>
              </a:rPr>
              <a:t>Hannah</a:t>
            </a:r>
            <a:r>
              <a:rPr lang="it-IT" sz="1400" dirty="0">
                <a:solidFill>
                  <a:schemeClr val="tx1">
                    <a:lumMod val="75000"/>
                    <a:lumOff val="25000"/>
                  </a:schemeClr>
                </a:solidFill>
              </a:rPr>
              <a:t> E. Peck, Nicholas C. Bruno, Robert </a:t>
            </a:r>
            <a:r>
              <a:rPr lang="it-IT" sz="1400" dirty="0" err="1">
                <a:solidFill>
                  <a:schemeClr val="tx1">
                    <a:lumMod val="75000"/>
                    <a:lumOff val="25000"/>
                  </a:schemeClr>
                </a:solidFill>
              </a:rPr>
              <a:t>Hincapie</a:t>
            </a:r>
            <a:r>
              <a:rPr lang="it-IT" sz="1400" dirty="0">
                <a:solidFill>
                  <a:schemeClr val="tx1">
                    <a:lumMod val="75000"/>
                    <a:lumOff val="25000"/>
                  </a:schemeClr>
                </a:solidFill>
              </a:rPr>
              <a:t>, Frank Michel, </a:t>
            </a:r>
            <a:r>
              <a:rPr lang="it-IT" sz="1400" dirty="0" err="1">
                <a:solidFill>
                  <a:schemeClr val="tx1">
                    <a:lumMod val="75000"/>
                    <a:lumOff val="25000"/>
                  </a:schemeClr>
                </a:solidFill>
              </a:rPr>
              <a:t>Jackelyn</a:t>
            </a:r>
            <a:r>
              <a:rPr lang="it-IT" sz="1400" dirty="0">
                <a:solidFill>
                  <a:schemeClr val="tx1">
                    <a:lumMod val="75000"/>
                    <a:lumOff val="25000"/>
                  </a:schemeClr>
                </a:solidFill>
              </a:rPr>
              <a:t> Murray, </a:t>
            </a:r>
            <a:r>
              <a:rPr lang="it-IT" sz="1400" dirty="0" err="1">
                <a:solidFill>
                  <a:schemeClr val="tx1">
                    <a:lumMod val="75000"/>
                    <a:lumOff val="25000"/>
                  </a:schemeClr>
                </a:solidFill>
              </a:rPr>
              <a:t>Heena</a:t>
            </a:r>
            <a:r>
              <a:rPr lang="it-IT" sz="1400" dirty="0">
                <a:solidFill>
                  <a:schemeClr val="tx1">
                    <a:lumMod val="75000"/>
                    <a:lumOff val="25000"/>
                  </a:schemeClr>
                </a:solidFill>
              </a:rPr>
              <a:t> </a:t>
            </a:r>
            <a:r>
              <a:rPr lang="it-IT" sz="1400" dirty="0" err="1">
                <a:solidFill>
                  <a:schemeClr val="tx1">
                    <a:lumMod val="75000"/>
                    <a:lumOff val="25000"/>
                  </a:schemeClr>
                </a:solidFill>
              </a:rPr>
              <a:t>Sadhwani</a:t>
            </a:r>
            <a:r>
              <a:rPr lang="it-IT" sz="1400" dirty="0">
                <a:solidFill>
                  <a:schemeClr val="tx1">
                    <a:lumMod val="75000"/>
                    <a:lumOff val="25000"/>
                  </a:schemeClr>
                </a:solidFill>
              </a:rPr>
              <a:t>, Bob </a:t>
            </a:r>
            <a:r>
              <a:rPr lang="it-IT" sz="1400" dirty="0" err="1">
                <a:solidFill>
                  <a:schemeClr val="tx1">
                    <a:lumMod val="75000"/>
                    <a:lumOff val="25000"/>
                  </a:schemeClr>
                </a:solidFill>
              </a:rPr>
              <a:t>Vanderheyden</a:t>
            </a:r>
            <a:r>
              <a:rPr lang="it-IT" sz="1400" dirty="0">
                <a:solidFill>
                  <a:schemeClr val="tx1">
                    <a:lumMod val="75000"/>
                    <a:lumOff val="25000"/>
                  </a:schemeClr>
                </a:solidFill>
              </a:rPr>
              <a:t>, M. G. </a:t>
            </a:r>
            <a:r>
              <a:rPr lang="it-IT" sz="1400" dirty="0" err="1">
                <a:solidFill>
                  <a:schemeClr val="tx1">
                    <a:lumMod val="75000"/>
                    <a:lumOff val="25000"/>
                  </a:schemeClr>
                </a:solidFill>
              </a:rPr>
              <a:t>Finn</a:t>
            </a:r>
            <a:r>
              <a:rPr lang="it-IT" sz="1400" dirty="0">
                <a:solidFill>
                  <a:schemeClr val="tx1">
                    <a:lumMod val="75000"/>
                    <a:lumOff val="25000"/>
                  </a:schemeClr>
                </a:solidFill>
              </a:rPr>
              <a:t>, Margo A. </a:t>
            </a:r>
            <a:r>
              <a:rPr lang="it-IT" sz="1400" dirty="0" err="1">
                <a:solidFill>
                  <a:schemeClr val="tx1">
                    <a:lumMod val="75000"/>
                    <a:lumOff val="25000"/>
                  </a:schemeClr>
                </a:solidFill>
              </a:rPr>
              <a:t>Brinton</a:t>
            </a:r>
            <a:r>
              <a:rPr lang="it-IT" sz="1400" dirty="0">
                <a:solidFill>
                  <a:schemeClr val="tx1">
                    <a:lumMod val="75000"/>
                    <a:lumOff val="25000"/>
                  </a:schemeClr>
                </a:solidFill>
              </a:rPr>
              <a:t>, Eric </a:t>
            </a:r>
            <a:r>
              <a:rPr lang="it-IT" sz="1400" dirty="0" err="1">
                <a:solidFill>
                  <a:schemeClr val="tx1">
                    <a:lumMod val="75000"/>
                    <a:lumOff val="25000"/>
                  </a:schemeClr>
                </a:solidFill>
              </a:rPr>
              <a:t>R</a:t>
            </a:r>
            <a:r>
              <a:rPr lang="it-IT" sz="1400" dirty="0">
                <a:solidFill>
                  <a:schemeClr val="tx1">
                    <a:lumMod val="75000"/>
                    <a:lumOff val="25000"/>
                  </a:schemeClr>
                </a:solidFill>
              </a:rPr>
              <a:t>. Lafontaine, Robert </a:t>
            </a:r>
            <a:r>
              <a:rPr lang="it-IT" sz="1400" dirty="0" err="1">
                <a:solidFill>
                  <a:schemeClr val="tx1">
                    <a:lumMod val="75000"/>
                    <a:lumOff val="25000"/>
                  </a:schemeClr>
                </a:solidFill>
              </a:rPr>
              <a:t>J</a:t>
            </a:r>
            <a:r>
              <a:rPr lang="it-IT" sz="1400" dirty="0">
                <a:solidFill>
                  <a:schemeClr val="tx1">
                    <a:lumMod val="75000"/>
                    <a:lumOff val="25000"/>
                  </a:schemeClr>
                </a:solidFill>
              </a:rPr>
              <a:t>. </a:t>
            </a:r>
            <a:r>
              <a:rPr lang="it-IT" sz="1400" dirty="0" err="1">
                <a:solidFill>
                  <a:schemeClr val="tx1">
                    <a:lumMod val="75000"/>
                    <a:lumOff val="25000"/>
                  </a:schemeClr>
                </a:solidFill>
              </a:rPr>
              <a:t>Hogan</a:t>
            </a:r>
            <a:r>
              <a:rPr lang="it-IT" sz="1400" dirty="0">
                <a:solidFill>
                  <a:schemeClr val="tx1">
                    <a:lumMod val="75000"/>
                    <a:lumOff val="25000"/>
                  </a:schemeClr>
                </a:solidFill>
              </a:rPr>
              <a:t>, Chiara Zurla &amp; Philip </a:t>
            </a:r>
            <a:r>
              <a:rPr lang="it-IT" sz="1400" dirty="0" err="1">
                <a:solidFill>
                  <a:schemeClr val="tx1">
                    <a:lumMod val="75000"/>
                    <a:lumOff val="25000"/>
                  </a:schemeClr>
                </a:solidFill>
              </a:rPr>
              <a:t>J</a:t>
            </a:r>
            <a:r>
              <a:rPr lang="it-IT" sz="1400" dirty="0">
                <a:solidFill>
                  <a:schemeClr val="tx1">
                    <a:lumMod val="75000"/>
                    <a:lumOff val="25000"/>
                  </a:schemeClr>
                </a:solidFill>
              </a:rPr>
              <a:t>. Santangelo Treatment of influenza and SARS-CoV-2 </a:t>
            </a:r>
            <a:r>
              <a:rPr lang="it-IT" sz="1400" dirty="0" err="1">
                <a:solidFill>
                  <a:schemeClr val="tx1">
                    <a:lumMod val="75000"/>
                    <a:lumOff val="25000"/>
                  </a:schemeClr>
                </a:solidFill>
              </a:rPr>
              <a:t>infections</a:t>
            </a:r>
            <a:r>
              <a:rPr lang="it-IT" sz="1400" dirty="0">
                <a:solidFill>
                  <a:schemeClr val="tx1">
                    <a:lumMod val="75000"/>
                    <a:lumOff val="25000"/>
                  </a:schemeClr>
                </a:solidFill>
              </a:rPr>
              <a:t> via </a:t>
            </a:r>
            <a:r>
              <a:rPr lang="it-IT" sz="1400" dirty="0" err="1">
                <a:solidFill>
                  <a:schemeClr val="tx1">
                    <a:lumMod val="75000"/>
                    <a:lumOff val="25000"/>
                  </a:schemeClr>
                </a:solidFill>
              </a:rPr>
              <a:t>mRNA-encoded</a:t>
            </a:r>
            <a:r>
              <a:rPr lang="it-IT" sz="1400" dirty="0">
                <a:solidFill>
                  <a:schemeClr val="tx1">
                    <a:lumMod val="75000"/>
                    <a:lumOff val="25000"/>
                  </a:schemeClr>
                </a:solidFill>
              </a:rPr>
              <a:t> Cas13a in </a:t>
            </a:r>
            <a:r>
              <a:rPr lang="it-IT" sz="1400" err="1">
                <a:solidFill>
                  <a:schemeClr val="tx1">
                    <a:lumMod val="75000"/>
                    <a:lumOff val="25000"/>
                  </a:schemeClr>
                </a:solidFill>
              </a:rPr>
              <a:t>rodents</a:t>
            </a:r>
            <a:r>
              <a:rPr lang="it-IT" sz="1400">
                <a:solidFill>
                  <a:schemeClr val="tx1">
                    <a:lumMod val="75000"/>
                    <a:lumOff val="25000"/>
                  </a:schemeClr>
                </a:solidFill>
              </a:rPr>
              <a:t> Nature Biotechnology </a:t>
            </a:r>
            <a:r>
              <a:rPr lang="it-IT" sz="1400" dirty="0">
                <a:solidFill>
                  <a:schemeClr val="tx1">
                    <a:lumMod val="75000"/>
                    <a:lumOff val="25000"/>
                  </a:schemeClr>
                </a:solidFill>
              </a:rPr>
              <a:t>volume 39, pages717–726 (2021)</a:t>
            </a:r>
          </a:p>
          <a:p>
            <a:pPr algn="just"/>
            <a:r>
              <a:rPr lang="it-IT" sz="1400" b="1">
                <a:solidFill>
                  <a:schemeClr val="tx1">
                    <a:lumMod val="75000"/>
                    <a:lumOff val="25000"/>
                  </a:schemeClr>
                </a:solidFill>
              </a:rPr>
              <a:t>6) </a:t>
            </a:r>
            <a:r>
              <a:rPr lang="it-IT" sz="1400">
                <a:solidFill>
                  <a:schemeClr val="tx1">
                    <a:lumMod val="75000"/>
                    <a:lumOff val="25000"/>
                  </a:schemeClr>
                </a:solidFill>
              </a:rPr>
              <a:t>Linlin </a:t>
            </a:r>
            <a:r>
              <a:rPr lang="it-IT" sz="1400" dirty="0" err="1">
                <a:solidFill>
                  <a:schemeClr val="tx1">
                    <a:lumMod val="75000"/>
                    <a:lumOff val="25000"/>
                  </a:schemeClr>
                </a:solidFill>
              </a:rPr>
              <a:t>Bao</a:t>
            </a:r>
            <a:r>
              <a:rPr lang="it-IT" sz="1400" dirty="0">
                <a:solidFill>
                  <a:schemeClr val="tx1">
                    <a:lumMod val="75000"/>
                    <a:lumOff val="25000"/>
                  </a:schemeClr>
                </a:solidFill>
              </a:rPr>
              <a:t>, </a:t>
            </a:r>
            <a:r>
              <a:rPr lang="it-IT" sz="1400" dirty="0" err="1">
                <a:solidFill>
                  <a:schemeClr val="tx1">
                    <a:lumMod val="75000"/>
                    <a:lumOff val="25000"/>
                  </a:schemeClr>
                </a:solidFill>
              </a:rPr>
              <a:t>Wei</a:t>
            </a:r>
            <a:r>
              <a:rPr lang="it-IT" sz="1400" dirty="0">
                <a:solidFill>
                  <a:schemeClr val="tx1">
                    <a:lumMod val="75000"/>
                    <a:lumOff val="25000"/>
                  </a:schemeClr>
                </a:solidFill>
              </a:rPr>
              <a:t> Deng, </a:t>
            </a:r>
            <a:r>
              <a:rPr lang="it-IT" sz="1400" dirty="0" err="1">
                <a:solidFill>
                  <a:schemeClr val="tx1">
                    <a:lumMod val="75000"/>
                    <a:lumOff val="25000"/>
                  </a:schemeClr>
                </a:solidFill>
              </a:rPr>
              <a:t>Chuan</a:t>
            </a:r>
            <a:r>
              <a:rPr lang="it-IT" sz="1400" dirty="0">
                <a:solidFill>
                  <a:schemeClr val="tx1">
                    <a:lumMod val="75000"/>
                    <a:lumOff val="25000"/>
                  </a:schemeClr>
                </a:solidFill>
              </a:rPr>
              <a:t> </a:t>
            </a:r>
            <a:r>
              <a:rPr lang="it-IT" sz="1400" dirty="0" err="1">
                <a:solidFill>
                  <a:schemeClr val="tx1">
                    <a:lumMod val="75000"/>
                    <a:lumOff val="25000"/>
                  </a:schemeClr>
                </a:solidFill>
              </a:rPr>
              <a:t>Qin</a:t>
            </a:r>
            <a:r>
              <a:rPr lang="it-IT" sz="1400" dirty="0">
                <a:solidFill>
                  <a:schemeClr val="tx1">
                    <a:lumMod val="75000"/>
                    <a:lumOff val="25000"/>
                  </a:schemeClr>
                </a:solidFill>
              </a:rPr>
              <a:t> The </a:t>
            </a:r>
            <a:r>
              <a:rPr lang="it-IT" sz="1400" dirty="0" err="1">
                <a:solidFill>
                  <a:schemeClr val="tx1">
                    <a:lumMod val="75000"/>
                    <a:lumOff val="25000"/>
                  </a:schemeClr>
                </a:solidFill>
              </a:rPr>
              <a:t>pathogenicity</a:t>
            </a:r>
            <a:r>
              <a:rPr lang="it-IT" sz="1400" dirty="0">
                <a:solidFill>
                  <a:schemeClr val="tx1">
                    <a:lumMod val="75000"/>
                    <a:lumOff val="25000"/>
                  </a:schemeClr>
                </a:solidFill>
              </a:rPr>
              <a:t> of SARS-CoV-2 in hACE2 </a:t>
            </a:r>
            <a:r>
              <a:rPr lang="it-IT" sz="1400" dirty="0" err="1">
                <a:solidFill>
                  <a:schemeClr val="tx1">
                    <a:lumMod val="75000"/>
                    <a:lumOff val="25000"/>
                  </a:schemeClr>
                </a:solidFill>
              </a:rPr>
              <a:t>transgenic</a:t>
            </a:r>
            <a:r>
              <a:rPr lang="it-IT" sz="1400" dirty="0">
                <a:solidFill>
                  <a:schemeClr val="tx1">
                    <a:lumMod val="75000"/>
                    <a:lumOff val="25000"/>
                  </a:schemeClr>
                </a:solidFill>
              </a:rPr>
              <a:t> mice Nature volume 583, pages830–833 (</a:t>
            </a:r>
            <a:r>
              <a:rPr lang="it-IT" sz="1400">
                <a:solidFill>
                  <a:schemeClr val="tx1">
                    <a:lumMod val="75000"/>
                    <a:lumOff val="25000"/>
                  </a:schemeClr>
                </a:solidFill>
              </a:rPr>
              <a:t>2020)</a:t>
            </a:r>
          </a:p>
          <a:p>
            <a:pPr algn="just"/>
            <a:r>
              <a:rPr lang="it-IT" sz="1400" b="1">
                <a:solidFill>
                  <a:schemeClr val="tx1">
                    <a:lumMod val="75000"/>
                    <a:lumOff val="25000"/>
                  </a:schemeClr>
                </a:solidFill>
              </a:rPr>
              <a:t>7)</a:t>
            </a:r>
            <a:r>
              <a:rPr lang="it-IT" sz="1400">
                <a:solidFill>
                  <a:schemeClr val="tx1">
                    <a:lumMod val="75000"/>
                    <a:lumOff val="25000"/>
                  </a:schemeClr>
                </a:solidFill>
              </a:rPr>
              <a:t> Mohamed Fareh , Wei Zhao , Wenxin Hu, Joshua M L Casan, Amit Kumar, Jori Symons , Jennifer M Zerbato , Danielle Fong, Ilia Voskoboinik, Paul G Ekert, Rajeev Rudraraju, Damian F J Purcell, Sharon R Lewin, Joseph A Trapani Reprogrammed CRISPR-Cas13b suppresses SARS-CoV-2 replication and circumvents its mutational escape through mismatch tolerance</a:t>
            </a:r>
          </a:p>
          <a:p>
            <a:pPr algn="just"/>
            <a:r>
              <a:rPr lang="it-IT" sz="1400">
                <a:solidFill>
                  <a:schemeClr val="tx1">
                    <a:lumMod val="75000"/>
                    <a:lumOff val="25000"/>
                  </a:schemeClr>
                </a:solidFill>
              </a:rPr>
              <a:t> Nat.Commun. 2021 Jul 13;12(1):4270</a:t>
            </a:r>
          </a:p>
          <a:p>
            <a:pPr algn="just"/>
            <a:endParaRPr lang="it-IT" sz="1400" b="1" dirty="0">
              <a:solidFill>
                <a:schemeClr val="tx1">
                  <a:lumMod val="75000"/>
                  <a:lumOff val="25000"/>
                </a:schemeClr>
              </a:solidFill>
            </a:endParaRPr>
          </a:p>
          <a:p>
            <a:endParaRPr lang="it-IT" sz="1200" dirty="0"/>
          </a:p>
        </p:txBody>
      </p:sp>
    </p:spTree>
    <p:extLst>
      <p:ext uri="{BB962C8B-B14F-4D97-AF65-F5344CB8AC3E}">
        <p14:creationId xmlns:p14="http://schemas.microsoft.com/office/powerpoint/2010/main" val="173659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B7487-9E37-3941-A399-134AC136EE29}"/>
              </a:ext>
            </a:extLst>
          </p:cNvPr>
          <p:cNvSpPr>
            <a:spLocks noGrp="1"/>
          </p:cNvSpPr>
          <p:nvPr>
            <p:ph type="title"/>
          </p:nvPr>
        </p:nvSpPr>
        <p:spPr>
          <a:xfrm>
            <a:off x="5039557" y="999514"/>
            <a:ext cx="2112886" cy="706964"/>
          </a:xfrm>
        </p:spPr>
        <p:txBody>
          <a:bodyPr/>
          <a:lstStyle/>
          <a:p>
            <a:pPr algn="ctr"/>
            <a:r>
              <a:rPr lang="it-IT" sz="4000" b="1"/>
              <a:t>Budget</a:t>
            </a:r>
            <a:r>
              <a:rPr lang="it-IT"/>
              <a:t> </a:t>
            </a:r>
            <a:endParaRPr lang="it-IT" dirty="0"/>
          </a:p>
        </p:txBody>
      </p:sp>
      <p:graphicFrame>
        <p:nvGraphicFramePr>
          <p:cNvPr id="3" name="Tabella 5">
            <a:extLst>
              <a:ext uri="{FF2B5EF4-FFF2-40B4-BE49-F238E27FC236}">
                <a16:creationId xmlns:a16="http://schemas.microsoft.com/office/drawing/2014/main" id="{8AF95B64-B9A4-40F7-873B-A7FF691073A5}"/>
              </a:ext>
            </a:extLst>
          </p:cNvPr>
          <p:cNvGraphicFramePr>
            <a:graphicFrameLocks noGrp="1"/>
          </p:cNvGraphicFramePr>
          <p:nvPr>
            <p:extLst>
              <p:ext uri="{D42A27DB-BD31-4B8C-83A1-F6EECF244321}">
                <p14:modId xmlns:p14="http://schemas.microsoft.com/office/powerpoint/2010/main" val="2133611812"/>
              </p:ext>
            </p:extLst>
          </p:nvPr>
        </p:nvGraphicFramePr>
        <p:xfrm>
          <a:off x="923278" y="1157492"/>
          <a:ext cx="3727181" cy="5011971"/>
        </p:xfrm>
        <a:graphic>
          <a:graphicData uri="http://schemas.openxmlformats.org/drawingml/2006/table">
            <a:tbl>
              <a:tblPr firstRow="1" bandRow="1">
                <a:tableStyleId>{5C22544A-7EE6-4342-B048-85BDC9FD1C3A}</a:tableStyleId>
              </a:tblPr>
              <a:tblGrid>
                <a:gridCol w="2585306">
                  <a:extLst>
                    <a:ext uri="{9D8B030D-6E8A-4147-A177-3AD203B41FA5}">
                      <a16:colId xmlns:a16="http://schemas.microsoft.com/office/drawing/2014/main" val="2639804700"/>
                    </a:ext>
                  </a:extLst>
                </a:gridCol>
                <a:gridCol w="1141875">
                  <a:extLst>
                    <a:ext uri="{9D8B030D-6E8A-4147-A177-3AD203B41FA5}">
                      <a16:colId xmlns:a16="http://schemas.microsoft.com/office/drawing/2014/main" val="253803260"/>
                    </a:ext>
                  </a:extLst>
                </a:gridCol>
              </a:tblGrid>
              <a:tr h="310293">
                <a:tc>
                  <a:txBody>
                    <a:bodyPr/>
                    <a:lstStyle/>
                    <a:p>
                      <a:pPr marL="0" algn="l" defTabSz="457200" rtl="0" eaLnBrk="1" latinLnBrk="0" hangingPunct="1"/>
                      <a:r>
                        <a:rPr lang="it-IT" sz="1400" b="1" kern="1200">
                          <a:solidFill>
                            <a:schemeClr val="bg2"/>
                          </a:solidFill>
                          <a:latin typeface="+mj-lt"/>
                          <a:ea typeface="+mn-ea"/>
                          <a:cs typeface="+mn-cs"/>
                        </a:rPr>
                        <a:t>What we need:</a:t>
                      </a:r>
                    </a:p>
                  </a:txBody>
                  <a:tcPr/>
                </a:tc>
                <a:tc>
                  <a:txBody>
                    <a:bodyPr/>
                    <a:lstStyle/>
                    <a:p>
                      <a:pPr marL="0" algn="l" defTabSz="457200" rtl="0" eaLnBrk="1" latinLnBrk="0" hangingPunct="1"/>
                      <a:r>
                        <a:rPr lang="it-IT" sz="1400" b="1" kern="1200">
                          <a:solidFill>
                            <a:schemeClr val="bg2"/>
                          </a:solidFill>
                          <a:latin typeface="+mj-lt"/>
                          <a:ea typeface="+mn-ea"/>
                          <a:cs typeface="+mn-cs"/>
                        </a:rPr>
                        <a:t>Cost:</a:t>
                      </a:r>
                    </a:p>
                  </a:txBody>
                  <a:tcPr/>
                </a:tc>
                <a:extLst>
                  <a:ext uri="{0D108BD9-81ED-4DB2-BD59-A6C34878D82A}">
                    <a16:rowId xmlns:a16="http://schemas.microsoft.com/office/drawing/2014/main" val="2703772739"/>
                  </a:ext>
                </a:extLst>
              </a:tr>
              <a:tr h="268025">
                <a:tc>
                  <a:txBody>
                    <a:bodyPr/>
                    <a:lstStyle/>
                    <a:p>
                      <a:r>
                        <a:rPr lang="it-IT" sz="1200" kern="1200">
                          <a:solidFill>
                            <a:schemeClr val="tx1">
                              <a:lumMod val="75000"/>
                              <a:lumOff val="25000"/>
                            </a:schemeClr>
                          </a:solidFill>
                          <a:latin typeface="+mn-lt"/>
                          <a:ea typeface="+mn-ea"/>
                          <a:cs typeface="+mn-cs"/>
                        </a:rPr>
                        <a:t>CRISPR-Cas complete Kit</a:t>
                      </a:r>
                    </a:p>
                  </a:txBody>
                  <a:tcPr/>
                </a:tc>
                <a:tc>
                  <a:txBody>
                    <a:bodyPr/>
                    <a:lstStyle/>
                    <a:p>
                      <a:r>
                        <a:rPr lang="it-IT" sz="1200" kern="1200">
                          <a:solidFill>
                            <a:schemeClr val="tx1">
                              <a:lumMod val="75000"/>
                              <a:lumOff val="25000"/>
                            </a:schemeClr>
                          </a:solidFill>
                          <a:latin typeface="+mn-lt"/>
                          <a:ea typeface="+mn-ea"/>
                          <a:cs typeface="+mn-cs"/>
                        </a:rPr>
                        <a:t>€562</a:t>
                      </a:r>
                    </a:p>
                  </a:txBody>
                  <a:tcPr/>
                </a:tc>
                <a:extLst>
                  <a:ext uri="{0D108BD9-81ED-4DB2-BD59-A6C34878D82A}">
                    <a16:rowId xmlns:a16="http://schemas.microsoft.com/office/drawing/2014/main" val="570477315"/>
                  </a:ext>
                </a:extLst>
              </a:tr>
              <a:tr h="305770">
                <a:tc>
                  <a:txBody>
                    <a:bodyPr/>
                    <a:lstStyle/>
                    <a:p>
                      <a:r>
                        <a:rPr lang="en-US" sz="1200" kern="1200">
                          <a:solidFill>
                            <a:schemeClr val="tx1">
                              <a:lumMod val="75000"/>
                              <a:lumOff val="25000"/>
                            </a:schemeClr>
                          </a:solidFill>
                          <a:latin typeface="+mn-lt"/>
                          <a:ea typeface="+mn-ea"/>
                          <a:cs typeface="+mn-cs"/>
                        </a:rPr>
                        <a:t>AAV6 with CMV promoter</a:t>
                      </a:r>
                      <a:endParaRPr lang="it-IT" sz="1200" kern="1200">
                        <a:solidFill>
                          <a:schemeClr val="tx1">
                            <a:lumMod val="75000"/>
                            <a:lumOff val="25000"/>
                          </a:schemeClr>
                        </a:solidFill>
                        <a:latin typeface="+mn-lt"/>
                        <a:ea typeface="+mn-ea"/>
                        <a:cs typeface="+mn-cs"/>
                      </a:endParaRPr>
                    </a:p>
                  </a:txBody>
                  <a:tcPr/>
                </a:tc>
                <a:tc>
                  <a:txBody>
                    <a:bodyPr/>
                    <a:lstStyle/>
                    <a:p>
                      <a:r>
                        <a:rPr lang="it-IT" sz="1200" kern="1200">
                          <a:solidFill>
                            <a:schemeClr val="tx1">
                              <a:lumMod val="75000"/>
                              <a:lumOff val="25000"/>
                            </a:schemeClr>
                          </a:solidFill>
                          <a:latin typeface="+mn-lt"/>
                          <a:ea typeface="+mn-ea"/>
                          <a:cs typeface="+mn-cs"/>
                        </a:rPr>
                        <a:t>€335,77x6</a:t>
                      </a:r>
                    </a:p>
                  </a:txBody>
                  <a:tcPr/>
                </a:tc>
                <a:extLst>
                  <a:ext uri="{0D108BD9-81ED-4DB2-BD59-A6C34878D82A}">
                    <a16:rowId xmlns:a16="http://schemas.microsoft.com/office/drawing/2014/main" val="541807159"/>
                  </a:ext>
                </a:extLst>
              </a:tr>
              <a:tr h="268025">
                <a:tc>
                  <a:txBody>
                    <a:bodyPr/>
                    <a:lstStyle/>
                    <a:p>
                      <a:r>
                        <a:rPr lang="it-IT" sz="1200" kern="1200">
                          <a:solidFill>
                            <a:schemeClr val="tx1">
                              <a:lumMod val="75000"/>
                              <a:lumOff val="25000"/>
                            </a:schemeClr>
                          </a:solidFill>
                          <a:latin typeface="+mn-lt"/>
                          <a:ea typeface="+mn-ea"/>
                          <a:cs typeface="+mn-cs"/>
                        </a:rPr>
                        <a:t>293 Cell Line human </a:t>
                      </a:r>
                    </a:p>
                  </a:txBody>
                  <a:tcPr/>
                </a:tc>
                <a:tc>
                  <a:txBody>
                    <a:bodyPr/>
                    <a:lstStyle/>
                    <a:p>
                      <a:r>
                        <a:rPr lang="it-IT" sz="1200">
                          <a:solidFill>
                            <a:schemeClr val="tx1">
                              <a:lumMod val="75000"/>
                              <a:lumOff val="25000"/>
                            </a:schemeClr>
                          </a:solidFill>
                        </a:rPr>
                        <a:t>€341,00x4</a:t>
                      </a:r>
                      <a:endParaRPr lang="it-IT" sz="1200" kern="120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897921171"/>
                  </a:ext>
                </a:extLst>
              </a:tr>
              <a:tr h="2680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a:solidFill>
                            <a:schemeClr val="tx1">
                              <a:lumMod val="75000"/>
                              <a:lumOff val="25000"/>
                            </a:schemeClr>
                          </a:solidFill>
                          <a:latin typeface="+mn-lt"/>
                          <a:ea typeface="+mn-ea"/>
                          <a:cs typeface="+mn-cs"/>
                        </a:rPr>
                        <a:t>GFP Antibody</a:t>
                      </a:r>
                    </a:p>
                  </a:txBody>
                  <a:tcPr/>
                </a:tc>
                <a:tc>
                  <a:txBody>
                    <a:bodyPr/>
                    <a:lstStyle/>
                    <a:p>
                      <a:r>
                        <a:rPr lang="it-IT" sz="1200" kern="1200">
                          <a:solidFill>
                            <a:schemeClr val="tx1">
                              <a:lumMod val="75000"/>
                              <a:lumOff val="25000"/>
                            </a:schemeClr>
                          </a:solidFill>
                          <a:latin typeface="+mn-lt"/>
                          <a:ea typeface="+mn-ea"/>
                          <a:cs typeface="+mn-cs"/>
                        </a:rPr>
                        <a:t>€203,50</a:t>
                      </a:r>
                    </a:p>
                  </a:txBody>
                  <a:tcPr/>
                </a:tc>
                <a:extLst>
                  <a:ext uri="{0D108BD9-81ED-4DB2-BD59-A6C34878D82A}">
                    <a16:rowId xmlns:a16="http://schemas.microsoft.com/office/drawing/2014/main" val="242062598"/>
                  </a:ext>
                </a:extLst>
              </a:tr>
              <a:tr h="310293">
                <a:tc>
                  <a:txBody>
                    <a:bodyPr/>
                    <a:lstStyle/>
                    <a:p>
                      <a:r>
                        <a:rPr lang="it-IT" sz="1200" kern="1200">
                          <a:solidFill>
                            <a:schemeClr val="tx1">
                              <a:lumMod val="75000"/>
                              <a:lumOff val="25000"/>
                            </a:schemeClr>
                          </a:solidFill>
                          <a:latin typeface="+mn-lt"/>
                          <a:ea typeface="+mn-ea"/>
                          <a:cs typeface="+mn-cs"/>
                        </a:rPr>
                        <a:t>M-Cherry Antibody </a:t>
                      </a:r>
                    </a:p>
                  </a:txBody>
                  <a:tcPr/>
                </a:tc>
                <a:tc>
                  <a:txBody>
                    <a:bodyPr/>
                    <a:lstStyle/>
                    <a:p>
                      <a:r>
                        <a:rPr lang="it-IT" sz="1200" kern="1200">
                          <a:solidFill>
                            <a:schemeClr val="tx1">
                              <a:lumMod val="75000"/>
                              <a:lumOff val="25000"/>
                            </a:schemeClr>
                          </a:solidFill>
                          <a:latin typeface="+mn-lt"/>
                          <a:ea typeface="+mn-ea"/>
                          <a:cs typeface="+mn-cs"/>
                        </a:rPr>
                        <a:t>€295,00</a:t>
                      </a:r>
                    </a:p>
                  </a:txBody>
                  <a:tcPr/>
                </a:tc>
                <a:extLst>
                  <a:ext uri="{0D108BD9-81ED-4DB2-BD59-A6C34878D82A}">
                    <a16:rowId xmlns:a16="http://schemas.microsoft.com/office/drawing/2014/main" val="2416668720"/>
                  </a:ext>
                </a:extLst>
              </a:tr>
              <a:tr h="446708">
                <a:tc>
                  <a:txBody>
                    <a:bodyPr/>
                    <a:lstStyle/>
                    <a:p>
                      <a:r>
                        <a:rPr lang="en-US" sz="1200" b="0" kern="1200">
                          <a:solidFill>
                            <a:schemeClr val="tx1">
                              <a:lumMod val="75000"/>
                              <a:lumOff val="25000"/>
                            </a:schemeClr>
                          </a:solidFill>
                          <a:latin typeface="+mn-lt"/>
                          <a:ea typeface="+mn-ea"/>
                          <a:cs typeface="+mn-cs"/>
                        </a:rPr>
                        <a:t>SARS-CoV-2 </a:t>
                      </a:r>
                      <a:endParaRPr lang="it-IT" sz="1200" b="0" kern="1200">
                        <a:solidFill>
                          <a:schemeClr val="tx1">
                            <a:lumMod val="75000"/>
                            <a:lumOff val="25000"/>
                          </a:schemeClr>
                        </a:solidFill>
                        <a:latin typeface="+mn-lt"/>
                        <a:ea typeface="+mn-ea"/>
                        <a:cs typeface="+mn-cs"/>
                      </a:endParaRPr>
                    </a:p>
                  </a:txBody>
                  <a:tcPr/>
                </a:tc>
                <a:tc>
                  <a:txBody>
                    <a:bodyPr/>
                    <a:lstStyle/>
                    <a:p>
                      <a:r>
                        <a:rPr lang="it-IT" sz="1200" kern="1200">
                          <a:solidFill>
                            <a:schemeClr val="tx1">
                              <a:lumMod val="75000"/>
                              <a:lumOff val="25000"/>
                            </a:schemeClr>
                          </a:solidFill>
                          <a:latin typeface="+mn-lt"/>
                          <a:ea typeface="+mn-ea"/>
                          <a:cs typeface="+mn-cs"/>
                        </a:rPr>
                        <a:t>€1325,78x10</a:t>
                      </a:r>
                    </a:p>
                  </a:txBody>
                  <a:tcPr/>
                </a:tc>
                <a:extLst>
                  <a:ext uri="{0D108BD9-81ED-4DB2-BD59-A6C34878D82A}">
                    <a16:rowId xmlns:a16="http://schemas.microsoft.com/office/drawing/2014/main" val="440407306"/>
                  </a:ext>
                </a:extLst>
              </a:tr>
              <a:tr h="310293">
                <a:tc>
                  <a:txBody>
                    <a:bodyPr/>
                    <a:lstStyle/>
                    <a:p>
                      <a:r>
                        <a:rPr lang="it-IT" sz="1200" kern="1200">
                          <a:solidFill>
                            <a:schemeClr val="tx1">
                              <a:lumMod val="75000"/>
                              <a:lumOff val="25000"/>
                            </a:schemeClr>
                          </a:solidFill>
                          <a:latin typeface="+mn-lt"/>
                          <a:ea typeface="+mn-ea"/>
                          <a:cs typeface="+mn-cs"/>
                        </a:rPr>
                        <a:t>Mice hACE</a:t>
                      </a:r>
                    </a:p>
                  </a:txBody>
                  <a:tcPr/>
                </a:tc>
                <a:tc>
                  <a:txBody>
                    <a:bodyPr/>
                    <a:lstStyle/>
                    <a:p>
                      <a:r>
                        <a:rPr lang="it-IT" sz="1200" kern="1200">
                          <a:solidFill>
                            <a:schemeClr val="tx1">
                              <a:lumMod val="75000"/>
                              <a:lumOff val="25000"/>
                            </a:schemeClr>
                          </a:solidFill>
                          <a:latin typeface="+mn-lt"/>
                          <a:ea typeface="+mn-ea"/>
                          <a:cs typeface="+mn-cs"/>
                        </a:rPr>
                        <a:t>€</a:t>
                      </a:r>
                      <a:r>
                        <a:rPr lang="it-IT" sz="1200">
                          <a:solidFill>
                            <a:schemeClr val="tx1">
                              <a:lumMod val="75000"/>
                              <a:lumOff val="25000"/>
                            </a:schemeClr>
                          </a:solidFill>
                        </a:rPr>
                        <a:t>25 x34</a:t>
                      </a:r>
                      <a:endParaRPr lang="it-IT" sz="1200" kern="120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2855428426"/>
                  </a:ext>
                </a:extLst>
              </a:tr>
              <a:tr h="310293">
                <a:tc>
                  <a:txBody>
                    <a:bodyPr/>
                    <a:lstStyle/>
                    <a:p>
                      <a:r>
                        <a:rPr lang="it-IT" sz="1200" kern="1200">
                          <a:solidFill>
                            <a:schemeClr val="tx1">
                              <a:lumMod val="75000"/>
                              <a:lumOff val="25000"/>
                            </a:schemeClr>
                          </a:solidFill>
                          <a:latin typeface="+mn-lt"/>
                          <a:ea typeface="+mn-ea"/>
                          <a:cs typeface="+mn-cs"/>
                        </a:rPr>
                        <a:t>Nebulizer</a:t>
                      </a:r>
                    </a:p>
                  </a:txBody>
                  <a:tcPr/>
                </a:tc>
                <a:tc>
                  <a:txBody>
                    <a:bodyPr/>
                    <a:lstStyle/>
                    <a:p>
                      <a:r>
                        <a:rPr lang="it-IT" sz="1200" kern="1200">
                          <a:solidFill>
                            <a:schemeClr val="tx1">
                              <a:lumMod val="75000"/>
                              <a:lumOff val="25000"/>
                            </a:schemeClr>
                          </a:solidFill>
                          <a:latin typeface="+mn-lt"/>
                          <a:ea typeface="+mn-ea"/>
                          <a:cs typeface="+mn-cs"/>
                        </a:rPr>
                        <a:t>~ €1.000,00</a:t>
                      </a:r>
                    </a:p>
                  </a:txBody>
                  <a:tcPr/>
                </a:tc>
                <a:extLst>
                  <a:ext uri="{0D108BD9-81ED-4DB2-BD59-A6C34878D82A}">
                    <a16:rowId xmlns:a16="http://schemas.microsoft.com/office/drawing/2014/main" val="1063615990"/>
                  </a:ext>
                </a:extLst>
              </a:tr>
              <a:tr h="310293">
                <a:tc>
                  <a:txBody>
                    <a:bodyPr/>
                    <a:lstStyle/>
                    <a:p>
                      <a:r>
                        <a:rPr lang="it-IT" sz="1200" kern="1200">
                          <a:solidFill>
                            <a:schemeClr val="tx1">
                              <a:lumMod val="75000"/>
                              <a:lumOff val="25000"/>
                            </a:schemeClr>
                          </a:solidFill>
                          <a:latin typeface="+mn-lt"/>
                          <a:ea typeface="+mn-ea"/>
                          <a:cs typeface="+mn-cs"/>
                        </a:rPr>
                        <a:t>PBS</a:t>
                      </a:r>
                    </a:p>
                  </a:txBody>
                  <a:tcPr/>
                </a:tc>
                <a:tc>
                  <a:txBody>
                    <a:bodyPr/>
                    <a:lstStyle/>
                    <a:p>
                      <a:r>
                        <a:rPr lang="it-IT" sz="1200">
                          <a:solidFill>
                            <a:schemeClr val="tx1">
                              <a:lumMod val="75000"/>
                              <a:lumOff val="25000"/>
                            </a:schemeClr>
                          </a:solidFill>
                        </a:rPr>
                        <a:t>€156,00x3</a:t>
                      </a:r>
                      <a:endParaRPr lang="it-IT" sz="1200" kern="120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775157136"/>
                  </a:ext>
                </a:extLst>
              </a:tr>
              <a:tr h="310293">
                <a:tc>
                  <a:txBody>
                    <a:bodyPr/>
                    <a:lstStyle/>
                    <a:p>
                      <a:r>
                        <a:rPr lang="it-IT" sz="1200" kern="1200">
                          <a:solidFill>
                            <a:schemeClr val="tx1">
                              <a:lumMod val="75000"/>
                              <a:lumOff val="25000"/>
                            </a:schemeClr>
                          </a:solidFill>
                          <a:latin typeface="+mn-lt"/>
                          <a:ea typeface="+mn-ea"/>
                          <a:cs typeface="+mn-cs"/>
                        </a:rPr>
                        <a:t>PCR Kit</a:t>
                      </a:r>
                    </a:p>
                  </a:txBody>
                  <a:tcPr/>
                </a:tc>
                <a:tc>
                  <a:txBody>
                    <a:bodyPr/>
                    <a:lstStyle/>
                    <a:p>
                      <a:r>
                        <a:rPr lang="it-IT" sz="1200" kern="1200">
                          <a:solidFill>
                            <a:schemeClr val="tx1">
                              <a:lumMod val="75000"/>
                              <a:lumOff val="25000"/>
                            </a:schemeClr>
                          </a:solidFill>
                          <a:latin typeface="+mn-lt"/>
                          <a:ea typeface="+mn-ea"/>
                          <a:cs typeface="+mn-cs"/>
                        </a:rPr>
                        <a:t>€417x4</a:t>
                      </a:r>
                    </a:p>
                  </a:txBody>
                  <a:tcPr/>
                </a:tc>
                <a:extLst>
                  <a:ext uri="{0D108BD9-81ED-4DB2-BD59-A6C34878D82A}">
                    <a16:rowId xmlns:a16="http://schemas.microsoft.com/office/drawing/2014/main" val="2535213022"/>
                  </a:ext>
                </a:extLst>
              </a:tr>
              <a:tr h="310293">
                <a:tc>
                  <a:txBody>
                    <a:bodyPr/>
                    <a:lstStyle/>
                    <a:p>
                      <a:r>
                        <a:rPr lang="it-IT" sz="1200" kern="1200">
                          <a:solidFill>
                            <a:schemeClr val="tx1">
                              <a:lumMod val="75000"/>
                              <a:lumOff val="25000"/>
                            </a:schemeClr>
                          </a:solidFill>
                          <a:latin typeface="+mn-lt"/>
                          <a:ea typeface="+mn-ea"/>
                          <a:cs typeface="+mn-cs"/>
                        </a:rPr>
                        <a:t>Lab equipments basics (visual analysis, Myotomy, flow cytometer…)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a:solidFill>
                            <a:schemeClr val="tx1">
                              <a:lumMod val="75000"/>
                              <a:lumOff val="25000"/>
                            </a:schemeClr>
                          </a:solidFill>
                          <a:latin typeface="+mn-lt"/>
                          <a:ea typeface="+mn-ea"/>
                          <a:cs typeface="+mn-cs"/>
                        </a:rPr>
                        <a:t>~ €10.000,00</a:t>
                      </a:r>
                    </a:p>
                  </a:txBody>
                  <a:tcPr/>
                </a:tc>
                <a:extLst>
                  <a:ext uri="{0D108BD9-81ED-4DB2-BD59-A6C34878D82A}">
                    <a16:rowId xmlns:a16="http://schemas.microsoft.com/office/drawing/2014/main" val="3977346681"/>
                  </a:ext>
                </a:extLst>
              </a:tr>
              <a:tr h="3102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0" kern="1200">
                          <a:solidFill>
                            <a:schemeClr val="tx1">
                              <a:lumMod val="75000"/>
                              <a:lumOff val="25000"/>
                            </a:schemeClr>
                          </a:solidFill>
                          <a:latin typeface="+mn-lt"/>
                          <a:ea typeface="+mn-ea"/>
                          <a:cs typeface="+mn-cs"/>
                        </a:rPr>
                        <a:t>Imaging IVIS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0" kern="1200">
                          <a:solidFill>
                            <a:schemeClr val="tx1">
                              <a:lumMod val="75000"/>
                              <a:lumOff val="25000"/>
                            </a:schemeClr>
                          </a:solidFill>
                          <a:latin typeface="+mn-lt"/>
                          <a:ea typeface="+mn-ea"/>
                          <a:cs typeface="+mn-cs"/>
                        </a:rPr>
                        <a:t>€ 30,000</a:t>
                      </a:r>
                    </a:p>
                  </a:txBody>
                  <a:tcPr/>
                </a:tc>
                <a:extLst>
                  <a:ext uri="{0D108BD9-81ED-4DB2-BD59-A6C34878D82A}">
                    <a16:rowId xmlns:a16="http://schemas.microsoft.com/office/drawing/2014/main" val="2130512183"/>
                  </a:ext>
                </a:extLst>
              </a:tr>
              <a:tr h="6244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a:solidFill>
                            <a:schemeClr val="tx1">
                              <a:lumMod val="75000"/>
                              <a:lumOff val="25000"/>
                            </a:schemeClr>
                          </a:solidFill>
                          <a:latin typeface="+mn-lt"/>
                          <a:ea typeface="+mn-ea"/>
                          <a:cs typeface="+mn-cs"/>
                        </a:rPr>
                        <a:t>Salaries for pHD student/reseacrher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a:solidFill>
                            <a:schemeClr val="tx1">
                              <a:lumMod val="75000"/>
                              <a:lumOff val="25000"/>
                            </a:schemeClr>
                          </a:solidFill>
                          <a:latin typeface="+mn-lt"/>
                          <a:ea typeface="+mn-ea"/>
                          <a:cs typeface="+mn-cs"/>
                        </a:rPr>
                        <a:t>€1500,00 x3</a:t>
                      </a:r>
                    </a:p>
                    <a:p>
                      <a:endParaRPr lang="it-IT" sz="1200" kern="120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3639561536"/>
                  </a:ext>
                </a:extLst>
              </a:tr>
            </a:tbl>
          </a:graphicData>
        </a:graphic>
      </p:graphicFrame>
      <p:sp>
        <p:nvSpPr>
          <p:cNvPr id="8" name="Parentesi graffa chiusa 7">
            <a:extLst>
              <a:ext uri="{FF2B5EF4-FFF2-40B4-BE49-F238E27FC236}">
                <a16:creationId xmlns:a16="http://schemas.microsoft.com/office/drawing/2014/main" id="{61601618-FDDD-4E5B-B676-07415960CD61}"/>
              </a:ext>
            </a:extLst>
          </p:cNvPr>
          <p:cNvSpPr/>
          <p:nvPr/>
        </p:nvSpPr>
        <p:spPr>
          <a:xfrm>
            <a:off x="4974600" y="2765969"/>
            <a:ext cx="381740" cy="2317072"/>
          </a:xfrm>
          <a:prstGeom prst="rightBrace">
            <a:avLst>
              <a:gd name="adj1" fmla="val 85077"/>
              <a:gd name="adj2" fmla="val 5114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a:extLst>
              <a:ext uri="{FF2B5EF4-FFF2-40B4-BE49-F238E27FC236}">
                <a16:creationId xmlns:a16="http://schemas.microsoft.com/office/drawing/2014/main" id="{E41F596E-8351-490D-8ADF-120EA4D69C80}"/>
              </a:ext>
            </a:extLst>
          </p:cNvPr>
          <p:cNvSpPr txBox="1"/>
          <p:nvPr/>
        </p:nvSpPr>
        <p:spPr>
          <a:xfrm>
            <a:off x="5661407" y="3632117"/>
            <a:ext cx="1584139" cy="584775"/>
          </a:xfrm>
          <a:prstGeom prst="rect">
            <a:avLst/>
          </a:prstGeom>
          <a:noFill/>
        </p:spPr>
        <p:txBody>
          <a:bodyPr wrap="square" rtlCol="0">
            <a:spAutoFit/>
          </a:bodyPr>
          <a:lstStyle/>
          <a:p>
            <a:r>
              <a:rPr lang="it-IT" sz="1600">
                <a:solidFill>
                  <a:schemeClr val="tx1">
                    <a:lumMod val="75000"/>
                    <a:lumOff val="25000"/>
                  </a:schemeClr>
                </a:solidFill>
              </a:rPr>
              <a:t>A research of €  66.182,92 €</a:t>
            </a:r>
          </a:p>
        </p:txBody>
      </p:sp>
      <p:graphicFrame>
        <p:nvGraphicFramePr>
          <p:cNvPr id="11" name="Tabella 11">
            <a:extLst>
              <a:ext uri="{FF2B5EF4-FFF2-40B4-BE49-F238E27FC236}">
                <a16:creationId xmlns:a16="http://schemas.microsoft.com/office/drawing/2014/main" id="{B0B158D9-BAF4-470A-A3CE-9C3C15E831BF}"/>
              </a:ext>
            </a:extLst>
          </p:cNvPr>
          <p:cNvGraphicFramePr>
            <a:graphicFrameLocks noGrp="1"/>
          </p:cNvGraphicFramePr>
          <p:nvPr>
            <p:extLst>
              <p:ext uri="{D42A27DB-BD31-4B8C-83A1-F6EECF244321}">
                <p14:modId xmlns:p14="http://schemas.microsoft.com/office/powerpoint/2010/main" val="4262780237"/>
              </p:ext>
            </p:extLst>
          </p:nvPr>
        </p:nvGraphicFramePr>
        <p:xfrm>
          <a:off x="8220148" y="2850702"/>
          <a:ext cx="2696315" cy="2732380"/>
        </p:xfrm>
        <a:graphic>
          <a:graphicData uri="http://schemas.openxmlformats.org/drawingml/2006/table">
            <a:tbl>
              <a:tblPr firstRow="1" bandRow="1">
                <a:tableStyleId>{7DF18680-E054-41AD-8BC1-D1AEF772440D}</a:tableStyleId>
              </a:tblPr>
              <a:tblGrid>
                <a:gridCol w="2696315">
                  <a:extLst>
                    <a:ext uri="{9D8B030D-6E8A-4147-A177-3AD203B41FA5}">
                      <a16:colId xmlns:a16="http://schemas.microsoft.com/office/drawing/2014/main" val="2526118998"/>
                    </a:ext>
                  </a:extLst>
                </a:gridCol>
              </a:tblGrid>
              <a:tr h="360350">
                <a:tc>
                  <a:txBody>
                    <a:bodyPr/>
                    <a:lstStyle/>
                    <a:p>
                      <a:r>
                        <a:rPr lang="it-IT" sz="1400" b="1" kern="1200">
                          <a:solidFill>
                            <a:schemeClr val="bg2"/>
                          </a:solidFill>
                        </a:rPr>
                        <a:t>Online Shop:</a:t>
                      </a:r>
                      <a:endParaRPr lang="it-IT" sz="1400" b="1" kern="1200">
                        <a:solidFill>
                          <a:schemeClr val="bg2"/>
                        </a:solidFill>
                        <a:latin typeface="+mj-lt"/>
                        <a:ea typeface="+mn-ea"/>
                        <a:cs typeface="+mn-cs"/>
                      </a:endParaRPr>
                    </a:p>
                  </a:txBody>
                  <a:tcPr/>
                </a:tc>
                <a:extLst>
                  <a:ext uri="{0D108BD9-81ED-4DB2-BD59-A6C34878D82A}">
                    <a16:rowId xmlns:a16="http://schemas.microsoft.com/office/drawing/2014/main" val="4077546653"/>
                  </a:ext>
                </a:extLst>
              </a:tr>
              <a:tr h="444267">
                <a:tc>
                  <a:txBody>
                    <a:bodyPr/>
                    <a:lstStyle/>
                    <a:p>
                      <a:r>
                        <a:rPr lang="it-IT" sz="1200">
                          <a:solidFill>
                            <a:schemeClr val="tx1">
                              <a:lumMod val="75000"/>
                              <a:lumOff val="25000"/>
                            </a:schemeClr>
                          </a:solidFill>
                          <a:latin typeface="+mn-lt"/>
                          <a:hlinkClick r:id="rId3">
                            <a:extLst>
                              <a:ext uri="{A12FA001-AC4F-418D-AE19-62706E023703}">
                                <ahyp:hlinkClr xmlns:ahyp="http://schemas.microsoft.com/office/drawing/2018/hyperlinkcolor" val="tx"/>
                              </a:ext>
                            </a:extLst>
                          </a:hlinkClick>
                        </a:rPr>
                        <a:t>https://www.jax.org/</a:t>
                      </a:r>
                      <a:r>
                        <a:rPr lang="it-IT" sz="1200">
                          <a:solidFill>
                            <a:schemeClr val="tx1">
                              <a:lumMod val="75000"/>
                              <a:lumOff val="25000"/>
                            </a:schemeClr>
                          </a:solidFill>
                          <a:latin typeface="+mn-lt"/>
                        </a:rPr>
                        <a:t> </a:t>
                      </a:r>
                      <a:r>
                        <a:rPr lang="it-IT" sz="1200" b="1" kern="1200">
                          <a:solidFill>
                            <a:schemeClr val="tx1">
                              <a:lumMod val="75000"/>
                              <a:lumOff val="25000"/>
                            </a:schemeClr>
                          </a:solidFill>
                          <a:latin typeface="+mn-lt"/>
                        </a:rPr>
                        <a:t>The Jackson Laboratory</a:t>
                      </a:r>
                      <a:endParaRPr lang="it-IT" sz="1200" b="1" kern="120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910950252"/>
                  </a:ext>
                </a:extLst>
              </a:tr>
              <a:tr h="360350">
                <a:tc>
                  <a:txBody>
                    <a:bodyPr/>
                    <a:lstStyle/>
                    <a:p>
                      <a:r>
                        <a:rPr lang="it-IT" sz="1200">
                          <a:solidFill>
                            <a:schemeClr val="tx1">
                              <a:lumMod val="75000"/>
                              <a:lumOff val="25000"/>
                            </a:schemeClr>
                          </a:solidFill>
                          <a:latin typeface="+mn-lt"/>
                          <a:hlinkClick r:id="rId4">
                            <a:extLst>
                              <a:ext uri="{A12FA001-AC4F-418D-AE19-62706E023703}">
                                <ahyp:hlinkClr xmlns:ahyp="http://schemas.microsoft.com/office/drawing/2018/hyperlinkcolor" val="tx"/>
                              </a:ext>
                            </a:extLst>
                          </a:hlinkClick>
                        </a:rPr>
                        <a:t>https://www.vigenebio.com/</a:t>
                      </a:r>
                      <a:endParaRPr lang="it-IT" sz="1200">
                        <a:solidFill>
                          <a:schemeClr val="tx1">
                            <a:lumMod val="75000"/>
                            <a:lumOff val="25000"/>
                          </a:schemeClr>
                        </a:solidFill>
                        <a:latin typeface="+mn-lt"/>
                      </a:endParaRPr>
                    </a:p>
                    <a:p>
                      <a:r>
                        <a:rPr lang="it-IT" sz="1200" b="1">
                          <a:solidFill>
                            <a:schemeClr val="tx1">
                              <a:lumMod val="75000"/>
                              <a:lumOff val="25000"/>
                            </a:schemeClr>
                          </a:solidFill>
                          <a:latin typeface="+mn-lt"/>
                        </a:rPr>
                        <a:t>Vigene Biosciences </a:t>
                      </a:r>
                    </a:p>
                  </a:txBody>
                  <a:tcPr/>
                </a:tc>
                <a:extLst>
                  <a:ext uri="{0D108BD9-81ED-4DB2-BD59-A6C34878D82A}">
                    <a16:rowId xmlns:a16="http://schemas.microsoft.com/office/drawing/2014/main" val="1947150677"/>
                  </a:ext>
                </a:extLst>
              </a:tr>
              <a:tr h="360350">
                <a:tc>
                  <a:txBody>
                    <a:bodyPr/>
                    <a:lstStyle/>
                    <a:p>
                      <a:r>
                        <a:rPr lang="it-IT" sz="1200" b="0" kern="1200">
                          <a:solidFill>
                            <a:schemeClr val="tx1">
                              <a:lumMod val="75000"/>
                              <a:lumOff val="25000"/>
                            </a:schemeClr>
                          </a:solidFill>
                          <a:latin typeface="+mn-lt"/>
                          <a:ea typeface="+mn-ea"/>
                          <a:cs typeface="+mn-cs"/>
                          <a:hlinkClick r:id="rId5">
                            <a:extLst>
                              <a:ext uri="{A12FA001-AC4F-418D-AE19-62706E023703}">
                                <ahyp:hlinkClr xmlns:ahyp="http://schemas.microsoft.com/office/drawing/2018/hyperlinkcolor" val="tx"/>
                              </a:ext>
                            </a:extLst>
                          </a:hlinkClick>
                        </a:rPr>
                        <a:t>Merck | Italy (sigmaaldrich.com)</a:t>
                      </a:r>
                      <a:r>
                        <a:rPr lang="it-IT" sz="1200" b="0" kern="1200">
                          <a:solidFill>
                            <a:schemeClr val="tx1">
                              <a:lumMod val="75000"/>
                              <a:lumOff val="25000"/>
                            </a:schemeClr>
                          </a:solidFill>
                          <a:latin typeface="+mn-lt"/>
                          <a:ea typeface="+mn-ea"/>
                          <a:cs typeface="+mn-cs"/>
                        </a:rPr>
                        <a:t> </a:t>
                      </a:r>
                      <a:r>
                        <a:rPr lang="it-IT" sz="1200" b="1" kern="1200">
                          <a:solidFill>
                            <a:schemeClr val="tx1">
                              <a:lumMod val="75000"/>
                              <a:lumOff val="25000"/>
                            </a:schemeClr>
                          </a:solidFill>
                          <a:latin typeface="+mn-lt"/>
                          <a:ea typeface="+mn-ea"/>
                          <a:cs typeface="+mn-cs"/>
                        </a:rPr>
                        <a:t>Merck</a:t>
                      </a:r>
                    </a:p>
                  </a:txBody>
                  <a:tcPr/>
                </a:tc>
                <a:extLst>
                  <a:ext uri="{0D108BD9-81ED-4DB2-BD59-A6C34878D82A}">
                    <a16:rowId xmlns:a16="http://schemas.microsoft.com/office/drawing/2014/main" val="1864449724"/>
                  </a:ext>
                </a:extLst>
              </a:tr>
              <a:tr h="360350">
                <a:tc>
                  <a:txBody>
                    <a:bodyPr/>
                    <a:lstStyle/>
                    <a:p>
                      <a:r>
                        <a:rPr lang="it-IT" sz="1200" b="0" kern="1200">
                          <a:solidFill>
                            <a:schemeClr val="tx1">
                              <a:lumMod val="75000"/>
                              <a:lumOff val="25000"/>
                            </a:schemeClr>
                          </a:solidFill>
                          <a:latin typeface="+mn-lt"/>
                          <a:ea typeface="+mn-ea"/>
                          <a:cs typeface="+mn-cs"/>
                          <a:hlinkClick r:id="rId6">
                            <a:extLst>
                              <a:ext uri="{A12FA001-AC4F-418D-AE19-62706E023703}">
                                <ahyp:hlinkClr xmlns:ahyp="http://schemas.microsoft.com/office/drawing/2018/hyperlinkcolor" val="tx"/>
                              </a:ext>
                            </a:extLst>
                          </a:hlinkClick>
                        </a:rPr>
                        <a:t>Thermo Fisher Scientific – IT</a:t>
                      </a:r>
                      <a:r>
                        <a:rPr lang="it-IT" sz="1200" b="0" kern="1200">
                          <a:solidFill>
                            <a:schemeClr val="tx1">
                              <a:lumMod val="75000"/>
                              <a:lumOff val="25000"/>
                            </a:schemeClr>
                          </a:solidFill>
                          <a:latin typeface="+mn-lt"/>
                          <a:ea typeface="+mn-ea"/>
                          <a:cs typeface="+mn-cs"/>
                        </a:rPr>
                        <a:t> </a:t>
                      </a:r>
                    </a:p>
                  </a:txBody>
                  <a:tcPr/>
                </a:tc>
                <a:extLst>
                  <a:ext uri="{0D108BD9-81ED-4DB2-BD59-A6C34878D82A}">
                    <a16:rowId xmlns:a16="http://schemas.microsoft.com/office/drawing/2014/main" val="3718259331"/>
                  </a:ext>
                </a:extLst>
              </a:tr>
              <a:tr h="360350">
                <a:tc>
                  <a:txBody>
                    <a:bodyPr/>
                    <a:lstStyle/>
                    <a:p>
                      <a:r>
                        <a:rPr lang="en-US" sz="1200" b="0" kern="1200">
                          <a:solidFill>
                            <a:schemeClr val="tx1">
                              <a:lumMod val="75000"/>
                              <a:lumOff val="25000"/>
                            </a:schemeClr>
                          </a:solidFill>
                          <a:latin typeface="+mn-lt"/>
                          <a:ea typeface="+mn-ea"/>
                          <a:cs typeface="+mn-cs"/>
                          <a:hlinkClick r:id="rId7">
                            <a:extLst>
                              <a:ext uri="{A12FA001-AC4F-418D-AE19-62706E023703}">
                                <ahyp:hlinkClr xmlns:ahyp="http://schemas.microsoft.com/office/drawing/2018/hyperlinkcolor" val="tx"/>
                              </a:ext>
                            </a:extLst>
                          </a:hlinkClick>
                        </a:rPr>
                        <a:t>ELISA Kits - Antibodies - Research Products (antibodies-online.com)</a:t>
                      </a:r>
                      <a:r>
                        <a:rPr lang="en-US" sz="1200" b="0" kern="1200">
                          <a:solidFill>
                            <a:schemeClr val="tx1">
                              <a:lumMod val="75000"/>
                              <a:lumOff val="25000"/>
                            </a:schemeClr>
                          </a:solidFill>
                          <a:latin typeface="+mn-lt"/>
                          <a:ea typeface="+mn-ea"/>
                          <a:cs typeface="+mn-cs"/>
                        </a:rPr>
                        <a:t> </a:t>
                      </a:r>
                      <a:r>
                        <a:rPr lang="en-US" sz="1200" b="1" kern="1200">
                          <a:solidFill>
                            <a:schemeClr val="tx1">
                              <a:lumMod val="75000"/>
                              <a:lumOff val="25000"/>
                            </a:schemeClr>
                          </a:solidFill>
                          <a:latin typeface="+mn-lt"/>
                          <a:ea typeface="+mn-ea"/>
                          <a:cs typeface="+mn-cs"/>
                        </a:rPr>
                        <a:t>Antibodies</a:t>
                      </a:r>
                      <a:endParaRPr lang="it-IT" sz="1200" b="1" kern="120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3077859456"/>
                  </a:ext>
                </a:extLst>
              </a:tr>
            </a:tbl>
          </a:graphicData>
        </a:graphic>
      </p:graphicFrame>
      <p:sp>
        <p:nvSpPr>
          <p:cNvPr id="12" name="CasellaDiTesto 11">
            <a:extLst>
              <a:ext uri="{FF2B5EF4-FFF2-40B4-BE49-F238E27FC236}">
                <a16:creationId xmlns:a16="http://schemas.microsoft.com/office/drawing/2014/main" id="{5B0CC710-F419-4E80-87DD-C0765A80DFDE}"/>
              </a:ext>
            </a:extLst>
          </p:cNvPr>
          <p:cNvSpPr txBox="1"/>
          <p:nvPr/>
        </p:nvSpPr>
        <p:spPr>
          <a:xfrm>
            <a:off x="4777606" y="5858486"/>
            <a:ext cx="2986138" cy="338554"/>
          </a:xfrm>
          <a:prstGeom prst="rect">
            <a:avLst/>
          </a:prstGeom>
          <a:noFill/>
        </p:spPr>
        <p:txBody>
          <a:bodyPr wrap="square">
            <a:spAutoFit/>
          </a:bodyPr>
          <a:lstStyle/>
          <a:p>
            <a:pPr algn="ctr"/>
            <a:r>
              <a:rPr lang="it-IT" sz="1600">
                <a:solidFill>
                  <a:schemeClr val="tx1">
                    <a:lumMod val="75000"/>
                    <a:lumOff val="25000"/>
                  </a:schemeClr>
                </a:solidFill>
              </a:rPr>
              <a:t>Time of the project:  1 year</a:t>
            </a:r>
          </a:p>
        </p:txBody>
      </p:sp>
    </p:spTree>
    <p:extLst>
      <p:ext uri="{BB962C8B-B14F-4D97-AF65-F5344CB8AC3E}">
        <p14:creationId xmlns:p14="http://schemas.microsoft.com/office/powerpoint/2010/main" val="295671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07E45-CCAC-43D1-816F-15121906791D}"/>
              </a:ext>
            </a:extLst>
          </p:cNvPr>
          <p:cNvSpPr>
            <a:spLocks noGrp="1"/>
          </p:cNvSpPr>
          <p:nvPr>
            <p:ph type="title"/>
          </p:nvPr>
        </p:nvSpPr>
        <p:spPr>
          <a:xfrm>
            <a:off x="2774557" y="2416808"/>
            <a:ext cx="6346294" cy="1240791"/>
          </a:xfrm>
        </p:spPr>
        <p:txBody>
          <a:bodyPr/>
          <a:lstStyle/>
          <a:p>
            <a:pPr algn="ctr"/>
            <a:r>
              <a:rPr lang="it-IT" b="1"/>
              <a:t>Thank you for your attention!</a:t>
            </a:r>
          </a:p>
        </p:txBody>
      </p:sp>
    </p:spTree>
    <p:extLst>
      <p:ext uri="{BB962C8B-B14F-4D97-AF65-F5344CB8AC3E}">
        <p14:creationId xmlns:p14="http://schemas.microsoft.com/office/powerpoint/2010/main" val="96745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3A6438-8C86-4277-BC3F-8CB0370B210D}"/>
              </a:ext>
            </a:extLst>
          </p:cNvPr>
          <p:cNvSpPr>
            <a:spLocks noGrp="1"/>
          </p:cNvSpPr>
          <p:nvPr>
            <p:ph type="title"/>
          </p:nvPr>
        </p:nvSpPr>
        <p:spPr>
          <a:xfrm>
            <a:off x="4563544" y="877619"/>
            <a:ext cx="3386656" cy="913259"/>
          </a:xfrm>
        </p:spPr>
        <p:txBody>
          <a:bodyPr/>
          <a:lstStyle/>
          <a:p>
            <a:pPr algn="ctr"/>
            <a:r>
              <a:rPr lang="it-IT" sz="4000" b="1" dirty="0">
                <a:ea typeface="Segoe UI Historic" panose="020B0502040204020203" pitchFamily="34" charset="0"/>
                <a:cs typeface="Segoe UI Historic" panose="020B0502040204020203" pitchFamily="34" charset="0"/>
              </a:rPr>
              <a:t>Background</a:t>
            </a:r>
          </a:p>
        </p:txBody>
      </p:sp>
      <p:sp>
        <p:nvSpPr>
          <p:cNvPr id="3" name="Segnaposto contenuto 2">
            <a:extLst>
              <a:ext uri="{FF2B5EF4-FFF2-40B4-BE49-F238E27FC236}">
                <a16:creationId xmlns:a16="http://schemas.microsoft.com/office/drawing/2014/main" id="{E3FA64F9-3D75-45CB-B8A6-6448DD772A1B}"/>
              </a:ext>
            </a:extLst>
          </p:cNvPr>
          <p:cNvSpPr>
            <a:spLocks noGrp="1"/>
          </p:cNvSpPr>
          <p:nvPr>
            <p:ph idx="1"/>
          </p:nvPr>
        </p:nvSpPr>
        <p:spPr>
          <a:xfrm>
            <a:off x="98331" y="2312401"/>
            <a:ext cx="6360342" cy="1355801"/>
          </a:xfrm>
        </p:spPr>
        <p:txBody>
          <a:bodyPr>
            <a:normAutofit lnSpcReduction="10000"/>
          </a:bodyPr>
          <a:lstStyle/>
          <a:p>
            <a:pPr marL="0" indent="0" algn="ctr">
              <a:buNone/>
            </a:pPr>
            <a:r>
              <a:rPr lang="it-IT" sz="1700" b="1">
                <a:ea typeface="Segoe UI Historic" panose="020B0502040204020203" pitchFamily="34" charset="0"/>
                <a:cs typeface="Segoe UI Historic" panose="020B0502040204020203" pitchFamily="34" charset="0"/>
              </a:rPr>
              <a:t>The virus Sars-Cov-2</a:t>
            </a:r>
          </a:p>
          <a:p>
            <a:pPr marL="0" indent="0" algn="ctr">
              <a:buNone/>
            </a:pPr>
            <a:r>
              <a:rPr lang="en-US" sz="1300"/>
              <a:t>Severe Acute Respiratory Syndrome Coronavirus 2</a:t>
            </a:r>
          </a:p>
          <a:p>
            <a:pPr marL="0" indent="0" algn="ctr">
              <a:buNone/>
            </a:pPr>
            <a:r>
              <a:rPr lang="en-US" sz="1300"/>
              <a:t>The rapid capacity of viruses to evolve in response to host, environmental and therapeutic pressures has been demonstrated with the global emergence of multiple new variants of concern (VOCs).</a:t>
            </a:r>
            <a:endParaRPr lang="it-IT" sz="1300"/>
          </a:p>
        </p:txBody>
      </p:sp>
      <p:pic>
        <p:nvPicPr>
          <p:cNvPr id="4" name="Immagine 3">
            <a:extLst>
              <a:ext uri="{FF2B5EF4-FFF2-40B4-BE49-F238E27FC236}">
                <a16:creationId xmlns:a16="http://schemas.microsoft.com/office/drawing/2014/main" id="{A489CFAB-F773-4D19-86EE-1665D311A52C}"/>
              </a:ext>
            </a:extLst>
          </p:cNvPr>
          <p:cNvPicPr>
            <a:picLocks noChangeAspect="1"/>
          </p:cNvPicPr>
          <p:nvPr/>
        </p:nvPicPr>
        <p:blipFill>
          <a:blip r:embed="rId3"/>
          <a:stretch>
            <a:fillRect/>
          </a:stretch>
        </p:blipFill>
        <p:spPr>
          <a:xfrm>
            <a:off x="1066348" y="3786082"/>
            <a:ext cx="4135818" cy="2745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magine 5">
            <a:extLst>
              <a:ext uri="{FF2B5EF4-FFF2-40B4-BE49-F238E27FC236}">
                <a16:creationId xmlns:a16="http://schemas.microsoft.com/office/drawing/2014/main" id="{FF19D2D9-2844-41F7-971C-416125D26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806" y="2430281"/>
            <a:ext cx="4135818" cy="2326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asellaDiTesto 6">
            <a:extLst>
              <a:ext uri="{FF2B5EF4-FFF2-40B4-BE49-F238E27FC236}">
                <a16:creationId xmlns:a16="http://schemas.microsoft.com/office/drawing/2014/main" id="{1E5FCC8B-D3E7-4ACF-BC3D-C480FCE29A0A}"/>
              </a:ext>
            </a:extLst>
          </p:cNvPr>
          <p:cNvSpPr txBox="1"/>
          <p:nvPr/>
        </p:nvSpPr>
        <p:spPr>
          <a:xfrm>
            <a:off x="5627078" y="4992439"/>
            <a:ext cx="6449274" cy="1723549"/>
          </a:xfrm>
          <a:prstGeom prst="rect">
            <a:avLst/>
          </a:prstGeom>
          <a:noFill/>
        </p:spPr>
        <p:txBody>
          <a:bodyPr wrap="square" rtlCol="0">
            <a:spAutoFit/>
          </a:bodyPr>
          <a:lstStyle/>
          <a:p>
            <a:pPr algn="ctr" fontAlgn="base"/>
            <a:r>
              <a:rPr lang="it-IT" sz="1600" b="1">
                <a:solidFill>
                  <a:schemeClr val="tx1">
                    <a:lumMod val="75000"/>
                    <a:lumOff val="25000"/>
                  </a:schemeClr>
                </a:solidFill>
                <a:ea typeface="Segoe UI Historic" panose="020B0502040204020203" pitchFamily="34" charset="0"/>
                <a:cs typeface="Segoe UI Historic" panose="020B0502040204020203" pitchFamily="34" charset="0"/>
              </a:rPr>
              <a:t>What is CRISPR?</a:t>
            </a:r>
          </a:p>
          <a:p>
            <a:pPr algn="ctr" fontAlgn="base"/>
            <a:r>
              <a:rPr lang="en-US" sz="1200" b="0" i="0">
                <a:solidFill>
                  <a:schemeClr val="tx1">
                    <a:lumMod val="75000"/>
                    <a:lumOff val="25000"/>
                  </a:schemeClr>
                </a:solidFill>
                <a:effectLst/>
              </a:rPr>
              <a:t>Clustered Regularly Interspaced Short Palindromic Repeats (CRISPR) is a family of DNA sequences found within the genomes of prokaryotic organisms, including bacteria. </a:t>
            </a:r>
          </a:p>
          <a:p>
            <a:pPr algn="ctr" fontAlgn="base"/>
            <a:endParaRPr lang="en-US" sz="1400">
              <a:solidFill>
                <a:srgbClr val="606569"/>
              </a:solidFill>
              <a:ea typeface="Segoe UI Historic" panose="020B0502040204020203" pitchFamily="34" charset="0"/>
              <a:cs typeface="Segoe UI Historic" panose="020B0502040204020203" pitchFamily="34" charset="0"/>
            </a:endParaRPr>
          </a:p>
          <a:p>
            <a:pPr algn="ctr" fontAlgn="base"/>
            <a:r>
              <a:rPr lang="it-IT" sz="1600" b="1">
                <a:solidFill>
                  <a:schemeClr val="tx1">
                    <a:lumMod val="75000"/>
                    <a:lumOff val="25000"/>
                  </a:schemeClr>
                </a:solidFill>
                <a:ea typeface="Segoe UI Historic" panose="020B0502040204020203" pitchFamily="34" charset="0"/>
                <a:cs typeface="Segoe UI Historic" panose="020B0502040204020203" pitchFamily="34" charset="0"/>
              </a:rPr>
              <a:t>What is Cas13?</a:t>
            </a:r>
            <a:endParaRPr lang="en-US" sz="1600" b="1">
              <a:solidFill>
                <a:schemeClr val="tx1">
                  <a:lumMod val="75000"/>
                  <a:lumOff val="25000"/>
                </a:schemeClr>
              </a:solidFill>
              <a:ea typeface="Segoe UI Historic" panose="020B0502040204020203" pitchFamily="34" charset="0"/>
              <a:cs typeface="Segoe UI Historic" panose="020B0502040204020203" pitchFamily="34" charset="0"/>
            </a:endParaRPr>
          </a:p>
          <a:p>
            <a:pPr algn="ctr" fontAlgn="base"/>
            <a:r>
              <a:rPr lang="en-US" sz="1200">
                <a:solidFill>
                  <a:schemeClr val="tx1">
                    <a:lumMod val="75000"/>
                    <a:lumOff val="25000"/>
                  </a:schemeClr>
                </a:solidFill>
              </a:rPr>
              <a:t>Cas13 is an RNA-targeting CRISPR effector protein that targets and cleaves invading nucleic acids from viruses. </a:t>
            </a:r>
            <a:endParaRPr lang="it-IT" sz="1200">
              <a:solidFill>
                <a:schemeClr val="tx1">
                  <a:lumMod val="75000"/>
                  <a:lumOff val="25000"/>
                </a:schemeClr>
              </a:solidFill>
            </a:endParaRPr>
          </a:p>
        </p:txBody>
      </p:sp>
    </p:spTree>
    <p:extLst>
      <p:ext uri="{BB962C8B-B14F-4D97-AF65-F5344CB8AC3E}">
        <p14:creationId xmlns:p14="http://schemas.microsoft.com/office/powerpoint/2010/main" val="393346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BC30CA-16FB-4033-AAE2-B94476EAD8BB}"/>
              </a:ext>
            </a:extLst>
          </p:cNvPr>
          <p:cNvSpPr>
            <a:spLocks noGrp="1"/>
          </p:cNvSpPr>
          <p:nvPr>
            <p:ph type="title"/>
          </p:nvPr>
        </p:nvSpPr>
        <p:spPr>
          <a:xfrm>
            <a:off x="760095" y="2285255"/>
            <a:ext cx="4870049" cy="2287490"/>
          </a:xfrm>
        </p:spPr>
        <p:txBody>
          <a:bodyPr>
            <a:normAutofit fontScale="90000"/>
          </a:bodyPr>
          <a:lstStyle/>
          <a:p>
            <a:pPr algn="ctr"/>
            <a:r>
              <a:rPr lang="it-IT" sz="4400" b="1" dirty="0" err="1">
                <a:latin typeface="Segoe UI Historic" panose="020B0502040204020203" pitchFamily="34" charset="0"/>
                <a:ea typeface="Segoe UI Historic" panose="020B0502040204020203" pitchFamily="34" charset="0"/>
                <a:cs typeface="Segoe UI Historic" panose="020B0502040204020203" pitchFamily="34" charset="0"/>
              </a:rPr>
              <a:t>Aim</a:t>
            </a:r>
            <a:r>
              <a:rPr lang="it-IT" sz="4400" b="1" dirty="0">
                <a:latin typeface="Segoe UI Historic" panose="020B0502040204020203" pitchFamily="34" charset="0"/>
                <a:ea typeface="Segoe UI Historic" panose="020B0502040204020203" pitchFamily="34" charset="0"/>
                <a:cs typeface="Segoe UI Historic" panose="020B0502040204020203" pitchFamily="34" charset="0"/>
              </a:rPr>
              <a:t> of the </a:t>
            </a:r>
            <a:r>
              <a:rPr lang="it-IT" sz="4400" b="1" err="1">
                <a:latin typeface="Segoe UI Historic" panose="020B0502040204020203" pitchFamily="34" charset="0"/>
                <a:ea typeface="Segoe UI Historic" panose="020B0502040204020203" pitchFamily="34" charset="0"/>
                <a:cs typeface="Segoe UI Historic" panose="020B0502040204020203" pitchFamily="34" charset="0"/>
              </a:rPr>
              <a:t>project</a:t>
            </a:r>
            <a:r>
              <a:rPr lang="it-IT" sz="4400" b="1">
                <a:latin typeface="Segoe UI Historic" panose="020B0502040204020203" pitchFamily="34" charset="0"/>
                <a:ea typeface="Segoe UI Historic" panose="020B0502040204020203" pitchFamily="34" charset="0"/>
                <a:cs typeface="Segoe UI Historic" panose="020B0502040204020203" pitchFamily="34" charset="0"/>
              </a:rPr>
              <a:t>:</a:t>
            </a:r>
            <a:br>
              <a:rPr lang="it-IT" sz="4400" b="1">
                <a:latin typeface="Segoe UI Historic" panose="020B0502040204020203" pitchFamily="34" charset="0"/>
                <a:ea typeface="Segoe UI Historic" panose="020B0502040204020203" pitchFamily="34" charset="0"/>
                <a:cs typeface="Segoe UI Historic" panose="020B0502040204020203" pitchFamily="34" charset="0"/>
              </a:rPr>
            </a:br>
            <a:r>
              <a:rPr lang="it-IT"/>
              <a:t> </a:t>
            </a:r>
            <a:r>
              <a:rPr lang="en-US" sz="2400"/>
              <a:t>a </a:t>
            </a:r>
            <a:r>
              <a:rPr lang="en-US" sz="2400" dirty="0"/>
              <a:t>preventive therapy to fight Sars-Cov-2 and its variants through </a:t>
            </a:r>
            <a:r>
              <a:rPr lang="en-US" sz="2400"/>
              <a:t>the CRISPR-Cas13d </a:t>
            </a:r>
            <a:r>
              <a:rPr lang="en-US" sz="2400" dirty="0"/>
              <a:t>complex delivered by AAV6</a:t>
            </a:r>
            <a:endParaRPr lang="it-IT" dirty="0"/>
          </a:p>
        </p:txBody>
      </p:sp>
      <p:sp>
        <p:nvSpPr>
          <p:cNvPr id="3" name="CasellaDiTesto 2">
            <a:extLst>
              <a:ext uri="{FF2B5EF4-FFF2-40B4-BE49-F238E27FC236}">
                <a16:creationId xmlns:a16="http://schemas.microsoft.com/office/drawing/2014/main" id="{BA8AD722-0509-47AB-98DA-167A915C51AD}"/>
              </a:ext>
            </a:extLst>
          </p:cNvPr>
          <p:cNvSpPr txBox="1"/>
          <p:nvPr/>
        </p:nvSpPr>
        <p:spPr>
          <a:xfrm>
            <a:off x="7087070" y="654713"/>
            <a:ext cx="4044026" cy="1754326"/>
          </a:xfrm>
          <a:prstGeom prst="rect">
            <a:avLst/>
          </a:prstGeom>
          <a:noFill/>
        </p:spPr>
        <p:txBody>
          <a:bodyPr wrap="square" rtlCol="0">
            <a:spAutoFit/>
          </a:bodyPr>
          <a:lstStyle/>
          <a:p>
            <a:pPr marL="285750" indent="-285750">
              <a:lnSpc>
                <a:spcPct val="150000"/>
              </a:lnSpc>
              <a:buFont typeface="Wingdings" pitchFamily="2" charset="2"/>
              <a:buChar char="Ø"/>
            </a:pPr>
            <a:r>
              <a:rPr lang="it-IT" sz="1600" b="1" dirty="0" err="1">
                <a:solidFill>
                  <a:schemeClr val="tx1">
                    <a:lumMod val="75000"/>
                    <a:lumOff val="25000"/>
                  </a:schemeClr>
                </a:solidFill>
                <a:latin typeface="+mj-lt"/>
              </a:rPr>
              <a:t>Why</a:t>
            </a:r>
            <a:r>
              <a:rPr lang="it-IT" sz="1600" b="1" dirty="0">
                <a:solidFill>
                  <a:schemeClr val="tx1">
                    <a:lumMod val="75000"/>
                    <a:lumOff val="25000"/>
                  </a:schemeClr>
                </a:solidFill>
                <a:latin typeface="+mj-lt"/>
              </a:rPr>
              <a:t> AAV6 </a:t>
            </a:r>
            <a:r>
              <a:rPr lang="it-IT" sz="1600" b="1" dirty="0" err="1">
                <a:solidFill>
                  <a:schemeClr val="tx1">
                    <a:lumMod val="75000"/>
                    <a:lumOff val="25000"/>
                  </a:schemeClr>
                </a:solidFill>
                <a:latin typeface="+mj-lt"/>
              </a:rPr>
              <a:t>vector</a:t>
            </a:r>
            <a:r>
              <a:rPr lang="it-IT" sz="1600" b="1" dirty="0">
                <a:solidFill>
                  <a:schemeClr val="tx1">
                    <a:lumMod val="75000"/>
                    <a:lumOff val="25000"/>
                  </a:schemeClr>
                </a:solidFill>
                <a:latin typeface="+mj-lt"/>
              </a:rPr>
              <a:t>?</a:t>
            </a:r>
          </a:p>
          <a:p>
            <a:pPr>
              <a:lnSpc>
                <a:spcPct val="150000"/>
              </a:lnSpc>
            </a:pPr>
            <a:r>
              <a:rPr lang="it-IT" sz="1600" dirty="0">
                <a:solidFill>
                  <a:schemeClr val="tx1">
                    <a:lumMod val="75000"/>
                    <a:lumOff val="25000"/>
                  </a:schemeClr>
                </a:solidFill>
              </a:rPr>
              <a:t>	</a:t>
            </a:r>
            <a:r>
              <a:rPr lang="it-IT" sz="1400" dirty="0">
                <a:solidFill>
                  <a:schemeClr val="tx1">
                    <a:lumMod val="75000"/>
                    <a:lumOff val="25000"/>
                  </a:schemeClr>
                </a:solidFill>
              </a:rPr>
              <a:t>- </a:t>
            </a:r>
            <a:r>
              <a:rPr lang="it-IT" sz="1400" dirty="0" err="1">
                <a:solidFill>
                  <a:schemeClr val="tx1">
                    <a:lumMod val="75000"/>
                    <a:lumOff val="25000"/>
                  </a:schemeClr>
                </a:solidFill>
              </a:rPr>
              <a:t>Low</a:t>
            </a:r>
            <a:r>
              <a:rPr lang="it-IT" sz="1400" dirty="0">
                <a:solidFill>
                  <a:schemeClr val="tx1">
                    <a:lumMod val="75000"/>
                    <a:lumOff val="25000"/>
                  </a:schemeClr>
                </a:solidFill>
              </a:rPr>
              <a:t> </a:t>
            </a:r>
            <a:r>
              <a:rPr lang="it-IT" sz="1400" dirty="0" err="1">
                <a:solidFill>
                  <a:schemeClr val="tx1">
                    <a:lumMod val="75000"/>
                    <a:lumOff val="25000"/>
                  </a:schemeClr>
                </a:solidFill>
              </a:rPr>
              <a:t>immunogenicity</a:t>
            </a:r>
            <a:endParaRPr lang="it-IT" sz="1400" dirty="0">
              <a:solidFill>
                <a:schemeClr val="tx1">
                  <a:lumMod val="75000"/>
                  <a:lumOff val="25000"/>
                </a:schemeClr>
              </a:solidFill>
            </a:endParaRPr>
          </a:p>
          <a:p>
            <a:pPr>
              <a:lnSpc>
                <a:spcPct val="150000"/>
              </a:lnSpc>
            </a:pPr>
            <a:r>
              <a:rPr lang="it-IT" sz="1400" dirty="0">
                <a:solidFill>
                  <a:schemeClr val="tx1">
                    <a:lumMod val="75000"/>
                    <a:lumOff val="25000"/>
                  </a:schemeClr>
                </a:solidFill>
              </a:rPr>
              <a:t>	</a:t>
            </a:r>
            <a:r>
              <a:rPr lang="it-IT" sz="1400">
                <a:solidFill>
                  <a:schemeClr val="tx1">
                    <a:lumMod val="75000"/>
                    <a:lumOff val="25000"/>
                  </a:schemeClr>
                </a:solidFill>
              </a:rPr>
              <a:t>- Large </a:t>
            </a:r>
            <a:r>
              <a:rPr lang="it-IT" sz="1400" dirty="0" err="1">
                <a:solidFill>
                  <a:schemeClr val="tx1">
                    <a:lumMod val="75000"/>
                    <a:lumOff val="25000"/>
                  </a:schemeClr>
                </a:solidFill>
              </a:rPr>
              <a:t>quantity</a:t>
            </a:r>
            <a:r>
              <a:rPr lang="it-IT" sz="1400" dirty="0">
                <a:solidFill>
                  <a:schemeClr val="tx1">
                    <a:lumMod val="75000"/>
                    <a:lumOff val="25000"/>
                  </a:schemeClr>
                </a:solidFill>
              </a:rPr>
              <a:t> production of AAV </a:t>
            </a:r>
            <a:r>
              <a:rPr lang="it-IT" sz="1400">
                <a:solidFill>
                  <a:schemeClr val="tx1">
                    <a:lumMod val="75000"/>
                    <a:lumOff val="25000"/>
                  </a:schemeClr>
                </a:solidFill>
              </a:rPr>
              <a:t>	</a:t>
            </a:r>
          </a:p>
          <a:p>
            <a:pPr>
              <a:lnSpc>
                <a:spcPct val="150000"/>
              </a:lnSpc>
            </a:pPr>
            <a:r>
              <a:rPr lang="it-IT" sz="1400" dirty="0">
                <a:solidFill>
                  <a:schemeClr val="tx1">
                    <a:lumMod val="75000"/>
                    <a:lumOff val="25000"/>
                  </a:schemeClr>
                </a:solidFill>
              </a:rPr>
              <a:t>	- </a:t>
            </a:r>
            <a:r>
              <a:rPr lang="it-IT" sz="1400" dirty="0" err="1">
                <a:solidFill>
                  <a:schemeClr val="tx1">
                    <a:lumMod val="75000"/>
                    <a:lumOff val="25000"/>
                  </a:schemeClr>
                </a:solidFill>
              </a:rPr>
              <a:t>Stabilized</a:t>
            </a:r>
            <a:r>
              <a:rPr lang="it-IT" sz="1400" dirty="0">
                <a:solidFill>
                  <a:schemeClr val="tx1">
                    <a:lumMod val="75000"/>
                    <a:lumOff val="25000"/>
                  </a:schemeClr>
                </a:solidFill>
              </a:rPr>
              <a:t> in </a:t>
            </a:r>
            <a:r>
              <a:rPr lang="it-IT" sz="1400" dirty="0" err="1">
                <a:solidFill>
                  <a:schemeClr val="tx1">
                    <a:lumMod val="75000"/>
                    <a:lumOff val="25000"/>
                  </a:schemeClr>
                </a:solidFill>
              </a:rPr>
              <a:t>episomal</a:t>
            </a:r>
            <a:r>
              <a:rPr lang="it-IT" sz="1400" dirty="0">
                <a:solidFill>
                  <a:schemeClr val="tx1">
                    <a:lumMod val="75000"/>
                    <a:lumOff val="25000"/>
                  </a:schemeClr>
                </a:solidFill>
              </a:rPr>
              <a:t> </a:t>
            </a:r>
            <a:r>
              <a:rPr lang="it-IT" sz="1400" dirty="0" err="1">
                <a:solidFill>
                  <a:schemeClr val="tx1">
                    <a:lumMod val="75000"/>
                    <a:lumOff val="25000"/>
                  </a:schemeClr>
                </a:solidFill>
              </a:rPr>
              <a:t>form</a:t>
            </a:r>
            <a:endParaRPr lang="it-IT" sz="1400" dirty="0">
              <a:solidFill>
                <a:schemeClr val="tx1">
                  <a:lumMod val="75000"/>
                  <a:lumOff val="25000"/>
                </a:schemeClr>
              </a:solidFill>
            </a:endParaRPr>
          </a:p>
          <a:p>
            <a:pPr marL="285750" indent="-285750">
              <a:buFont typeface="Wingdings" pitchFamily="2" charset="2"/>
              <a:buChar char="Ø"/>
            </a:pPr>
            <a:endParaRPr lang="it-IT" dirty="0"/>
          </a:p>
        </p:txBody>
      </p:sp>
      <p:sp>
        <p:nvSpPr>
          <p:cNvPr id="7" name="CasellaDiTesto 6">
            <a:extLst>
              <a:ext uri="{FF2B5EF4-FFF2-40B4-BE49-F238E27FC236}">
                <a16:creationId xmlns:a16="http://schemas.microsoft.com/office/drawing/2014/main" id="{FF68BD76-842F-4877-9C60-90862A45E417}"/>
              </a:ext>
            </a:extLst>
          </p:cNvPr>
          <p:cNvSpPr txBox="1"/>
          <p:nvPr/>
        </p:nvSpPr>
        <p:spPr>
          <a:xfrm>
            <a:off x="6417357" y="2614052"/>
            <a:ext cx="5492169" cy="1805687"/>
          </a:xfrm>
          <a:prstGeom prst="rect">
            <a:avLst/>
          </a:prstGeom>
          <a:noFill/>
        </p:spPr>
        <p:txBody>
          <a:bodyPr wrap="square" rtlCol="0">
            <a:spAutoFit/>
          </a:bodyPr>
          <a:lstStyle/>
          <a:p>
            <a:pPr marL="285750" indent="-285750">
              <a:lnSpc>
                <a:spcPct val="150000"/>
              </a:lnSpc>
              <a:buFont typeface="Wingdings" pitchFamily="2" charset="2"/>
              <a:buChar char="Ø"/>
            </a:pPr>
            <a:r>
              <a:rPr lang="it-IT" sz="1600" b="1" dirty="0" err="1">
                <a:solidFill>
                  <a:schemeClr val="tx1">
                    <a:lumMod val="75000"/>
                    <a:lumOff val="25000"/>
                  </a:schemeClr>
                </a:solidFill>
                <a:latin typeface="+mj-lt"/>
              </a:rPr>
              <a:t>Why</a:t>
            </a:r>
            <a:r>
              <a:rPr lang="it-IT" sz="1600" b="1" dirty="0">
                <a:solidFill>
                  <a:schemeClr val="tx1">
                    <a:lumMod val="75000"/>
                    <a:lumOff val="25000"/>
                  </a:schemeClr>
                </a:solidFill>
                <a:latin typeface="+mj-lt"/>
              </a:rPr>
              <a:t> Cas13d?</a:t>
            </a:r>
          </a:p>
          <a:p>
            <a:pPr>
              <a:lnSpc>
                <a:spcPct val="150000"/>
              </a:lnSpc>
            </a:pPr>
            <a:r>
              <a:rPr lang="it-IT" dirty="0"/>
              <a:t>	</a:t>
            </a:r>
            <a:r>
              <a:rPr lang="it-IT" sz="1400" dirty="0"/>
              <a:t>- </a:t>
            </a:r>
            <a:r>
              <a:rPr lang="it-IT" sz="1400" dirty="0" err="1">
                <a:solidFill>
                  <a:schemeClr val="tx1">
                    <a:lumMod val="75000"/>
                    <a:lumOff val="25000"/>
                  </a:schemeClr>
                </a:solidFill>
              </a:rPr>
              <a:t>Cut</a:t>
            </a:r>
            <a:r>
              <a:rPr lang="it-IT" sz="1400" dirty="0">
                <a:solidFill>
                  <a:schemeClr val="tx1">
                    <a:lumMod val="75000"/>
                    <a:lumOff val="25000"/>
                  </a:schemeClr>
                </a:solidFill>
              </a:rPr>
              <a:t> </a:t>
            </a:r>
            <a:r>
              <a:rPr lang="it-IT" sz="1400" dirty="0" err="1">
                <a:solidFill>
                  <a:schemeClr val="tx1">
                    <a:lumMod val="75000"/>
                    <a:lumOff val="25000"/>
                  </a:schemeClr>
                </a:solidFill>
              </a:rPr>
              <a:t>ssRNA</a:t>
            </a:r>
            <a:endParaRPr lang="it-IT" sz="1400" dirty="0">
              <a:solidFill>
                <a:schemeClr val="tx1">
                  <a:lumMod val="75000"/>
                  <a:lumOff val="25000"/>
                </a:schemeClr>
              </a:solidFill>
            </a:endParaRPr>
          </a:p>
          <a:p>
            <a:pPr>
              <a:lnSpc>
                <a:spcPct val="150000"/>
              </a:lnSpc>
            </a:pPr>
            <a:r>
              <a:rPr lang="it-IT" sz="1400" dirty="0"/>
              <a:t>	</a:t>
            </a:r>
            <a:r>
              <a:rPr lang="it-IT" sz="1400" dirty="0">
                <a:solidFill>
                  <a:schemeClr val="tx1">
                    <a:lumMod val="75000"/>
                    <a:lumOff val="25000"/>
                  </a:schemeClr>
                </a:solidFill>
              </a:rPr>
              <a:t>- Small </a:t>
            </a:r>
            <a:r>
              <a:rPr lang="it-IT" sz="1400" dirty="0" err="1">
                <a:solidFill>
                  <a:schemeClr val="tx1">
                    <a:lumMod val="75000"/>
                    <a:lumOff val="25000"/>
                  </a:schemeClr>
                </a:solidFill>
              </a:rPr>
              <a:t>size</a:t>
            </a:r>
            <a:r>
              <a:rPr lang="it-IT" sz="1400" dirty="0">
                <a:solidFill>
                  <a:schemeClr val="tx1">
                    <a:lumMod val="75000"/>
                    <a:lumOff val="25000"/>
                  </a:schemeClr>
                </a:solidFill>
              </a:rPr>
              <a:t> (</a:t>
            </a:r>
            <a:r>
              <a:rPr lang="it-IT" sz="1400" dirty="0" err="1">
                <a:solidFill>
                  <a:schemeClr val="tx1">
                    <a:lumMod val="75000"/>
                    <a:lumOff val="25000"/>
                  </a:schemeClr>
                </a:solidFill>
              </a:rPr>
              <a:t>only</a:t>
            </a:r>
            <a:r>
              <a:rPr lang="it-IT" sz="1400" dirty="0">
                <a:solidFill>
                  <a:schemeClr val="tx1">
                    <a:lumMod val="75000"/>
                    <a:lumOff val="25000"/>
                  </a:schemeClr>
                </a:solidFill>
              </a:rPr>
              <a:t> 930 aa)</a:t>
            </a:r>
          </a:p>
          <a:p>
            <a:pPr>
              <a:lnSpc>
                <a:spcPct val="150000"/>
              </a:lnSpc>
            </a:pPr>
            <a:r>
              <a:rPr lang="it-IT" sz="1400" dirty="0">
                <a:solidFill>
                  <a:schemeClr val="tx1">
                    <a:lumMod val="75000"/>
                    <a:lumOff val="25000"/>
                  </a:schemeClr>
                </a:solidFill>
              </a:rPr>
              <a:t>	- </a:t>
            </a:r>
            <a:r>
              <a:rPr lang="it-IT" sz="1400" dirty="0" err="1">
                <a:solidFill>
                  <a:schemeClr val="tx1">
                    <a:lumMod val="75000"/>
                    <a:lumOff val="25000"/>
                  </a:schemeClr>
                </a:solidFill>
              </a:rPr>
              <a:t>Identifie</a:t>
            </a:r>
            <a:r>
              <a:rPr lang="it-IT" sz="1400" dirty="0">
                <a:solidFill>
                  <a:schemeClr val="tx1">
                    <a:lumMod val="75000"/>
                    <a:lumOff val="25000"/>
                  </a:schemeClr>
                </a:solidFill>
              </a:rPr>
              <a:t> </a:t>
            </a:r>
            <a:r>
              <a:rPr lang="it-IT" sz="1400" err="1">
                <a:solidFill>
                  <a:schemeClr val="tx1">
                    <a:lumMod val="75000"/>
                    <a:lumOff val="25000"/>
                  </a:schemeClr>
                </a:solidFill>
              </a:rPr>
              <a:t>conserved</a:t>
            </a:r>
            <a:r>
              <a:rPr lang="it-IT" sz="1400">
                <a:solidFill>
                  <a:schemeClr val="tx1">
                    <a:lumMod val="75000"/>
                    <a:lumOff val="25000"/>
                  </a:schemeClr>
                </a:solidFill>
              </a:rPr>
              <a:t> regions </a:t>
            </a:r>
          </a:p>
          <a:p>
            <a:pPr>
              <a:lnSpc>
                <a:spcPct val="150000"/>
              </a:lnSpc>
            </a:pPr>
            <a:r>
              <a:rPr lang="it-IT" sz="1400">
                <a:solidFill>
                  <a:schemeClr val="tx1">
                    <a:lumMod val="75000"/>
                    <a:lumOff val="25000"/>
                  </a:schemeClr>
                </a:solidFill>
              </a:rPr>
              <a:t>           of the </a:t>
            </a:r>
            <a:r>
              <a:rPr lang="it-IT" sz="1400" err="1">
                <a:solidFill>
                  <a:schemeClr val="tx1">
                    <a:lumMod val="75000"/>
                    <a:lumOff val="25000"/>
                  </a:schemeClr>
                </a:solidFill>
              </a:rPr>
              <a:t>viral</a:t>
            </a:r>
            <a:r>
              <a:rPr lang="it-IT" sz="1400">
                <a:solidFill>
                  <a:schemeClr val="tx1">
                    <a:lumMod val="75000"/>
                    <a:lumOff val="25000"/>
                  </a:schemeClr>
                </a:solidFill>
              </a:rPr>
              <a:t> genome  (RdRP and N gene)</a:t>
            </a:r>
            <a:endParaRPr lang="it-IT" sz="1400" dirty="0">
              <a:solidFill>
                <a:schemeClr val="tx1">
                  <a:lumMod val="75000"/>
                  <a:lumOff val="25000"/>
                </a:schemeClr>
              </a:solidFill>
            </a:endParaRPr>
          </a:p>
        </p:txBody>
      </p:sp>
      <p:sp>
        <p:nvSpPr>
          <p:cNvPr id="8" name="CasellaDiTesto 7">
            <a:extLst>
              <a:ext uri="{FF2B5EF4-FFF2-40B4-BE49-F238E27FC236}">
                <a16:creationId xmlns:a16="http://schemas.microsoft.com/office/drawing/2014/main" id="{C6E57F43-814E-480D-8CC3-D284B5E8DB99}"/>
              </a:ext>
            </a:extLst>
          </p:cNvPr>
          <p:cNvSpPr txBox="1"/>
          <p:nvPr/>
        </p:nvSpPr>
        <p:spPr>
          <a:xfrm>
            <a:off x="6499547" y="5606698"/>
            <a:ext cx="3365350" cy="784189"/>
          </a:xfrm>
          <a:prstGeom prst="rect">
            <a:avLst/>
          </a:prstGeom>
          <a:noFill/>
        </p:spPr>
        <p:txBody>
          <a:bodyPr wrap="square" rtlCol="0">
            <a:spAutoFit/>
          </a:bodyPr>
          <a:lstStyle/>
          <a:p>
            <a:pPr marL="285750" indent="-285750">
              <a:lnSpc>
                <a:spcPct val="150000"/>
              </a:lnSpc>
              <a:buFont typeface="Wingdings" pitchFamily="2" charset="2"/>
              <a:buChar char="Ø"/>
            </a:pPr>
            <a:r>
              <a:rPr lang="it-IT" sz="1600" b="1" dirty="0" err="1">
                <a:solidFill>
                  <a:schemeClr val="tx1">
                    <a:lumMod val="75000"/>
                    <a:lumOff val="25000"/>
                  </a:schemeClr>
                </a:solidFill>
              </a:rPr>
              <a:t>Which</a:t>
            </a:r>
            <a:r>
              <a:rPr lang="it-IT" sz="1600" b="1" dirty="0">
                <a:solidFill>
                  <a:schemeClr val="tx1">
                    <a:lumMod val="75000"/>
                    <a:lumOff val="25000"/>
                  </a:schemeClr>
                </a:solidFill>
              </a:rPr>
              <a:t> </a:t>
            </a:r>
            <a:r>
              <a:rPr lang="it-IT" sz="1600" b="1" dirty="0" err="1">
                <a:solidFill>
                  <a:schemeClr val="tx1">
                    <a:lumMod val="75000"/>
                    <a:lumOff val="25000"/>
                  </a:schemeClr>
                </a:solidFill>
              </a:rPr>
              <a:t>cell</a:t>
            </a:r>
            <a:r>
              <a:rPr lang="it-IT" sz="1600" b="1" dirty="0">
                <a:solidFill>
                  <a:schemeClr val="tx1">
                    <a:lumMod val="75000"/>
                    <a:lumOff val="25000"/>
                  </a:schemeClr>
                </a:solidFill>
              </a:rPr>
              <a:t> </a:t>
            </a:r>
            <a:r>
              <a:rPr lang="it-IT" sz="1600" b="1" dirty="0" err="1">
                <a:solidFill>
                  <a:schemeClr val="tx1">
                    <a:lumMod val="75000"/>
                    <a:lumOff val="25000"/>
                  </a:schemeClr>
                </a:solidFill>
              </a:rPr>
              <a:t>targeted</a:t>
            </a:r>
            <a:r>
              <a:rPr lang="it-IT" sz="1600" b="1" dirty="0">
                <a:solidFill>
                  <a:schemeClr val="tx1">
                    <a:lumMod val="75000"/>
                    <a:lumOff val="25000"/>
                  </a:schemeClr>
                </a:solidFill>
              </a:rPr>
              <a:t>?</a:t>
            </a:r>
          </a:p>
          <a:p>
            <a:pPr>
              <a:lnSpc>
                <a:spcPct val="150000"/>
              </a:lnSpc>
            </a:pPr>
            <a:r>
              <a:rPr lang="it-IT" sz="1600" dirty="0"/>
              <a:t>	</a:t>
            </a:r>
            <a:r>
              <a:rPr lang="it-IT" sz="1400" dirty="0">
                <a:solidFill>
                  <a:schemeClr val="tx1">
                    <a:lumMod val="75000"/>
                    <a:lumOff val="25000"/>
                  </a:schemeClr>
                </a:solidFill>
              </a:rPr>
              <a:t>- </a:t>
            </a:r>
            <a:r>
              <a:rPr lang="it-IT" sz="1400" dirty="0" err="1">
                <a:solidFill>
                  <a:schemeClr val="tx1">
                    <a:lumMod val="75000"/>
                    <a:lumOff val="25000"/>
                  </a:schemeClr>
                </a:solidFill>
              </a:rPr>
              <a:t>Airway</a:t>
            </a:r>
            <a:r>
              <a:rPr lang="it-IT" sz="1400" dirty="0">
                <a:solidFill>
                  <a:schemeClr val="tx1">
                    <a:lumMod val="75000"/>
                    <a:lumOff val="25000"/>
                  </a:schemeClr>
                </a:solidFill>
              </a:rPr>
              <a:t> </a:t>
            </a:r>
            <a:r>
              <a:rPr lang="it-IT" sz="1400" dirty="0" err="1">
                <a:solidFill>
                  <a:schemeClr val="tx1">
                    <a:lumMod val="75000"/>
                    <a:lumOff val="25000"/>
                  </a:schemeClr>
                </a:solidFill>
              </a:rPr>
              <a:t>cells</a:t>
            </a:r>
            <a:endParaRPr lang="it-IT" sz="1400" dirty="0">
              <a:solidFill>
                <a:schemeClr val="tx1">
                  <a:lumMod val="75000"/>
                  <a:lumOff val="25000"/>
                </a:schemeClr>
              </a:solidFill>
            </a:endParaRPr>
          </a:p>
        </p:txBody>
      </p:sp>
      <p:sp>
        <p:nvSpPr>
          <p:cNvPr id="10" name="CasellaDiTesto 9">
            <a:extLst>
              <a:ext uri="{FF2B5EF4-FFF2-40B4-BE49-F238E27FC236}">
                <a16:creationId xmlns:a16="http://schemas.microsoft.com/office/drawing/2014/main" id="{09A85660-8E24-4559-8164-4D6C4535CF78}"/>
              </a:ext>
            </a:extLst>
          </p:cNvPr>
          <p:cNvSpPr txBox="1"/>
          <p:nvPr/>
        </p:nvSpPr>
        <p:spPr>
          <a:xfrm>
            <a:off x="6499547" y="4695944"/>
            <a:ext cx="2749471" cy="784189"/>
          </a:xfrm>
          <a:prstGeom prst="rect">
            <a:avLst/>
          </a:prstGeom>
          <a:noFill/>
        </p:spPr>
        <p:txBody>
          <a:bodyPr wrap="none" rtlCol="0">
            <a:spAutoFit/>
          </a:bodyPr>
          <a:lstStyle/>
          <a:p>
            <a:pPr marL="285750" indent="-285750">
              <a:lnSpc>
                <a:spcPct val="150000"/>
              </a:lnSpc>
              <a:buFont typeface="Wingdings" pitchFamily="2" charset="2"/>
              <a:buChar char="Ø"/>
            </a:pPr>
            <a:r>
              <a:rPr lang="it-IT" sz="1600" b="1" dirty="0">
                <a:solidFill>
                  <a:schemeClr val="tx1">
                    <a:lumMod val="75000"/>
                    <a:lumOff val="25000"/>
                  </a:schemeClr>
                </a:solidFill>
                <a:latin typeface="+mj-lt"/>
              </a:rPr>
              <a:t>How </a:t>
            </a:r>
            <a:r>
              <a:rPr lang="it-IT" sz="1600" b="1" dirty="0" err="1">
                <a:solidFill>
                  <a:schemeClr val="tx1">
                    <a:lumMod val="75000"/>
                    <a:lumOff val="25000"/>
                  </a:schemeClr>
                </a:solidFill>
                <a:latin typeface="+mj-lt"/>
              </a:rPr>
              <a:t>it</a:t>
            </a:r>
            <a:r>
              <a:rPr lang="it-IT" sz="1600" b="1" dirty="0">
                <a:solidFill>
                  <a:schemeClr val="tx1">
                    <a:lumMod val="75000"/>
                    <a:lumOff val="25000"/>
                  </a:schemeClr>
                </a:solidFill>
                <a:latin typeface="+mj-lt"/>
              </a:rPr>
              <a:t> </a:t>
            </a:r>
            <a:r>
              <a:rPr lang="it-IT" sz="1600" b="1" dirty="0" err="1">
                <a:solidFill>
                  <a:schemeClr val="tx1">
                    <a:lumMod val="75000"/>
                    <a:lumOff val="25000"/>
                  </a:schemeClr>
                </a:solidFill>
                <a:latin typeface="+mj-lt"/>
              </a:rPr>
              <a:t>is</a:t>
            </a:r>
            <a:r>
              <a:rPr lang="it-IT" sz="1600" b="1" dirty="0">
                <a:solidFill>
                  <a:schemeClr val="tx1">
                    <a:lumMod val="75000"/>
                    <a:lumOff val="25000"/>
                  </a:schemeClr>
                </a:solidFill>
                <a:latin typeface="+mj-lt"/>
              </a:rPr>
              <a:t> </a:t>
            </a:r>
            <a:r>
              <a:rPr lang="it-IT" sz="1600" b="1" dirty="0" err="1">
                <a:solidFill>
                  <a:schemeClr val="tx1">
                    <a:lumMod val="75000"/>
                    <a:lumOff val="25000"/>
                  </a:schemeClr>
                </a:solidFill>
                <a:latin typeface="+mj-lt"/>
              </a:rPr>
              <a:t>administered</a:t>
            </a:r>
            <a:r>
              <a:rPr lang="it-IT" sz="1600" b="1" dirty="0">
                <a:solidFill>
                  <a:schemeClr val="tx1">
                    <a:lumMod val="75000"/>
                    <a:lumOff val="25000"/>
                  </a:schemeClr>
                </a:solidFill>
                <a:latin typeface="+mj-lt"/>
              </a:rPr>
              <a:t>?</a:t>
            </a:r>
          </a:p>
          <a:p>
            <a:pPr>
              <a:lnSpc>
                <a:spcPct val="150000"/>
              </a:lnSpc>
            </a:pPr>
            <a:r>
              <a:rPr lang="it-IT" sz="1600">
                <a:solidFill>
                  <a:schemeClr val="tx1">
                    <a:lumMod val="75000"/>
                    <a:lumOff val="25000"/>
                  </a:schemeClr>
                </a:solidFill>
              </a:rPr>
              <a:t>       </a:t>
            </a:r>
            <a:r>
              <a:rPr lang="it-IT" sz="1400">
                <a:solidFill>
                  <a:schemeClr val="tx1">
                    <a:lumMod val="75000"/>
                    <a:lumOff val="25000"/>
                  </a:schemeClr>
                </a:solidFill>
              </a:rPr>
              <a:t>- nasal administration</a:t>
            </a:r>
            <a:endParaRPr lang="it-IT" sz="1400" dirty="0">
              <a:solidFill>
                <a:schemeClr val="tx1">
                  <a:lumMod val="75000"/>
                  <a:lumOff val="25000"/>
                </a:schemeClr>
              </a:solidFill>
            </a:endParaRPr>
          </a:p>
        </p:txBody>
      </p:sp>
      <p:pic>
        <p:nvPicPr>
          <p:cNvPr id="5" name="Immagine 4">
            <a:extLst>
              <a:ext uri="{FF2B5EF4-FFF2-40B4-BE49-F238E27FC236}">
                <a16:creationId xmlns:a16="http://schemas.microsoft.com/office/drawing/2014/main" id="{C635A7E6-62D6-42F3-BA92-C2CD8382E7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0" b="95855" l="3125" r="63750"/>
                    </a14:imgEffect>
                  </a14:imgLayer>
                </a14:imgProps>
              </a:ext>
              <a:ext uri="{28A0092B-C50C-407E-A947-70E740481C1C}">
                <a14:useLocalDpi xmlns:a14="http://schemas.microsoft.com/office/drawing/2010/main" val="0"/>
              </a:ext>
            </a:extLst>
          </a:blip>
          <a:stretch>
            <a:fillRect/>
          </a:stretch>
        </p:blipFill>
        <p:spPr>
          <a:xfrm>
            <a:off x="5941085" y="896373"/>
            <a:ext cx="2390008" cy="1441474"/>
          </a:xfrm>
          <a:prstGeom prst="rect">
            <a:avLst/>
          </a:prstGeom>
        </p:spPr>
      </p:pic>
      <p:pic>
        <p:nvPicPr>
          <p:cNvPr id="27" name="Immagine 26">
            <a:extLst>
              <a:ext uri="{FF2B5EF4-FFF2-40B4-BE49-F238E27FC236}">
                <a16:creationId xmlns:a16="http://schemas.microsoft.com/office/drawing/2014/main" id="{8372DD2B-D9F7-4756-BAA3-0766D4D72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37465">
            <a:off x="9017919" y="1918275"/>
            <a:ext cx="2769008" cy="2424861"/>
          </a:xfrm>
          <a:prstGeom prst="rect">
            <a:avLst/>
          </a:prstGeom>
        </p:spPr>
      </p:pic>
    </p:spTree>
    <p:extLst>
      <p:ext uri="{BB962C8B-B14F-4D97-AF65-F5344CB8AC3E}">
        <p14:creationId xmlns:p14="http://schemas.microsoft.com/office/powerpoint/2010/main" val="160121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E78D873-E465-2240-9537-A6D2DEAC5985}"/>
              </a:ext>
            </a:extLst>
          </p:cNvPr>
          <p:cNvSpPr txBox="1"/>
          <p:nvPr/>
        </p:nvSpPr>
        <p:spPr>
          <a:xfrm>
            <a:off x="2321417" y="3036960"/>
            <a:ext cx="324128" cy="369332"/>
          </a:xfrm>
          <a:prstGeom prst="rect">
            <a:avLst/>
          </a:prstGeom>
          <a:noFill/>
        </p:spPr>
        <p:txBody>
          <a:bodyPr wrap="none" rtlCol="0">
            <a:spAutoFit/>
          </a:bodyPr>
          <a:lstStyle/>
          <a:p>
            <a:r>
              <a:rPr lang="it-IT" dirty="0"/>
              <a:t>+</a:t>
            </a:r>
          </a:p>
        </p:txBody>
      </p:sp>
      <p:pic>
        <p:nvPicPr>
          <p:cNvPr id="8" name="Immagine 7">
            <a:extLst>
              <a:ext uri="{FF2B5EF4-FFF2-40B4-BE49-F238E27FC236}">
                <a16:creationId xmlns:a16="http://schemas.microsoft.com/office/drawing/2014/main" id="{9B077027-F1E3-C24A-AAD7-A337C7D89D92}"/>
              </a:ext>
            </a:extLst>
          </p:cNvPr>
          <p:cNvPicPr>
            <a:picLocks noChangeAspect="1"/>
          </p:cNvPicPr>
          <p:nvPr/>
        </p:nvPicPr>
        <p:blipFill rotWithShape="1">
          <a:blip r:embed="rId3">
            <a:extLst>
              <a:ext uri="{28A0092B-C50C-407E-A947-70E740481C1C}">
                <a14:useLocalDpi xmlns:a14="http://schemas.microsoft.com/office/drawing/2010/main" val="0"/>
              </a:ext>
            </a:extLst>
          </a:blip>
          <a:srcRect l="4249" t="24506" r="4128" b="22667"/>
          <a:stretch/>
        </p:blipFill>
        <p:spPr>
          <a:xfrm>
            <a:off x="2696377" y="2373174"/>
            <a:ext cx="1575752" cy="1616763"/>
          </a:xfrm>
          <a:prstGeom prst="rect">
            <a:avLst/>
          </a:prstGeom>
        </p:spPr>
      </p:pic>
      <p:sp>
        <p:nvSpPr>
          <p:cNvPr id="9" name="CasellaDiTesto 8">
            <a:extLst>
              <a:ext uri="{FF2B5EF4-FFF2-40B4-BE49-F238E27FC236}">
                <a16:creationId xmlns:a16="http://schemas.microsoft.com/office/drawing/2014/main" id="{971BC710-B5E9-5C44-8FCD-123E89186511}"/>
              </a:ext>
            </a:extLst>
          </p:cNvPr>
          <p:cNvSpPr txBox="1"/>
          <p:nvPr/>
        </p:nvSpPr>
        <p:spPr>
          <a:xfrm>
            <a:off x="2995875" y="2943244"/>
            <a:ext cx="928467" cy="400110"/>
          </a:xfrm>
          <a:prstGeom prst="rect">
            <a:avLst/>
          </a:prstGeom>
          <a:noFill/>
        </p:spPr>
        <p:txBody>
          <a:bodyPr wrap="square" rtlCol="0">
            <a:spAutoFit/>
          </a:bodyPr>
          <a:lstStyle/>
          <a:p>
            <a:r>
              <a:rPr lang="it-IT" sz="1000" b="1" dirty="0">
                <a:solidFill>
                  <a:schemeClr val="tx1">
                    <a:lumMod val="75000"/>
                    <a:lumOff val="25000"/>
                  </a:schemeClr>
                </a:solidFill>
              </a:rPr>
              <a:t>Rep/Cap </a:t>
            </a:r>
            <a:r>
              <a:rPr lang="it-IT" sz="1000" b="1" dirty="0" err="1">
                <a:solidFill>
                  <a:schemeClr val="tx1">
                    <a:lumMod val="75000"/>
                    <a:lumOff val="25000"/>
                  </a:schemeClr>
                </a:solidFill>
              </a:rPr>
              <a:t>plasmid</a:t>
            </a:r>
            <a:endParaRPr lang="it-IT" sz="1000" b="1" dirty="0">
              <a:solidFill>
                <a:schemeClr val="tx1">
                  <a:lumMod val="75000"/>
                  <a:lumOff val="25000"/>
                </a:schemeClr>
              </a:solidFill>
            </a:endParaRPr>
          </a:p>
        </p:txBody>
      </p:sp>
      <p:sp>
        <p:nvSpPr>
          <p:cNvPr id="12" name="CasellaDiTesto 11">
            <a:extLst>
              <a:ext uri="{FF2B5EF4-FFF2-40B4-BE49-F238E27FC236}">
                <a16:creationId xmlns:a16="http://schemas.microsoft.com/office/drawing/2014/main" id="{D33DED2B-39CB-9842-B9A2-A0907BB6741D}"/>
              </a:ext>
            </a:extLst>
          </p:cNvPr>
          <p:cNvSpPr txBox="1"/>
          <p:nvPr/>
        </p:nvSpPr>
        <p:spPr>
          <a:xfrm>
            <a:off x="4422686" y="2978774"/>
            <a:ext cx="324128" cy="369332"/>
          </a:xfrm>
          <a:prstGeom prst="rect">
            <a:avLst/>
          </a:prstGeom>
          <a:noFill/>
        </p:spPr>
        <p:txBody>
          <a:bodyPr wrap="none" rtlCol="0">
            <a:spAutoFit/>
          </a:bodyPr>
          <a:lstStyle/>
          <a:p>
            <a:r>
              <a:rPr lang="it-IT" dirty="0"/>
              <a:t>+</a:t>
            </a:r>
          </a:p>
        </p:txBody>
      </p:sp>
      <p:pic>
        <p:nvPicPr>
          <p:cNvPr id="14" name="Immagine 13">
            <a:extLst>
              <a:ext uri="{FF2B5EF4-FFF2-40B4-BE49-F238E27FC236}">
                <a16:creationId xmlns:a16="http://schemas.microsoft.com/office/drawing/2014/main" id="{59E3965A-6457-2E4E-AE76-5AD8908BF020}"/>
              </a:ext>
            </a:extLst>
          </p:cNvPr>
          <p:cNvPicPr>
            <a:picLocks noChangeAspect="1"/>
          </p:cNvPicPr>
          <p:nvPr/>
        </p:nvPicPr>
        <p:blipFill rotWithShape="1">
          <a:blip r:embed="rId4">
            <a:extLst>
              <a:ext uri="{28A0092B-C50C-407E-A947-70E740481C1C}">
                <a14:useLocalDpi xmlns:a14="http://schemas.microsoft.com/office/drawing/2010/main" val="0"/>
              </a:ext>
            </a:extLst>
          </a:blip>
          <a:srcRect l="22674" t="30564" r="26783" b="40513"/>
          <a:stretch/>
        </p:blipFill>
        <p:spPr>
          <a:xfrm>
            <a:off x="4897372" y="2334101"/>
            <a:ext cx="1589249" cy="1616763"/>
          </a:xfrm>
          <a:prstGeom prst="rect">
            <a:avLst/>
          </a:prstGeom>
        </p:spPr>
      </p:pic>
      <p:sp>
        <p:nvSpPr>
          <p:cNvPr id="15" name="CasellaDiTesto 14">
            <a:extLst>
              <a:ext uri="{FF2B5EF4-FFF2-40B4-BE49-F238E27FC236}">
                <a16:creationId xmlns:a16="http://schemas.microsoft.com/office/drawing/2014/main" id="{81A67AB4-5778-9640-9C67-94946665C012}"/>
              </a:ext>
            </a:extLst>
          </p:cNvPr>
          <p:cNvSpPr txBox="1"/>
          <p:nvPr/>
        </p:nvSpPr>
        <p:spPr>
          <a:xfrm>
            <a:off x="5089009" y="3003265"/>
            <a:ext cx="1119217" cy="246221"/>
          </a:xfrm>
          <a:prstGeom prst="rect">
            <a:avLst/>
          </a:prstGeom>
          <a:noFill/>
        </p:spPr>
        <p:txBody>
          <a:bodyPr wrap="none" rtlCol="0">
            <a:spAutoFit/>
          </a:bodyPr>
          <a:lstStyle/>
          <a:p>
            <a:r>
              <a:rPr lang="it-IT" sz="1000" b="1" dirty="0" err="1">
                <a:solidFill>
                  <a:schemeClr val="tx1">
                    <a:lumMod val="75000"/>
                    <a:lumOff val="25000"/>
                  </a:schemeClr>
                </a:solidFill>
              </a:rPr>
              <a:t>Helper</a:t>
            </a:r>
            <a:r>
              <a:rPr lang="it-IT" sz="1000" b="1" dirty="0">
                <a:solidFill>
                  <a:schemeClr val="tx1">
                    <a:lumMod val="75000"/>
                    <a:lumOff val="25000"/>
                  </a:schemeClr>
                </a:solidFill>
              </a:rPr>
              <a:t> </a:t>
            </a:r>
            <a:r>
              <a:rPr lang="it-IT" sz="1000" b="1" dirty="0" err="1">
                <a:solidFill>
                  <a:schemeClr val="tx1">
                    <a:lumMod val="75000"/>
                    <a:lumOff val="25000"/>
                  </a:schemeClr>
                </a:solidFill>
              </a:rPr>
              <a:t>plasmid</a:t>
            </a:r>
            <a:endParaRPr lang="it-IT" sz="1000" b="1" dirty="0">
              <a:solidFill>
                <a:schemeClr val="tx1">
                  <a:lumMod val="75000"/>
                  <a:lumOff val="25000"/>
                </a:schemeClr>
              </a:solidFill>
            </a:endParaRPr>
          </a:p>
        </p:txBody>
      </p:sp>
      <p:sp>
        <p:nvSpPr>
          <p:cNvPr id="16" name="Freccia destra con strisce 15">
            <a:extLst>
              <a:ext uri="{FF2B5EF4-FFF2-40B4-BE49-F238E27FC236}">
                <a16:creationId xmlns:a16="http://schemas.microsoft.com/office/drawing/2014/main" id="{7AE7D625-E03A-1C42-94B5-69A810D550DA}"/>
              </a:ext>
            </a:extLst>
          </p:cNvPr>
          <p:cNvSpPr/>
          <p:nvPr/>
        </p:nvSpPr>
        <p:spPr>
          <a:xfrm>
            <a:off x="6814894" y="3010472"/>
            <a:ext cx="1314302" cy="1668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096A39E-FCFF-4F4A-B5C9-00C104D36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7125" y="2617215"/>
            <a:ext cx="1596476" cy="1047279"/>
          </a:xfrm>
          <a:prstGeom prst="rect">
            <a:avLst/>
          </a:prstGeom>
        </p:spPr>
      </p:pic>
      <p:sp>
        <p:nvSpPr>
          <p:cNvPr id="19" name="CasellaDiTesto 18">
            <a:extLst>
              <a:ext uri="{FF2B5EF4-FFF2-40B4-BE49-F238E27FC236}">
                <a16:creationId xmlns:a16="http://schemas.microsoft.com/office/drawing/2014/main" id="{66B6A65A-E6AC-EC47-9009-5FA892455697}"/>
              </a:ext>
            </a:extLst>
          </p:cNvPr>
          <p:cNvSpPr txBox="1"/>
          <p:nvPr/>
        </p:nvSpPr>
        <p:spPr>
          <a:xfrm>
            <a:off x="8857007" y="2508341"/>
            <a:ext cx="724878" cy="276999"/>
          </a:xfrm>
          <a:prstGeom prst="rect">
            <a:avLst/>
          </a:prstGeom>
          <a:noFill/>
        </p:spPr>
        <p:txBody>
          <a:bodyPr wrap="none" rtlCol="0">
            <a:spAutoFit/>
          </a:bodyPr>
          <a:lstStyle/>
          <a:p>
            <a:r>
              <a:rPr lang="it-IT" sz="1200" b="1" dirty="0">
                <a:solidFill>
                  <a:schemeClr val="tx1">
                    <a:lumMod val="75000"/>
                    <a:lumOff val="25000"/>
                  </a:schemeClr>
                </a:solidFill>
              </a:rPr>
              <a:t>HEK293</a:t>
            </a:r>
          </a:p>
        </p:txBody>
      </p:sp>
      <p:sp>
        <p:nvSpPr>
          <p:cNvPr id="21" name="Freccia circolare a sinistra 20">
            <a:extLst>
              <a:ext uri="{FF2B5EF4-FFF2-40B4-BE49-F238E27FC236}">
                <a16:creationId xmlns:a16="http://schemas.microsoft.com/office/drawing/2014/main" id="{7D0AB93E-A773-344B-B843-507B19E55174}"/>
              </a:ext>
            </a:extLst>
          </p:cNvPr>
          <p:cNvSpPr/>
          <p:nvPr/>
        </p:nvSpPr>
        <p:spPr>
          <a:xfrm>
            <a:off x="10289290" y="3097216"/>
            <a:ext cx="1418826" cy="2910179"/>
          </a:xfrm>
          <a:prstGeom prst="curvedLeftArrow">
            <a:avLst>
              <a:gd name="adj1" fmla="val 1065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CasellaDiTesto 21">
            <a:extLst>
              <a:ext uri="{FF2B5EF4-FFF2-40B4-BE49-F238E27FC236}">
                <a16:creationId xmlns:a16="http://schemas.microsoft.com/office/drawing/2014/main" id="{8B1E25E4-A070-C243-A869-945D52F232D8}"/>
              </a:ext>
            </a:extLst>
          </p:cNvPr>
          <p:cNvSpPr txBox="1"/>
          <p:nvPr/>
        </p:nvSpPr>
        <p:spPr>
          <a:xfrm>
            <a:off x="6828816" y="2741593"/>
            <a:ext cx="1596476" cy="307777"/>
          </a:xfrm>
          <a:prstGeom prst="rect">
            <a:avLst/>
          </a:prstGeom>
          <a:noFill/>
        </p:spPr>
        <p:txBody>
          <a:bodyPr wrap="square" rtlCol="0">
            <a:spAutoFit/>
          </a:bodyPr>
          <a:lstStyle/>
          <a:p>
            <a:r>
              <a:rPr lang="it-IT" sz="1400" dirty="0" err="1">
                <a:solidFill>
                  <a:schemeClr val="tx1">
                    <a:lumMod val="75000"/>
                    <a:lumOff val="25000"/>
                  </a:schemeClr>
                </a:solidFill>
              </a:rPr>
              <a:t>transfection</a:t>
            </a:r>
            <a:endParaRPr lang="it-IT" sz="1400" dirty="0">
              <a:solidFill>
                <a:schemeClr val="tx1">
                  <a:lumMod val="75000"/>
                  <a:lumOff val="25000"/>
                </a:schemeClr>
              </a:solidFill>
            </a:endParaRPr>
          </a:p>
        </p:txBody>
      </p:sp>
      <p:sp>
        <p:nvSpPr>
          <p:cNvPr id="36" name="Freccia destra con strisce 35">
            <a:extLst>
              <a:ext uri="{FF2B5EF4-FFF2-40B4-BE49-F238E27FC236}">
                <a16:creationId xmlns:a16="http://schemas.microsoft.com/office/drawing/2014/main" id="{6239C588-2590-644E-B50F-406850421247}"/>
              </a:ext>
            </a:extLst>
          </p:cNvPr>
          <p:cNvSpPr/>
          <p:nvPr/>
        </p:nvSpPr>
        <p:spPr>
          <a:xfrm rot="10800000">
            <a:off x="6700527" y="5653317"/>
            <a:ext cx="1168951" cy="1668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ECEB2821-7A85-3A49-9D8A-DF935F82C0D8}"/>
              </a:ext>
            </a:extLst>
          </p:cNvPr>
          <p:cNvSpPr txBox="1"/>
          <p:nvPr/>
        </p:nvSpPr>
        <p:spPr>
          <a:xfrm>
            <a:off x="6725378" y="5390786"/>
            <a:ext cx="1212191" cy="307777"/>
          </a:xfrm>
          <a:prstGeom prst="rect">
            <a:avLst/>
          </a:prstGeom>
          <a:noFill/>
        </p:spPr>
        <p:txBody>
          <a:bodyPr wrap="none" rtlCol="0">
            <a:spAutoFit/>
          </a:bodyPr>
          <a:lstStyle/>
          <a:p>
            <a:r>
              <a:rPr lang="it-IT" sz="1400" dirty="0" err="1">
                <a:solidFill>
                  <a:schemeClr val="tx1">
                    <a:lumMod val="75000"/>
                    <a:lumOff val="25000"/>
                  </a:schemeClr>
                </a:solidFill>
              </a:rPr>
              <a:t>transfection</a:t>
            </a:r>
            <a:endParaRPr lang="it-IT" sz="1400" dirty="0">
              <a:solidFill>
                <a:schemeClr val="tx1">
                  <a:lumMod val="75000"/>
                  <a:lumOff val="25000"/>
                </a:schemeClr>
              </a:solidFill>
            </a:endParaRPr>
          </a:p>
        </p:txBody>
      </p:sp>
      <p:pic>
        <p:nvPicPr>
          <p:cNvPr id="39" name="Immagine 38">
            <a:extLst>
              <a:ext uri="{FF2B5EF4-FFF2-40B4-BE49-F238E27FC236}">
                <a16:creationId xmlns:a16="http://schemas.microsoft.com/office/drawing/2014/main" id="{68218F5B-D9AC-354D-9264-401C58D7E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058" y="5268400"/>
            <a:ext cx="1596476" cy="1047279"/>
          </a:xfrm>
          <a:prstGeom prst="rect">
            <a:avLst/>
          </a:prstGeom>
        </p:spPr>
      </p:pic>
      <p:sp>
        <p:nvSpPr>
          <p:cNvPr id="40" name="CasellaDiTesto 39">
            <a:extLst>
              <a:ext uri="{FF2B5EF4-FFF2-40B4-BE49-F238E27FC236}">
                <a16:creationId xmlns:a16="http://schemas.microsoft.com/office/drawing/2014/main" id="{DFC4542B-EE11-864D-B55D-B98874433301}"/>
              </a:ext>
            </a:extLst>
          </p:cNvPr>
          <p:cNvSpPr txBox="1"/>
          <p:nvPr/>
        </p:nvSpPr>
        <p:spPr>
          <a:xfrm>
            <a:off x="5448222" y="5159045"/>
            <a:ext cx="724878" cy="276999"/>
          </a:xfrm>
          <a:prstGeom prst="rect">
            <a:avLst/>
          </a:prstGeom>
          <a:noFill/>
        </p:spPr>
        <p:txBody>
          <a:bodyPr wrap="none" rtlCol="0">
            <a:spAutoFit/>
          </a:bodyPr>
          <a:lstStyle/>
          <a:p>
            <a:r>
              <a:rPr lang="it-IT" sz="1200" b="1" dirty="0">
                <a:solidFill>
                  <a:schemeClr val="tx1">
                    <a:lumMod val="75000"/>
                    <a:lumOff val="25000"/>
                  </a:schemeClr>
                </a:solidFill>
              </a:rPr>
              <a:t>HEK293</a:t>
            </a:r>
          </a:p>
        </p:txBody>
      </p:sp>
      <p:sp>
        <p:nvSpPr>
          <p:cNvPr id="41" name="CasellaDiTesto 40">
            <a:extLst>
              <a:ext uri="{FF2B5EF4-FFF2-40B4-BE49-F238E27FC236}">
                <a16:creationId xmlns:a16="http://schemas.microsoft.com/office/drawing/2014/main" id="{187061BF-0767-0642-A11E-E7854081FAAC}"/>
              </a:ext>
            </a:extLst>
          </p:cNvPr>
          <p:cNvSpPr txBox="1"/>
          <p:nvPr/>
        </p:nvSpPr>
        <p:spPr>
          <a:xfrm>
            <a:off x="7968051" y="6217700"/>
            <a:ext cx="2390398" cy="276999"/>
          </a:xfrm>
          <a:prstGeom prst="rect">
            <a:avLst/>
          </a:prstGeom>
          <a:noFill/>
        </p:spPr>
        <p:txBody>
          <a:bodyPr wrap="none" rtlCol="0">
            <a:spAutoFit/>
          </a:bodyPr>
          <a:lstStyle/>
          <a:p>
            <a:r>
              <a:rPr lang="it-IT" sz="1200" b="1" dirty="0">
                <a:solidFill>
                  <a:schemeClr val="tx1">
                    <a:lumMod val="75000"/>
                    <a:lumOff val="25000"/>
                  </a:schemeClr>
                </a:solidFill>
              </a:rPr>
              <a:t>AAV6/CRISPR-Cas13d </a:t>
            </a:r>
            <a:r>
              <a:rPr lang="it-IT" sz="1200" b="1" dirty="0" err="1">
                <a:solidFill>
                  <a:schemeClr val="tx1">
                    <a:lumMod val="75000"/>
                    <a:lumOff val="25000"/>
                  </a:schemeClr>
                </a:solidFill>
              </a:rPr>
              <a:t>vectors</a:t>
            </a:r>
            <a:endParaRPr lang="it-IT" sz="1200" b="1" dirty="0">
              <a:solidFill>
                <a:schemeClr val="tx1">
                  <a:lumMod val="75000"/>
                  <a:lumOff val="25000"/>
                </a:schemeClr>
              </a:solidFill>
            </a:endParaRPr>
          </a:p>
        </p:txBody>
      </p:sp>
      <p:sp>
        <p:nvSpPr>
          <p:cNvPr id="47" name="Rettangolo 46">
            <a:extLst>
              <a:ext uri="{FF2B5EF4-FFF2-40B4-BE49-F238E27FC236}">
                <a16:creationId xmlns:a16="http://schemas.microsoft.com/office/drawing/2014/main" id="{046F46F0-2F07-C84C-8988-6E82AF4C47A1}"/>
              </a:ext>
            </a:extLst>
          </p:cNvPr>
          <p:cNvSpPr/>
          <p:nvPr/>
        </p:nvSpPr>
        <p:spPr>
          <a:xfrm>
            <a:off x="3048000" y="703429"/>
            <a:ext cx="6096000" cy="1323439"/>
          </a:xfrm>
          <a:prstGeom prst="rect">
            <a:avLst/>
          </a:prstGeom>
        </p:spPr>
        <p:txBody>
          <a:bodyPr>
            <a:spAutoFit/>
          </a:bodyPr>
          <a:lstStyle/>
          <a:p>
            <a:pPr algn="ctr"/>
            <a:r>
              <a:rPr lang="it-IT" sz="4000" b="1" dirty="0" err="1">
                <a:solidFill>
                  <a:schemeClr val="bg2"/>
                </a:solidFill>
              </a:rPr>
              <a:t>Materials</a:t>
            </a:r>
            <a:r>
              <a:rPr lang="it-IT" sz="4000" b="1" dirty="0">
                <a:solidFill>
                  <a:schemeClr val="bg2"/>
                </a:solidFill>
              </a:rPr>
              <a:t> </a:t>
            </a:r>
            <a:r>
              <a:rPr lang="it-IT" sz="4000" b="1">
                <a:solidFill>
                  <a:schemeClr val="bg2"/>
                </a:solidFill>
              </a:rPr>
              <a:t>and methods</a:t>
            </a:r>
          </a:p>
          <a:p>
            <a:pPr algn="ctr"/>
            <a:r>
              <a:rPr lang="it-IT" sz="4000" b="1">
                <a:solidFill>
                  <a:schemeClr val="bg2"/>
                </a:solidFill>
              </a:rPr>
              <a:t>in vitro</a:t>
            </a:r>
            <a:r>
              <a:rPr lang="it-IT" sz="4000" b="1" dirty="0">
                <a:solidFill>
                  <a:schemeClr val="bg2"/>
                </a:solidFill>
              </a:rPr>
              <a:t>:</a:t>
            </a:r>
            <a:endParaRPr lang="it-IT" sz="2000" b="1" dirty="0">
              <a:solidFill>
                <a:schemeClr val="bg2"/>
              </a:solidFill>
            </a:endParaRPr>
          </a:p>
        </p:txBody>
      </p:sp>
      <p:pic>
        <p:nvPicPr>
          <p:cNvPr id="51" name="Immagine 50">
            <a:extLst>
              <a:ext uri="{FF2B5EF4-FFF2-40B4-BE49-F238E27FC236}">
                <a16:creationId xmlns:a16="http://schemas.microsoft.com/office/drawing/2014/main" id="{8569BF65-91D3-3644-AA4C-79E51FCFF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7198" y="5250289"/>
            <a:ext cx="1596476" cy="1047279"/>
          </a:xfrm>
          <a:prstGeom prst="rect">
            <a:avLst/>
          </a:prstGeom>
          <a:pattFill prst="pct5">
            <a:fgClr>
              <a:srgbClr val="00B050"/>
            </a:fgClr>
            <a:bgClr>
              <a:schemeClr val="bg1"/>
            </a:bgClr>
          </a:pattFill>
          <a:ln>
            <a:noFill/>
          </a:ln>
        </p:spPr>
      </p:pic>
      <p:sp>
        <p:nvSpPr>
          <p:cNvPr id="33" name="Freccia destra con strisce 32">
            <a:extLst>
              <a:ext uri="{FF2B5EF4-FFF2-40B4-BE49-F238E27FC236}">
                <a16:creationId xmlns:a16="http://schemas.microsoft.com/office/drawing/2014/main" id="{60BB411E-9007-664A-A06D-936BD3681E4A}"/>
              </a:ext>
            </a:extLst>
          </p:cNvPr>
          <p:cNvSpPr/>
          <p:nvPr/>
        </p:nvSpPr>
        <p:spPr>
          <a:xfrm rot="10800000">
            <a:off x="3751320" y="5684727"/>
            <a:ext cx="1168951" cy="1668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462BD8A6-74AC-E345-BD8F-CD734B003C3C}"/>
              </a:ext>
            </a:extLst>
          </p:cNvPr>
          <p:cNvSpPr txBox="1"/>
          <p:nvPr/>
        </p:nvSpPr>
        <p:spPr>
          <a:xfrm>
            <a:off x="2289732" y="4899068"/>
            <a:ext cx="1321196" cy="738664"/>
          </a:xfrm>
          <a:prstGeom prst="rect">
            <a:avLst/>
          </a:prstGeom>
          <a:noFill/>
        </p:spPr>
        <p:txBody>
          <a:bodyPr wrap="none" rtlCol="0">
            <a:spAutoFit/>
          </a:bodyPr>
          <a:lstStyle/>
          <a:p>
            <a:r>
              <a:rPr lang="it-IT" sz="1200" b="1" dirty="0">
                <a:solidFill>
                  <a:schemeClr val="tx1">
                    <a:lumMod val="75000"/>
                    <a:lumOff val="25000"/>
                  </a:schemeClr>
                </a:solidFill>
              </a:rPr>
              <a:t>HEK293 + </a:t>
            </a:r>
          </a:p>
          <a:p>
            <a:r>
              <a:rPr lang="it-IT" sz="1200" b="1" dirty="0">
                <a:solidFill>
                  <a:schemeClr val="tx1">
                    <a:lumMod val="75000"/>
                    <a:lumOff val="25000"/>
                  </a:schemeClr>
                </a:solidFill>
              </a:rPr>
              <a:t>CRISPR-Cas13d</a:t>
            </a:r>
          </a:p>
          <a:p>
            <a:endParaRPr lang="it-IT" dirty="0"/>
          </a:p>
        </p:txBody>
      </p:sp>
      <p:pic>
        <p:nvPicPr>
          <p:cNvPr id="13" name="Immagine 12" descr="Immagine che contiene testo, bigliettodavisita, clipart, screenshot&#10;&#10;Descrizione generata automaticamente">
            <a:extLst>
              <a:ext uri="{FF2B5EF4-FFF2-40B4-BE49-F238E27FC236}">
                <a16:creationId xmlns:a16="http://schemas.microsoft.com/office/drawing/2014/main" id="{0B71BA83-D529-B649-BB3B-B8942AD61EFD}"/>
              </a:ext>
            </a:extLst>
          </p:cNvPr>
          <p:cNvPicPr>
            <a:picLocks noChangeAspect="1"/>
          </p:cNvPicPr>
          <p:nvPr/>
        </p:nvPicPr>
        <p:blipFill rotWithShape="1">
          <a:blip r:embed="rId6">
            <a:extLst>
              <a:ext uri="{28A0092B-C50C-407E-A947-70E740481C1C}">
                <a14:useLocalDpi xmlns:a14="http://schemas.microsoft.com/office/drawing/2010/main" val="0"/>
              </a:ext>
            </a:extLst>
          </a:blip>
          <a:srcRect r="77605" b="63775"/>
          <a:stretch/>
        </p:blipFill>
        <p:spPr>
          <a:xfrm rot="17608071">
            <a:off x="8227530" y="5617152"/>
            <a:ext cx="527417" cy="450430"/>
          </a:xfrm>
          <a:prstGeom prst="rect">
            <a:avLst/>
          </a:prstGeom>
        </p:spPr>
      </p:pic>
      <p:pic>
        <p:nvPicPr>
          <p:cNvPr id="38" name="Immagine 37" descr="Immagine che contiene testo, bigliettodavisita, clipart, screenshot&#10;&#10;Descrizione generata automaticamente">
            <a:extLst>
              <a:ext uri="{FF2B5EF4-FFF2-40B4-BE49-F238E27FC236}">
                <a16:creationId xmlns:a16="http://schemas.microsoft.com/office/drawing/2014/main" id="{EAB8077F-5B11-7943-8FF7-013DF90C23E0}"/>
              </a:ext>
            </a:extLst>
          </p:cNvPr>
          <p:cNvPicPr>
            <a:picLocks noChangeAspect="1"/>
          </p:cNvPicPr>
          <p:nvPr/>
        </p:nvPicPr>
        <p:blipFill rotWithShape="1">
          <a:blip r:embed="rId6">
            <a:extLst>
              <a:ext uri="{28A0092B-C50C-407E-A947-70E740481C1C}">
                <a14:useLocalDpi xmlns:a14="http://schemas.microsoft.com/office/drawing/2010/main" val="0"/>
              </a:ext>
            </a:extLst>
          </a:blip>
          <a:srcRect r="77605" b="63775"/>
          <a:stretch/>
        </p:blipFill>
        <p:spPr>
          <a:xfrm>
            <a:off x="7985861" y="4976344"/>
            <a:ext cx="574558" cy="490690"/>
          </a:xfrm>
          <a:prstGeom prst="rect">
            <a:avLst/>
          </a:prstGeom>
        </p:spPr>
      </p:pic>
      <p:pic>
        <p:nvPicPr>
          <p:cNvPr id="42" name="Immagine 41" descr="Immagine che contiene testo, bigliettodavisita, clipart, screenshot&#10;&#10;Descrizione generata automaticamente">
            <a:extLst>
              <a:ext uri="{FF2B5EF4-FFF2-40B4-BE49-F238E27FC236}">
                <a16:creationId xmlns:a16="http://schemas.microsoft.com/office/drawing/2014/main" id="{868E904A-A3D2-F546-A093-FC971FF8EF33}"/>
              </a:ext>
            </a:extLst>
          </p:cNvPr>
          <p:cNvPicPr>
            <a:picLocks noChangeAspect="1"/>
          </p:cNvPicPr>
          <p:nvPr/>
        </p:nvPicPr>
        <p:blipFill rotWithShape="1">
          <a:blip r:embed="rId6">
            <a:extLst>
              <a:ext uri="{28A0092B-C50C-407E-A947-70E740481C1C}">
                <a14:useLocalDpi xmlns:a14="http://schemas.microsoft.com/office/drawing/2010/main" val="0"/>
              </a:ext>
            </a:extLst>
          </a:blip>
          <a:srcRect r="77605" b="63775"/>
          <a:stretch/>
        </p:blipFill>
        <p:spPr>
          <a:xfrm rot="6453917">
            <a:off x="8724018" y="5013202"/>
            <a:ext cx="547848" cy="467879"/>
          </a:xfrm>
          <a:prstGeom prst="rect">
            <a:avLst/>
          </a:prstGeom>
        </p:spPr>
      </p:pic>
      <p:pic>
        <p:nvPicPr>
          <p:cNvPr id="43" name="Immagine 42" descr="Immagine che contiene testo, bigliettodavisita, clipart, screenshot&#10;&#10;Descrizione generata automaticamente">
            <a:extLst>
              <a:ext uri="{FF2B5EF4-FFF2-40B4-BE49-F238E27FC236}">
                <a16:creationId xmlns:a16="http://schemas.microsoft.com/office/drawing/2014/main" id="{A0CC1FCB-E5FF-8C44-A33B-0FE86C7619A9}"/>
              </a:ext>
            </a:extLst>
          </p:cNvPr>
          <p:cNvPicPr>
            <a:picLocks noChangeAspect="1"/>
          </p:cNvPicPr>
          <p:nvPr/>
        </p:nvPicPr>
        <p:blipFill rotWithShape="1">
          <a:blip r:embed="rId6">
            <a:extLst>
              <a:ext uri="{28A0092B-C50C-407E-A947-70E740481C1C}">
                <a14:useLocalDpi xmlns:a14="http://schemas.microsoft.com/office/drawing/2010/main" val="0"/>
              </a:ext>
            </a:extLst>
          </a:blip>
          <a:srcRect r="77605" b="63775"/>
          <a:stretch/>
        </p:blipFill>
        <p:spPr>
          <a:xfrm rot="20985484">
            <a:off x="8463125" y="4507545"/>
            <a:ext cx="500784" cy="427685"/>
          </a:xfrm>
          <a:prstGeom prst="rect">
            <a:avLst/>
          </a:prstGeom>
        </p:spPr>
      </p:pic>
      <p:pic>
        <p:nvPicPr>
          <p:cNvPr id="44" name="Immagine 43" descr="Immagine che contiene testo, bigliettodavisita, clipart, screenshot&#10;&#10;Descrizione generata automaticamente">
            <a:extLst>
              <a:ext uri="{FF2B5EF4-FFF2-40B4-BE49-F238E27FC236}">
                <a16:creationId xmlns:a16="http://schemas.microsoft.com/office/drawing/2014/main" id="{CDA60857-2F36-9C45-8ECA-4BD61DC36A22}"/>
              </a:ext>
            </a:extLst>
          </p:cNvPr>
          <p:cNvPicPr>
            <a:picLocks noChangeAspect="1"/>
          </p:cNvPicPr>
          <p:nvPr/>
        </p:nvPicPr>
        <p:blipFill rotWithShape="1">
          <a:blip r:embed="rId6">
            <a:extLst>
              <a:ext uri="{28A0092B-C50C-407E-A947-70E740481C1C}">
                <a14:useLocalDpi xmlns:a14="http://schemas.microsoft.com/office/drawing/2010/main" val="0"/>
              </a:ext>
            </a:extLst>
          </a:blip>
          <a:srcRect r="77605" b="63775"/>
          <a:stretch/>
        </p:blipFill>
        <p:spPr>
          <a:xfrm rot="1507840">
            <a:off x="9397450" y="5426087"/>
            <a:ext cx="585191" cy="499771"/>
          </a:xfrm>
          <a:prstGeom prst="rect">
            <a:avLst/>
          </a:prstGeom>
        </p:spPr>
      </p:pic>
      <p:pic>
        <p:nvPicPr>
          <p:cNvPr id="45" name="Immagine 44" descr="Immagine che contiene testo, bigliettodavisita, clipart, screenshot&#10;&#10;Descrizione generata automaticamente">
            <a:extLst>
              <a:ext uri="{FF2B5EF4-FFF2-40B4-BE49-F238E27FC236}">
                <a16:creationId xmlns:a16="http://schemas.microsoft.com/office/drawing/2014/main" id="{752FE1BC-2441-F94C-A145-3B235B17B446}"/>
              </a:ext>
            </a:extLst>
          </p:cNvPr>
          <p:cNvPicPr>
            <a:picLocks noChangeAspect="1"/>
          </p:cNvPicPr>
          <p:nvPr/>
        </p:nvPicPr>
        <p:blipFill rotWithShape="1">
          <a:blip r:embed="rId6">
            <a:extLst>
              <a:ext uri="{28A0092B-C50C-407E-A947-70E740481C1C}">
                <a14:useLocalDpi xmlns:a14="http://schemas.microsoft.com/office/drawing/2010/main" val="0"/>
              </a:ext>
            </a:extLst>
          </a:blip>
          <a:srcRect r="77605" b="63775"/>
          <a:stretch/>
        </p:blipFill>
        <p:spPr>
          <a:xfrm>
            <a:off x="9250372" y="4730424"/>
            <a:ext cx="558711" cy="477156"/>
          </a:xfrm>
          <a:prstGeom prst="rect">
            <a:avLst/>
          </a:prstGeom>
        </p:spPr>
      </p:pic>
      <p:pic>
        <p:nvPicPr>
          <p:cNvPr id="46" name="Immagine 45" descr="Immagine che contiene testo, bigliettodavisita, clipart, screenshot&#10;&#10;Descrizione generata automaticamente">
            <a:extLst>
              <a:ext uri="{FF2B5EF4-FFF2-40B4-BE49-F238E27FC236}">
                <a16:creationId xmlns:a16="http://schemas.microsoft.com/office/drawing/2014/main" id="{AA6B1CB0-DA43-8148-A2EE-07AF16E1455A}"/>
              </a:ext>
            </a:extLst>
          </p:cNvPr>
          <p:cNvPicPr>
            <a:picLocks noChangeAspect="1"/>
          </p:cNvPicPr>
          <p:nvPr/>
        </p:nvPicPr>
        <p:blipFill rotWithShape="1">
          <a:blip r:embed="rId6">
            <a:extLst>
              <a:ext uri="{28A0092B-C50C-407E-A947-70E740481C1C}">
                <a14:useLocalDpi xmlns:a14="http://schemas.microsoft.com/office/drawing/2010/main" val="0"/>
              </a:ext>
            </a:extLst>
          </a:blip>
          <a:srcRect r="77605" b="63775"/>
          <a:stretch/>
        </p:blipFill>
        <p:spPr>
          <a:xfrm rot="10618252">
            <a:off x="8890650" y="5662986"/>
            <a:ext cx="558711" cy="477156"/>
          </a:xfrm>
          <a:prstGeom prst="rect">
            <a:avLst/>
          </a:prstGeom>
        </p:spPr>
      </p:pic>
      <p:sp>
        <p:nvSpPr>
          <p:cNvPr id="35" name="Ovale 34">
            <a:extLst>
              <a:ext uri="{FF2B5EF4-FFF2-40B4-BE49-F238E27FC236}">
                <a16:creationId xmlns:a16="http://schemas.microsoft.com/office/drawing/2014/main" id="{49E02CCA-1318-4F22-B493-408F78735EE7}"/>
              </a:ext>
            </a:extLst>
          </p:cNvPr>
          <p:cNvSpPr/>
          <p:nvPr/>
        </p:nvSpPr>
        <p:spPr>
          <a:xfrm>
            <a:off x="3030238" y="5736201"/>
            <a:ext cx="230247" cy="10302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a:extLst>
              <a:ext uri="{FF2B5EF4-FFF2-40B4-BE49-F238E27FC236}">
                <a16:creationId xmlns:a16="http://schemas.microsoft.com/office/drawing/2014/main" id="{77C5BAD3-3813-4D48-9D3C-F9B0E3260193}"/>
              </a:ext>
            </a:extLst>
          </p:cNvPr>
          <p:cNvSpPr/>
          <p:nvPr/>
        </p:nvSpPr>
        <p:spPr>
          <a:xfrm>
            <a:off x="2809474" y="5826278"/>
            <a:ext cx="140856" cy="1030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a:extLst>
              <a:ext uri="{FF2B5EF4-FFF2-40B4-BE49-F238E27FC236}">
                <a16:creationId xmlns:a16="http://schemas.microsoft.com/office/drawing/2014/main" id="{3386D3E5-5CE7-4AF0-B377-697DA6013F7D}"/>
              </a:ext>
            </a:extLst>
          </p:cNvPr>
          <p:cNvSpPr/>
          <p:nvPr/>
        </p:nvSpPr>
        <p:spPr>
          <a:xfrm>
            <a:off x="2589565" y="5716659"/>
            <a:ext cx="140856" cy="1030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E839D7F5-C07A-8D4C-8BD5-A8339452C8C3}"/>
              </a:ext>
            </a:extLst>
          </p:cNvPr>
          <p:cNvPicPr>
            <a:picLocks noChangeAspect="1"/>
          </p:cNvPicPr>
          <p:nvPr/>
        </p:nvPicPr>
        <p:blipFill rotWithShape="1">
          <a:blip r:embed="rId7">
            <a:extLst>
              <a:ext uri="{28A0092B-C50C-407E-A947-70E740481C1C}">
                <a14:useLocalDpi xmlns:a14="http://schemas.microsoft.com/office/drawing/2010/main" val="0"/>
              </a:ext>
            </a:extLst>
          </a:blip>
          <a:srcRect l="19521" t="30996" r="23667" b="38169"/>
          <a:stretch/>
        </p:blipFill>
        <p:spPr>
          <a:xfrm>
            <a:off x="609950" y="2334101"/>
            <a:ext cx="1830716" cy="1766412"/>
          </a:xfrm>
          <a:prstGeom prst="rect">
            <a:avLst/>
          </a:prstGeom>
        </p:spPr>
      </p:pic>
      <p:sp>
        <p:nvSpPr>
          <p:cNvPr id="7" name="CasellaDiTesto 6">
            <a:extLst>
              <a:ext uri="{FF2B5EF4-FFF2-40B4-BE49-F238E27FC236}">
                <a16:creationId xmlns:a16="http://schemas.microsoft.com/office/drawing/2014/main" id="{26CFA740-CC58-4248-9ED2-C63B923AE6E8}"/>
              </a:ext>
            </a:extLst>
          </p:cNvPr>
          <p:cNvSpPr txBox="1"/>
          <p:nvPr/>
        </p:nvSpPr>
        <p:spPr>
          <a:xfrm>
            <a:off x="925710" y="2978774"/>
            <a:ext cx="1245958" cy="677108"/>
          </a:xfrm>
          <a:prstGeom prst="rect">
            <a:avLst/>
          </a:prstGeom>
          <a:noFill/>
        </p:spPr>
        <p:txBody>
          <a:bodyPr wrap="square" rtlCol="0">
            <a:spAutoFit/>
          </a:bodyPr>
          <a:lstStyle/>
          <a:p>
            <a:r>
              <a:rPr lang="it-IT" sz="1000" b="1" dirty="0">
                <a:solidFill>
                  <a:schemeClr val="tx1">
                    <a:lumMod val="75000"/>
                    <a:lumOff val="25000"/>
                  </a:schemeClr>
                </a:solidFill>
              </a:rPr>
              <a:t>CRISPR-Cas13d </a:t>
            </a:r>
            <a:r>
              <a:rPr lang="it-IT" sz="1000" b="1" dirty="0" err="1">
                <a:solidFill>
                  <a:schemeClr val="tx1">
                    <a:lumMod val="75000"/>
                    <a:lumOff val="25000"/>
                  </a:schemeClr>
                </a:solidFill>
              </a:rPr>
              <a:t>plasmid</a:t>
            </a:r>
            <a:endParaRPr lang="it-IT" sz="1000" b="1" dirty="0">
              <a:solidFill>
                <a:schemeClr val="tx1">
                  <a:lumMod val="75000"/>
                  <a:lumOff val="25000"/>
                </a:schemeClr>
              </a:solidFill>
            </a:endParaRPr>
          </a:p>
          <a:p>
            <a:endParaRPr lang="it-IT" dirty="0"/>
          </a:p>
        </p:txBody>
      </p:sp>
    </p:spTree>
    <p:extLst>
      <p:ext uri="{BB962C8B-B14F-4D97-AF65-F5344CB8AC3E}">
        <p14:creationId xmlns:p14="http://schemas.microsoft.com/office/powerpoint/2010/main" val="283376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D5E4E9-0272-BD4D-9FE6-A61A49E67A6F}"/>
              </a:ext>
            </a:extLst>
          </p:cNvPr>
          <p:cNvSpPr>
            <a:spLocks noGrp="1"/>
          </p:cNvSpPr>
          <p:nvPr>
            <p:ph type="title"/>
          </p:nvPr>
        </p:nvSpPr>
        <p:spPr>
          <a:xfrm>
            <a:off x="1715293" y="680394"/>
            <a:ext cx="8761413" cy="1424861"/>
          </a:xfrm>
        </p:spPr>
        <p:txBody>
          <a:bodyPr/>
          <a:lstStyle/>
          <a:p>
            <a:pPr algn="ctr"/>
            <a:r>
              <a:rPr lang="it-IT" sz="4000" b="1">
                <a:solidFill>
                  <a:schemeClr val="bg2"/>
                </a:solidFill>
              </a:rPr>
              <a:t>Materials and methods</a:t>
            </a:r>
            <a:br>
              <a:rPr lang="it-IT" sz="4000" b="1">
                <a:solidFill>
                  <a:schemeClr val="bg2"/>
                </a:solidFill>
              </a:rPr>
            </a:br>
            <a:r>
              <a:rPr lang="it-IT" sz="4000" b="1">
                <a:solidFill>
                  <a:schemeClr val="bg2"/>
                </a:solidFill>
              </a:rPr>
              <a:t>in vitro:</a:t>
            </a:r>
            <a:endParaRPr lang="it-IT" sz="4000"/>
          </a:p>
        </p:txBody>
      </p:sp>
      <p:pic>
        <p:nvPicPr>
          <p:cNvPr id="4" name="Immagine 3">
            <a:extLst>
              <a:ext uri="{FF2B5EF4-FFF2-40B4-BE49-F238E27FC236}">
                <a16:creationId xmlns:a16="http://schemas.microsoft.com/office/drawing/2014/main" id="{2A9178DC-3261-174D-B3BB-CCAFC240978D}"/>
              </a:ext>
            </a:extLst>
          </p:cNvPr>
          <p:cNvPicPr>
            <a:picLocks noChangeAspect="1"/>
          </p:cNvPicPr>
          <p:nvPr/>
        </p:nvPicPr>
        <p:blipFill rotWithShape="1">
          <a:blip r:embed="rId3"/>
          <a:srcRect l="18903" t="30073" r="25293" b="38964"/>
          <a:stretch/>
        </p:blipFill>
        <p:spPr>
          <a:xfrm>
            <a:off x="408559" y="2300288"/>
            <a:ext cx="2178255" cy="2148619"/>
          </a:xfrm>
          <a:prstGeom prst="rect">
            <a:avLst/>
          </a:prstGeom>
        </p:spPr>
      </p:pic>
      <p:sp>
        <p:nvSpPr>
          <p:cNvPr id="5" name="CasellaDiTesto 4">
            <a:extLst>
              <a:ext uri="{FF2B5EF4-FFF2-40B4-BE49-F238E27FC236}">
                <a16:creationId xmlns:a16="http://schemas.microsoft.com/office/drawing/2014/main" id="{96EAF2B7-A00C-3747-B9F2-433B8877E271}"/>
              </a:ext>
            </a:extLst>
          </p:cNvPr>
          <p:cNvSpPr txBox="1"/>
          <p:nvPr/>
        </p:nvSpPr>
        <p:spPr>
          <a:xfrm>
            <a:off x="811452" y="3191544"/>
            <a:ext cx="1333423" cy="461665"/>
          </a:xfrm>
          <a:prstGeom prst="rect">
            <a:avLst/>
          </a:prstGeom>
          <a:noFill/>
        </p:spPr>
        <p:txBody>
          <a:bodyPr wrap="square" rtlCol="0">
            <a:spAutoFit/>
          </a:bodyPr>
          <a:lstStyle/>
          <a:p>
            <a:r>
              <a:rPr lang="it-IT" sz="1200" b="1" dirty="0"/>
              <a:t>CRISPR-Cas13d</a:t>
            </a:r>
          </a:p>
          <a:p>
            <a:r>
              <a:rPr lang="it-IT" sz="1200" b="1" dirty="0"/>
              <a:t>	</a:t>
            </a:r>
            <a:r>
              <a:rPr lang="it-IT" sz="1200" b="1" dirty="0" err="1"/>
              <a:t>plasmid</a:t>
            </a:r>
            <a:endParaRPr lang="it-IT" sz="1200" b="1" dirty="0"/>
          </a:p>
        </p:txBody>
      </p:sp>
      <p:cxnSp>
        <p:nvCxnSpPr>
          <p:cNvPr id="9" name="Connettore 4 8">
            <a:extLst>
              <a:ext uri="{FF2B5EF4-FFF2-40B4-BE49-F238E27FC236}">
                <a16:creationId xmlns:a16="http://schemas.microsoft.com/office/drawing/2014/main" id="{0E0CE8AA-4705-9B4B-93F1-3C3781E15AC1}"/>
              </a:ext>
            </a:extLst>
          </p:cNvPr>
          <p:cNvCxnSpPr>
            <a:cxnSpLocks/>
          </p:cNvCxnSpPr>
          <p:nvPr/>
        </p:nvCxnSpPr>
        <p:spPr>
          <a:xfrm flipV="1">
            <a:off x="2518324" y="3319975"/>
            <a:ext cx="857984" cy="604912"/>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Parentesi graffa aperta 10">
            <a:extLst>
              <a:ext uri="{FF2B5EF4-FFF2-40B4-BE49-F238E27FC236}">
                <a16:creationId xmlns:a16="http://schemas.microsoft.com/office/drawing/2014/main" id="{B8EDC8E7-A834-9A4E-BF32-EE0DCAFF8568}"/>
              </a:ext>
            </a:extLst>
          </p:cNvPr>
          <p:cNvSpPr/>
          <p:nvPr/>
        </p:nvSpPr>
        <p:spPr>
          <a:xfrm>
            <a:off x="3544771" y="2629275"/>
            <a:ext cx="373449" cy="135693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dirty="0"/>
          </a:p>
        </p:txBody>
      </p:sp>
      <p:sp>
        <p:nvSpPr>
          <p:cNvPr id="14" name="Parentesi graffa chiusa 13">
            <a:extLst>
              <a:ext uri="{FF2B5EF4-FFF2-40B4-BE49-F238E27FC236}">
                <a16:creationId xmlns:a16="http://schemas.microsoft.com/office/drawing/2014/main" id="{E6AA0648-6A53-0147-B290-ED7CB4E050C2}"/>
              </a:ext>
            </a:extLst>
          </p:cNvPr>
          <p:cNvSpPr/>
          <p:nvPr/>
        </p:nvSpPr>
        <p:spPr>
          <a:xfrm>
            <a:off x="7935870" y="2629275"/>
            <a:ext cx="373449" cy="135693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pic>
        <p:nvPicPr>
          <p:cNvPr id="10" name="Immagine 9">
            <a:extLst>
              <a:ext uri="{FF2B5EF4-FFF2-40B4-BE49-F238E27FC236}">
                <a16:creationId xmlns:a16="http://schemas.microsoft.com/office/drawing/2014/main" id="{85AC7E71-D3EF-8A48-8FAD-B777DF96C920}"/>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9732" t="18132" r="4488" b="65012"/>
          <a:stretch/>
        </p:blipFill>
        <p:spPr>
          <a:xfrm>
            <a:off x="8586787" y="3126528"/>
            <a:ext cx="3370601" cy="402485"/>
          </a:xfrm>
          <a:prstGeom prst="rect">
            <a:avLst/>
          </a:prstGeom>
        </p:spPr>
      </p:pic>
      <p:pic>
        <p:nvPicPr>
          <p:cNvPr id="7" name="Immagine 6">
            <a:extLst>
              <a:ext uri="{FF2B5EF4-FFF2-40B4-BE49-F238E27FC236}">
                <a16:creationId xmlns:a16="http://schemas.microsoft.com/office/drawing/2014/main" id="{CA57B5C4-234A-CA45-B271-D77E8C387620}"/>
              </a:ext>
            </a:extLst>
          </p:cNvPr>
          <p:cNvPicPr>
            <a:picLocks noChangeAspect="1"/>
          </p:cNvPicPr>
          <p:nvPr/>
        </p:nvPicPr>
        <p:blipFill rotWithShape="1">
          <a:blip r:embed="rId6">
            <a:extLst>
              <a:ext uri="{28A0092B-C50C-407E-A947-70E740481C1C}">
                <a14:useLocalDpi xmlns:a14="http://schemas.microsoft.com/office/drawing/2010/main" val="0"/>
              </a:ext>
            </a:extLst>
          </a:blip>
          <a:srcRect l="65118" t="18724" r="783" b="72872"/>
          <a:stretch/>
        </p:blipFill>
        <p:spPr>
          <a:xfrm>
            <a:off x="3846140" y="2733152"/>
            <a:ext cx="4139924" cy="1115368"/>
          </a:xfrm>
          <a:prstGeom prst="rect">
            <a:avLst/>
          </a:prstGeom>
        </p:spPr>
      </p:pic>
      <p:graphicFrame>
        <p:nvGraphicFramePr>
          <p:cNvPr id="17" name="Grafico 16">
            <a:extLst>
              <a:ext uri="{FF2B5EF4-FFF2-40B4-BE49-F238E27FC236}">
                <a16:creationId xmlns:a16="http://schemas.microsoft.com/office/drawing/2014/main" id="{05B05664-BC9D-E342-86BD-E5CB6A7A3D71}"/>
              </a:ext>
            </a:extLst>
          </p:cNvPr>
          <p:cNvGraphicFramePr/>
          <p:nvPr>
            <p:extLst>
              <p:ext uri="{D42A27DB-BD31-4B8C-83A1-F6EECF244321}">
                <p14:modId xmlns:p14="http://schemas.microsoft.com/office/powerpoint/2010/main" val="876858514"/>
              </p:ext>
            </p:extLst>
          </p:nvPr>
        </p:nvGraphicFramePr>
        <p:xfrm>
          <a:off x="6987524" y="4194967"/>
          <a:ext cx="3727938" cy="2409094"/>
        </p:xfrm>
        <a:graphic>
          <a:graphicData uri="http://schemas.openxmlformats.org/drawingml/2006/chart">
            <c:chart xmlns:c="http://schemas.openxmlformats.org/drawingml/2006/chart" xmlns:r="http://schemas.openxmlformats.org/officeDocument/2006/relationships" r:id="rId7"/>
          </a:graphicData>
        </a:graphic>
      </p:graphicFrame>
      <p:pic>
        <p:nvPicPr>
          <p:cNvPr id="19" name="Immagine 18">
            <a:extLst>
              <a:ext uri="{FF2B5EF4-FFF2-40B4-BE49-F238E27FC236}">
                <a16:creationId xmlns:a16="http://schemas.microsoft.com/office/drawing/2014/main" id="{12044972-EF70-DD43-A2AD-B86D21E3C958}"/>
              </a:ext>
            </a:extLst>
          </p:cNvPr>
          <p:cNvPicPr>
            <a:picLocks noChangeAspect="1"/>
          </p:cNvPicPr>
          <p:nvPr/>
        </p:nvPicPr>
        <p:blipFill rotWithShape="1">
          <a:blip r:embed="rId8">
            <a:extLst>
              <a:ext uri="{28A0092B-C50C-407E-A947-70E740481C1C}">
                <a14:useLocalDpi xmlns:a14="http://schemas.microsoft.com/office/drawing/2010/main" val="0"/>
              </a:ext>
            </a:extLst>
          </a:blip>
          <a:srcRect l="-958" t="47266" r="74077" b="44536"/>
          <a:stretch/>
        </p:blipFill>
        <p:spPr>
          <a:xfrm>
            <a:off x="1580645" y="5221839"/>
            <a:ext cx="3251667" cy="1356933"/>
          </a:xfrm>
          <a:prstGeom prst="rect">
            <a:avLst/>
          </a:prstGeom>
        </p:spPr>
      </p:pic>
      <p:sp>
        <p:nvSpPr>
          <p:cNvPr id="20" name="CasellaDiTesto 19">
            <a:extLst>
              <a:ext uri="{FF2B5EF4-FFF2-40B4-BE49-F238E27FC236}">
                <a16:creationId xmlns:a16="http://schemas.microsoft.com/office/drawing/2014/main" id="{5F045F88-EA86-EB4C-9173-F4E2FD6F95C1}"/>
              </a:ext>
            </a:extLst>
          </p:cNvPr>
          <p:cNvSpPr txBox="1"/>
          <p:nvPr/>
        </p:nvSpPr>
        <p:spPr>
          <a:xfrm rot="19120678">
            <a:off x="2211462" y="4750188"/>
            <a:ext cx="736099" cy="276999"/>
          </a:xfrm>
          <a:prstGeom prst="rect">
            <a:avLst/>
          </a:prstGeom>
          <a:noFill/>
        </p:spPr>
        <p:txBody>
          <a:bodyPr wrap="none" rtlCol="0">
            <a:spAutoFit/>
          </a:bodyPr>
          <a:lstStyle/>
          <a:p>
            <a:r>
              <a:rPr lang="it-IT" sz="1200" dirty="0"/>
              <a:t>crRNA1</a:t>
            </a:r>
          </a:p>
        </p:txBody>
      </p:sp>
      <p:sp>
        <p:nvSpPr>
          <p:cNvPr id="22" name="CasellaDiTesto 21">
            <a:extLst>
              <a:ext uri="{FF2B5EF4-FFF2-40B4-BE49-F238E27FC236}">
                <a16:creationId xmlns:a16="http://schemas.microsoft.com/office/drawing/2014/main" id="{1A159634-C48D-A14D-825B-38C4E981C050}"/>
              </a:ext>
            </a:extLst>
          </p:cNvPr>
          <p:cNvSpPr txBox="1"/>
          <p:nvPr/>
        </p:nvSpPr>
        <p:spPr>
          <a:xfrm rot="19257372">
            <a:off x="2717301" y="4750189"/>
            <a:ext cx="736099" cy="276999"/>
          </a:xfrm>
          <a:prstGeom prst="rect">
            <a:avLst/>
          </a:prstGeom>
          <a:noFill/>
        </p:spPr>
        <p:txBody>
          <a:bodyPr wrap="none" rtlCol="0">
            <a:spAutoFit/>
          </a:bodyPr>
          <a:lstStyle/>
          <a:p>
            <a:r>
              <a:rPr lang="it-IT" sz="1200" dirty="0"/>
              <a:t>crRNA2</a:t>
            </a:r>
          </a:p>
        </p:txBody>
      </p:sp>
      <p:sp>
        <p:nvSpPr>
          <p:cNvPr id="23" name="CasellaDiTesto 22">
            <a:extLst>
              <a:ext uri="{FF2B5EF4-FFF2-40B4-BE49-F238E27FC236}">
                <a16:creationId xmlns:a16="http://schemas.microsoft.com/office/drawing/2014/main" id="{C71C910C-32FA-8047-A48D-C948BB0726E4}"/>
              </a:ext>
            </a:extLst>
          </p:cNvPr>
          <p:cNvSpPr txBox="1"/>
          <p:nvPr/>
        </p:nvSpPr>
        <p:spPr>
          <a:xfrm rot="19141152">
            <a:off x="3183117" y="4759209"/>
            <a:ext cx="736099" cy="276999"/>
          </a:xfrm>
          <a:prstGeom prst="rect">
            <a:avLst/>
          </a:prstGeom>
          <a:noFill/>
        </p:spPr>
        <p:txBody>
          <a:bodyPr wrap="none" rtlCol="0">
            <a:spAutoFit/>
          </a:bodyPr>
          <a:lstStyle/>
          <a:p>
            <a:r>
              <a:rPr lang="it-IT" sz="1200" dirty="0"/>
              <a:t>crRNA3</a:t>
            </a:r>
          </a:p>
        </p:txBody>
      </p:sp>
      <p:sp>
        <p:nvSpPr>
          <p:cNvPr id="24" name="CasellaDiTesto 23">
            <a:extLst>
              <a:ext uri="{FF2B5EF4-FFF2-40B4-BE49-F238E27FC236}">
                <a16:creationId xmlns:a16="http://schemas.microsoft.com/office/drawing/2014/main" id="{286CB755-5A23-1F44-96D2-9B5CA8C71B96}"/>
              </a:ext>
            </a:extLst>
          </p:cNvPr>
          <p:cNvSpPr txBox="1"/>
          <p:nvPr/>
        </p:nvSpPr>
        <p:spPr>
          <a:xfrm rot="19410436">
            <a:off x="3716591" y="4838137"/>
            <a:ext cx="445956" cy="276999"/>
          </a:xfrm>
          <a:prstGeom prst="rect">
            <a:avLst/>
          </a:prstGeom>
          <a:noFill/>
        </p:spPr>
        <p:txBody>
          <a:bodyPr wrap="none" rtlCol="0">
            <a:spAutoFit/>
          </a:bodyPr>
          <a:lstStyle/>
          <a:p>
            <a:r>
              <a:rPr lang="it-IT" sz="1200" dirty="0"/>
              <a:t>CTL</a:t>
            </a:r>
          </a:p>
        </p:txBody>
      </p:sp>
      <p:sp>
        <p:nvSpPr>
          <p:cNvPr id="25" name="CasellaDiTesto 24">
            <a:extLst>
              <a:ext uri="{FF2B5EF4-FFF2-40B4-BE49-F238E27FC236}">
                <a16:creationId xmlns:a16="http://schemas.microsoft.com/office/drawing/2014/main" id="{60AB8816-B644-B04A-885F-F948F35C0A2F}"/>
              </a:ext>
            </a:extLst>
          </p:cNvPr>
          <p:cNvSpPr txBox="1"/>
          <p:nvPr/>
        </p:nvSpPr>
        <p:spPr>
          <a:xfrm rot="19005673">
            <a:off x="4041180" y="4580801"/>
            <a:ext cx="1236236" cy="276999"/>
          </a:xfrm>
          <a:prstGeom prst="rect">
            <a:avLst/>
          </a:prstGeom>
          <a:noFill/>
        </p:spPr>
        <p:txBody>
          <a:bodyPr wrap="none" rtlCol="0">
            <a:spAutoFit/>
          </a:bodyPr>
          <a:lstStyle/>
          <a:p>
            <a:r>
              <a:rPr lang="it-IT" sz="1200" dirty="0" err="1"/>
              <a:t>untransfected</a:t>
            </a:r>
            <a:endParaRPr lang="it-IT" sz="1200" dirty="0"/>
          </a:p>
        </p:txBody>
      </p:sp>
      <p:sp>
        <p:nvSpPr>
          <p:cNvPr id="28" name="CasellaDiTesto 27">
            <a:extLst>
              <a:ext uri="{FF2B5EF4-FFF2-40B4-BE49-F238E27FC236}">
                <a16:creationId xmlns:a16="http://schemas.microsoft.com/office/drawing/2014/main" id="{7B532596-72B8-4348-8C76-B24D5F0D9EA9}"/>
              </a:ext>
            </a:extLst>
          </p:cNvPr>
          <p:cNvSpPr txBox="1"/>
          <p:nvPr/>
        </p:nvSpPr>
        <p:spPr>
          <a:xfrm>
            <a:off x="4843663" y="5321084"/>
            <a:ext cx="846707" cy="276999"/>
          </a:xfrm>
          <a:prstGeom prst="rect">
            <a:avLst/>
          </a:prstGeom>
          <a:noFill/>
        </p:spPr>
        <p:txBody>
          <a:bodyPr wrap="none" rtlCol="0">
            <a:spAutoFit/>
          </a:bodyPr>
          <a:lstStyle/>
          <a:p>
            <a:r>
              <a:rPr lang="it-IT" sz="1200" dirty="0"/>
              <a:t>RNA </a:t>
            </a:r>
            <a:r>
              <a:rPr lang="it-IT" sz="1200" dirty="0" err="1"/>
              <a:t>viral</a:t>
            </a:r>
            <a:endParaRPr lang="it-IT" sz="1200" dirty="0"/>
          </a:p>
        </p:txBody>
      </p:sp>
      <p:sp>
        <p:nvSpPr>
          <p:cNvPr id="29" name="CasellaDiTesto 28">
            <a:extLst>
              <a:ext uri="{FF2B5EF4-FFF2-40B4-BE49-F238E27FC236}">
                <a16:creationId xmlns:a16="http://schemas.microsoft.com/office/drawing/2014/main" id="{40A41979-01D1-B94A-BB40-69891C303645}"/>
              </a:ext>
            </a:extLst>
          </p:cNvPr>
          <p:cNvSpPr txBox="1"/>
          <p:nvPr/>
        </p:nvSpPr>
        <p:spPr>
          <a:xfrm>
            <a:off x="4979116" y="5831191"/>
            <a:ext cx="575799" cy="276999"/>
          </a:xfrm>
          <a:prstGeom prst="rect">
            <a:avLst/>
          </a:prstGeom>
          <a:noFill/>
        </p:spPr>
        <p:txBody>
          <a:bodyPr wrap="none" rtlCol="0">
            <a:spAutoFit/>
          </a:bodyPr>
          <a:lstStyle/>
          <a:p>
            <a:r>
              <a:rPr lang="it-IT" sz="1200" dirty="0" err="1"/>
              <a:t>Actin</a:t>
            </a:r>
            <a:endParaRPr lang="it-IT" sz="1200" dirty="0"/>
          </a:p>
        </p:txBody>
      </p:sp>
    </p:spTree>
    <p:extLst>
      <p:ext uri="{BB962C8B-B14F-4D97-AF65-F5344CB8AC3E}">
        <p14:creationId xmlns:p14="http://schemas.microsoft.com/office/powerpoint/2010/main" val="285385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2759FE5-E91A-44F1-960F-AE22834D8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80" y="2308341"/>
            <a:ext cx="3860944" cy="1930472"/>
          </a:xfrm>
          <a:prstGeom prst="rect">
            <a:avLst/>
          </a:prstGeom>
        </p:spPr>
      </p:pic>
      <p:sp>
        <p:nvSpPr>
          <p:cNvPr id="30" name="CasellaDiTesto 29">
            <a:extLst>
              <a:ext uri="{FF2B5EF4-FFF2-40B4-BE49-F238E27FC236}">
                <a16:creationId xmlns:a16="http://schemas.microsoft.com/office/drawing/2014/main" id="{131DC06D-142D-4DB6-91F1-D9F4EBBEDE1F}"/>
              </a:ext>
            </a:extLst>
          </p:cNvPr>
          <p:cNvSpPr txBox="1"/>
          <p:nvPr/>
        </p:nvSpPr>
        <p:spPr>
          <a:xfrm>
            <a:off x="253820" y="1738147"/>
            <a:ext cx="1835520" cy="461665"/>
          </a:xfrm>
          <a:prstGeom prst="rect">
            <a:avLst/>
          </a:prstGeom>
          <a:noFill/>
        </p:spPr>
        <p:txBody>
          <a:bodyPr wrap="square" rtlCol="0">
            <a:spAutoFit/>
          </a:bodyPr>
          <a:lstStyle/>
          <a:p>
            <a:pPr algn="ctr"/>
            <a:r>
              <a:rPr lang="it-IT" sz="1200" dirty="0">
                <a:solidFill>
                  <a:schemeClr val="tx1">
                    <a:lumMod val="75000"/>
                    <a:lumOff val="25000"/>
                  </a:schemeClr>
                </a:solidFill>
              </a:rPr>
              <a:t>HEK293 +</a:t>
            </a:r>
          </a:p>
          <a:p>
            <a:pPr algn="ctr"/>
            <a:r>
              <a:rPr lang="it-IT" sz="1200" dirty="0">
                <a:solidFill>
                  <a:schemeClr val="tx1">
                    <a:lumMod val="75000"/>
                    <a:lumOff val="25000"/>
                  </a:schemeClr>
                </a:solidFill>
              </a:rPr>
              <a:t>CRISPR-Cas13d</a:t>
            </a:r>
          </a:p>
        </p:txBody>
      </p:sp>
      <p:pic>
        <p:nvPicPr>
          <p:cNvPr id="22" name="Immagine 21">
            <a:extLst>
              <a:ext uri="{FF2B5EF4-FFF2-40B4-BE49-F238E27FC236}">
                <a16:creationId xmlns:a16="http://schemas.microsoft.com/office/drawing/2014/main" id="{5ACAB802-5CC6-6E4D-AD6C-5E2EBBF1C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095" y="958297"/>
            <a:ext cx="1149601" cy="800873"/>
          </a:xfrm>
          <a:prstGeom prst="rect">
            <a:avLst/>
          </a:prstGeom>
        </p:spPr>
      </p:pic>
      <p:sp>
        <p:nvSpPr>
          <p:cNvPr id="14" name="CasellaDiTesto 13">
            <a:extLst>
              <a:ext uri="{FF2B5EF4-FFF2-40B4-BE49-F238E27FC236}">
                <a16:creationId xmlns:a16="http://schemas.microsoft.com/office/drawing/2014/main" id="{2C0BC6DA-3A21-2C4C-8896-2C3D0A45B643}"/>
              </a:ext>
            </a:extLst>
          </p:cNvPr>
          <p:cNvSpPr txBox="1"/>
          <p:nvPr/>
        </p:nvSpPr>
        <p:spPr>
          <a:xfrm>
            <a:off x="2785850" y="535214"/>
            <a:ext cx="1299040" cy="400110"/>
          </a:xfrm>
          <a:prstGeom prst="rect">
            <a:avLst/>
          </a:prstGeom>
          <a:noFill/>
        </p:spPr>
        <p:txBody>
          <a:bodyPr wrap="square" rtlCol="0">
            <a:spAutoFit/>
          </a:bodyPr>
          <a:lstStyle/>
          <a:p>
            <a:r>
              <a:rPr lang="it-IT" sz="1000" b="1" dirty="0">
                <a:solidFill>
                  <a:schemeClr val="tx1">
                    <a:lumMod val="75000"/>
                    <a:lumOff val="25000"/>
                  </a:schemeClr>
                </a:solidFill>
              </a:rPr>
              <a:t>R</a:t>
            </a:r>
            <a:r>
              <a:rPr lang="it-IT" sz="1000" b="1">
                <a:solidFill>
                  <a:schemeClr val="tx1">
                    <a:lumMod val="75000"/>
                    <a:lumOff val="25000"/>
                  </a:schemeClr>
                </a:solidFill>
              </a:rPr>
              <a:t>eporter </a:t>
            </a:r>
            <a:r>
              <a:rPr lang="it-IT" sz="1000" b="1" dirty="0" err="1">
                <a:solidFill>
                  <a:schemeClr val="tx1">
                    <a:lumMod val="75000"/>
                    <a:lumOff val="25000"/>
                  </a:schemeClr>
                </a:solidFill>
              </a:rPr>
              <a:t>plasmid</a:t>
            </a:r>
            <a:r>
              <a:rPr lang="it-IT" sz="1000" b="1" dirty="0">
                <a:solidFill>
                  <a:schemeClr val="tx1">
                    <a:lumMod val="75000"/>
                    <a:lumOff val="25000"/>
                  </a:schemeClr>
                </a:solidFill>
              </a:rPr>
              <a:t> SARS-CoV2</a:t>
            </a:r>
          </a:p>
        </p:txBody>
      </p:sp>
      <p:pic>
        <p:nvPicPr>
          <p:cNvPr id="41" name="Immagine 40">
            <a:extLst>
              <a:ext uri="{FF2B5EF4-FFF2-40B4-BE49-F238E27FC236}">
                <a16:creationId xmlns:a16="http://schemas.microsoft.com/office/drawing/2014/main" id="{2C104C8F-D557-ED48-A102-6C7DC5CB7A34}"/>
              </a:ext>
            </a:extLst>
          </p:cNvPr>
          <p:cNvPicPr>
            <a:picLocks noChangeAspect="1"/>
          </p:cNvPicPr>
          <p:nvPr/>
        </p:nvPicPr>
        <p:blipFill rotWithShape="1">
          <a:blip r:embed="rId5">
            <a:extLst>
              <a:ext uri="{28A0092B-C50C-407E-A947-70E740481C1C}">
                <a14:useLocalDpi xmlns:a14="http://schemas.microsoft.com/office/drawing/2010/main" val="0"/>
              </a:ext>
            </a:extLst>
          </a:blip>
          <a:srcRect l="61496" t="-1760" r="18406" b="94234"/>
          <a:stretch/>
        </p:blipFill>
        <p:spPr>
          <a:xfrm>
            <a:off x="4650244" y="758432"/>
            <a:ext cx="1656514" cy="817425"/>
          </a:xfrm>
          <a:prstGeom prst="rect">
            <a:avLst/>
          </a:prstGeom>
        </p:spPr>
      </p:pic>
      <p:sp>
        <p:nvSpPr>
          <p:cNvPr id="42" name="CasellaDiTesto 41">
            <a:extLst>
              <a:ext uri="{FF2B5EF4-FFF2-40B4-BE49-F238E27FC236}">
                <a16:creationId xmlns:a16="http://schemas.microsoft.com/office/drawing/2014/main" id="{D631FDD2-5463-4B4C-BA22-E1D85F642F92}"/>
              </a:ext>
            </a:extLst>
          </p:cNvPr>
          <p:cNvSpPr txBox="1"/>
          <p:nvPr/>
        </p:nvSpPr>
        <p:spPr>
          <a:xfrm>
            <a:off x="4462443" y="1590148"/>
            <a:ext cx="2119405" cy="646331"/>
          </a:xfrm>
          <a:prstGeom prst="rect">
            <a:avLst/>
          </a:prstGeom>
          <a:noFill/>
        </p:spPr>
        <p:txBody>
          <a:bodyPr wrap="square" rtlCol="0">
            <a:spAutoFit/>
          </a:bodyPr>
          <a:lstStyle/>
          <a:p>
            <a:pPr algn="ctr"/>
            <a:r>
              <a:rPr lang="it-IT" sz="1200" dirty="0" err="1">
                <a:solidFill>
                  <a:schemeClr val="tx1">
                    <a:lumMod val="75000"/>
                    <a:lumOff val="25000"/>
                  </a:schemeClr>
                </a:solidFill>
              </a:rPr>
              <a:t>Viral</a:t>
            </a:r>
            <a:r>
              <a:rPr lang="it-IT" sz="1200" dirty="0">
                <a:solidFill>
                  <a:schemeClr val="tx1">
                    <a:lumMod val="75000"/>
                    <a:lumOff val="25000"/>
                  </a:schemeClr>
                </a:solidFill>
              </a:rPr>
              <a:t> </a:t>
            </a:r>
            <a:r>
              <a:rPr lang="it-IT" sz="1200" dirty="0" err="1">
                <a:solidFill>
                  <a:schemeClr val="tx1">
                    <a:lumMod val="75000"/>
                    <a:lumOff val="25000"/>
                  </a:schemeClr>
                </a:solidFill>
              </a:rPr>
              <a:t>particles</a:t>
            </a:r>
            <a:r>
              <a:rPr lang="it-IT" sz="1200" dirty="0">
                <a:solidFill>
                  <a:schemeClr val="tx1">
                    <a:lumMod val="75000"/>
                    <a:lumOff val="25000"/>
                  </a:schemeClr>
                </a:solidFill>
              </a:rPr>
              <a:t> in the </a:t>
            </a:r>
            <a:r>
              <a:rPr lang="it-IT" sz="1200" dirty="0" err="1">
                <a:solidFill>
                  <a:schemeClr val="tx1">
                    <a:lumMod val="75000"/>
                    <a:lumOff val="25000"/>
                  </a:schemeClr>
                </a:solidFill>
              </a:rPr>
              <a:t>supernatant</a:t>
            </a:r>
            <a:r>
              <a:rPr lang="it-IT" sz="1200" dirty="0">
                <a:solidFill>
                  <a:schemeClr val="tx1">
                    <a:lumMod val="75000"/>
                    <a:lumOff val="25000"/>
                  </a:schemeClr>
                </a:solidFill>
              </a:rPr>
              <a:t> post </a:t>
            </a:r>
            <a:r>
              <a:rPr lang="it-IT" sz="1200" dirty="0" err="1">
                <a:solidFill>
                  <a:schemeClr val="tx1">
                    <a:lumMod val="75000"/>
                    <a:lumOff val="25000"/>
                  </a:schemeClr>
                </a:solidFill>
              </a:rPr>
              <a:t>infection</a:t>
            </a:r>
            <a:endParaRPr lang="it-IT" sz="1200" dirty="0">
              <a:solidFill>
                <a:schemeClr val="tx1">
                  <a:lumMod val="75000"/>
                  <a:lumOff val="25000"/>
                </a:schemeClr>
              </a:solidFill>
            </a:endParaRPr>
          </a:p>
        </p:txBody>
      </p:sp>
      <p:sp>
        <p:nvSpPr>
          <p:cNvPr id="54" name="CasellaDiTesto 53">
            <a:extLst>
              <a:ext uri="{FF2B5EF4-FFF2-40B4-BE49-F238E27FC236}">
                <a16:creationId xmlns:a16="http://schemas.microsoft.com/office/drawing/2014/main" id="{1128B4C0-20B9-074E-9C21-F3D21C1006B3}"/>
              </a:ext>
            </a:extLst>
          </p:cNvPr>
          <p:cNvSpPr txBox="1"/>
          <p:nvPr/>
        </p:nvSpPr>
        <p:spPr>
          <a:xfrm>
            <a:off x="7929028" y="654310"/>
            <a:ext cx="2259006" cy="461665"/>
          </a:xfrm>
          <a:prstGeom prst="rect">
            <a:avLst/>
          </a:prstGeom>
          <a:noFill/>
        </p:spPr>
        <p:txBody>
          <a:bodyPr wrap="square" rtlCol="0">
            <a:spAutoFit/>
          </a:bodyPr>
          <a:lstStyle/>
          <a:p>
            <a:pPr algn="ctr"/>
            <a:r>
              <a:rPr lang="it-IT" sz="1200" dirty="0" err="1">
                <a:solidFill>
                  <a:schemeClr val="tx1">
                    <a:lumMod val="75000"/>
                    <a:lumOff val="25000"/>
                  </a:schemeClr>
                </a:solidFill>
              </a:rPr>
              <a:t>Assay</a:t>
            </a:r>
            <a:r>
              <a:rPr lang="it-IT" sz="1200" dirty="0">
                <a:solidFill>
                  <a:schemeClr val="tx1">
                    <a:lumMod val="75000"/>
                    <a:lumOff val="25000"/>
                  </a:schemeClr>
                </a:solidFill>
              </a:rPr>
              <a:t> gene </a:t>
            </a:r>
            <a:r>
              <a:rPr lang="it-IT" sz="1200" dirty="0" err="1">
                <a:solidFill>
                  <a:schemeClr val="tx1">
                    <a:lumMod val="75000"/>
                    <a:lumOff val="25000"/>
                  </a:schemeClr>
                </a:solidFill>
              </a:rPr>
              <a:t>expressive</a:t>
            </a:r>
            <a:r>
              <a:rPr lang="it-IT" sz="1200" dirty="0">
                <a:solidFill>
                  <a:schemeClr val="tx1">
                    <a:lumMod val="75000"/>
                    <a:lumOff val="25000"/>
                  </a:schemeClr>
                </a:solidFill>
              </a:rPr>
              <a:t> by</a:t>
            </a:r>
          </a:p>
          <a:p>
            <a:pPr algn="ctr"/>
            <a:r>
              <a:rPr lang="it-IT" sz="1200" dirty="0">
                <a:solidFill>
                  <a:schemeClr val="tx1">
                    <a:lumMod val="75000"/>
                    <a:lumOff val="25000"/>
                  </a:schemeClr>
                </a:solidFill>
              </a:rPr>
              <a:t>flow </a:t>
            </a:r>
            <a:r>
              <a:rPr lang="it-IT" sz="1200" dirty="0" err="1">
                <a:solidFill>
                  <a:schemeClr val="tx1">
                    <a:lumMod val="75000"/>
                    <a:lumOff val="25000"/>
                  </a:schemeClr>
                </a:solidFill>
              </a:rPr>
              <a:t>cytometry</a:t>
            </a:r>
            <a:endParaRPr lang="it-IT" sz="1200" dirty="0">
              <a:solidFill>
                <a:schemeClr val="tx1">
                  <a:lumMod val="75000"/>
                  <a:lumOff val="25000"/>
                </a:schemeClr>
              </a:solidFill>
            </a:endParaRPr>
          </a:p>
        </p:txBody>
      </p:sp>
      <p:sp>
        <p:nvSpPr>
          <p:cNvPr id="57" name="CasellaDiTesto 56">
            <a:extLst>
              <a:ext uri="{FF2B5EF4-FFF2-40B4-BE49-F238E27FC236}">
                <a16:creationId xmlns:a16="http://schemas.microsoft.com/office/drawing/2014/main" id="{A5C7CA9F-0075-184F-B81B-5EB9AD58066F}"/>
              </a:ext>
            </a:extLst>
          </p:cNvPr>
          <p:cNvSpPr txBox="1"/>
          <p:nvPr/>
        </p:nvSpPr>
        <p:spPr>
          <a:xfrm>
            <a:off x="7896355" y="1473660"/>
            <a:ext cx="2245444" cy="461665"/>
          </a:xfrm>
          <a:prstGeom prst="rect">
            <a:avLst/>
          </a:prstGeom>
          <a:noFill/>
        </p:spPr>
        <p:txBody>
          <a:bodyPr wrap="square" rtlCol="0">
            <a:spAutoFit/>
          </a:bodyPr>
          <a:lstStyle/>
          <a:p>
            <a:pPr algn="ctr"/>
            <a:r>
              <a:rPr lang="it-IT" sz="1200" dirty="0" err="1">
                <a:solidFill>
                  <a:schemeClr val="tx1">
                    <a:lumMod val="75000"/>
                    <a:lumOff val="25000"/>
                  </a:schemeClr>
                </a:solidFill>
              </a:rPr>
              <a:t>Assay</a:t>
            </a:r>
            <a:r>
              <a:rPr lang="it-IT" sz="1200" dirty="0">
                <a:solidFill>
                  <a:schemeClr val="tx1">
                    <a:lumMod val="75000"/>
                    <a:lumOff val="25000"/>
                  </a:schemeClr>
                </a:solidFill>
              </a:rPr>
              <a:t> RNA </a:t>
            </a:r>
            <a:r>
              <a:rPr lang="it-IT" sz="1200" dirty="0" err="1">
                <a:solidFill>
                  <a:schemeClr val="tx1">
                    <a:lumMod val="75000"/>
                    <a:lumOff val="25000"/>
                  </a:schemeClr>
                </a:solidFill>
              </a:rPr>
              <a:t>abundance</a:t>
            </a:r>
            <a:r>
              <a:rPr lang="it-IT" sz="1200" dirty="0">
                <a:solidFill>
                  <a:schemeClr val="tx1">
                    <a:lumMod val="75000"/>
                    <a:lumOff val="25000"/>
                  </a:schemeClr>
                </a:solidFill>
              </a:rPr>
              <a:t> by </a:t>
            </a:r>
            <a:r>
              <a:rPr lang="it-IT" sz="1200" dirty="0" err="1">
                <a:solidFill>
                  <a:schemeClr val="tx1">
                    <a:lumMod val="75000"/>
                    <a:lumOff val="25000"/>
                  </a:schemeClr>
                </a:solidFill>
              </a:rPr>
              <a:t>qRT</a:t>
            </a:r>
            <a:r>
              <a:rPr lang="it-IT" sz="1200" dirty="0">
                <a:solidFill>
                  <a:schemeClr val="tx1">
                    <a:lumMod val="75000"/>
                    <a:lumOff val="25000"/>
                  </a:schemeClr>
                </a:solidFill>
              </a:rPr>
              <a:t>-PCR </a:t>
            </a:r>
          </a:p>
        </p:txBody>
      </p:sp>
      <p:graphicFrame>
        <p:nvGraphicFramePr>
          <p:cNvPr id="60" name="Grafico 59">
            <a:extLst>
              <a:ext uri="{FF2B5EF4-FFF2-40B4-BE49-F238E27FC236}">
                <a16:creationId xmlns:a16="http://schemas.microsoft.com/office/drawing/2014/main" id="{37FD412F-412E-C04D-8BC9-AA0BFDE146E1}"/>
              </a:ext>
            </a:extLst>
          </p:cNvPr>
          <p:cNvGraphicFramePr/>
          <p:nvPr>
            <p:extLst>
              <p:ext uri="{D42A27DB-BD31-4B8C-83A1-F6EECF244321}">
                <p14:modId xmlns:p14="http://schemas.microsoft.com/office/powerpoint/2010/main" val="514454692"/>
              </p:ext>
            </p:extLst>
          </p:nvPr>
        </p:nvGraphicFramePr>
        <p:xfrm>
          <a:off x="7486650" y="2184938"/>
          <a:ext cx="3703890" cy="2384064"/>
        </p:xfrm>
        <a:graphic>
          <a:graphicData uri="http://schemas.openxmlformats.org/drawingml/2006/chart">
            <c:chart xmlns:c="http://schemas.openxmlformats.org/drawingml/2006/chart" xmlns:r="http://schemas.openxmlformats.org/officeDocument/2006/relationships" r:id="rId6"/>
          </a:graphicData>
        </a:graphic>
      </p:graphicFrame>
      <p:sp>
        <p:nvSpPr>
          <p:cNvPr id="66" name="CasellaDiTesto 65">
            <a:extLst>
              <a:ext uri="{FF2B5EF4-FFF2-40B4-BE49-F238E27FC236}">
                <a16:creationId xmlns:a16="http://schemas.microsoft.com/office/drawing/2014/main" id="{0C7226F3-7FC9-264D-AFD7-CD541364FDB0}"/>
              </a:ext>
            </a:extLst>
          </p:cNvPr>
          <p:cNvSpPr txBox="1"/>
          <p:nvPr/>
        </p:nvSpPr>
        <p:spPr>
          <a:xfrm rot="16200000">
            <a:off x="6475006" y="3019497"/>
            <a:ext cx="1696221" cy="246221"/>
          </a:xfrm>
          <a:prstGeom prst="rect">
            <a:avLst/>
          </a:prstGeom>
          <a:noFill/>
        </p:spPr>
        <p:txBody>
          <a:bodyPr wrap="square" rtlCol="0">
            <a:spAutoFit/>
          </a:bodyPr>
          <a:lstStyle/>
          <a:p>
            <a:r>
              <a:rPr lang="it-IT" sz="1000" dirty="0"/>
              <a:t>relative RNA </a:t>
            </a:r>
            <a:r>
              <a:rPr lang="it-IT" sz="1000" dirty="0" err="1"/>
              <a:t>expression</a:t>
            </a:r>
            <a:endParaRPr lang="it-IT" sz="1000" dirty="0"/>
          </a:p>
        </p:txBody>
      </p:sp>
      <p:sp>
        <p:nvSpPr>
          <p:cNvPr id="3" name="Freccia destra 2">
            <a:extLst>
              <a:ext uri="{FF2B5EF4-FFF2-40B4-BE49-F238E27FC236}">
                <a16:creationId xmlns:a16="http://schemas.microsoft.com/office/drawing/2014/main" id="{105F20F0-1B5D-C04A-9FE3-EB25B46ED28E}"/>
              </a:ext>
            </a:extLst>
          </p:cNvPr>
          <p:cNvSpPr/>
          <p:nvPr/>
        </p:nvSpPr>
        <p:spPr>
          <a:xfrm>
            <a:off x="1799712" y="1571091"/>
            <a:ext cx="2491567" cy="138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Immagine 26">
            <a:extLst>
              <a:ext uri="{FF2B5EF4-FFF2-40B4-BE49-F238E27FC236}">
                <a16:creationId xmlns:a16="http://schemas.microsoft.com/office/drawing/2014/main" id="{AEE02567-1826-C644-A0A7-B8227B0C905B}"/>
              </a:ext>
            </a:extLst>
          </p:cNvPr>
          <p:cNvPicPr>
            <a:picLocks noChangeAspect="1"/>
          </p:cNvPicPr>
          <p:nvPr/>
        </p:nvPicPr>
        <p:blipFill rotWithShape="1">
          <a:blip r:embed="rId7">
            <a:extLst>
              <a:ext uri="{28A0092B-C50C-407E-A947-70E740481C1C}">
                <a14:useLocalDpi xmlns:a14="http://schemas.microsoft.com/office/drawing/2010/main" val="0"/>
              </a:ext>
            </a:extLst>
          </a:blip>
          <a:srcRect l="2479" t="21128" r="1562" b="24608"/>
          <a:stretch/>
        </p:blipFill>
        <p:spPr>
          <a:xfrm>
            <a:off x="1866672" y="325441"/>
            <a:ext cx="980043" cy="983422"/>
          </a:xfrm>
          <a:prstGeom prst="rect">
            <a:avLst/>
          </a:prstGeom>
        </p:spPr>
      </p:pic>
      <p:sp>
        <p:nvSpPr>
          <p:cNvPr id="13" name="Arco 12">
            <a:extLst>
              <a:ext uri="{FF2B5EF4-FFF2-40B4-BE49-F238E27FC236}">
                <a16:creationId xmlns:a16="http://schemas.microsoft.com/office/drawing/2014/main" id="{EB501830-3778-8A4A-A58A-CF0A18CBD78E}"/>
              </a:ext>
            </a:extLst>
          </p:cNvPr>
          <p:cNvSpPr/>
          <p:nvPr/>
        </p:nvSpPr>
        <p:spPr>
          <a:xfrm rot="10505515">
            <a:off x="2668493" y="618437"/>
            <a:ext cx="1052411" cy="1020661"/>
          </a:xfrm>
          <a:prstGeom prst="arc">
            <a:avLst>
              <a:gd name="adj1" fmla="val 16200000"/>
              <a:gd name="adj2" fmla="val 21292514"/>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5" name="CasellaDiTesto 14">
            <a:extLst>
              <a:ext uri="{FF2B5EF4-FFF2-40B4-BE49-F238E27FC236}">
                <a16:creationId xmlns:a16="http://schemas.microsoft.com/office/drawing/2014/main" id="{8C2AAF4F-B150-304D-A5A8-6D2E7B2EC863}"/>
              </a:ext>
            </a:extLst>
          </p:cNvPr>
          <p:cNvSpPr txBox="1"/>
          <p:nvPr/>
        </p:nvSpPr>
        <p:spPr>
          <a:xfrm>
            <a:off x="2884378" y="1187029"/>
            <a:ext cx="931665" cy="246221"/>
          </a:xfrm>
          <a:prstGeom prst="rect">
            <a:avLst/>
          </a:prstGeom>
          <a:noFill/>
        </p:spPr>
        <p:txBody>
          <a:bodyPr wrap="none" rtlCol="0">
            <a:spAutoFit/>
          </a:bodyPr>
          <a:lstStyle/>
          <a:p>
            <a:r>
              <a:rPr lang="it-IT" sz="1000"/>
              <a:t>Transfection</a:t>
            </a:r>
            <a:endParaRPr lang="it-IT" sz="1000" dirty="0"/>
          </a:p>
        </p:txBody>
      </p:sp>
      <p:sp>
        <p:nvSpPr>
          <p:cNvPr id="34" name="Freccia destra 33">
            <a:extLst>
              <a:ext uri="{FF2B5EF4-FFF2-40B4-BE49-F238E27FC236}">
                <a16:creationId xmlns:a16="http://schemas.microsoft.com/office/drawing/2014/main" id="{3F08F475-5D6C-5A48-98F2-CB030A5C99A0}"/>
              </a:ext>
            </a:extLst>
          </p:cNvPr>
          <p:cNvSpPr/>
          <p:nvPr/>
        </p:nvSpPr>
        <p:spPr>
          <a:xfrm rot="20754912">
            <a:off x="6466231" y="964089"/>
            <a:ext cx="1440628" cy="81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destra 36">
            <a:extLst>
              <a:ext uri="{FF2B5EF4-FFF2-40B4-BE49-F238E27FC236}">
                <a16:creationId xmlns:a16="http://schemas.microsoft.com/office/drawing/2014/main" id="{EEB6C9F7-10E9-E849-85E1-123084C163C8}"/>
              </a:ext>
            </a:extLst>
          </p:cNvPr>
          <p:cNvSpPr/>
          <p:nvPr/>
        </p:nvSpPr>
        <p:spPr>
          <a:xfrm rot="982422">
            <a:off x="6460250" y="1497792"/>
            <a:ext cx="1440628" cy="81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con angoli arrotondati 20">
            <a:extLst>
              <a:ext uri="{FF2B5EF4-FFF2-40B4-BE49-F238E27FC236}">
                <a16:creationId xmlns:a16="http://schemas.microsoft.com/office/drawing/2014/main" id="{2BBE62F5-2AC2-4948-A47C-14632EC4A535}"/>
              </a:ext>
            </a:extLst>
          </p:cNvPr>
          <p:cNvSpPr/>
          <p:nvPr/>
        </p:nvSpPr>
        <p:spPr>
          <a:xfrm>
            <a:off x="8021183" y="570103"/>
            <a:ext cx="2088258" cy="5928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con angoli arrotondati 39">
            <a:extLst>
              <a:ext uri="{FF2B5EF4-FFF2-40B4-BE49-F238E27FC236}">
                <a16:creationId xmlns:a16="http://schemas.microsoft.com/office/drawing/2014/main" id="{67F71C6C-6DAC-844E-BC75-AEC2BCF55458}"/>
              </a:ext>
            </a:extLst>
          </p:cNvPr>
          <p:cNvSpPr/>
          <p:nvPr/>
        </p:nvSpPr>
        <p:spPr>
          <a:xfrm>
            <a:off x="8014402" y="1385799"/>
            <a:ext cx="2088258" cy="5928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E9B36484-0555-3E4C-AFF4-2806CA6B145D}"/>
              </a:ext>
            </a:extLst>
          </p:cNvPr>
          <p:cNvSpPr txBox="1"/>
          <p:nvPr/>
        </p:nvSpPr>
        <p:spPr>
          <a:xfrm>
            <a:off x="1067202" y="2516558"/>
            <a:ext cx="683200" cy="369332"/>
          </a:xfrm>
          <a:prstGeom prst="rect">
            <a:avLst/>
          </a:prstGeom>
          <a:noFill/>
        </p:spPr>
        <p:txBody>
          <a:bodyPr wrap="none" rtlCol="0">
            <a:spAutoFit/>
          </a:bodyPr>
          <a:lstStyle/>
          <a:p>
            <a:r>
              <a:rPr lang="it-IT" b="1">
                <a:solidFill>
                  <a:schemeClr val="tx1">
                    <a:lumMod val="75000"/>
                    <a:lumOff val="25000"/>
                  </a:schemeClr>
                </a:solidFill>
              </a:rPr>
              <a:t>GFP:</a:t>
            </a:r>
            <a:endParaRPr lang="it-IT" b="1" dirty="0">
              <a:solidFill>
                <a:schemeClr val="tx1">
                  <a:lumMod val="75000"/>
                  <a:lumOff val="25000"/>
                </a:schemeClr>
              </a:solidFill>
            </a:endParaRPr>
          </a:p>
        </p:txBody>
      </p:sp>
      <p:sp>
        <p:nvSpPr>
          <p:cNvPr id="6" name="Ovale 5">
            <a:extLst>
              <a:ext uri="{FF2B5EF4-FFF2-40B4-BE49-F238E27FC236}">
                <a16:creationId xmlns:a16="http://schemas.microsoft.com/office/drawing/2014/main" id="{CCD21270-AF1E-4EA4-A6DE-728CAFA27CF7}"/>
              </a:ext>
            </a:extLst>
          </p:cNvPr>
          <p:cNvSpPr/>
          <p:nvPr/>
        </p:nvSpPr>
        <p:spPr>
          <a:xfrm>
            <a:off x="863633" y="1308863"/>
            <a:ext cx="140856" cy="1030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a:extLst>
              <a:ext uri="{FF2B5EF4-FFF2-40B4-BE49-F238E27FC236}">
                <a16:creationId xmlns:a16="http://schemas.microsoft.com/office/drawing/2014/main" id="{860FD6DD-D880-4B84-888D-35FDD6F6CE4E}"/>
              </a:ext>
            </a:extLst>
          </p:cNvPr>
          <p:cNvSpPr/>
          <p:nvPr/>
        </p:nvSpPr>
        <p:spPr>
          <a:xfrm>
            <a:off x="1267946" y="1303357"/>
            <a:ext cx="140856" cy="1030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a:extLst>
              <a:ext uri="{FF2B5EF4-FFF2-40B4-BE49-F238E27FC236}">
                <a16:creationId xmlns:a16="http://schemas.microsoft.com/office/drawing/2014/main" id="{1EF87766-2309-473B-AF3C-5F1AC5D59876}"/>
              </a:ext>
            </a:extLst>
          </p:cNvPr>
          <p:cNvSpPr/>
          <p:nvPr/>
        </p:nvSpPr>
        <p:spPr>
          <a:xfrm flipH="1">
            <a:off x="1115535" y="1411886"/>
            <a:ext cx="116342" cy="1072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Titolo 1">
            <a:extLst>
              <a:ext uri="{FF2B5EF4-FFF2-40B4-BE49-F238E27FC236}">
                <a16:creationId xmlns:a16="http://schemas.microsoft.com/office/drawing/2014/main" id="{375C13A9-EC0A-43A1-AA29-286B6142E15C}"/>
              </a:ext>
            </a:extLst>
          </p:cNvPr>
          <p:cNvSpPr txBox="1">
            <a:spLocks/>
          </p:cNvSpPr>
          <p:nvPr/>
        </p:nvSpPr>
        <p:spPr bwMode="gray">
          <a:xfrm>
            <a:off x="3646661" y="4731875"/>
            <a:ext cx="4898678" cy="7940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000" b="1"/>
              <a:t>Experimental plan</a:t>
            </a:r>
          </a:p>
        </p:txBody>
      </p:sp>
      <p:sp>
        <p:nvSpPr>
          <p:cNvPr id="31" name="Segnaposto testo 3">
            <a:extLst>
              <a:ext uri="{FF2B5EF4-FFF2-40B4-BE49-F238E27FC236}">
                <a16:creationId xmlns:a16="http://schemas.microsoft.com/office/drawing/2014/main" id="{36D2F7F2-9D4F-48CE-9452-9C39F305AA30}"/>
              </a:ext>
            </a:extLst>
          </p:cNvPr>
          <p:cNvSpPr>
            <a:spLocks noGrp="1"/>
          </p:cNvSpPr>
          <p:nvPr>
            <p:ph type="body" sz="half" idx="2"/>
          </p:nvPr>
        </p:nvSpPr>
        <p:spPr>
          <a:xfrm>
            <a:off x="4846138" y="5400952"/>
            <a:ext cx="2499723" cy="709649"/>
          </a:xfrm>
        </p:spPr>
        <p:txBody>
          <a:bodyPr>
            <a:noAutofit/>
          </a:bodyPr>
          <a:lstStyle/>
          <a:p>
            <a:pPr algn="ctr"/>
            <a:r>
              <a:rPr lang="it-IT" sz="4000" b="1">
                <a:solidFill>
                  <a:schemeClr val="bg2"/>
                </a:solidFill>
              </a:rPr>
              <a:t>In vitro:</a:t>
            </a:r>
          </a:p>
        </p:txBody>
      </p:sp>
    </p:spTree>
    <p:extLst>
      <p:ext uri="{BB962C8B-B14F-4D97-AF65-F5344CB8AC3E}">
        <p14:creationId xmlns:p14="http://schemas.microsoft.com/office/powerpoint/2010/main" val="153782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2E6807-2F38-43B9-A9C9-1B2D75712E3B}"/>
              </a:ext>
            </a:extLst>
          </p:cNvPr>
          <p:cNvSpPr>
            <a:spLocks noGrp="1"/>
          </p:cNvSpPr>
          <p:nvPr>
            <p:ph type="title"/>
          </p:nvPr>
        </p:nvSpPr>
        <p:spPr>
          <a:xfrm>
            <a:off x="1683149" y="4687469"/>
            <a:ext cx="8825659" cy="794063"/>
          </a:xfrm>
        </p:spPr>
        <p:txBody>
          <a:bodyPr>
            <a:normAutofit/>
          </a:bodyPr>
          <a:lstStyle/>
          <a:p>
            <a:pPr algn="ctr"/>
            <a:r>
              <a:rPr lang="it-IT" sz="4000" b="1"/>
              <a:t>Experimental plan</a:t>
            </a:r>
          </a:p>
        </p:txBody>
      </p:sp>
      <p:sp>
        <p:nvSpPr>
          <p:cNvPr id="4" name="Segnaposto testo 3">
            <a:extLst>
              <a:ext uri="{FF2B5EF4-FFF2-40B4-BE49-F238E27FC236}">
                <a16:creationId xmlns:a16="http://schemas.microsoft.com/office/drawing/2014/main" id="{B63B9122-E497-4401-B625-7F40CEE6BA5C}"/>
              </a:ext>
            </a:extLst>
          </p:cNvPr>
          <p:cNvSpPr>
            <a:spLocks noGrp="1"/>
          </p:cNvSpPr>
          <p:nvPr>
            <p:ph type="body" sz="half" idx="2"/>
          </p:nvPr>
        </p:nvSpPr>
        <p:spPr>
          <a:xfrm>
            <a:off x="1683149" y="5441450"/>
            <a:ext cx="8825658" cy="709649"/>
          </a:xfrm>
        </p:spPr>
        <p:txBody>
          <a:bodyPr>
            <a:noAutofit/>
          </a:bodyPr>
          <a:lstStyle/>
          <a:p>
            <a:pPr algn="ctr">
              <a:spcBef>
                <a:spcPct val="0"/>
              </a:spcBef>
            </a:pPr>
            <a:r>
              <a:rPr lang="it-IT" sz="4000" b="1">
                <a:solidFill>
                  <a:schemeClr val="bg2"/>
                </a:solidFill>
                <a:latin typeface="+mj-lt"/>
                <a:ea typeface="+mj-ea"/>
                <a:cs typeface="+mj-cs"/>
              </a:rPr>
              <a:t>In vivo:</a:t>
            </a:r>
          </a:p>
        </p:txBody>
      </p:sp>
      <p:pic>
        <p:nvPicPr>
          <p:cNvPr id="5" name="Immagine 4">
            <a:extLst>
              <a:ext uri="{FF2B5EF4-FFF2-40B4-BE49-F238E27FC236}">
                <a16:creationId xmlns:a16="http://schemas.microsoft.com/office/drawing/2014/main" id="{238C563D-3FEE-432D-B2C0-8D51B906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388" y="3911675"/>
            <a:ext cx="1626690" cy="644070"/>
          </a:xfrm>
          <a:prstGeom prst="rect">
            <a:avLst/>
          </a:prstGeom>
        </p:spPr>
      </p:pic>
      <p:pic>
        <p:nvPicPr>
          <p:cNvPr id="6" name="Immagine 5">
            <a:extLst>
              <a:ext uri="{FF2B5EF4-FFF2-40B4-BE49-F238E27FC236}">
                <a16:creationId xmlns:a16="http://schemas.microsoft.com/office/drawing/2014/main" id="{1DDB119B-45BA-44D8-A9C8-3C557DEF5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112" y="586040"/>
            <a:ext cx="1654225" cy="654972"/>
          </a:xfrm>
          <a:prstGeom prst="rect">
            <a:avLst/>
          </a:prstGeom>
        </p:spPr>
      </p:pic>
      <p:sp>
        <p:nvSpPr>
          <p:cNvPr id="7" name="CasellaDiTesto 6">
            <a:extLst>
              <a:ext uri="{FF2B5EF4-FFF2-40B4-BE49-F238E27FC236}">
                <a16:creationId xmlns:a16="http://schemas.microsoft.com/office/drawing/2014/main" id="{7E7A50B1-841E-417A-A8C6-52E7061D69E4}"/>
              </a:ext>
            </a:extLst>
          </p:cNvPr>
          <p:cNvSpPr txBox="1"/>
          <p:nvPr/>
        </p:nvSpPr>
        <p:spPr>
          <a:xfrm>
            <a:off x="2052825" y="321698"/>
            <a:ext cx="2733441" cy="553998"/>
          </a:xfrm>
          <a:prstGeom prst="rect">
            <a:avLst/>
          </a:prstGeom>
          <a:noFill/>
        </p:spPr>
        <p:txBody>
          <a:bodyPr wrap="square">
            <a:spAutoFit/>
          </a:bodyPr>
          <a:lstStyle/>
          <a:p>
            <a:r>
              <a:rPr lang="it-IT" sz="1400">
                <a:solidFill>
                  <a:schemeClr val="tx1">
                    <a:lumMod val="75000"/>
                    <a:lumOff val="25000"/>
                  </a:schemeClr>
                </a:solidFill>
              </a:rPr>
              <a:t>Transgenic mouse hACE2 (CONTROL</a:t>
            </a:r>
            <a:r>
              <a:rPr lang="it-IT" sz="1600">
                <a:solidFill>
                  <a:schemeClr val="tx1">
                    <a:lumMod val="75000"/>
                    <a:lumOff val="25000"/>
                  </a:schemeClr>
                </a:solidFill>
              </a:rPr>
              <a:t>)</a:t>
            </a:r>
          </a:p>
        </p:txBody>
      </p:sp>
      <p:sp>
        <p:nvSpPr>
          <p:cNvPr id="8" name="CasellaDiTesto 7">
            <a:extLst>
              <a:ext uri="{FF2B5EF4-FFF2-40B4-BE49-F238E27FC236}">
                <a16:creationId xmlns:a16="http://schemas.microsoft.com/office/drawing/2014/main" id="{B462D48E-3614-44DF-8764-A84539F0C603}"/>
              </a:ext>
            </a:extLst>
          </p:cNvPr>
          <p:cNvSpPr txBox="1"/>
          <p:nvPr/>
        </p:nvSpPr>
        <p:spPr>
          <a:xfrm>
            <a:off x="894009" y="354766"/>
            <a:ext cx="789140" cy="338554"/>
          </a:xfrm>
          <a:prstGeom prst="rect">
            <a:avLst/>
          </a:prstGeom>
          <a:noFill/>
        </p:spPr>
        <p:txBody>
          <a:bodyPr wrap="square" rtlCol="0">
            <a:spAutoFit/>
          </a:bodyPr>
          <a:lstStyle/>
          <a:p>
            <a:r>
              <a:rPr lang="it-IT" sz="1600">
                <a:solidFill>
                  <a:schemeClr val="tx1">
                    <a:lumMod val="75000"/>
                    <a:lumOff val="25000"/>
                  </a:schemeClr>
                </a:solidFill>
              </a:rPr>
              <a:t>x12</a:t>
            </a:r>
            <a:endParaRPr lang="it-IT">
              <a:solidFill>
                <a:schemeClr val="tx1">
                  <a:lumMod val="75000"/>
                  <a:lumOff val="25000"/>
                </a:schemeClr>
              </a:solidFill>
            </a:endParaRPr>
          </a:p>
        </p:txBody>
      </p:sp>
      <p:sp>
        <p:nvSpPr>
          <p:cNvPr id="9" name="CasellaDiTesto 8">
            <a:extLst>
              <a:ext uri="{FF2B5EF4-FFF2-40B4-BE49-F238E27FC236}">
                <a16:creationId xmlns:a16="http://schemas.microsoft.com/office/drawing/2014/main" id="{2D2A5F76-C99D-4C95-831B-498879D3D02A}"/>
              </a:ext>
            </a:extLst>
          </p:cNvPr>
          <p:cNvSpPr txBox="1"/>
          <p:nvPr/>
        </p:nvSpPr>
        <p:spPr>
          <a:xfrm>
            <a:off x="1989809" y="3623107"/>
            <a:ext cx="2793860" cy="523220"/>
          </a:xfrm>
          <a:prstGeom prst="rect">
            <a:avLst/>
          </a:prstGeom>
          <a:noFill/>
        </p:spPr>
        <p:txBody>
          <a:bodyPr wrap="square">
            <a:spAutoFit/>
          </a:bodyPr>
          <a:lstStyle/>
          <a:p>
            <a:r>
              <a:rPr lang="en-US" sz="1400">
                <a:solidFill>
                  <a:schemeClr val="tx1">
                    <a:lumMod val="75000"/>
                    <a:lumOff val="25000"/>
                  </a:schemeClr>
                </a:solidFill>
              </a:rPr>
              <a:t>Transgenic mouse hACE2 and with CRISP-Cas13d (MUTANT)</a:t>
            </a:r>
          </a:p>
        </p:txBody>
      </p:sp>
      <p:pic>
        <p:nvPicPr>
          <p:cNvPr id="10" name="Immagine 9">
            <a:extLst>
              <a:ext uri="{FF2B5EF4-FFF2-40B4-BE49-F238E27FC236}">
                <a16:creationId xmlns:a16="http://schemas.microsoft.com/office/drawing/2014/main" id="{F9E9A4CE-6358-42AC-A03E-4BFA571F75A0}"/>
              </a:ext>
            </a:extLst>
          </p:cNvPr>
          <p:cNvPicPr>
            <a:picLocks noChangeAspect="1"/>
          </p:cNvPicPr>
          <p:nvPr/>
        </p:nvPicPr>
        <p:blipFill>
          <a:blip r:embed="rId4"/>
          <a:stretch>
            <a:fillRect/>
          </a:stretch>
        </p:blipFill>
        <p:spPr>
          <a:xfrm>
            <a:off x="927437" y="1349723"/>
            <a:ext cx="2645803" cy="1576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Freccia circolare a destra 10">
            <a:extLst>
              <a:ext uri="{FF2B5EF4-FFF2-40B4-BE49-F238E27FC236}">
                <a16:creationId xmlns:a16="http://schemas.microsoft.com/office/drawing/2014/main" id="{4A380FAF-7916-4AFC-BE76-13822F1CE80B}"/>
              </a:ext>
            </a:extLst>
          </p:cNvPr>
          <p:cNvSpPr/>
          <p:nvPr/>
        </p:nvSpPr>
        <p:spPr>
          <a:xfrm rot="1599478">
            <a:off x="1324456" y="2370676"/>
            <a:ext cx="503260" cy="1479794"/>
          </a:xfrm>
          <a:prstGeom prst="curvedRightArrow">
            <a:avLst>
              <a:gd name="adj1" fmla="val 25000"/>
              <a:gd name="adj2" fmla="val 78255"/>
              <a:gd name="adj3" fmla="val 25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solidFill>
                <a:schemeClr val="tx1"/>
              </a:solidFill>
            </a:endParaRPr>
          </a:p>
        </p:txBody>
      </p:sp>
      <p:sp>
        <p:nvSpPr>
          <p:cNvPr id="12" name="CasellaDiTesto 11">
            <a:extLst>
              <a:ext uri="{FF2B5EF4-FFF2-40B4-BE49-F238E27FC236}">
                <a16:creationId xmlns:a16="http://schemas.microsoft.com/office/drawing/2014/main" id="{97883EED-DCAC-48FD-8EBC-19F4ADC1D196}"/>
              </a:ext>
            </a:extLst>
          </p:cNvPr>
          <p:cNvSpPr txBox="1"/>
          <p:nvPr/>
        </p:nvSpPr>
        <p:spPr>
          <a:xfrm>
            <a:off x="777542" y="3743350"/>
            <a:ext cx="789140" cy="338554"/>
          </a:xfrm>
          <a:prstGeom prst="rect">
            <a:avLst/>
          </a:prstGeom>
          <a:noFill/>
        </p:spPr>
        <p:txBody>
          <a:bodyPr wrap="square" rtlCol="0">
            <a:spAutoFit/>
          </a:bodyPr>
          <a:lstStyle/>
          <a:p>
            <a:r>
              <a:rPr lang="it-IT" sz="1600">
                <a:solidFill>
                  <a:schemeClr val="tx1">
                    <a:lumMod val="75000"/>
                    <a:lumOff val="25000"/>
                  </a:schemeClr>
                </a:solidFill>
              </a:rPr>
              <a:t>x12</a:t>
            </a:r>
            <a:endParaRPr lang="it-IT">
              <a:solidFill>
                <a:schemeClr val="tx1">
                  <a:lumMod val="75000"/>
                  <a:lumOff val="25000"/>
                </a:schemeClr>
              </a:solidFill>
            </a:endParaRPr>
          </a:p>
        </p:txBody>
      </p:sp>
      <p:sp>
        <p:nvSpPr>
          <p:cNvPr id="13" name="CasellaDiTesto 12">
            <a:extLst>
              <a:ext uri="{FF2B5EF4-FFF2-40B4-BE49-F238E27FC236}">
                <a16:creationId xmlns:a16="http://schemas.microsoft.com/office/drawing/2014/main" id="{2C740D67-841A-4D43-B88D-8FF523D3863C}"/>
              </a:ext>
            </a:extLst>
          </p:cNvPr>
          <p:cNvSpPr txBox="1"/>
          <p:nvPr/>
        </p:nvSpPr>
        <p:spPr>
          <a:xfrm>
            <a:off x="1486366" y="2954558"/>
            <a:ext cx="4297971" cy="523220"/>
          </a:xfrm>
          <a:prstGeom prst="rect">
            <a:avLst/>
          </a:prstGeom>
          <a:noFill/>
        </p:spPr>
        <p:txBody>
          <a:bodyPr wrap="none" rtlCol="0">
            <a:spAutoFit/>
          </a:bodyPr>
          <a:lstStyle/>
          <a:p>
            <a:r>
              <a:rPr lang="it-IT" sz="1400" b="1">
                <a:solidFill>
                  <a:schemeClr val="tx1">
                    <a:lumMod val="75000"/>
                    <a:lumOff val="25000"/>
                  </a:schemeClr>
                </a:solidFill>
              </a:rPr>
              <a:t>STEP 1:</a:t>
            </a:r>
          </a:p>
          <a:p>
            <a:r>
              <a:rPr lang="it-IT" sz="1400">
                <a:solidFill>
                  <a:schemeClr val="tx1">
                    <a:lumMod val="75000"/>
                    <a:lumOff val="25000"/>
                  </a:schemeClr>
                </a:solidFill>
              </a:rPr>
              <a:t>Administration of mRna CRISPR-Cas13d+crRna</a:t>
            </a:r>
          </a:p>
        </p:txBody>
      </p:sp>
      <p:pic>
        <p:nvPicPr>
          <p:cNvPr id="24" name="Immagine 23">
            <a:extLst>
              <a:ext uri="{FF2B5EF4-FFF2-40B4-BE49-F238E27FC236}">
                <a16:creationId xmlns:a16="http://schemas.microsoft.com/office/drawing/2014/main" id="{C89BEB60-6EC1-4E94-BA6C-91D21D276D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5525" y="2546393"/>
            <a:ext cx="4562187" cy="1840728"/>
          </a:xfrm>
          <a:prstGeom prst="rect">
            <a:avLst/>
          </a:prstGeom>
        </p:spPr>
      </p:pic>
      <p:sp>
        <p:nvSpPr>
          <p:cNvPr id="25" name="CasellaDiTesto 24">
            <a:extLst>
              <a:ext uri="{FF2B5EF4-FFF2-40B4-BE49-F238E27FC236}">
                <a16:creationId xmlns:a16="http://schemas.microsoft.com/office/drawing/2014/main" id="{186A49EE-F5BE-41A1-AE3A-EFA29069A7CC}"/>
              </a:ext>
            </a:extLst>
          </p:cNvPr>
          <p:cNvSpPr txBox="1"/>
          <p:nvPr/>
        </p:nvSpPr>
        <p:spPr>
          <a:xfrm>
            <a:off x="6975525" y="525607"/>
            <a:ext cx="1003314" cy="338554"/>
          </a:xfrm>
          <a:prstGeom prst="rect">
            <a:avLst/>
          </a:prstGeom>
          <a:noFill/>
        </p:spPr>
        <p:txBody>
          <a:bodyPr wrap="square" rtlCol="0">
            <a:spAutoFit/>
          </a:bodyPr>
          <a:lstStyle/>
          <a:p>
            <a:r>
              <a:rPr lang="it-IT" sz="1600" b="1"/>
              <a:t>STEP 3:</a:t>
            </a:r>
            <a:r>
              <a:rPr lang="it-IT" sz="1600" b="0" i="0">
                <a:solidFill>
                  <a:srgbClr val="3D3D3D"/>
                </a:solidFill>
                <a:effectLst/>
                <a:latin typeface="Roboto" panose="02000000000000000000" pitchFamily="2" charset="0"/>
              </a:rPr>
              <a:t> </a:t>
            </a:r>
            <a:endParaRPr lang="it-IT" sz="1600"/>
          </a:p>
        </p:txBody>
      </p:sp>
      <p:pic>
        <p:nvPicPr>
          <p:cNvPr id="27" name="Immagine 26">
            <a:extLst>
              <a:ext uri="{FF2B5EF4-FFF2-40B4-BE49-F238E27FC236}">
                <a16:creationId xmlns:a16="http://schemas.microsoft.com/office/drawing/2014/main" id="{50D0D8C7-7FBE-4AA4-8AB4-9AD692FC0737}"/>
              </a:ext>
            </a:extLst>
          </p:cNvPr>
          <p:cNvPicPr>
            <a:picLocks noChangeAspect="1"/>
          </p:cNvPicPr>
          <p:nvPr/>
        </p:nvPicPr>
        <p:blipFill rotWithShape="1">
          <a:blip r:embed="rId6">
            <a:extLst>
              <a:ext uri="{28A0092B-C50C-407E-A947-70E740481C1C}">
                <a14:useLocalDpi xmlns:a14="http://schemas.microsoft.com/office/drawing/2010/main" val="0"/>
              </a:ext>
            </a:extLst>
          </a:blip>
          <a:srcRect t="6784"/>
          <a:stretch/>
        </p:blipFill>
        <p:spPr>
          <a:xfrm>
            <a:off x="8086557" y="606859"/>
            <a:ext cx="1701892" cy="1519712"/>
          </a:xfrm>
          <a:prstGeom prst="rect">
            <a:avLst/>
          </a:prstGeom>
        </p:spPr>
      </p:pic>
      <p:sp>
        <p:nvSpPr>
          <p:cNvPr id="31" name="CasellaDiTesto 30">
            <a:extLst>
              <a:ext uri="{FF2B5EF4-FFF2-40B4-BE49-F238E27FC236}">
                <a16:creationId xmlns:a16="http://schemas.microsoft.com/office/drawing/2014/main" id="{DED11568-CAFE-412A-9721-AC61CAC0F366}"/>
              </a:ext>
            </a:extLst>
          </p:cNvPr>
          <p:cNvSpPr txBox="1"/>
          <p:nvPr/>
        </p:nvSpPr>
        <p:spPr>
          <a:xfrm>
            <a:off x="11113050" y="2336430"/>
            <a:ext cx="383059" cy="338554"/>
          </a:xfrm>
          <a:prstGeom prst="rect">
            <a:avLst/>
          </a:prstGeom>
          <a:noFill/>
        </p:spPr>
        <p:txBody>
          <a:bodyPr wrap="square" rtlCol="0">
            <a:spAutoFit/>
          </a:bodyPr>
          <a:lstStyle/>
          <a:p>
            <a:r>
              <a:rPr lang="it-IT" sz="1600"/>
              <a:t>C</a:t>
            </a:r>
            <a:endParaRPr lang="it-IT"/>
          </a:p>
        </p:txBody>
      </p:sp>
      <p:sp>
        <p:nvSpPr>
          <p:cNvPr id="32" name="CasellaDiTesto 31">
            <a:extLst>
              <a:ext uri="{FF2B5EF4-FFF2-40B4-BE49-F238E27FC236}">
                <a16:creationId xmlns:a16="http://schemas.microsoft.com/office/drawing/2014/main" id="{50DAF288-EB63-4730-B288-5940614EFD74}"/>
              </a:ext>
            </a:extLst>
          </p:cNvPr>
          <p:cNvSpPr txBox="1"/>
          <p:nvPr/>
        </p:nvSpPr>
        <p:spPr>
          <a:xfrm>
            <a:off x="9093783" y="2327713"/>
            <a:ext cx="400647" cy="338554"/>
          </a:xfrm>
          <a:prstGeom prst="rect">
            <a:avLst/>
          </a:prstGeom>
          <a:noFill/>
        </p:spPr>
        <p:txBody>
          <a:bodyPr wrap="square" rtlCol="0">
            <a:spAutoFit/>
          </a:bodyPr>
          <a:lstStyle/>
          <a:p>
            <a:r>
              <a:rPr lang="it-IT" sz="1600"/>
              <a:t>M</a:t>
            </a:r>
            <a:endParaRPr lang="it-IT"/>
          </a:p>
        </p:txBody>
      </p:sp>
      <p:pic>
        <p:nvPicPr>
          <p:cNvPr id="15" name="Immagine 14">
            <a:extLst>
              <a:ext uri="{FF2B5EF4-FFF2-40B4-BE49-F238E27FC236}">
                <a16:creationId xmlns:a16="http://schemas.microsoft.com/office/drawing/2014/main" id="{6CCC089F-8591-4259-A0F8-EF39BB92CB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5288" y="1291912"/>
            <a:ext cx="2999860" cy="1709818"/>
          </a:xfrm>
          <a:prstGeom prst="rect">
            <a:avLst/>
          </a:prstGeom>
        </p:spPr>
      </p:pic>
      <p:sp>
        <p:nvSpPr>
          <p:cNvPr id="23" name="Freccia a destra 22">
            <a:extLst>
              <a:ext uri="{FF2B5EF4-FFF2-40B4-BE49-F238E27FC236}">
                <a16:creationId xmlns:a16="http://schemas.microsoft.com/office/drawing/2014/main" id="{44336C8D-86B4-4BC2-8D0C-7AFE09E96356}"/>
              </a:ext>
            </a:extLst>
          </p:cNvPr>
          <p:cNvSpPr/>
          <p:nvPr/>
        </p:nvSpPr>
        <p:spPr>
          <a:xfrm rot="18617165">
            <a:off x="6519698" y="1177110"/>
            <a:ext cx="651153" cy="523219"/>
          </a:xfrm>
          <a:prstGeom prst="rightArrow">
            <a:avLst>
              <a:gd name="adj1" fmla="val 20253"/>
              <a:gd name="adj2" fmla="val 5000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11DBCB29-9597-4264-8B7B-F5F5A822FF31}"/>
              </a:ext>
            </a:extLst>
          </p:cNvPr>
          <p:cNvSpPr txBox="1"/>
          <p:nvPr/>
        </p:nvSpPr>
        <p:spPr>
          <a:xfrm>
            <a:off x="3679304" y="2525105"/>
            <a:ext cx="1094862" cy="276999"/>
          </a:xfrm>
          <a:prstGeom prst="rect">
            <a:avLst/>
          </a:prstGeom>
          <a:noFill/>
        </p:spPr>
        <p:txBody>
          <a:bodyPr wrap="square" rtlCol="0">
            <a:spAutoFit/>
          </a:bodyPr>
          <a:lstStyle/>
          <a:p>
            <a:r>
              <a:rPr lang="it-IT" sz="1200">
                <a:solidFill>
                  <a:schemeClr val="tx1">
                    <a:lumMod val="75000"/>
                    <a:lumOff val="25000"/>
                  </a:schemeClr>
                </a:solidFill>
              </a:rPr>
              <a:t>20h later</a:t>
            </a:r>
          </a:p>
        </p:txBody>
      </p:sp>
    </p:spTree>
    <p:extLst>
      <p:ext uri="{BB962C8B-B14F-4D97-AF65-F5344CB8AC3E}">
        <p14:creationId xmlns:p14="http://schemas.microsoft.com/office/powerpoint/2010/main" val="46934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C03F22-4C61-45E9-9B8D-B2153CCCC30A}"/>
              </a:ext>
            </a:extLst>
          </p:cNvPr>
          <p:cNvSpPr>
            <a:spLocks noGrp="1"/>
          </p:cNvSpPr>
          <p:nvPr>
            <p:ph type="title"/>
          </p:nvPr>
        </p:nvSpPr>
        <p:spPr>
          <a:xfrm>
            <a:off x="3503192" y="929280"/>
            <a:ext cx="5185615" cy="706964"/>
          </a:xfrm>
        </p:spPr>
        <p:txBody>
          <a:bodyPr/>
          <a:lstStyle/>
          <a:p>
            <a:pPr algn="ctr"/>
            <a:r>
              <a:rPr lang="it-IT" b="1"/>
              <a:t>Results</a:t>
            </a:r>
            <a:endParaRPr lang="it-IT" b="1" dirty="0"/>
          </a:p>
        </p:txBody>
      </p:sp>
      <p:sp>
        <p:nvSpPr>
          <p:cNvPr id="5" name="CasellaDiTesto 4">
            <a:extLst>
              <a:ext uri="{FF2B5EF4-FFF2-40B4-BE49-F238E27FC236}">
                <a16:creationId xmlns:a16="http://schemas.microsoft.com/office/drawing/2014/main" id="{45FBED2D-9422-4953-82EE-E1072714F9EF}"/>
              </a:ext>
            </a:extLst>
          </p:cNvPr>
          <p:cNvSpPr txBox="1"/>
          <p:nvPr/>
        </p:nvSpPr>
        <p:spPr>
          <a:xfrm>
            <a:off x="3503192" y="2534810"/>
            <a:ext cx="2873154" cy="369332"/>
          </a:xfrm>
          <a:prstGeom prst="rect">
            <a:avLst/>
          </a:prstGeom>
          <a:noFill/>
        </p:spPr>
        <p:txBody>
          <a:bodyPr wrap="square" rtlCol="0">
            <a:spAutoFit/>
          </a:bodyPr>
          <a:lstStyle/>
          <a:p>
            <a:pPr algn="ctr"/>
            <a:r>
              <a:rPr lang="it-IT" b="1">
                <a:solidFill>
                  <a:schemeClr val="tx1">
                    <a:lumMod val="75000"/>
                    <a:lumOff val="25000"/>
                  </a:schemeClr>
                </a:solidFill>
              </a:rPr>
              <a:t>In vitro </a:t>
            </a:r>
          </a:p>
        </p:txBody>
      </p:sp>
      <p:sp>
        <p:nvSpPr>
          <p:cNvPr id="8" name="CasellaDiTesto 7">
            <a:extLst>
              <a:ext uri="{FF2B5EF4-FFF2-40B4-BE49-F238E27FC236}">
                <a16:creationId xmlns:a16="http://schemas.microsoft.com/office/drawing/2014/main" id="{C1A84525-465C-48E7-96DE-E09CCE33C97A}"/>
              </a:ext>
            </a:extLst>
          </p:cNvPr>
          <p:cNvSpPr txBox="1"/>
          <p:nvPr/>
        </p:nvSpPr>
        <p:spPr>
          <a:xfrm>
            <a:off x="8688807" y="2534810"/>
            <a:ext cx="1176906" cy="369332"/>
          </a:xfrm>
          <a:prstGeom prst="rect">
            <a:avLst/>
          </a:prstGeom>
          <a:noFill/>
        </p:spPr>
        <p:txBody>
          <a:bodyPr wrap="square" rtlCol="0">
            <a:spAutoFit/>
          </a:bodyPr>
          <a:lstStyle/>
          <a:p>
            <a:r>
              <a:rPr lang="it-IT" b="1">
                <a:solidFill>
                  <a:schemeClr val="tx1">
                    <a:lumMod val="75000"/>
                    <a:lumOff val="25000"/>
                  </a:schemeClr>
                </a:solidFill>
              </a:rPr>
              <a:t>In vivo</a:t>
            </a:r>
          </a:p>
        </p:txBody>
      </p:sp>
      <p:sp>
        <p:nvSpPr>
          <p:cNvPr id="11" name="CasellaDiTesto 10">
            <a:extLst>
              <a:ext uri="{FF2B5EF4-FFF2-40B4-BE49-F238E27FC236}">
                <a16:creationId xmlns:a16="http://schemas.microsoft.com/office/drawing/2014/main" id="{578C0E42-E544-4967-93F7-F537B1B34B3E}"/>
              </a:ext>
            </a:extLst>
          </p:cNvPr>
          <p:cNvSpPr txBox="1"/>
          <p:nvPr/>
        </p:nvSpPr>
        <p:spPr>
          <a:xfrm>
            <a:off x="7355975" y="3061309"/>
            <a:ext cx="3972559" cy="923330"/>
          </a:xfrm>
          <a:prstGeom prst="rect">
            <a:avLst/>
          </a:prstGeom>
          <a:noFill/>
        </p:spPr>
        <p:txBody>
          <a:bodyPr wrap="square">
            <a:spAutoFit/>
          </a:bodyPr>
          <a:lstStyle/>
          <a:p>
            <a:r>
              <a:rPr lang="en-US">
                <a:solidFill>
                  <a:schemeClr val="tx1">
                    <a:lumMod val="75000"/>
                    <a:lumOff val="25000"/>
                  </a:schemeClr>
                </a:solidFill>
              </a:rPr>
              <a:t>In vivo the PCR confirmed that the amount of viral Rna is higher in untreated mice.</a:t>
            </a:r>
            <a:endParaRPr lang="it-IT">
              <a:solidFill>
                <a:schemeClr val="tx1">
                  <a:lumMod val="75000"/>
                  <a:lumOff val="25000"/>
                </a:schemeClr>
              </a:solidFill>
            </a:endParaRPr>
          </a:p>
        </p:txBody>
      </p:sp>
      <p:sp>
        <p:nvSpPr>
          <p:cNvPr id="17" name="CasellaDiTesto 16">
            <a:extLst>
              <a:ext uri="{FF2B5EF4-FFF2-40B4-BE49-F238E27FC236}">
                <a16:creationId xmlns:a16="http://schemas.microsoft.com/office/drawing/2014/main" id="{71AD26D3-4796-418E-ADC2-EC41CB2284E5}"/>
              </a:ext>
            </a:extLst>
          </p:cNvPr>
          <p:cNvSpPr txBox="1"/>
          <p:nvPr/>
        </p:nvSpPr>
        <p:spPr>
          <a:xfrm>
            <a:off x="3014664" y="3065540"/>
            <a:ext cx="3850210" cy="1200329"/>
          </a:xfrm>
          <a:prstGeom prst="rect">
            <a:avLst/>
          </a:prstGeom>
          <a:noFill/>
        </p:spPr>
        <p:txBody>
          <a:bodyPr wrap="square">
            <a:spAutoFit/>
          </a:bodyPr>
          <a:lstStyle/>
          <a:p>
            <a:r>
              <a:rPr lang="en-US">
                <a:solidFill>
                  <a:schemeClr val="tx1">
                    <a:lumMod val="75000"/>
                    <a:lumOff val="25000"/>
                  </a:schemeClr>
                </a:solidFill>
              </a:rPr>
              <a:t>It’s emerged that the amount of viral Rna in Hek293 cells with CRISPR-Cas13d is lower than in control cells.</a:t>
            </a:r>
          </a:p>
        </p:txBody>
      </p:sp>
      <p:sp>
        <p:nvSpPr>
          <p:cNvPr id="19" name="CasellaDiTesto 18">
            <a:extLst>
              <a:ext uri="{FF2B5EF4-FFF2-40B4-BE49-F238E27FC236}">
                <a16:creationId xmlns:a16="http://schemas.microsoft.com/office/drawing/2014/main" id="{F35D48B3-8EDB-4742-8773-930A50C8917B}"/>
              </a:ext>
            </a:extLst>
          </p:cNvPr>
          <p:cNvSpPr txBox="1"/>
          <p:nvPr/>
        </p:nvSpPr>
        <p:spPr>
          <a:xfrm>
            <a:off x="863466" y="3244333"/>
            <a:ext cx="821365" cy="369332"/>
          </a:xfrm>
          <a:prstGeom prst="rect">
            <a:avLst/>
          </a:prstGeom>
          <a:noFill/>
        </p:spPr>
        <p:txBody>
          <a:bodyPr wrap="square">
            <a:spAutoFit/>
          </a:bodyPr>
          <a:lstStyle/>
          <a:p>
            <a:r>
              <a:rPr lang="it-IT" sz="1800">
                <a:solidFill>
                  <a:schemeClr val="tx1">
                    <a:lumMod val="75000"/>
                    <a:lumOff val="25000"/>
                  </a:schemeClr>
                </a:solidFill>
              </a:rPr>
              <a:t>PCR</a:t>
            </a:r>
            <a:endParaRPr lang="it-IT"/>
          </a:p>
        </p:txBody>
      </p:sp>
      <p:sp>
        <p:nvSpPr>
          <p:cNvPr id="21" name="CasellaDiTesto 20">
            <a:extLst>
              <a:ext uri="{FF2B5EF4-FFF2-40B4-BE49-F238E27FC236}">
                <a16:creationId xmlns:a16="http://schemas.microsoft.com/office/drawing/2014/main" id="{5411BBD8-1215-4C77-852D-17F40457DDD1}"/>
              </a:ext>
            </a:extLst>
          </p:cNvPr>
          <p:cNvSpPr txBox="1"/>
          <p:nvPr/>
        </p:nvSpPr>
        <p:spPr>
          <a:xfrm>
            <a:off x="527614" y="5085810"/>
            <a:ext cx="1800915" cy="646331"/>
          </a:xfrm>
          <a:prstGeom prst="rect">
            <a:avLst/>
          </a:prstGeom>
          <a:noFill/>
        </p:spPr>
        <p:txBody>
          <a:bodyPr wrap="square">
            <a:spAutoFit/>
          </a:bodyPr>
          <a:lstStyle/>
          <a:p>
            <a:r>
              <a:rPr lang="it-IT">
                <a:solidFill>
                  <a:schemeClr val="tx1">
                    <a:lumMod val="75000"/>
                    <a:lumOff val="25000"/>
                  </a:schemeClr>
                </a:solidFill>
              </a:rPr>
              <a:t>Fluorescence with GFP</a:t>
            </a:r>
            <a:endParaRPr lang="it-IT"/>
          </a:p>
        </p:txBody>
      </p:sp>
      <p:sp>
        <p:nvSpPr>
          <p:cNvPr id="24" name="Freccia giù 38">
            <a:extLst>
              <a:ext uri="{FF2B5EF4-FFF2-40B4-BE49-F238E27FC236}">
                <a16:creationId xmlns:a16="http://schemas.microsoft.com/office/drawing/2014/main" id="{7C78BD5B-118C-4E0C-B531-34112458F442}"/>
              </a:ext>
            </a:extLst>
          </p:cNvPr>
          <p:cNvSpPr/>
          <p:nvPr/>
        </p:nvSpPr>
        <p:spPr>
          <a:xfrm rot="16200000">
            <a:off x="1979199" y="2852703"/>
            <a:ext cx="473411" cy="1152592"/>
          </a:xfrm>
          <a:prstGeom prst="downArrow">
            <a:avLst>
              <a:gd name="adj1" fmla="val 15183"/>
              <a:gd name="adj2" fmla="val 52901"/>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solidFill>
                <a:schemeClr val="tx1"/>
              </a:solidFill>
            </a:endParaRPr>
          </a:p>
        </p:txBody>
      </p:sp>
      <p:sp>
        <p:nvSpPr>
          <p:cNvPr id="25" name="Freccia giù 38">
            <a:extLst>
              <a:ext uri="{FF2B5EF4-FFF2-40B4-BE49-F238E27FC236}">
                <a16:creationId xmlns:a16="http://schemas.microsoft.com/office/drawing/2014/main" id="{21AA4002-E8BA-4B1A-A4E0-0EF525C589E2}"/>
              </a:ext>
            </a:extLst>
          </p:cNvPr>
          <p:cNvSpPr/>
          <p:nvPr/>
        </p:nvSpPr>
        <p:spPr>
          <a:xfrm rot="16200000">
            <a:off x="2091824" y="4919139"/>
            <a:ext cx="473411" cy="1152592"/>
          </a:xfrm>
          <a:prstGeom prst="downArrow">
            <a:avLst>
              <a:gd name="adj1" fmla="val 15183"/>
              <a:gd name="adj2" fmla="val 52901"/>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solidFill>
                <a:schemeClr val="tx1"/>
              </a:solidFill>
            </a:endParaRPr>
          </a:p>
        </p:txBody>
      </p:sp>
      <p:sp>
        <p:nvSpPr>
          <p:cNvPr id="27" name="CasellaDiTesto 26">
            <a:extLst>
              <a:ext uri="{FF2B5EF4-FFF2-40B4-BE49-F238E27FC236}">
                <a16:creationId xmlns:a16="http://schemas.microsoft.com/office/drawing/2014/main" id="{60B14CE2-D89A-46EA-A537-37A5302C8289}"/>
              </a:ext>
            </a:extLst>
          </p:cNvPr>
          <p:cNvSpPr txBox="1"/>
          <p:nvPr/>
        </p:nvSpPr>
        <p:spPr>
          <a:xfrm>
            <a:off x="3058147" y="4854978"/>
            <a:ext cx="4144506" cy="1200329"/>
          </a:xfrm>
          <a:prstGeom prst="rect">
            <a:avLst/>
          </a:prstGeom>
          <a:noFill/>
        </p:spPr>
        <p:txBody>
          <a:bodyPr wrap="square">
            <a:spAutoFit/>
          </a:bodyPr>
          <a:lstStyle/>
          <a:p>
            <a:pPr rtl="0"/>
            <a:r>
              <a:rPr lang="en-US">
                <a:solidFill>
                  <a:schemeClr val="tx1">
                    <a:lumMod val="75000"/>
                    <a:lumOff val="25000"/>
                  </a:schemeClr>
                </a:solidFill>
              </a:rPr>
              <a:t>In Hek293 cells with CRISPR-Cas13d infected with GFP-labeled SarsCov2, fluorescence was seen to decrease over time.</a:t>
            </a:r>
          </a:p>
        </p:txBody>
      </p:sp>
      <p:sp>
        <p:nvSpPr>
          <p:cNvPr id="29" name="CasellaDiTesto 28">
            <a:extLst>
              <a:ext uri="{FF2B5EF4-FFF2-40B4-BE49-F238E27FC236}">
                <a16:creationId xmlns:a16="http://schemas.microsoft.com/office/drawing/2014/main" id="{B33B240E-2247-4712-84F6-C7CA670747B1}"/>
              </a:ext>
            </a:extLst>
          </p:cNvPr>
          <p:cNvSpPr txBox="1"/>
          <p:nvPr/>
        </p:nvSpPr>
        <p:spPr>
          <a:xfrm>
            <a:off x="7355975" y="4848524"/>
            <a:ext cx="4245049" cy="1200329"/>
          </a:xfrm>
          <a:prstGeom prst="rect">
            <a:avLst/>
          </a:prstGeom>
          <a:noFill/>
        </p:spPr>
        <p:txBody>
          <a:bodyPr wrap="square">
            <a:spAutoFit/>
          </a:bodyPr>
          <a:lstStyle/>
          <a:p>
            <a:r>
              <a:rPr lang="it-IT">
                <a:solidFill>
                  <a:schemeClr val="tx1">
                    <a:lumMod val="75000"/>
                    <a:lumOff val="25000"/>
                  </a:schemeClr>
                </a:solidFill>
              </a:rPr>
              <a:t>In the lungs of control mice, IVIS imaging revealed widespread distribution of the Sars-Cov-2 virus even in the days following infection.</a:t>
            </a:r>
          </a:p>
        </p:txBody>
      </p:sp>
    </p:spTree>
    <p:extLst>
      <p:ext uri="{BB962C8B-B14F-4D97-AF65-F5344CB8AC3E}">
        <p14:creationId xmlns:p14="http://schemas.microsoft.com/office/powerpoint/2010/main" val="142360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2E6807-2F38-43B9-A9C9-1B2D75712E3B}"/>
              </a:ext>
            </a:extLst>
          </p:cNvPr>
          <p:cNvSpPr>
            <a:spLocks noGrp="1"/>
          </p:cNvSpPr>
          <p:nvPr>
            <p:ph type="title"/>
          </p:nvPr>
        </p:nvSpPr>
        <p:spPr>
          <a:xfrm>
            <a:off x="1683170" y="5053500"/>
            <a:ext cx="8825659" cy="794063"/>
          </a:xfrm>
        </p:spPr>
        <p:txBody>
          <a:bodyPr>
            <a:normAutofit/>
          </a:bodyPr>
          <a:lstStyle/>
          <a:p>
            <a:pPr algn="ctr"/>
            <a:r>
              <a:rPr lang="it-IT" sz="4000" b="1"/>
              <a:t>Further experimental controls</a:t>
            </a:r>
          </a:p>
        </p:txBody>
      </p:sp>
      <p:graphicFrame>
        <p:nvGraphicFramePr>
          <p:cNvPr id="21" name="Grafico 20">
            <a:extLst>
              <a:ext uri="{FF2B5EF4-FFF2-40B4-BE49-F238E27FC236}">
                <a16:creationId xmlns:a16="http://schemas.microsoft.com/office/drawing/2014/main" id="{7742A633-0B93-47B6-9E38-234CCBC272BC}"/>
              </a:ext>
            </a:extLst>
          </p:cNvPr>
          <p:cNvGraphicFramePr/>
          <p:nvPr>
            <p:extLst>
              <p:ext uri="{D42A27DB-BD31-4B8C-83A1-F6EECF244321}">
                <p14:modId xmlns:p14="http://schemas.microsoft.com/office/powerpoint/2010/main" val="202453586"/>
              </p:ext>
            </p:extLst>
          </p:nvPr>
        </p:nvGraphicFramePr>
        <p:xfrm>
          <a:off x="854245" y="865315"/>
          <a:ext cx="3698300" cy="2791201"/>
        </p:xfrm>
        <a:graphic>
          <a:graphicData uri="http://schemas.openxmlformats.org/drawingml/2006/chart">
            <c:chart xmlns:c="http://schemas.openxmlformats.org/drawingml/2006/chart" xmlns:r="http://schemas.openxmlformats.org/officeDocument/2006/relationships" r:id="rId3"/>
          </a:graphicData>
        </a:graphic>
      </p:graphicFrame>
      <p:pic>
        <p:nvPicPr>
          <p:cNvPr id="14" name="Immagine 13">
            <a:extLst>
              <a:ext uri="{FF2B5EF4-FFF2-40B4-BE49-F238E27FC236}">
                <a16:creationId xmlns:a16="http://schemas.microsoft.com/office/drawing/2014/main" id="{D12EF817-1904-4675-A4FC-52214F9F4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545" y="345650"/>
            <a:ext cx="5717069" cy="1915266"/>
          </a:xfrm>
          <a:prstGeom prst="rect">
            <a:avLst/>
          </a:prstGeom>
        </p:spPr>
      </p:pic>
      <p:pic>
        <p:nvPicPr>
          <p:cNvPr id="17" name="Immagine 16">
            <a:extLst>
              <a:ext uri="{FF2B5EF4-FFF2-40B4-BE49-F238E27FC236}">
                <a16:creationId xmlns:a16="http://schemas.microsoft.com/office/drawing/2014/main" id="{C07A6770-F37D-469F-920A-CC25632B710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91327" y="2336476"/>
            <a:ext cx="4039505" cy="2046212"/>
          </a:xfrm>
          <a:prstGeom prst="rect">
            <a:avLst/>
          </a:prstGeom>
        </p:spPr>
      </p:pic>
      <p:sp>
        <p:nvSpPr>
          <p:cNvPr id="3" name="Rettangolo 2">
            <a:extLst>
              <a:ext uri="{FF2B5EF4-FFF2-40B4-BE49-F238E27FC236}">
                <a16:creationId xmlns:a16="http://schemas.microsoft.com/office/drawing/2014/main" id="{864063D6-5CE8-43D0-BB78-00C5B1218C72}"/>
              </a:ext>
            </a:extLst>
          </p:cNvPr>
          <p:cNvSpPr/>
          <p:nvPr/>
        </p:nvSpPr>
        <p:spPr>
          <a:xfrm>
            <a:off x="5842000" y="2475312"/>
            <a:ext cx="1412240" cy="1619168"/>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CEE3B89B-1242-44F1-9FD3-E64B3D5A1582}"/>
              </a:ext>
            </a:extLst>
          </p:cNvPr>
          <p:cNvSpPr/>
          <p:nvPr/>
        </p:nvSpPr>
        <p:spPr>
          <a:xfrm>
            <a:off x="7802880" y="2475312"/>
            <a:ext cx="1341120" cy="1619168"/>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5190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4544</TotalTime>
  <Words>2608</Words>
  <Application>Microsoft Office PowerPoint</Application>
  <PresentationFormat>Widescreen</PresentationFormat>
  <Paragraphs>193</Paragraphs>
  <Slides>14</Slides>
  <Notes>12</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14</vt:i4>
      </vt:variant>
    </vt:vector>
  </HeadingPairs>
  <TitlesOfParts>
    <vt:vector size="26" baseType="lpstr">
      <vt:lpstr>Arial</vt:lpstr>
      <vt:lpstr>Calibri</vt:lpstr>
      <vt:lpstr>Century Gothic</vt:lpstr>
      <vt:lpstr>Harding</vt:lpstr>
      <vt:lpstr>Lato</vt:lpstr>
      <vt:lpstr>Open Sans</vt:lpstr>
      <vt:lpstr>Roboto</vt:lpstr>
      <vt:lpstr>Segoe UI Historic</vt:lpstr>
      <vt:lpstr>TimesNewRomanPS-BoldMT</vt:lpstr>
      <vt:lpstr>Wingdings</vt:lpstr>
      <vt:lpstr>Wingdings 3</vt:lpstr>
      <vt:lpstr>Riunioni ione</vt:lpstr>
      <vt:lpstr>Presentazione standard di PowerPoint</vt:lpstr>
      <vt:lpstr>Background</vt:lpstr>
      <vt:lpstr>Aim of the project:  a preventive therapy to fight Sars-Cov-2 and its variants through the CRISPR-Cas13d complex delivered by AAV6</vt:lpstr>
      <vt:lpstr>Presentazione standard di PowerPoint</vt:lpstr>
      <vt:lpstr>Materials and methods in vitro:</vt:lpstr>
      <vt:lpstr>Presentazione standard di PowerPoint</vt:lpstr>
      <vt:lpstr>Experimental plan</vt:lpstr>
      <vt:lpstr>Results</vt:lpstr>
      <vt:lpstr>Further experimental controls</vt:lpstr>
      <vt:lpstr>Conclusions </vt:lpstr>
      <vt:lpstr>Pitfalls and solutions </vt:lpstr>
      <vt:lpstr>References </vt:lpstr>
      <vt:lpstr>Budget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CRISPR- Cas13 systems: new approaches for detecting and fighting Sars-Cov2</dc:title>
  <dc:creator>Sofia Favaro</dc:creator>
  <cp:lastModifiedBy>Sofia Favaro</cp:lastModifiedBy>
  <cp:revision>70</cp:revision>
  <dcterms:created xsi:type="dcterms:W3CDTF">2021-12-01T19:24:45Z</dcterms:created>
  <dcterms:modified xsi:type="dcterms:W3CDTF">2021-12-10T17:52:40Z</dcterms:modified>
</cp:coreProperties>
</file>