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ileron Regular Bold" panose="020B0604020202020204" charset="0"/>
      <p:regular r:id="rId18"/>
    </p:embeddedFon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Code Pro Bold" panose="020B0604020202020204" charset="0"/>
      <p:regular r:id="rId24"/>
    </p:embeddedFont>
    <p:embeddedFont>
      <p:font typeface="Monument" panose="020B0604020202020204" charset="0"/>
      <p:regular r:id="rId25"/>
    </p:embeddedFont>
    <p:embeddedFont>
      <p:font typeface="Open Sans" panose="020B0606030504020204" pitchFamily="34" charset="0"/>
      <p:regular r:id="rId26"/>
      <p:bold r:id="rId27"/>
      <p:italic r:id="rId28"/>
      <p:boldItalic r:id="rId29"/>
    </p:embeddedFont>
    <p:embeddedFont>
      <p:font typeface="Open Sans Bold" panose="020B0806030504020204" charset="0"/>
      <p:regular r:id="rId30"/>
    </p:embeddedFont>
    <p:embeddedFont>
      <p:font typeface="Open Sans Light" panose="020B0306030504020204" pitchFamily="34" charset="0"/>
      <p:regular r:id="rId31"/>
    </p:embeddedFont>
    <p:embeddedFont>
      <p:font typeface="Open Sans Light Bold" panose="020B0604020202020204" charset="0"/>
      <p:regular r:id="rId32"/>
    </p:embeddedFont>
    <p:embeddedFont>
      <p:font typeface="Open Sans Light Bold Italics" panose="020B0604020202020204" charset="0"/>
      <p:regular r:id="rId33"/>
    </p:embeddedFont>
    <p:embeddedFont>
      <p:font typeface="Open Sans Light Italic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7" autoAdjust="0"/>
    <p:restoredTop sz="94622" autoAdjust="0"/>
  </p:normalViewPr>
  <p:slideViewPr>
    <p:cSldViewPr>
      <p:cViewPr varScale="1">
        <p:scale>
          <a:sx n="61" d="100"/>
          <a:sy n="61" d="100"/>
        </p:scale>
        <p:origin x="12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Il nostro </a:t>
            </a:r>
            <a:r>
              <a:rPr lang="en-US" dirty="0" err="1"/>
              <a:t>gruppo</a:t>
            </a:r>
            <a:r>
              <a:rPr lang="en-US" dirty="0"/>
              <a:t> </a:t>
            </a:r>
            <a:r>
              <a:rPr lang="en-US" dirty="0" err="1"/>
              <a:t>si</a:t>
            </a:r>
            <a:r>
              <a:rPr lang="en-US" dirty="0"/>
              <a:t> è </a:t>
            </a:r>
            <a:r>
              <a:rPr lang="en-US" dirty="0" err="1"/>
              <a:t>occupato</a:t>
            </a:r>
            <a:r>
              <a:rPr lang="en-US" dirty="0"/>
              <a:t>, </a:t>
            </a:r>
            <a:r>
              <a:rPr lang="en-US" dirty="0" err="1"/>
              <a:t>nel</a:t>
            </a:r>
            <a:r>
              <a:rPr lang="en-US" dirty="0"/>
              <a:t> </a:t>
            </a:r>
            <a:r>
              <a:rPr lang="en-US" dirty="0" err="1"/>
              <a:t>contesto</a:t>
            </a:r>
            <a:r>
              <a:rPr lang="en-US" dirty="0"/>
              <a:t> del Corso di </a:t>
            </a:r>
            <a:r>
              <a:rPr lang="en-US" dirty="0" err="1"/>
              <a:t>Terapia</a:t>
            </a:r>
            <a:r>
              <a:rPr lang="en-US" dirty="0"/>
              <a:t> </a:t>
            </a:r>
            <a:r>
              <a:rPr lang="en-US" dirty="0" err="1"/>
              <a:t>genica</a:t>
            </a:r>
            <a:r>
              <a:rPr lang="en-US" dirty="0"/>
              <a:t> e </a:t>
            </a:r>
            <a:r>
              <a:rPr lang="en-US" dirty="0" err="1"/>
              <a:t>neuroscienze</a:t>
            </a:r>
            <a:r>
              <a:rPr lang="en-US" dirty="0"/>
              <a:t>, di </a:t>
            </a:r>
            <a:r>
              <a:rPr lang="en-US" dirty="0" err="1"/>
              <a:t>esplorare</a:t>
            </a:r>
            <a:r>
              <a:rPr lang="en-US" dirty="0"/>
              <a:t> </a:t>
            </a:r>
            <a:r>
              <a:rPr lang="en-US" dirty="0" err="1"/>
              <a:t>l'ipotesi</a:t>
            </a:r>
            <a:r>
              <a:rPr lang="en-US" dirty="0"/>
              <a:t> </a:t>
            </a:r>
            <a:r>
              <a:rPr lang="en-US" dirty="0" err="1"/>
              <a:t>che</a:t>
            </a:r>
            <a:r>
              <a:rPr lang="en-US" dirty="0"/>
              <a:t> </a:t>
            </a:r>
            <a:r>
              <a:rPr lang="en-US" dirty="0" err="1"/>
              <a:t>l'aumentata</a:t>
            </a:r>
            <a:r>
              <a:rPr lang="en-US" dirty="0"/>
              <a:t> </a:t>
            </a:r>
            <a:r>
              <a:rPr lang="en-US" dirty="0" err="1"/>
              <a:t>espressione</a:t>
            </a:r>
            <a:r>
              <a:rPr lang="en-US" dirty="0"/>
              <a:t> </a:t>
            </a:r>
            <a:r>
              <a:rPr lang="en-US" dirty="0" err="1"/>
              <a:t>dei</a:t>
            </a:r>
            <a:r>
              <a:rPr lang="en-US" dirty="0"/>
              <a:t> </a:t>
            </a:r>
            <a:r>
              <a:rPr lang="en-US" dirty="0" err="1"/>
              <a:t>recettori</a:t>
            </a:r>
            <a:r>
              <a:rPr lang="en-US" dirty="0"/>
              <a:t> per </a:t>
            </a:r>
            <a:r>
              <a:rPr lang="en-US" dirty="0" err="1"/>
              <a:t>gli</a:t>
            </a:r>
            <a:r>
              <a:rPr lang="en-US" dirty="0"/>
              <a:t> </a:t>
            </a:r>
            <a:r>
              <a:rPr lang="en-US" dirty="0" err="1"/>
              <a:t>estrogeni</a:t>
            </a:r>
            <a:r>
              <a:rPr lang="en-US" dirty="0"/>
              <a:t> </a:t>
            </a:r>
            <a:r>
              <a:rPr lang="en-US" dirty="0" err="1"/>
              <a:t>possa</a:t>
            </a:r>
            <a:r>
              <a:rPr lang="en-US" dirty="0"/>
              <a:t> </a:t>
            </a:r>
            <a:r>
              <a:rPr lang="en-US" dirty="0" err="1"/>
              <a:t>ristabilire</a:t>
            </a:r>
            <a:r>
              <a:rPr lang="en-US" dirty="0"/>
              <a:t> </a:t>
            </a:r>
            <a:r>
              <a:rPr lang="en-US" dirty="0" err="1"/>
              <a:t>gli</a:t>
            </a:r>
            <a:r>
              <a:rPr lang="en-US" dirty="0"/>
              <a:t> </a:t>
            </a:r>
            <a:r>
              <a:rPr lang="en-US" dirty="0" err="1"/>
              <a:t>effetti</a:t>
            </a:r>
            <a:r>
              <a:rPr lang="en-US" dirty="0"/>
              <a:t> </a:t>
            </a:r>
            <a:r>
              <a:rPr lang="en-US" dirty="0" err="1"/>
              <a:t>benefici</a:t>
            </a:r>
            <a:r>
              <a:rPr lang="en-US" dirty="0"/>
              <a:t> del 17β-</a:t>
            </a:r>
            <a:r>
              <a:rPr lang="en-US" dirty="0" err="1"/>
              <a:t>estradiolo</a:t>
            </a:r>
            <a:r>
              <a:rPr lang="en-US" dirty="0"/>
              <a:t> </a:t>
            </a:r>
            <a:r>
              <a:rPr lang="en-US" dirty="0" err="1"/>
              <a:t>sul</a:t>
            </a:r>
            <a:r>
              <a:rPr lang="en-US" dirty="0"/>
              <a:t> </a:t>
            </a:r>
            <a:r>
              <a:rPr lang="en-US" dirty="0" err="1"/>
              <a:t>sistema</a:t>
            </a:r>
            <a:r>
              <a:rPr lang="en-US" dirty="0"/>
              <a:t> </a:t>
            </a:r>
            <a:r>
              <a:rPr lang="en-US" dirty="0" err="1"/>
              <a:t>cardiovascolare</a:t>
            </a:r>
            <a:r>
              <a:rPr lang="en-US" dirty="0"/>
              <a:t>. </a:t>
            </a:r>
          </a:p>
          <a:p>
            <a:pPr lvl="0"/>
            <a:r>
              <a:rPr lang="en-US" dirty="0" err="1"/>
              <a:t>Così</a:t>
            </a:r>
            <a:r>
              <a:rPr lang="en-US" dirty="0"/>
              <a:t> </a:t>
            </a:r>
            <a:r>
              <a:rPr lang="en-US" dirty="0" err="1"/>
              <a:t>potrebbe</a:t>
            </a:r>
            <a:r>
              <a:rPr lang="en-US" dirty="0"/>
              <a:t> </a:t>
            </a:r>
            <a:r>
              <a:rPr lang="en-US" dirty="0" err="1"/>
              <a:t>essere</a:t>
            </a:r>
            <a:r>
              <a:rPr lang="en-US" dirty="0"/>
              <a:t> </a:t>
            </a:r>
            <a:r>
              <a:rPr lang="en-US" dirty="0" err="1"/>
              <a:t>possibile</a:t>
            </a:r>
            <a:r>
              <a:rPr lang="en-US" dirty="0"/>
              <a:t> </a:t>
            </a:r>
            <a:r>
              <a:rPr lang="en-US" dirty="0" err="1"/>
              <a:t>promuovere</a:t>
            </a:r>
            <a:r>
              <a:rPr lang="en-US" dirty="0"/>
              <a:t> </a:t>
            </a:r>
            <a:r>
              <a:rPr lang="en-US" dirty="0" err="1"/>
              <a:t>l'angiogenesi</a:t>
            </a:r>
            <a:r>
              <a:rPr lang="en-US" dirty="0"/>
              <a:t> </a:t>
            </a:r>
            <a:r>
              <a:rPr lang="en-US" dirty="0" err="1"/>
              <a:t>nei</a:t>
            </a:r>
            <a:r>
              <a:rPr lang="en-US" dirty="0"/>
              <a:t> </a:t>
            </a:r>
            <a:r>
              <a:rPr lang="en-US" dirty="0" err="1"/>
              <a:t>muscoli</a:t>
            </a:r>
            <a:r>
              <a:rPr lang="en-US" dirty="0"/>
              <a:t> </a:t>
            </a:r>
            <a:r>
              <a:rPr lang="en-US" dirty="0" err="1"/>
              <a:t>degli</a:t>
            </a:r>
            <a:r>
              <a:rPr lang="en-US" dirty="0"/>
              <a:t> arti </a:t>
            </a:r>
            <a:r>
              <a:rPr lang="en-US" dirty="0" err="1"/>
              <a:t>inferiori</a:t>
            </a:r>
            <a:r>
              <a:rPr lang="en-US" dirty="0"/>
              <a:t>, dove, </a:t>
            </a:r>
            <a:r>
              <a:rPr lang="en-US" dirty="0" err="1"/>
              <a:t>nei</a:t>
            </a:r>
            <a:r>
              <a:rPr lang="en-US" dirty="0"/>
              <a:t> </a:t>
            </a:r>
            <a:r>
              <a:rPr lang="en-US" dirty="0" err="1"/>
              <a:t>pazienti</a:t>
            </a:r>
            <a:r>
              <a:rPr lang="en-US" dirty="0"/>
              <a:t> PAD, </a:t>
            </a:r>
            <a:r>
              <a:rPr lang="en-US" dirty="0" err="1"/>
              <a:t>i</a:t>
            </a:r>
            <a:r>
              <a:rPr lang="en-US" dirty="0"/>
              <a:t> </a:t>
            </a:r>
            <a:r>
              <a:rPr lang="en-US" dirty="0" err="1"/>
              <a:t>vasi</a:t>
            </a:r>
            <a:r>
              <a:rPr lang="en-US" dirty="0"/>
              <a:t> </a:t>
            </a:r>
            <a:r>
              <a:rPr lang="en-US" dirty="0" err="1"/>
              <a:t>sanguigni</a:t>
            </a:r>
            <a:r>
              <a:rPr lang="en-US" dirty="0"/>
              <a:t> </a:t>
            </a:r>
            <a:r>
              <a:rPr lang="en-US" dirty="0" err="1"/>
              <a:t>sono</a:t>
            </a:r>
            <a:r>
              <a:rPr lang="en-US" dirty="0"/>
              <a:t> </a:t>
            </a:r>
            <a:r>
              <a:rPr lang="en-US" dirty="0" err="1"/>
              <a:t>danneggiati</a:t>
            </a:r>
            <a:r>
              <a:rPr lang="en-US" dirty="0"/>
              <a:t> da </a:t>
            </a:r>
            <a:r>
              <a:rPr lang="en-US" dirty="0" err="1"/>
              <a:t>occlusioni</a:t>
            </a:r>
            <a:r>
              <a:rPr lang="en-US" dirty="0"/>
              <a:t> </a:t>
            </a:r>
            <a:r>
              <a:rPr lang="en-US" dirty="0" err="1"/>
              <a:t>aterosclerotiche</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In </a:t>
            </a:r>
            <a:r>
              <a:rPr lang="en-US" dirty="0" err="1"/>
              <a:t>riferimento</a:t>
            </a:r>
            <a:r>
              <a:rPr lang="en-US" dirty="0"/>
              <a:t> al nostro </a:t>
            </a:r>
            <a:r>
              <a:rPr lang="en-US" dirty="0" err="1"/>
              <a:t>protocollo</a:t>
            </a:r>
            <a:r>
              <a:rPr lang="en-US" dirty="0"/>
              <a:t> in vivo, </a:t>
            </a:r>
            <a:r>
              <a:rPr lang="en-US" dirty="0" err="1"/>
              <a:t>sono</a:t>
            </a:r>
            <a:r>
              <a:rPr lang="en-US" dirty="0"/>
              <a:t> </a:t>
            </a:r>
            <a:r>
              <a:rPr lang="en-US" dirty="0" err="1"/>
              <a:t>stati</a:t>
            </a:r>
            <a:r>
              <a:rPr lang="en-US" dirty="0"/>
              <a:t> </a:t>
            </a:r>
            <a:r>
              <a:rPr lang="en-US" dirty="0" err="1"/>
              <a:t>effettuati</a:t>
            </a:r>
            <a:r>
              <a:rPr lang="en-US" dirty="0"/>
              <a:t> test </a:t>
            </a:r>
            <a:r>
              <a:rPr lang="en-US" dirty="0" err="1"/>
              <a:t>motori</a:t>
            </a:r>
            <a:r>
              <a:rPr lang="en-US" dirty="0"/>
              <a:t>, </a:t>
            </a:r>
            <a:r>
              <a:rPr lang="en-US" dirty="0" err="1"/>
              <a:t>quali</a:t>
            </a:r>
            <a:r>
              <a:rPr lang="en-US" dirty="0"/>
              <a:t> il Voluntary Wheel Running e il Beam Test (dove </a:t>
            </a:r>
            <a:r>
              <a:rPr lang="en-US" dirty="0" err="1"/>
              <a:t>viene</a:t>
            </a:r>
            <a:r>
              <a:rPr lang="en-US" dirty="0"/>
              <a:t> </a:t>
            </a:r>
            <a:r>
              <a:rPr lang="en-US" dirty="0" err="1"/>
              <a:t>registrato</a:t>
            </a:r>
            <a:r>
              <a:rPr lang="en-US" dirty="0"/>
              <a:t> il </a:t>
            </a:r>
            <a:r>
              <a:rPr lang="en-US" dirty="0" err="1"/>
              <a:t>numero</a:t>
            </a:r>
            <a:r>
              <a:rPr lang="en-US" dirty="0"/>
              <a:t> di "Paw Slips") in </a:t>
            </a:r>
            <a:r>
              <a:rPr lang="en-US" dirty="0" err="1"/>
              <a:t>tre</a:t>
            </a:r>
            <a:r>
              <a:rPr lang="en-US" dirty="0"/>
              <a:t> </a:t>
            </a:r>
            <a:r>
              <a:rPr lang="en-US" dirty="0" err="1"/>
              <a:t>diversi</a:t>
            </a:r>
            <a:r>
              <a:rPr lang="en-US" dirty="0"/>
              <a:t> tempi (D0, D10 e D30). </a:t>
            </a:r>
            <a:r>
              <a:rPr lang="en-US" dirty="0" err="1"/>
              <a:t>L'obiettivo</a:t>
            </a:r>
            <a:r>
              <a:rPr lang="en-US" dirty="0"/>
              <a:t> è </a:t>
            </a:r>
            <a:r>
              <a:rPr lang="en-US" dirty="0" err="1"/>
              <a:t>quello</a:t>
            </a:r>
            <a:r>
              <a:rPr lang="en-US" dirty="0"/>
              <a:t> di </a:t>
            </a:r>
            <a:r>
              <a:rPr lang="en-US" dirty="0" err="1"/>
              <a:t>rendere</a:t>
            </a:r>
            <a:r>
              <a:rPr lang="en-US" dirty="0"/>
              <a:t> </a:t>
            </a:r>
            <a:r>
              <a:rPr lang="en-US" dirty="0" err="1"/>
              <a:t>visibile</a:t>
            </a:r>
            <a:r>
              <a:rPr lang="en-US" dirty="0"/>
              <a:t> il </a:t>
            </a:r>
            <a:r>
              <a:rPr lang="en-US" dirty="0" err="1"/>
              <a:t>miglioramento</a:t>
            </a:r>
            <a:r>
              <a:rPr lang="en-US" dirty="0"/>
              <a:t> </a:t>
            </a:r>
            <a:r>
              <a:rPr lang="en-US" dirty="0" err="1"/>
              <a:t>della</a:t>
            </a:r>
            <a:r>
              <a:rPr lang="en-US" dirty="0"/>
              <a:t> </a:t>
            </a:r>
            <a:r>
              <a:rPr lang="en-US" dirty="0" err="1"/>
              <a:t>funzionalità</a:t>
            </a:r>
            <a:r>
              <a:rPr lang="en-US" dirty="0"/>
              <a:t> </a:t>
            </a:r>
            <a:r>
              <a:rPr lang="en-US" dirty="0" err="1"/>
              <a:t>motoria</a:t>
            </a:r>
            <a:r>
              <a:rPr lang="en-US" dirty="0"/>
              <a:t> </a:t>
            </a:r>
            <a:r>
              <a:rPr lang="en-US" dirty="0" err="1"/>
              <a:t>nei</a:t>
            </a:r>
            <a:r>
              <a:rPr lang="en-US" dirty="0"/>
              <a:t> topi del </a:t>
            </a:r>
            <a:r>
              <a:rPr lang="en-US" dirty="0" err="1"/>
              <a:t>seguente</a:t>
            </a:r>
            <a:r>
              <a:rPr lang="en-US" dirty="0"/>
              <a:t> trial </a:t>
            </a:r>
            <a:r>
              <a:rPr lang="en-US" dirty="0" err="1"/>
              <a:t>clinico</a:t>
            </a:r>
            <a:r>
              <a:rPr lang="en-US" dirty="0"/>
              <a:t>. </a:t>
            </a:r>
          </a:p>
          <a:p>
            <a:pPr lvl="0"/>
            <a:r>
              <a:rPr lang="en-US" dirty="0"/>
              <a:t>Il Voluntary Wheel Running </a:t>
            </a:r>
            <a:r>
              <a:rPr lang="en-US" dirty="0" err="1"/>
              <a:t>consiste</a:t>
            </a:r>
            <a:r>
              <a:rPr lang="en-US" dirty="0"/>
              <a:t> </a:t>
            </a:r>
            <a:r>
              <a:rPr lang="en-US" dirty="0" err="1"/>
              <a:t>nel</a:t>
            </a:r>
            <a:r>
              <a:rPr lang="en-US" dirty="0"/>
              <a:t> </a:t>
            </a:r>
            <a:r>
              <a:rPr lang="en-US" dirty="0" err="1"/>
              <a:t>consentire</a:t>
            </a:r>
            <a:r>
              <a:rPr lang="en-US" dirty="0"/>
              <a:t> ai topi di </a:t>
            </a:r>
            <a:r>
              <a:rPr lang="en-US" dirty="0" err="1"/>
              <a:t>correre</a:t>
            </a:r>
            <a:r>
              <a:rPr lang="en-US" dirty="0"/>
              <a:t> </a:t>
            </a:r>
            <a:r>
              <a:rPr lang="en-US" dirty="0" err="1"/>
              <a:t>liberamente</a:t>
            </a:r>
            <a:r>
              <a:rPr lang="en-US" dirty="0"/>
              <a:t> </a:t>
            </a:r>
            <a:r>
              <a:rPr lang="en-US" dirty="0" err="1"/>
              <a:t>sulla</a:t>
            </a:r>
            <a:r>
              <a:rPr lang="en-US" dirty="0"/>
              <a:t> </a:t>
            </a:r>
            <a:r>
              <a:rPr lang="en-US" dirty="0" err="1"/>
              <a:t>superficie</a:t>
            </a:r>
            <a:r>
              <a:rPr lang="en-US" dirty="0"/>
              <a:t> </a:t>
            </a:r>
            <a:r>
              <a:rPr lang="en-US" dirty="0" err="1"/>
              <a:t>aperta</a:t>
            </a:r>
            <a:r>
              <a:rPr lang="en-US" dirty="0"/>
              <a:t> di una </a:t>
            </a:r>
            <a:r>
              <a:rPr lang="en-US" dirty="0" err="1"/>
              <a:t>ruota</a:t>
            </a:r>
            <a:r>
              <a:rPr lang="en-US" dirty="0"/>
              <a:t> </a:t>
            </a:r>
            <a:r>
              <a:rPr lang="en-US" dirty="0" err="1"/>
              <a:t>inclinata</a:t>
            </a:r>
            <a:r>
              <a:rPr lang="en-US" dirty="0"/>
              <a:t> </a:t>
            </a:r>
            <a:r>
              <a:rPr lang="en-US" dirty="0" err="1"/>
              <a:t>posta</a:t>
            </a:r>
            <a:r>
              <a:rPr lang="en-US" dirty="0"/>
              <a:t> </a:t>
            </a:r>
            <a:r>
              <a:rPr lang="en-US" dirty="0" err="1"/>
              <a:t>all'interno</a:t>
            </a:r>
            <a:r>
              <a:rPr lang="en-US" dirty="0"/>
              <a:t> di una </a:t>
            </a:r>
            <a:r>
              <a:rPr lang="en-US" dirty="0" err="1"/>
              <a:t>gabbia</a:t>
            </a:r>
            <a:r>
              <a:rPr lang="en-US" dirty="0"/>
              <a:t> standard per topi. Le </a:t>
            </a:r>
            <a:r>
              <a:rPr lang="en-US" dirty="0" err="1"/>
              <a:t>rotazioni</a:t>
            </a:r>
            <a:r>
              <a:rPr lang="en-US" dirty="0"/>
              <a:t> </a:t>
            </a:r>
            <a:r>
              <a:rPr lang="en-US" dirty="0" err="1"/>
              <a:t>vengono</a:t>
            </a:r>
            <a:r>
              <a:rPr lang="en-US" dirty="0"/>
              <a:t> </a:t>
            </a:r>
            <a:r>
              <a:rPr lang="en-US" dirty="0" err="1"/>
              <a:t>trasmesse</a:t>
            </a:r>
            <a:r>
              <a:rPr lang="en-US" dirty="0"/>
              <a:t> </a:t>
            </a:r>
            <a:r>
              <a:rPr lang="en-US" dirty="0" err="1"/>
              <a:t>elettronicamente</a:t>
            </a:r>
            <a:r>
              <a:rPr lang="en-US" dirty="0"/>
              <a:t> a un hub USB in modo </a:t>
            </a:r>
            <a:r>
              <a:rPr lang="en-US" dirty="0" err="1"/>
              <a:t>che</a:t>
            </a:r>
            <a:r>
              <a:rPr lang="en-US" dirty="0"/>
              <a:t> la </a:t>
            </a:r>
            <a:r>
              <a:rPr lang="en-US" dirty="0" err="1"/>
              <a:t>frequenza</a:t>
            </a:r>
            <a:r>
              <a:rPr lang="en-US" dirty="0"/>
              <a:t> e la </a:t>
            </a:r>
            <a:r>
              <a:rPr lang="en-US" dirty="0" err="1"/>
              <a:t>velocità</a:t>
            </a:r>
            <a:r>
              <a:rPr lang="en-US" dirty="0"/>
              <a:t> di </a:t>
            </a:r>
            <a:r>
              <a:rPr lang="en-US" dirty="0" err="1"/>
              <a:t>esecuzione</a:t>
            </a:r>
            <a:r>
              <a:rPr lang="en-US" dirty="0"/>
              <a:t> </a:t>
            </a:r>
            <a:r>
              <a:rPr lang="en-US" dirty="0" err="1"/>
              <a:t>possano</a:t>
            </a:r>
            <a:r>
              <a:rPr lang="en-US" dirty="0"/>
              <a:t> </a:t>
            </a:r>
            <a:r>
              <a:rPr lang="en-US" dirty="0" err="1"/>
              <a:t>essere</a:t>
            </a:r>
            <a:r>
              <a:rPr lang="en-US" dirty="0"/>
              <a:t> </a:t>
            </a:r>
            <a:r>
              <a:rPr lang="en-US" dirty="0" err="1"/>
              <a:t>acquisite</a:t>
            </a:r>
            <a:r>
              <a:rPr lang="en-US" dirty="0"/>
              <a:t> in un software per </a:t>
            </a:r>
            <a:r>
              <a:rPr lang="en-US" dirty="0" err="1"/>
              <a:t>l'archiviazione</a:t>
            </a:r>
            <a:r>
              <a:rPr lang="en-US" dirty="0"/>
              <a:t> e </a:t>
            </a:r>
            <a:r>
              <a:rPr lang="en-US" dirty="0" err="1"/>
              <a:t>l'analisi</a:t>
            </a:r>
            <a:r>
              <a:rPr lang="en-US" dirty="0"/>
              <a:t> </a:t>
            </a:r>
            <a:r>
              <a:rPr lang="en-US" dirty="0" err="1"/>
              <a:t>dei</a:t>
            </a:r>
            <a:r>
              <a:rPr lang="en-US" dirty="0"/>
              <a:t> </a:t>
            </a:r>
            <a:r>
              <a:rPr lang="en-US" dirty="0" err="1"/>
              <a:t>dati</a:t>
            </a:r>
            <a:r>
              <a:rPr lang="en-US" dirty="0"/>
              <a:t> per </a:t>
            </a:r>
            <a:r>
              <a:rPr lang="en-US" dirty="0" err="1"/>
              <a:t>periodi</a:t>
            </a:r>
            <a:r>
              <a:rPr lang="en-US" dirty="0"/>
              <a:t> di tempo </a:t>
            </a:r>
            <a:r>
              <a:rPr lang="en-US" dirty="0" err="1"/>
              <a:t>variabili</a:t>
            </a:r>
            <a:r>
              <a:rPr lang="en-US" dirty="0"/>
              <a:t>. Il primo </a:t>
            </a:r>
            <a:r>
              <a:rPr lang="en-US" dirty="0" err="1"/>
              <a:t>grafico</a:t>
            </a:r>
            <a:r>
              <a:rPr lang="en-US" dirty="0"/>
              <a:t> </a:t>
            </a:r>
            <a:r>
              <a:rPr lang="en-US" dirty="0" err="1"/>
              <a:t>riporta</a:t>
            </a:r>
            <a:r>
              <a:rPr lang="en-US" dirty="0"/>
              <a:t> il </a:t>
            </a:r>
            <a:r>
              <a:rPr lang="en-US" dirty="0" err="1"/>
              <a:t>cambiamento</a:t>
            </a:r>
            <a:r>
              <a:rPr lang="en-US" dirty="0"/>
              <a:t> in </a:t>
            </a:r>
            <a:r>
              <a:rPr lang="en-US" dirty="0" err="1"/>
              <a:t>percentuale</a:t>
            </a:r>
            <a:r>
              <a:rPr lang="en-US" dirty="0"/>
              <a:t> </a:t>
            </a:r>
            <a:r>
              <a:rPr lang="en-US" dirty="0" err="1"/>
              <a:t>della</a:t>
            </a:r>
            <a:r>
              <a:rPr lang="en-US" dirty="0"/>
              <a:t> </a:t>
            </a:r>
            <a:r>
              <a:rPr lang="en-US" dirty="0" err="1"/>
              <a:t>capacità</a:t>
            </a:r>
            <a:r>
              <a:rPr lang="en-US" dirty="0"/>
              <a:t> </a:t>
            </a:r>
            <a:r>
              <a:rPr lang="en-US" dirty="0" err="1"/>
              <a:t>motoria</a:t>
            </a:r>
            <a:r>
              <a:rPr lang="en-US" dirty="0"/>
              <a:t> rispetto </a:t>
            </a:r>
            <a:r>
              <a:rPr lang="en-US" dirty="0" err="1"/>
              <a:t>alla</a:t>
            </a:r>
            <a:r>
              <a:rPr lang="en-US" dirty="0"/>
              <a:t> baseline </a:t>
            </a:r>
            <a:r>
              <a:rPr lang="en-US" dirty="0" err="1"/>
              <a:t>dei</a:t>
            </a:r>
            <a:r>
              <a:rPr lang="en-US" dirty="0"/>
              <a:t> 4 experimental groups (Control, G1, G2, G3): è </a:t>
            </a:r>
            <a:r>
              <a:rPr lang="en-US" dirty="0" err="1"/>
              <a:t>possibile</a:t>
            </a:r>
            <a:r>
              <a:rPr lang="en-US" dirty="0"/>
              <a:t> </a:t>
            </a:r>
            <a:r>
              <a:rPr lang="en-US" dirty="0" err="1"/>
              <a:t>notare</a:t>
            </a:r>
            <a:r>
              <a:rPr lang="en-US" dirty="0"/>
              <a:t> come al secondo follow-up (D30) </a:t>
            </a:r>
            <a:r>
              <a:rPr lang="en-US" dirty="0" err="1"/>
              <a:t>i</a:t>
            </a:r>
            <a:r>
              <a:rPr lang="en-US" dirty="0"/>
              <a:t> topi del </a:t>
            </a:r>
            <a:r>
              <a:rPr lang="en-US" dirty="0" err="1"/>
              <a:t>gruppo</a:t>
            </a:r>
            <a:r>
              <a:rPr lang="en-US" dirty="0"/>
              <a:t> G3 (</a:t>
            </a:r>
            <a:r>
              <a:rPr lang="en-US" dirty="0" err="1"/>
              <a:t>trasdotti</a:t>
            </a:r>
            <a:r>
              <a:rPr lang="en-US" dirty="0"/>
              <a:t> con AAV1-ESR1/2 e </a:t>
            </a:r>
            <a:r>
              <a:rPr lang="en-US" dirty="0" err="1"/>
              <a:t>trattati</a:t>
            </a:r>
            <a:r>
              <a:rPr lang="en-US" dirty="0"/>
              <a:t> con E2) </a:t>
            </a:r>
            <a:r>
              <a:rPr lang="en-US" dirty="0" err="1"/>
              <a:t>mostrano</a:t>
            </a:r>
            <a:r>
              <a:rPr lang="en-US" dirty="0"/>
              <a:t> un </a:t>
            </a:r>
            <a:r>
              <a:rPr lang="en-US" dirty="0" err="1"/>
              <a:t>buon</a:t>
            </a:r>
            <a:r>
              <a:rPr lang="en-US" dirty="0"/>
              <a:t> </a:t>
            </a:r>
            <a:r>
              <a:rPr lang="en-US" dirty="0" err="1"/>
              <a:t>recupero</a:t>
            </a:r>
            <a:r>
              <a:rPr lang="en-US" dirty="0"/>
              <a:t> di </a:t>
            </a:r>
            <a:r>
              <a:rPr lang="en-US" dirty="0" err="1"/>
              <a:t>funzionalità</a:t>
            </a:r>
            <a:r>
              <a:rPr lang="en-US" dirty="0"/>
              <a:t> </a:t>
            </a:r>
            <a:r>
              <a:rPr lang="en-US" dirty="0" err="1"/>
              <a:t>motoria</a:t>
            </a:r>
            <a:r>
              <a:rPr lang="en-US" dirty="0"/>
              <a:t>. </a:t>
            </a:r>
          </a:p>
          <a:p>
            <a:pPr lvl="0"/>
            <a:r>
              <a:rPr lang="en-US" dirty="0"/>
              <a:t>Il secondo test </a:t>
            </a:r>
            <a:r>
              <a:rPr lang="en-US" dirty="0" err="1"/>
              <a:t>motorio</a:t>
            </a:r>
            <a:r>
              <a:rPr lang="en-US" dirty="0"/>
              <a:t> a cui </a:t>
            </a:r>
            <a:r>
              <a:rPr lang="en-US" dirty="0" err="1"/>
              <a:t>i</a:t>
            </a:r>
            <a:r>
              <a:rPr lang="en-US" dirty="0"/>
              <a:t> </a:t>
            </a:r>
            <a:r>
              <a:rPr lang="en-US" dirty="0" err="1"/>
              <a:t>nostri</a:t>
            </a:r>
            <a:r>
              <a:rPr lang="en-US" dirty="0"/>
              <a:t> </a:t>
            </a:r>
            <a:r>
              <a:rPr lang="en-US" dirty="0" err="1"/>
              <a:t>gruppi</a:t>
            </a:r>
            <a:r>
              <a:rPr lang="en-US" dirty="0"/>
              <a:t> di topi </a:t>
            </a:r>
            <a:r>
              <a:rPr lang="en-US" dirty="0" err="1"/>
              <a:t>vengono</a:t>
            </a:r>
            <a:r>
              <a:rPr lang="en-US" dirty="0"/>
              <a:t> </a:t>
            </a:r>
            <a:r>
              <a:rPr lang="en-US" dirty="0" err="1"/>
              <a:t>sottoposti</a:t>
            </a:r>
            <a:r>
              <a:rPr lang="en-US" dirty="0"/>
              <a:t> è il Beam Test, in cui </a:t>
            </a:r>
            <a:r>
              <a:rPr lang="en-US" dirty="0" err="1"/>
              <a:t>viene</a:t>
            </a:r>
            <a:r>
              <a:rPr lang="en-US" dirty="0"/>
              <a:t> </a:t>
            </a:r>
            <a:r>
              <a:rPr lang="en-US" dirty="0" err="1"/>
              <a:t>riportata</a:t>
            </a:r>
            <a:r>
              <a:rPr lang="en-US" dirty="0"/>
              <a:t> la </a:t>
            </a:r>
            <a:r>
              <a:rPr lang="en-US" dirty="0" err="1"/>
              <a:t>percentuale</a:t>
            </a:r>
            <a:r>
              <a:rPr lang="en-US" dirty="0"/>
              <a:t> del </a:t>
            </a:r>
            <a:r>
              <a:rPr lang="en-US" dirty="0" err="1"/>
              <a:t>numero</a:t>
            </a:r>
            <a:r>
              <a:rPr lang="en-US" dirty="0"/>
              <a:t> di volte in cui il topo </a:t>
            </a:r>
            <a:r>
              <a:rPr lang="en-US" dirty="0" err="1"/>
              <a:t>scivola</a:t>
            </a:r>
            <a:r>
              <a:rPr lang="en-US" dirty="0"/>
              <a:t>, </a:t>
            </a:r>
            <a:r>
              <a:rPr lang="en-US" dirty="0" err="1"/>
              <a:t>sottolineando</a:t>
            </a:r>
            <a:r>
              <a:rPr lang="en-US" dirty="0"/>
              <a:t> </a:t>
            </a:r>
            <a:r>
              <a:rPr lang="en-US" dirty="0" err="1"/>
              <a:t>ancora</a:t>
            </a:r>
            <a:r>
              <a:rPr lang="en-US" dirty="0"/>
              <a:t> una volta </a:t>
            </a:r>
            <a:r>
              <a:rPr lang="en-US" dirty="0" err="1"/>
              <a:t>l'efficacia</a:t>
            </a:r>
            <a:r>
              <a:rPr lang="en-US" dirty="0"/>
              <a:t> del nostro </a:t>
            </a:r>
            <a:r>
              <a:rPr lang="en-US" dirty="0" err="1"/>
              <a:t>trattamento</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risultati riportati dagli studi in vitro dimostrano che le cellule endoteliali trasdotte con il gene che codifica per i recettori degli estrogeni sono più proliferative e mostrano una migliore performance migratoria rispetto alle cellule endoteliali di controllo, quando vengono trattate con il 17beta-estradiolo. In vivo, le analisi sulle prestazioni motorie dei topi e l'angiografia hanno evidenziato come i topi C57B/6J trattati con terapia combinata mostrino una marcata crescita nella vascolarizzazione degli arti inferiori; inoltre, le funzioni motorie e i parametri vitali hanno avuto un miglioramento in seguito alla strategia combinata. </a:t>
            </a:r>
          </a:p>
          <a:p>
            <a:pPr lvl="0"/>
            <a:r>
              <a:rPr lang="en-US"/>
              <a:t>Basandoci sui risultati ottenuti possiamo ipotizzare che la stimolazione angiogenica potrebbe rappresentare un nuovo approccio terapeutico per gestire l'insufficienza arteriosa provocata dall'arteriopatia periferica.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Diversi dati in letteratura ci riportano il ruolo degli estrogeni  nella prevenzione della disfunzione endoteliale, nella guarigione e nell'aumento dell'angiogenesi. Tuttavia il meccanismo d'azione degli estrogeni è molto complesso e coinvolge diversi target e vie di segnalazione. Ciò che noi abbiamo cercato di fare è stato trovare un approccio che ci guidasse verso una segnalazione selettiva per pathway e tessuto. Nonostante ciò in letteratura sono annoverati side effects inerenti soprattutto alla disregolazione del rapporto ERα/β che potrebbe portare allo sviluppo di neoplasie. </a:t>
            </a:r>
          </a:p>
          <a:p>
            <a:pPr lvl="0"/>
            <a:r>
              <a:rPr lang="en-US"/>
              <a:t>Se ciò si dovesse verificare proponiamo un backup plan, ovvero l'inserzione di un gene suicida o l'aggiunta di un sistema TK-GVC al nostro vettore che ci permetterebbe di controllare gli effetti indesiderati della terapia. </a:t>
            </a:r>
          </a:p>
          <a:p>
            <a:pPr lvl="0"/>
            <a:r>
              <a:rPr lang="en-US"/>
              <a:t>Il ruolo degli estrogeni e dei molteplici recettori nel benessere e nella malattia è molto eterogeneo, per cui gli effetti collaterali potrebbero essere molteplici e coinvolgere diversi distretti corporei. Proponiamo quindi la somministrazione di dosi più basse di estradiolo o la sostituzione di questo con estrogeni meno potenti come estrone ed estriolo. D'altra parte la conoscenza del meccanismo d'azione degli estrogeni è in continua evoluzione e potrebbe portare ad opzioni terapeutiche nuove e più sicure.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Il periodo, di circa un anno, comprende: </a:t>
            </a:r>
          </a:p>
          <a:p>
            <a:pPr lvl="0"/>
            <a:r>
              <a:rPr lang="en-US"/>
              <a:t>Iter burocratici;</a:t>
            </a:r>
          </a:p>
          <a:p>
            <a:pPr lvl="0"/>
            <a:r>
              <a:rPr lang="en-US"/>
              <a:t>determinazione membri </a:t>
            </a:r>
          </a:p>
          <a:p>
            <a:pPr lvl="0"/>
            <a:r>
              <a:rPr lang="en-US"/>
              <a:t>OPBA (organismo proposto al benessere degli animali), tra cui un veterinario (ex. art 26 d.lgs 26/2014).;</a:t>
            </a:r>
          </a:p>
          <a:p>
            <a:pPr lvl="0"/>
            <a:r>
              <a:rPr lang="en-US"/>
              <a:t>inventario e acquisto materiali;</a:t>
            </a:r>
          </a:p>
          <a:p>
            <a:pPr lvl="0"/>
            <a:r>
              <a:rPr lang="en-US"/>
              <a:t>allevamento e stabulazione degli animali da laboratorio;</a:t>
            </a:r>
          </a:p>
          <a:p>
            <a:pPr lvl="0"/>
            <a:r>
              <a:rPr lang="en-US"/>
              <a:t>procedure sperimentali in vitro e in vivo;</a:t>
            </a:r>
          </a:p>
          <a:p>
            <a:pPr lvl="0"/>
            <a:r>
              <a:rPr lang="en-US"/>
              <a:t>analisi; </a:t>
            </a:r>
          </a:p>
          <a:p>
            <a:pPr lvl="0"/>
            <a:r>
              <a:rPr lang="en-US"/>
              <a:t>follow-up.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Vi ringraziamo per l'attenzione!</a:t>
            </a:r>
          </a:p>
          <a:p>
            <a:pPr lvl="0"/>
            <a:endParaRPr lang="en-US"/>
          </a:p>
          <a:p>
            <a:pPr lvl="0"/>
            <a:r>
              <a:rPr lang="en-US"/>
              <a:t>Edoardo, Giorgia, Chiara S.,</a:t>
            </a:r>
          </a:p>
          <a:p>
            <a:pPr lvl="0"/>
            <a:r>
              <a:rPr lang="en-US"/>
              <a:t>Chiara P. e Roberta.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Secondo </a:t>
            </a:r>
            <a:r>
              <a:rPr lang="en-US" dirty="0" err="1"/>
              <a:t>l’European</a:t>
            </a:r>
            <a:r>
              <a:rPr lang="en-US" dirty="0"/>
              <a:t> Society of Cardiology (ESC), la </a:t>
            </a:r>
            <a:r>
              <a:rPr lang="en-US" dirty="0" err="1"/>
              <a:t>prevalenza</a:t>
            </a:r>
            <a:r>
              <a:rPr lang="en-US" dirty="0"/>
              <a:t> </a:t>
            </a:r>
            <a:r>
              <a:rPr lang="en-US" dirty="0" err="1"/>
              <a:t>dell’arteriopatia</a:t>
            </a:r>
            <a:r>
              <a:rPr lang="en-US" dirty="0"/>
              <a:t> </a:t>
            </a:r>
            <a:r>
              <a:rPr lang="en-US" dirty="0" err="1"/>
              <a:t>periferica</a:t>
            </a:r>
            <a:r>
              <a:rPr lang="en-US" dirty="0"/>
              <a:t> (PAD) è </a:t>
            </a:r>
            <a:r>
              <a:rPr lang="en-US" dirty="0" err="1"/>
              <a:t>significativamente</a:t>
            </a:r>
            <a:r>
              <a:rPr lang="en-US" dirty="0"/>
              <a:t> </a:t>
            </a:r>
            <a:r>
              <a:rPr lang="en-US" dirty="0" err="1"/>
              <a:t>alta.</a:t>
            </a:r>
            <a:endParaRPr lang="en-US" dirty="0"/>
          </a:p>
          <a:p>
            <a:pPr lvl="0"/>
            <a:r>
              <a:rPr lang="en-US" dirty="0"/>
              <a:t>E' un </a:t>
            </a:r>
            <a:r>
              <a:rPr lang="en-US" dirty="0" err="1"/>
              <a:t>disturbo</a:t>
            </a:r>
            <a:r>
              <a:rPr lang="en-US" dirty="0"/>
              <a:t> </a:t>
            </a:r>
            <a:r>
              <a:rPr lang="en-US" dirty="0" err="1"/>
              <a:t>circolatorio</a:t>
            </a:r>
            <a:r>
              <a:rPr lang="en-US" dirty="0"/>
              <a:t> in cui le </a:t>
            </a:r>
            <a:r>
              <a:rPr lang="en-US" dirty="0" err="1"/>
              <a:t>arterie</a:t>
            </a:r>
            <a:r>
              <a:rPr lang="en-US" dirty="0"/>
              <a:t> </a:t>
            </a:r>
            <a:r>
              <a:rPr lang="en-US" dirty="0" err="1"/>
              <a:t>periferiche</a:t>
            </a:r>
            <a:r>
              <a:rPr lang="en-US" dirty="0"/>
              <a:t> </a:t>
            </a:r>
            <a:r>
              <a:rPr lang="en-US" dirty="0" err="1"/>
              <a:t>che</a:t>
            </a:r>
            <a:r>
              <a:rPr lang="en-US" dirty="0"/>
              <a:t> </a:t>
            </a:r>
            <a:r>
              <a:rPr lang="en-US" dirty="0" err="1"/>
              <a:t>trasportano</a:t>
            </a:r>
            <a:r>
              <a:rPr lang="en-US" dirty="0"/>
              <a:t> il </a:t>
            </a:r>
            <a:r>
              <a:rPr lang="en-US" dirty="0" err="1"/>
              <a:t>sangue</a:t>
            </a:r>
            <a:r>
              <a:rPr lang="en-US" dirty="0"/>
              <a:t> </a:t>
            </a:r>
            <a:r>
              <a:rPr lang="en-US" dirty="0" err="1"/>
              <a:t>agli</a:t>
            </a:r>
            <a:r>
              <a:rPr lang="en-US" dirty="0"/>
              <a:t> arti </a:t>
            </a:r>
            <a:r>
              <a:rPr lang="en-US" dirty="0" err="1"/>
              <a:t>inferiori</a:t>
            </a:r>
            <a:r>
              <a:rPr lang="en-US" dirty="0"/>
              <a:t> </a:t>
            </a:r>
            <a:r>
              <a:rPr lang="en-US" dirty="0" err="1"/>
              <a:t>si</a:t>
            </a:r>
            <a:r>
              <a:rPr lang="en-US" dirty="0"/>
              <a:t> </a:t>
            </a:r>
            <a:r>
              <a:rPr lang="en-US" dirty="0" err="1"/>
              <a:t>restringono</a:t>
            </a:r>
            <a:r>
              <a:rPr lang="en-US" dirty="0"/>
              <a:t>, </a:t>
            </a:r>
            <a:r>
              <a:rPr lang="en-US" dirty="0" err="1"/>
              <a:t>riducendo</a:t>
            </a:r>
            <a:r>
              <a:rPr lang="en-US" dirty="0"/>
              <a:t> il </a:t>
            </a:r>
            <a:r>
              <a:rPr lang="en-US" dirty="0" err="1"/>
              <a:t>flusso</a:t>
            </a:r>
            <a:r>
              <a:rPr lang="en-US" dirty="0"/>
              <a:t> di </a:t>
            </a:r>
            <a:r>
              <a:rPr lang="en-US" dirty="0" err="1"/>
              <a:t>sangue</a:t>
            </a:r>
            <a:r>
              <a:rPr lang="en-US" dirty="0"/>
              <a:t> e di </a:t>
            </a:r>
            <a:r>
              <a:rPr lang="en-US" dirty="0" err="1"/>
              <a:t>ossigeno</a:t>
            </a:r>
            <a:r>
              <a:rPr lang="en-US" dirty="0"/>
              <a:t>.</a:t>
            </a:r>
          </a:p>
          <a:p>
            <a:pPr lvl="0"/>
            <a:endParaRPr lang="en-US" dirty="0"/>
          </a:p>
          <a:p>
            <a:pPr lvl="0"/>
            <a:r>
              <a:rPr lang="en-US" dirty="0" err="1"/>
              <a:t>Diversi</a:t>
            </a:r>
            <a:r>
              <a:rPr lang="en-US" dirty="0"/>
              <a:t> </a:t>
            </a:r>
            <a:r>
              <a:rPr lang="en-US" dirty="0" err="1"/>
              <a:t>dati</a:t>
            </a:r>
            <a:r>
              <a:rPr lang="en-US" dirty="0"/>
              <a:t> </a:t>
            </a:r>
            <a:r>
              <a:rPr lang="en-US" dirty="0" err="1"/>
              <a:t>indicano</a:t>
            </a:r>
            <a:r>
              <a:rPr lang="en-US" dirty="0"/>
              <a:t> </a:t>
            </a:r>
            <a:r>
              <a:rPr lang="en-US" dirty="0" err="1"/>
              <a:t>gli</a:t>
            </a:r>
            <a:r>
              <a:rPr lang="en-US" dirty="0"/>
              <a:t> </a:t>
            </a:r>
            <a:r>
              <a:rPr lang="en-US" dirty="0" err="1"/>
              <a:t>ormoni</a:t>
            </a:r>
            <a:r>
              <a:rPr lang="en-US" dirty="0"/>
              <a:t> </a:t>
            </a:r>
            <a:r>
              <a:rPr lang="en-US" dirty="0" err="1"/>
              <a:t>steroidei</a:t>
            </a:r>
            <a:r>
              <a:rPr lang="en-US" dirty="0"/>
              <a:t>, specie il 17β-</a:t>
            </a:r>
            <a:r>
              <a:rPr lang="en-US" dirty="0" err="1"/>
              <a:t>estradiolo</a:t>
            </a:r>
            <a:r>
              <a:rPr lang="en-US" dirty="0"/>
              <a:t> (E2), come </a:t>
            </a:r>
            <a:r>
              <a:rPr lang="en-US" dirty="0" err="1"/>
              <a:t>possibili</a:t>
            </a:r>
            <a:r>
              <a:rPr lang="en-US" dirty="0"/>
              <a:t> </a:t>
            </a:r>
            <a:r>
              <a:rPr lang="en-US" dirty="0" err="1"/>
              <a:t>attori</a:t>
            </a:r>
            <a:r>
              <a:rPr lang="en-US" dirty="0"/>
              <a:t> </a:t>
            </a:r>
            <a:r>
              <a:rPr lang="en-US" dirty="0" err="1"/>
              <a:t>nella</a:t>
            </a:r>
            <a:r>
              <a:rPr lang="en-US" dirty="0"/>
              <a:t> </a:t>
            </a:r>
            <a:r>
              <a:rPr lang="en-US" dirty="0" err="1"/>
              <a:t>protezione</a:t>
            </a:r>
            <a:r>
              <a:rPr lang="en-US" dirty="0"/>
              <a:t> </a:t>
            </a:r>
            <a:r>
              <a:rPr lang="en-US" dirty="0" err="1"/>
              <a:t>dei</a:t>
            </a:r>
            <a:r>
              <a:rPr lang="en-US" dirty="0"/>
              <a:t> </a:t>
            </a:r>
            <a:r>
              <a:rPr lang="en-US" dirty="0" err="1"/>
              <a:t>vasi</a:t>
            </a:r>
            <a:r>
              <a:rPr lang="en-US" dirty="0"/>
              <a:t> e </a:t>
            </a:r>
            <a:r>
              <a:rPr lang="en-US" dirty="0" err="1"/>
              <a:t>nell'angiogenesi</a:t>
            </a:r>
            <a:r>
              <a:rPr lang="en-US" dirty="0"/>
              <a:t>. La </a:t>
            </a:r>
            <a:r>
              <a:rPr lang="en-US" dirty="0" err="1"/>
              <a:t>loro</a:t>
            </a:r>
            <a:r>
              <a:rPr lang="en-US" dirty="0"/>
              <a:t> azione è </a:t>
            </a:r>
            <a:r>
              <a:rPr lang="en-US" dirty="0" err="1"/>
              <a:t>mediata</a:t>
            </a:r>
            <a:r>
              <a:rPr lang="en-US" dirty="0"/>
              <a:t> da due </a:t>
            </a:r>
            <a:r>
              <a:rPr lang="en-US" dirty="0" err="1"/>
              <a:t>recettori</a:t>
            </a:r>
            <a:r>
              <a:rPr lang="en-US" dirty="0"/>
              <a:t> </a:t>
            </a:r>
            <a:r>
              <a:rPr lang="en-US" dirty="0" err="1"/>
              <a:t>nucleari</a:t>
            </a:r>
            <a:r>
              <a:rPr lang="en-US" dirty="0"/>
              <a:t>, ERα ed ERβ. E2 </a:t>
            </a:r>
            <a:r>
              <a:rPr lang="en-US" dirty="0" err="1"/>
              <a:t>sembra</a:t>
            </a:r>
            <a:r>
              <a:rPr lang="en-US" dirty="0"/>
              <a:t> </a:t>
            </a:r>
            <a:r>
              <a:rPr lang="en-US" dirty="0" err="1"/>
              <a:t>inoltre</a:t>
            </a:r>
            <a:r>
              <a:rPr lang="en-US" dirty="0"/>
              <a:t> </a:t>
            </a:r>
            <a:r>
              <a:rPr lang="en-US" dirty="0" err="1"/>
              <a:t>regolare</a:t>
            </a:r>
            <a:r>
              <a:rPr lang="en-US" dirty="0"/>
              <a:t> </a:t>
            </a:r>
            <a:r>
              <a:rPr lang="en-US" dirty="0" err="1"/>
              <a:t>l'induzione</a:t>
            </a:r>
            <a:r>
              <a:rPr lang="en-US" dirty="0"/>
              <a:t> di </a:t>
            </a:r>
            <a:r>
              <a:rPr lang="en-US" dirty="0" err="1"/>
              <a:t>chemochine</a:t>
            </a:r>
            <a:r>
              <a:rPr lang="en-US" dirty="0"/>
              <a:t> e </a:t>
            </a:r>
            <a:r>
              <a:rPr lang="en-US" dirty="0" err="1"/>
              <a:t>citochine</a:t>
            </a:r>
            <a:r>
              <a:rPr lang="en-US" dirty="0"/>
              <a:t>, </a:t>
            </a:r>
            <a:r>
              <a:rPr lang="en-US" dirty="0" err="1"/>
              <a:t>nonchè</a:t>
            </a:r>
            <a:r>
              <a:rPr lang="en-US" dirty="0"/>
              <a:t> </a:t>
            </a:r>
            <a:r>
              <a:rPr lang="en-US" dirty="0" err="1"/>
              <a:t>modulare</a:t>
            </a:r>
            <a:r>
              <a:rPr lang="en-US" dirty="0"/>
              <a:t> </a:t>
            </a:r>
            <a:r>
              <a:rPr lang="en-US" dirty="0" err="1"/>
              <a:t>l'azione</a:t>
            </a:r>
            <a:r>
              <a:rPr lang="en-US" dirty="0"/>
              <a:t> </a:t>
            </a:r>
            <a:r>
              <a:rPr lang="en-US" dirty="0" err="1"/>
              <a:t>dei</a:t>
            </a:r>
            <a:r>
              <a:rPr lang="en-US" dirty="0"/>
              <a:t> </a:t>
            </a:r>
            <a:r>
              <a:rPr lang="en-US" dirty="0" err="1"/>
              <a:t>macrofagi</a:t>
            </a:r>
            <a:r>
              <a:rPr lang="en-US" dirty="0"/>
              <a:t> (</a:t>
            </a:r>
            <a:r>
              <a:rPr lang="en-US" dirty="0" err="1"/>
              <a:t>importanti</a:t>
            </a:r>
            <a:r>
              <a:rPr lang="en-US" dirty="0"/>
              <a:t> </a:t>
            </a:r>
            <a:r>
              <a:rPr lang="en-US" dirty="0" err="1"/>
              <a:t>nella</a:t>
            </a:r>
            <a:r>
              <a:rPr lang="en-US" dirty="0"/>
              <a:t> </a:t>
            </a:r>
            <a:r>
              <a:rPr lang="en-US" dirty="0" err="1"/>
              <a:t>neoangiogenesi</a:t>
            </a:r>
            <a:r>
              <a:rPr lang="en-US" dirty="0"/>
              <a:t> e </a:t>
            </a:r>
            <a:r>
              <a:rPr lang="en-US" dirty="0" err="1"/>
              <a:t>nella</a:t>
            </a:r>
            <a:r>
              <a:rPr lang="en-US" dirty="0"/>
              <a:t> </a:t>
            </a:r>
            <a:r>
              <a:rPr lang="en-US" dirty="0" err="1"/>
              <a:t>riduzione</a:t>
            </a:r>
            <a:r>
              <a:rPr lang="en-US" dirty="0"/>
              <a:t> </a:t>
            </a:r>
            <a:r>
              <a:rPr lang="en-US" dirty="0" err="1"/>
              <a:t>delle</a:t>
            </a:r>
            <a:r>
              <a:rPr lang="en-US" dirty="0"/>
              <a:t> </a:t>
            </a:r>
            <a:r>
              <a:rPr lang="en-US" dirty="0" err="1"/>
              <a:t>placche</a:t>
            </a:r>
            <a:r>
              <a:rPr lang="en-US" dirty="0"/>
              <a:t> </a:t>
            </a:r>
            <a:r>
              <a:rPr lang="en-US" dirty="0" err="1"/>
              <a:t>arteriosclerotiche</a:t>
            </a:r>
            <a:r>
              <a:rPr lang="en-US" dirty="0"/>
              <a:t>).</a:t>
            </a:r>
          </a:p>
          <a:p>
            <a:pPr lvl="0"/>
            <a:endParaRPr lang="en-US" dirty="0"/>
          </a:p>
          <a:p>
            <a:pPr lvl="0"/>
            <a:r>
              <a:rPr lang="en-US" dirty="0"/>
              <a:t>Nella </a:t>
            </a:r>
            <a:r>
              <a:rPr lang="en-US" dirty="0" err="1"/>
              <a:t>letteratura</a:t>
            </a:r>
            <a:r>
              <a:rPr lang="en-US" dirty="0"/>
              <a:t>, è </a:t>
            </a:r>
            <a:r>
              <a:rPr lang="en-US" dirty="0" err="1"/>
              <a:t>inoltre</a:t>
            </a:r>
            <a:r>
              <a:rPr lang="en-US" dirty="0"/>
              <a:t> </a:t>
            </a:r>
            <a:r>
              <a:rPr lang="en-US" dirty="0" err="1"/>
              <a:t>annoverata</a:t>
            </a:r>
            <a:r>
              <a:rPr lang="en-US" dirty="0"/>
              <a:t> la </a:t>
            </a:r>
            <a:r>
              <a:rPr lang="en-US" dirty="0" err="1"/>
              <a:t>riduzione</a:t>
            </a:r>
            <a:r>
              <a:rPr lang="en-US" dirty="0"/>
              <a:t> </a:t>
            </a:r>
            <a:r>
              <a:rPr lang="en-US" dirty="0" err="1"/>
              <a:t>dei</a:t>
            </a:r>
            <a:r>
              <a:rPr lang="en-US" dirty="0"/>
              <a:t> </a:t>
            </a:r>
            <a:r>
              <a:rPr lang="en-US" dirty="0" err="1"/>
              <a:t>livelli</a:t>
            </a:r>
            <a:r>
              <a:rPr lang="en-US" dirty="0"/>
              <a:t> di </a:t>
            </a:r>
            <a:r>
              <a:rPr lang="en-US" dirty="0" err="1"/>
              <a:t>espressione</a:t>
            </a:r>
            <a:r>
              <a:rPr lang="en-US" dirty="0"/>
              <a:t> </a:t>
            </a:r>
            <a:r>
              <a:rPr lang="en-US" dirty="0" err="1"/>
              <a:t>dei</a:t>
            </a:r>
            <a:r>
              <a:rPr lang="en-US" dirty="0"/>
              <a:t> </a:t>
            </a:r>
            <a:r>
              <a:rPr lang="en-US" dirty="0" err="1"/>
              <a:t>recettori</a:t>
            </a:r>
            <a:r>
              <a:rPr lang="en-US" dirty="0"/>
              <a:t> ERα/β </a:t>
            </a:r>
            <a:r>
              <a:rPr lang="en-US" dirty="0" err="1"/>
              <a:t>nonché</a:t>
            </a:r>
            <a:r>
              <a:rPr lang="en-US" dirty="0"/>
              <a:t> </a:t>
            </a:r>
            <a:r>
              <a:rPr lang="en-US" dirty="0" err="1"/>
              <a:t>degli</a:t>
            </a:r>
            <a:r>
              <a:rPr lang="en-US" dirty="0"/>
              <a:t> </a:t>
            </a:r>
            <a:r>
              <a:rPr lang="en-US" dirty="0" err="1"/>
              <a:t>estrogeni</a:t>
            </a:r>
            <a:r>
              <a:rPr lang="en-US" dirty="0"/>
              <a:t>, </a:t>
            </a:r>
            <a:r>
              <a:rPr lang="en-US" dirty="0" err="1"/>
              <a:t>legata</a:t>
            </a:r>
            <a:r>
              <a:rPr lang="en-US" dirty="0"/>
              <a:t> </a:t>
            </a:r>
            <a:r>
              <a:rPr lang="en-US" dirty="0" err="1"/>
              <a:t>all'invecchiamento</a:t>
            </a:r>
            <a:r>
              <a:rPr lang="en-US" dirty="0"/>
              <a:t>, </a:t>
            </a:r>
            <a:r>
              <a:rPr lang="en-US" dirty="0" err="1"/>
              <a:t>che</a:t>
            </a:r>
            <a:r>
              <a:rPr lang="en-US" dirty="0"/>
              <a:t> </a:t>
            </a:r>
            <a:r>
              <a:rPr lang="en-US" dirty="0" err="1"/>
              <a:t>potrebbe</a:t>
            </a:r>
            <a:r>
              <a:rPr lang="en-US" dirty="0"/>
              <a:t> </a:t>
            </a:r>
            <a:r>
              <a:rPr lang="en-US" dirty="0" err="1"/>
              <a:t>favorire</a:t>
            </a:r>
            <a:r>
              <a:rPr lang="en-US" dirty="0"/>
              <a:t> </a:t>
            </a:r>
            <a:r>
              <a:rPr lang="en-US" dirty="0" err="1"/>
              <a:t>l'insorgenza</a:t>
            </a:r>
            <a:r>
              <a:rPr lang="en-US" dirty="0"/>
              <a:t> di </a:t>
            </a:r>
            <a:r>
              <a:rPr lang="en-US" dirty="0" err="1"/>
              <a:t>arteriopatia</a:t>
            </a:r>
            <a:r>
              <a:rPr lang="en-US" dirty="0"/>
              <a:t> </a:t>
            </a:r>
            <a:r>
              <a:rPr lang="en-US" dirty="0" err="1"/>
              <a:t>periferica</a:t>
            </a:r>
            <a:r>
              <a:rPr lang="en-US" dirty="0"/>
              <a:t>.</a:t>
            </a:r>
          </a:p>
          <a:p>
            <a:pPr lvl="0"/>
            <a:endParaRPr lang="en-US" dirty="0"/>
          </a:p>
          <a:p>
            <a:pPr lvl="0"/>
            <a:endParaRPr lang="en-US" dirty="0"/>
          </a:p>
          <a:p>
            <a:pPr lvl="0"/>
            <a:r>
              <a:rPr lang="en-US" dirty="0"/>
              <a:t>Fonti: www.mesimedical.com</a:t>
            </a:r>
          </a:p>
          <a:p>
            <a:pPr lvl="0"/>
            <a:r>
              <a:rPr lang="en-US" dirty="0" err="1"/>
              <a:t>Trenti</a:t>
            </a:r>
            <a:r>
              <a:rPr lang="en-US" dirty="0"/>
              <a:t> et al. (2018)</a:t>
            </a:r>
          </a:p>
          <a:p>
            <a:pPr lvl="0"/>
            <a:r>
              <a:rPr lang="en-US" dirty="0"/>
              <a:t>Post et al. (1999)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La nostra terapia, sulla base di questi presupposti e della letteratura consultata, punta a ridurre gli effetti negativi della riduzione di estrogeni legata all'invecchiamento, mediante un approccio che prevede il trattamento con vettori AAV1 che mediano la trasduzione dei geni ESR1/2 (codificanti per ERα/β) in combinazione con un ciclo di somministrazione di E2. </a:t>
            </a:r>
          </a:p>
          <a:p>
            <a:pPr lvl="0"/>
            <a:r>
              <a:rPr lang="en-US"/>
              <a:t>Questo perché, come già scritto, vi sono dati che indicano una riduzione nei livelli di ERs e di E2 durante l'invecchiamento.</a:t>
            </a:r>
          </a:p>
          <a:p>
            <a:pPr lvl="0"/>
            <a:endParaRPr lang="en-US"/>
          </a:p>
          <a:p>
            <a:pPr lvl="0"/>
            <a:r>
              <a:rPr lang="en-US"/>
              <a:t>Tra gli effetti di E2 ricordiamo la riduzione della disfunzione endoteliale, dell'infiammazione vascolare e dell'aterosclerosi. Inoltre sembra anche favorire la guarigione endoteliale e l'angiogenesi.</a:t>
            </a:r>
          </a:p>
          <a:p>
            <a:pPr lvl="0"/>
            <a:endParaRPr lang="en-US"/>
          </a:p>
          <a:p>
            <a:pPr lvl="0"/>
            <a:r>
              <a:rPr lang="en-US"/>
              <a:t>Fonte: Trenti et al. (2018)</a:t>
            </a:r>
          </a:p>
          <a:p>
            <a:pPr lvl="0"/>
            <a:r>
              <a:rPr lang="en-US"/>
              <a:t>Dragneva et al. (2013)</a:t>
            </a:r>
          </a:p>
          <a:p>
            <a:pPr lvl="0"/>
            <a:endParaRPr lang="en-US"/>
          </a:p>
          <a:p>
            <a:pPr lvl="0"/>
            <a:endParaRPr lang="en-US"/>
          </a:p>
          <a:p>
            <a:pPr lvl="0"/>
            <a:endParaRPr lang="en-US"/>
          </a:p>
          <a:p>
            <a:pPr lvl="0"/>
            <a:endParaRPr lang="en-US"/>
          </a:p>
          <a:p>
            <a:pPr lvl="0"/>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Il costrutto da noi scelto presenta i seguenti elementi:</a:t>
            </a:r>
          </a:p>
          <a:p>
            <a:pPr lvl="0"/>
            <a:r>
              <a:rPr lang="en-US"/>
              <a:t>- 5' ITR = permettono la replicazione del genoma virale e il suo packaging.</a:t>
            </a:r>
          </a:p>
          <a:p>
            <a:pPr lvl="0"/>
            <a:r>
              <a:rPr lang="en-US"/>
              <a:t>- CMV = enhancer/promotore precoce immediato di citomegalovirus.	</a:t>
            </a:r>
          </a:p>
          <a:p>
            <a:pPr lvl="0"/>
            <a:r>
              <a:rPr lang="en-US"/>
              <a:t>- Kozak = facilita la lettura del codone ATG di inizio a valle della sequenza Kozak.</a:t>
            </a:r>
          </a:p>
          <a:p>
            <a:pPr lvl="0"/>
            <a:r>
              <a:rPr lang="en-US"/>
              <a:t>- ESR1/2 ORF = cassette contenenti i nostri geni di interesse, portano alla sintesi rispettivamente di ERα e β.</a:t>
            </a:r>
          </a:p>
          <a:p>
            <a:pPr lvl="0"/>
            <a:r>
              <a:rPr lang="en-US"/>
              <a:t>- T2A (Linker) = Causa il cleavage co-trascrizionale del polipeptide tradotto.</a:t>
            </a:r>
          </a:p>
          <a:p>
            <a:pPr lvl="0"/>
            <a:r>
              <a:rPr lang="en-US"/>
              <a:t>- EGFP = “Enhanced green fluorescent protein”; codone ottimizzato sulla base di una variante della GFP wt della medusa Aequorea victoria. Ottima per la sua luminosità, fotostabilità e per la stabilità al pH rispetto a tutte le altre proteine fluorescenti.</a:t>
            </a:r>
          </a:p>
          <a:p>
            <a:pPr lvl="0"/>
            <a:r>
              <a:rPr lang="en-US"/>
              <a:t>- WPRE = “Woodchuck hepatitis virus post-transcriptional regulatory element”; </a:t>
            </a:r>
          </a:p>
          <a:p>
            <a:pPr lvl="0"/>
            <a:r>
              <a:rPr lang="en-US"/>
              <a:t>migliora la stabilità del virus all’interno delle cellule packaging, portando ad un titolo più alto di virus packaged, inoltre sembra portare ad una maggiore espressione del transgene.</a:t>
            </a:r>
          </a:p>
          <a:p>
            <a:pPr lvl="0"/>
            <a:r>
              <a:rPr lang="en-US"/>
              <a:t>- BGH pA = “Bovine growth hormone polyadenylation signal”; permette la terminazione della trascrizione e la poliadenilazione del trascritto di mRNA ad opera della RNApol II.</a:t>
            </a:r>
          </a:p>
          <a:p>
            <a:pPr lvl="0"/>
            <a:r>
              <a:rPr lang="en-US"/>
              <a:t>- 3' ITR = "inverted terminal repeat”. Permettono la replicazione del genoma virale e il suo packaging.</a:t>
            </a:r>
          </a:p>
          <a:p>
            <a:pPr lvl="0"/>
            <a:r>
              <a:rPr lang="en-US"/>
              <a:t>- Ampicillin ORF = Gene di resistenza all’Ampicillina.</a:t>
            </a:r>
          </a:p>
          <a:p>
            <a:pPr lvl="0"/>
            <a:r>
              <a:rPr lang="en-US"/>
              <a:t>- pUC ori = origine di replicazione, facilita la replicazione del plasmide.</a:t>
            </a:r>
          </a:p>
          <a:p>
            <a:pPr lvl="0"/>
            <a:endParaRPr lang="en-US"/>
          </a:p>
          <a:p>
            <a:pPr lvl="0"/>
            <a:r>
              <a:rPr lang="en-US"/>
              <a:t>Il vettore AAV1 è prima costruito come plasmide in E.coli, è poi transfettato nelle celle cellule packaging insieme ai plasmidi helper e rep/cap, dove le regioni tra le due ITRs sono impacchettate nel vettore. In seguito le cellule packaging sono selezionate per la resistenza all'ampicillina e poi centrifugate per poi purificare il vettore AAV1.</a:t>
            </a:r>
          </a:p>
          <a:p>
            <a:pPr lvl="0"/>
            <a:endParaRPr lang="en-US"/>
          </a:p>
          <a:p>
            <a:pPr lvl="0"/>
            <a:r>
              <a:rPr lang="en-US"/>
              <a:t>Fonte: vectorbuilder.com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Il piano sperimentale prevede inizialmente la messa in coltura di cellule endoteliali, provenienti dall'arteria del topo, alle quali è stato somministrato il vettore AAV1 che porta alla sovra espressione dei recettori ER-alfa e ER-beta. Allo scopo di verificare l'efficacia del trattamento verranno svolte analisi attraverso la microscopia a fluorescenza, utilizzando il marcatore fluorescente EGFP; il wound healing assay, che valuta la migrazione cellulare, e infine il tube formation assay dove la lunghezza dei tubi formati dalle cellule endoteliali in una matrice può essere facilmente quantificata come misura dell'angiogenesi in vitro. Dopo di che, in vivo, 24 topi C5BL/6J maschi di 6-8 settimane saranno sottoposti inizialmente ad un intervento che avrà l'obbiettivo di ricreare il quadro clinico della PAD, successivamente seguirà una singola somministrazione del vettore e somministrazioni cicliche di 17beta-estradiolo. Al fine di comprendere l'esito dell'esperimento in vivo verranno analizzati il livello di estrogeni nel plasma, i livelli di VEGF nelle cellule endoteliali e la densità capillare, verranno inoltre svolte un angiografia e dei test sulle funzioni motorie.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 cellule endoteliali ricavate dall'arteria di topo sono messe in coltura con Matrigel. Successivamente, vengono trasdotte con AAV1-ESR1/2 e, nel controllo, con un vettore vuoto contente solo EGFP. In prima analisi valutiamo l'avvenuta trasduzione del costrutto attraverso microscopia a fluorescenza. (A) (B) descrivono le cellule endoteliali (ECs) eGFP positive, coltivate ​​in monocoltura, evidenziando un'ampia incorporazione di BrdU, a dimostrazione di un'attiva proliferazione (rosso). </a:t>
            </a:r>
          </a:p>
          <a:p>
            <a:pPr lvl="0"/>
            <a:r>
              <a:rPr lang="en-US"/>
              <a:t>(D) (E) La sovraespressione dell'inibitore del ciclo cellulare p21 (GFP-p21) in ECs co-coltivate non influenza la formazione di una rete EC rispetto al controllo, che esprime eGFP. (F) Caratterizza una EC eGFP+, 24 ore dopo essere stata piastrata, che assume una morfologia migratoria cellulare (scalebar = 50 µm).</a:t>
            </a:r>
          </a:p>
          <a:p>
            <a:pPr lvl="0"/>
            <a:endParaRPr lang="en-US"/>
          </a:p>
          <a:p>
            <a:pPr lvl="0"/>
            <a:r>
              <a:rPr lang="en-US"/>
              <a:t>Per esaminare il ruolo di E2 in questo processo sono state confrontate tre diverse colture di EC: una coltura controllo, contenente EC trasdotte dal vettore AAV1 vuoto; una coltura (E2) contenente EC non-trasdotte in un terreno Matrigel con estradiolo e infine, la terza coltura contenente EC trasdotte con AVV1-ESR1/2 in un terreno Matrigel contenente estradiolo. </a:t>
            </a:r>
          </a:p>
          <a:p>
            <a:pPr lvl="0"/>
            <a:endParaRPr lang="en-US"/>
          </a:p>
          <a:p>
            <a:pPr lvl="0"/>
            <a:r>
              <a:rPr lang="en-US"/>
              <a:t>Fonti: Choi et al. (2015)</a:t>
            </a:r>
          </a:p>
          <a:p>
            <a:pPr lvl="0"/>
            <a:r>
              <a:rPr lang="en-US"/>
              <a:t>Evensen et al. (2009)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 EC sono state piastrate su un substrato Matrigel, allineate e organizzate in strutture tubulari con lume centrale. </a:t>
            </a:r>
          </a:p>
          <a:p>
            <a:pPr lvl="0"/>
            <a:r>
              <a:rPr lang="en-US"/>
              <a:t>Per esaminare il ruolo di E2 in questo processo sono state confrontate le tre già citate colture di EC.</a:t>
            </a:r>
          </a:p>
          <a:p>
            <a:pPr lvl="0"/>
            <a:r>
              <a:rPr lang="en-US"/>
              <a:t>È possibile osservare che l'estradiolo migliora la formazione di tubi capillari in colture EC trasdotte su Matrigel contenente estradiolo. </a:t>
            </a:r>
          </a:p>
          <a:p>
            <a:pPr lvl="0"/>
            <a:endParaRPr lang="en-US"/>
          </a:p>
          <a:p>
            <a:pPr lvl="0"/>
            <a:r>
              <a:rPr lang="en-US"/>
              <a:t>Durante l'angiogenesi, le cellule che si sono attaccate alla matrice migrano, successivamente, attraverso la matrice. Per valutare la migrazione cellulare in vitro, sono stati utilizzati due saggi. Una "ferita" è stata raschiata su un monostrato di ECs coltivato in un terreno privo di ormoni ed è stata poi aggiunta alle colture timidina, per impedire che la proliferazione cellulare contribuisse alla chiusura della ferita. Le cellule trasdotte e coltivate in estradiolo hanno raggiunto una maggiore chiusura della ferita entro 24 ore rispetto alle cellule senza estradiolo. </a:t>
            </a:r>
          </a:p>
          <a:p>
            <a:pPr lvl="0"/>
            <a:endParaRPr lang="en-US"/>
          </a:p>
          <a:p>
            <a:pPr lvl="0"/>
            <a:r>
              <a:rPr lang="en-US"/>
              <a:t>Inoltre, i risultati della migrazione di ECs nelle diverse colture, sono stati quantificati con un programma di analisi delle immagini. Il grafico mostra l'effetto dei diversi trattamenti sulle colture di EC: il tasso di chiusura della ferita era estremamente significativo nelle EC trasdotte e incubate con estradiolo, con un grado di chiusura della ferita tre volte superiore rispetto alla cellula non trattata.</a:t>
            </a:r>
          </a:p>
          <a:p>
            <a:pPr lvl="0"/>
            <a:endParaRPr lang="en-US"/>
          </a:p>
          <a:p>
            <a:pPr lvl="0"/>
            <a:r>
              <a:rPr lang="en-US"/>
              <a:t>Fonti: Morales et al. (1995)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 seguito di una legatura arteriosa, si viene a creare un forte gradiente di pressione tra il versante prossimale e distale dell'occlusione (linea arancione). </a:t>
            </a:r>
          </a:p>
          <a:p>
            <a:pPr lvl="0"/>
            <a:r>
              <a:rPr lang="en-US"/>
              <a:t>Questo reindirizza il sangue nelle arteriole adiacenti che ripristinano il flusso sanguigno nelle aree ipossiche. </a:t>
            </a:r>
          </a:p>
          <a:p>
            <a:pPr lvl="0"/>
            <a:r>
              <a:rPr lang="en-US"/>
              <a:t>Nei tessuti ipossici, il danno tissutale ischemico (necrosi) risulta pressochè irrecuperabile se il flusso sanguigno non viene ripristinato entro le prime ore dopo l'occlusione. </a:t>
            </a:r>
          </a:p>
          <a:p>
            <a:pPr lvl="0"/>
            <a:r>
              <a:rPr lang="en-US"/>
              <a:t>L'angiogenesi distale, insieme alla crescita dei collaterali, contribuisce al recupero delle funzioni tissutali.</a:t>
            </a:r>
          </a:p>
          <a:p>
            <a:pPr lvl="0"/>
            <a:r>
              <a:rPr lang="en-US"/>
              <a:t>La nostra idea sarebbe quella di stimolare la crescita di nuovi vasi, nonché la riparazione di quelli danneggiate, affinché l'afflusso di sangue all'arto ischemico sia di nuovo garantito. </a:t>
            </a:r>
          </a:p>
          <a:p>
            <a:pPr lvl="0"/>
            <a:endParaRPr lang="en-US"/>
          </a:p>
          <a:p>
            <a:pPr lvl="0"/>
            <a:r>
              <a:rPr lang="en-US"/>
              <a:t>A seguito dell'intervento, si controlla lo stato di salute del topo e se ne valutano le funzioni motorie, con test di VWR (voluntary wheel running) e Beam test (per valutarne l'andatura). </a:t>
            </a:r>
          </a:p>
          <a:p>
            <a:pPr lvl="0"/>
            <a:r>
              <a:rPr lang="en-US"/>
              <a:t>Il giorno seguente, si procede con l'iniezione del vettore, dopodiché per una settimana si procede con la somministrazione giornaliera di estradiolo, per poi quantificare gli effetti della terapia genica e dell'estradiolo al giorno 10, sempre mediante test motori e esami del sangue.</a:t>
            </a:r>
          </a:p>
          <a:p>
            <a:pPr lvl="0"/>
            <a:endParaRPr lang="en-US"/>
          </a:p>
          <a:p>
            <a:pPr lvl="0"/>
            <a:r>
              <a:rPr lang="en-US"/>
              <a:t>Una volta concluso il ciclo di E2, si procede con due follow-up al giorno 21 e 30, per verificare se l'approccio combinato risulta avere un effetto più consistente e prolungato nel tempo.</a:t>
            </a:r>
          </a:p>
          <a:p>
            <a:pPr lvl="0"/>
            <a:endParaRPr lang="en-US"/>
          </a:p>
          <a:p>
            <a:pPr lvl="0"/>
            <a:r>
              <a:rPr lang="en-US"/>
              <a:t>Il protocollo è stato eseguito su quattro diversi gruppi sperimentali, ognuno composto da 6 topi. </a:t>
            </a:r>
          </a:p>
          <a:p>
            <a:pPr lvl="0"/>
            <a:r>
              <a:rPr lang="en-US"/>
              <a:t>• Un gruppo controllo, che ha ricevuto il vettore AAV1 vuoto. </a:t>
            </a:r>
          </a:p>
          <a:p>
            <a:pPr lvl="0"/>
            <a:r>
              <a:rPr lang="en-US"/>
              <a:t>• il gruppo G1, in cui è stato iniettato il costrutto AAV1-ESR1/2 (2 μl or 3.0 * 10^13 TU)</a:t>
            </a:r>
          </a:p>
          <a:p>
            <a:pPr lvl="0"/>
            <a:r>
              <a:rPr lang="en-US"/>
              <a:t>• Il gruppo G2 è stato sottoposto ad iniezioni cicliche di E2 (1 mg/kg per volta)</a:t>
            </a:r>
          </a:p>
          <a:p>
            <a:pPr lvl="0"/>
            <a:r>
              <a:rPr lang="en-US"/>
              <a:t>• Infine, il gruppo G3, a cui è stata somministrata la nostra terapia combinata, con AAV1-ESR1/2 (2 μl or 3.0 * 10^13 TU) + iniezioni cicliche di E2 (1 mg/kg per volta).</a:t>
            </a:r>
          </a:p>
          <a:p>
            <a:pPr lvl="0"/>
            <a:endParaRPr lang="en-US"/>
          </a:p>
          <a:p>
            <a:pPr lvl="0"/>
            <a:r>
              <a:rPr lang="en-US"/>
              <a:t>Fonti: Dragneva et al. 2013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10.12.2021</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risultati in vivo suggeriscono che la terapia combinata sia un buon approccio. Vengono, infatti, registrati livelli di 17-β estradiolo nel plasma significativamente più alti per il gruppo G3, rispetto agli altri due, sia per il giorno 10 che per il giorno 30, questo suggerisce  anche un effetto più duraturo rispetto alla singola terapia. Se comparato con il controllo, c'è stato anche un significativo aumento nei livelli di VEGF per i gruppi trattati, in particolare G3, prova del fatto che gli estrogeni hanno effetti positivi sulla produzione di questo fattore di crescita fondamentale per l'angiogenesi. L'effetto dell'estradiolo sulla formazione microvascolare collaterale è stato esaminato misurando il numero di capillari in sezioni di tessuto al microscopio ottico. La densità capillare è più alta nei gruppi G1,G2 e G3 rispetto al controllo, ma la differenza più significativa si registra per gli animali trattati con strategia combinata.</a:t>
            </a:r>
          </a:p>
          <a:p>
            <a:pPr lvl="0"/>
            <a:r>
              <a:rPr lang="en-US"/>
              <a:t>L'aumentata densità capillare è confermata anche dall'angiografia eseguita sull'arto trattato, confrontata con la condizione fisiologica osservabile nell'arto controlaterale, non lesionato (C).</a:t>
            </a:r>
          </a:p>
          <a:p>
            <a:pPr lvl="0"/>
            <a:endParaRPr lang="en-US"/>
          </a:p>
          <a:p>
            <a:pPr lvl="0"/>
            <a:r>
              <a:rPr lang="en-US"/>
              <a:t>Fonti: Hoefer et al. (2004)</a:t>
            </a:r>
          </a:p>
          <a:p>
            <a:pPr lvl="0"/>
            <a:r>
              <a:rPr lang="en-US"/>
              <a:t>Kyriakides Z. S. et al. (2001)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5772" y="1986543"/>
            <a:ext cx="7133838" cy="7133838"/>
          </a:xfrm>
          <a:prstGeom prst="rect">
            <a:avLst/>
          </a:prstGeom>
        </p:spPr>
      </p:pic>
      <p:grpSp>
        <p:nvGrpSpPr>
          <p:cNvPr id="3" name="Group 3"/>
          <p:cNvGrpSpPr/>
          <p:nvPr/>
        </p:nvGrpSpPr>
        <p:grpSpPr>
          <a:xfrm>
            <a:off x="12867119" y="896745"/>
            <a:ext cx="2529984" cy="252998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4357"/>
            </a:solidFill>
          </p:spPr>
        </p:sp>
      </p:grpSp>
      <p:grpSp>
        <p:nvGrpSpPr>
          <p:cNvPr id="5" name="Group 5"/>
          <p:cNvGrpSpPr>
            <a:grpSpLocks noChangeAspect="1"/>
          </p:cNvGrpSpPr>
          <p:nvPr/>
        </p:nvGrpSpPr>
        <p:grpSpPr>
          <a:xfrm>
            <a:off x="9731561" y="5614217"/>
            <a:ext cx="4400550" cy="440055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F8F9"/>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275671" y="3591231"/>
            <a:ext cx="5234111" cy="3716219"/>
          </a:xfrm>
          <a:prstGeom prst="rect">
            <a:avLst/>
          </a:prstGeom>
        </p:spPr>
      </p:pic>
      <p:grpSp>
        <p:nvGrpSpPr>
          <p:cNvPr id="8" name="Group 8"/>
          <p:cNvGrpSpPr/>
          <p:nvPr/>
        </p:nvGrpSpPr>
        <p:grpSpPr>
          <a:xfrm>
            <a:off x="0" y="8215800"/>
            <a:ext cx="18288000" cy="2071200"/>
            <a:chOff x="0" y="0"/>
            <a:chExt cx="177720721" cy="20127684"/>
          </a:xfrm>
        </p:grpSpPr>
        <p:sp>
          <p:nvSpPr>
            <p:cNvPr id="9" name="Freeform 9"/>
            <p:cNvSpPr/>
            <p:nvPr/>
          </p:nvSpPr>
          <p:spPr>
            <a:xfrm>
              <a:off x="72390" y="72390"/>
              <a:ext cx="177575942" cy="19982904"/>
            </a:xfrm>
            <a:custGeom>
              <a:avLst/>
              <a:gdLst/>
              <a:ahLst/>
              <a:cxnLst/>
              <a:rect l="l" t="t" r="r" b="b"/>
              <a:pathLst>
                <a:path w="177575942" h="19982904">
                  <a:moveTo>
                    <a:pt x="0" y="0"/>
                  </a:moveTo>
                  <a:lnTo>
                    <a:pt x="177575942" y="0"/>
                  </a:lnTo>
                  <a:lnTo>
                    <a:pt x="177575942" y="19982904"/>
                  </a:lnTo>
                  <a:lnTo>
                    <a:pt x="0" y="19982904"/>
                  </a:lnTo>
                  <a:lnTo>
                    <a:pt x="0" y="0"/>
                  </a:lnTo>
                  <a:close/>
                </a:path>
              </a:pathLst>
            </a:custGeom>
            <a:solidFill>
              <a:srgbClr val="F3F0EC"/>
            </a:solidFill>
          </p:spPr>
        </p:sp>
        <p:sp>
          <p:nvSpPr>
            <p:cNvPr id="10" name="Freeform 10"/>
            <p:cNvSpPr/>
            <p:nvPr/>
          </p:nvSpPr>
          <p:spPr>
            <a:xfrm>
              <a:off x="0" y="0"/>
              <a:ext cx="177720724" cy="20127685"/>
            </a:xfrm>
            <a:custGeom>
              <a:avLst/>
              <a:gdLst/>
              <a:ahLst/>
              <a:cxnLst/>
              <a:rect l="l" t="t" r="r" b="b"/>
              <a:pathLst>
                <a:path w="177720724" h="20127685">
                  <a:moveTo>
                    <a:pt x="177575939" y="19982904"/>
                  </a:moveTo>
                  <a:lnTo>
                    <a:pt x="177720724" y="19982904"/>
                  </a:lnTo>
                  <a:lnTo>
                    <a:pt x="177720724" y="20127685"/>
                  </a:lnTo>
                  <a:lnTo>
                    <a:pt x="177575939" y="20127685"/>
                  </a:lnTo>
                  <a:lnTo>
                    <a:pt x="177575939" y="19982904"/>
                  </a:lnTo>
                  <a:close/>
                  <a:moveTo>
                    <a:pt x="0" y="144780"/>
                  </a:moveTo>
                  <a:lnTo>
                    <a:pt x="144780" y="144780"/>
                  </a:lnTo>
                  <a:lnTo>
                    <a:pt x="144780" y="19982904"/>
                  </a:lnTo>
                  <a:lnTo>
                    <a:pt x="0" y="19982904"/>
                  </a:lnTo>
                  <a:lnTo>
                    <a:pt x="0" y="144780"/>
                  </a:lnTo>
                  <a:close/>
                  <a:moveTo>
                    <a:pt x="0" y="19982904"/>
                  </a:moveTo>
                  <a:lnTo>
                    <a:pt x="144780" y="19982904"/>
                  </a:lnTo>
                  <a:lnTo>
                    <a:pt x="144780" y="20127685"/>
                  </a:lnTo>
                  <a:lnTo>
                    <a:pt x="0" y="20127685"/>
                  </a:lnTo>
                  <a:lnTo>
                    <a:pt x="0" y="19982904"/>
                  </a:lnTo>
                  <a:close/>
                  <a:moveTo>
                    <a:pt x="177575939" y="144780"/>
                  </a:moveTo>
                  <a:lnTo>
                    <a:pt x="177720724" y="144780"/>
                  </a:lnTo>
                  <a:lnTo>
                    <a:pt x="177720724" y="19982904"/>
                  </a:lnTo>
                  <a:lnTo>
                    <a:pt x="177575939" y="19982904"/>
                  </a:lnTo>
                  <a:lnTo>
                    <a:pt x="177575939" y="144780"/>
                  </a:lnTo>
                  <a:close/>
                  <a:moveTo>
                    <a:pt x="144780" y="19982904"/>
                  </a:moveTo>
                  <a:lnTo>
                    <a:pt x="177575939" y="19982904"/>
                  </a:lnTo>
                  <a:lnTo>
                    <a:pt x="177575939" y="20127685"/>
                  </a:lnTo>
                  <a:lnTo>
                    <a:pt x="144780" y="20127685"/>
                  </a:lnTo>
                  <a:lnTo>
                    <a:pt x="144780" y="19982904"/>
                  </a:lnTo>
                  <a:close/>
                  <a:moveTo>
                    <a:pt x="177575939" y="0"/>
                  </a:moveTo>
                  <a:lnTo>
                    <a:pt x="177720724" y="0"/>
                  </a:lnTo>
                  <a:lnTo>
                    <a:pt x="177720724" y="144780"/>
                  </a:lnTo>
                  <a:lnTo>
                    <a:pt x="177575939" y="144780"/>
                  </a:lnTo>
                  <a:lnTo>
                    <a:pt x="177575939" y="0"/>
                  </a:lnTo>
                  <a:close/>
                  <a:moveTo>
                    <a:pt x="0" y="0"/>
                  </a:moveTo>
                  <a:lnTo>
                    <a:pt x="144780" y="0"/>
                  </a:lnTo>
                  <a:lnTo>
                    <a:pt x="144780" y="144780"/>
                  </a:lnTo>
                  <a:lnTo>
                    <a:pt x="0" y="144780"/>
                  </a:lnTo>
                  <a:lnTo>
                    <a:pt x="0" y="0"/>
                  </a:lnTo>
                  <a:close/>
                  <a:moveTo>
                    <a:pt x="144780" y="0"/>
                  </a:moveTo>
                  <a:lnTo>
                    <a:pt x="177575939" y="0"/>
                  </a:lnTo>
                  <a:lnTo>
                    <a:pt x="177575939" y="144780"/>
                  </a:lnTo>
                  <a:lnTo>
                    <a:pt x="144780" y="144780"/>
                  </a:lnTo>
                  <a:lnTo>
                    <a:pt x="144780" y="0"/>
                  </a:lnTo>
                  <a:close/>
                </a:path>
              </a:pathLst>
            </a:custGeom>
            <a:solidFill>
              <a:srgbClr val="242424"/>
            </a:solidFill>
          </p:spPr>
        </p:sp>
      </p:grpSp>
      <p:sp>
        <p:nvSpPr>
          <p:cNvPr id="11" name="TextBox 11"/>
          <p:cNvSpPr txBox="1"/>
          <p:nvPr/>
        </p:nvSpPr>
        <p:spPr>
          <a:xfrm>
            <a:off x="1151178" y="876300"/>
            <a:ext cx="12120066" cy="5465279"/>
          </a:xfrm>
          <a:prstGeom prst="rect">
            <a:avLst/>
          </a:prstGeom>
        </p:spPr>
        <p:txBody>
          <a:bodyPr lIns="0" tIns="0" rIns="0" bIns="0" rtlCol="0" anchor="t">
            <a:spAutoFit/>
          </a:bodyPr>
          <a:lstStyle/>
          <a:p>
            <a:pPr>
              <a:lnSpc>
                <a:spcPts val="10845"/>
              </a:lnSpc>
              <a:spcBef>
                <a:spcPct val="0"/>
              </a:spcBef>
            </a:pPr>
            <a:r>
              <a:rPr lang="en-US" sz="7746">
                <a:solidFill>
                  <a:srgbClr val="000000"/>
                </a:solidFill>
                <a:latin typeface="Aileron Regular Bold"/>
              </a:rPr>
              <a:t>Extending estrogen's  angiogenic effects to treat peripheral artery disease</a:t>
            </a:r>
          </a:p>
        </p:txBody>
      </p:sp>
      <p:sp>
        <p:nvSpPr>
          <p:cNvPr id="12" name="TextBox 12"/>
          <p:cNvSpPr txBox="1"/>
          <p:nvPr/>
        </p:nvSpPr>
        <p:spPr>
          <a:xfrm>
            <a:off x="1151178" y="6284429"/>
            <a:ext cx="9167359" cy="1080897"/>
          </a:xfrm>
          <a:prstGeom prst="rect">
            <a:avLst/>
          </a:prstGeom>
        </p:spPr>
        <p:txBody>
          <a:bodyPr lIns="0" tIns="0" rIns="0" bIns="0" rtlCol="0" anchor="t">
            <a:spAutoFit/>
          </a:bodyPr>
          <a:lstStyle/>
          <a:p>
            <a:pPr>
              <a:lnSpc>
                <a:spcPts val="4341"/>
              </a:lnSpc>
              <a:spcBef>
                <a:spcPct val="0"/>
              </a:spcBef>
            </a:pPr>
            <a:r>
              <a:rPr lang="en-US" sz="3101">
                <a:solidFill>
                  <a:srgbClr val="162942"/>
                </a:solidFill>
                <a:latin typeface="Open Sans Light"/>
              </a:rPr>
              <a:t>Promoting E2 protective effects with AAV1 encoding ESR1/2 through intramuscular injection.</a:t>
            </a:r>
          </a:p>
        </p:txBody>
      </p:sp>
      <p:sp>
        <p:nvSpPr>
          <p:cNvPr id="13" name="TextBox 13"/>
          <p:cNvSpPr txBox="1"/>
          <p:nvPr/>
        </p:nvSpPr>
        <p:spPr>
          <a:xfrm>
            <a:off x="5493023" y="8413927"/>
            <a:ext cx="12397105" cy="468630"/>
          </a:xfrm>
          <a:prstGeom prst="rect">
            <a:avLst/>
          </a:prstGeom>
        </p:spPr>
        <p:txBody>
          <a:bodyPr lIns="0" tIns="0" rIns="0" bIns="0" rtlCol="0" anchor="t">
            <a:spAutoFit/>
          </a:bodyPr>
          <a:lstStyle/>
          <a:p>
            <a:pPr algn="ctr">
              <a:lnSpc>
                <a:spcPts val="3780"/>
              </a:lnSpc>
            </a:pPr>
            <a:r>
              <a:rPr lang="en-US" sz="2700" dirty="0" err="1">
                <a:solidFill>
                  <a:srgbClr val="000000"/>
                </a:solidFill>
                <a:latin typeface="Open Sans Light"/>
              </a:rPr>
              <a:t>Giorgia</a:t>
            </a:r>
            <a:r>
              <a:rPr lang="en-US" sz="2700" dirty="0">
                <a:solidFill>
                  <a:srgbClr val="000000"/>
                </a:solidFill>
                <a:latin typeface="Open Sans Light"/>
              </a:rPr>
              <a:t> </a:t>
            </a:r>
            <a:r>
              <a:rPr lang="en-US" sz="2700" dirty="0" err="1">
                <a:solidFill>
                  <a:srgbClr val="000000"/>
                </a:solidFill>
                <a:latin typeface="Open Sans Light"/>
              </a:rPr>
              <a:t>Ribbeni</a:t>
            </a:r>
            <a:r>
              <a:rPr lang="en-US" sz="2700" dirty="0">
                <a:solidFill>
                  <a:srgbClr val="000000"/>
                </a:solidFill>
                <a:latin typeface="Open Sans Light"/>
              </a:rPr>
              <a:t>, Chiara Simone, Edoardo Colaiuda, Chiara </a:t>
            </a:r>
            <a:r>
              <a:rPr lang="en-US" sz="2700" dirty="0" err="1">
                <a:solidFill>
                  <a:srgbClr val="000000"/>
                </a:solidFill>
                <a:latin typeface="Open Sans Light"/>
              </a:rPr>
              <a:t>Princi</a:t>
            </a:r>
            <a:r>
              <a:rPr lang="en-US" sz="2700" dirty="0">
                <a:solidFill>
                  <a:srgbClr val="000000"/>
                </a:solidFill>
                <a:latin typeface="Open Sans Light"/>
              </a:rPr>
              <a:t>, Roberta </a:t>
            </a:r>
            <a:r>
              <a:rPr lang="en-US" sz="2700" dirty="0" err="1">
                <a:solidFill>
                  <a:srgbClr val="000000"/>
                </a:solidFill>
                <a:latin typeface="Open Sans Light"/>
              </a:rPr>
              <a:t>Chianta</a:t>
            </a:r>
            <a:endParaRPr lang="en-US" sz="2700" dirty="0">
              <a:solidFill>
                <a:srgbClr val="000000"/>
              </a:solidFill>
              <a:latin typeface="Open Sans Light"/>
            </a:endParaRPr>
          </a:p>
        </p:txBody>
      </p:sp>
      <p:pic>
        <p:nvPicPr>
          <p:cNvPr id="14" name="Picture 14"/>
          <p:cNvPicPr>
            <a:picLocks noChangeAspect="1"/>
          </p:cNvPicPr>
          <p:nvPr/>
        </p:nvPicPr>
        <p:blipFill>
          <a:blip r:embed="rId7"/>
          <a:srcRect/>
          <a:stretch>
            <a:fillRect/>
          </a:stretch>
        </p:blipFill>
        <p:spPr>
          <a:xfrm>
            <a:off x="1000030" y="8416759"/>
            <a:ext cx="4235361" cy="1267079"/>
          </a:xfrm>
          <a:prstGeom prst="rect">
            <a:avLst/>
          </a:prstGeom>
        </p:spPr>
      </p:pic>
      <p:sp>
        <p:nvSpPr>
          <p:cNvPr id="15" name="TextBox 15"/>
          <p:cNvSpPr txBox="1"/>
          <p:nvPr/>
        </p:nvSpPr>
        <p:spPr>
          <a:xfrm>
            <a:off x="13271243" y="9090456"/>
            <a:ext cx="4618885" cy="1257299"/>
          </a:xfrm>
          <a:prstGeom prst="rect">
            <a:avLst/>
          </a:prstGeom>
        </p:spPr>
        <p:txBody>
          <a:bodyPr lIns="0" tIns="0" rIns="0" bIns="0" rtlCol="0" anchor="t">
            <a:spAutoFit/>
          </a:bodyPr>
          <a:lstStyle/>
          <a:p>
            <a:pPr algn="r">
              <a:lnSpc>
                <a:spcPts val="3360"/>
              </a:lnSpc>
            </a:pPr>
            <a:r>
              <a:rPr lang="en-US" sz="2300" dirty="0">
                <a:solidFill>
                  <a:srgbClr val="000000"/>
                </a:solidFill>
                <a:latin typeface="Open Sans Light"/>
              </a:rPr>
              <a:t>Supervisors: Isabella </a:t>
            </a:r>
            <a:r>
              <a:rPr lang="en-US" sz="2300" dirty="0" err="1">
                <a:solidFill>
                  <a:srgbClr val="000000"/>
                </a:solidFill>
                <a:latin typeface="Open Sans Light"/>
              </a:rPr>
              <a:t>Saggio</a:t>
            </a:r>
            <a:r>
              <a:rPr lang="en-US" sz="2300" dirty="0">
                <a:solidFill>
                  <a:srgbClr val="000000"/>
                </a:solidFill>
                <a:latin typeface="Open Sans Light"/>
              </a:rPr>
              <a:t>, PhD </a:t>
            </a:r>
          </a:p>
          <a:p>
            <a:pPr algn="r">
              <a:lnSpc>
                <a:spcPts val="3360"/>
              </a:lnSpc>
            </a:pPr>
            <a:r>
              <a:rPr lang="en-US" sz="2300" dirty="0">
                <a:solidFill>
                  <a:srgbClr val="000000"/>
                </a:solidFill>
                <a:latin typeface="Open Sans Light"/>
              </a:rPr>
              <a:t>Romina Burla, PhD</a:t>
            </a:r>
          </a:p>
          <a:p>
            <a:pPr algn="r">
              <a:lnSpc>
                <a:spcPts val="3360"/>
              </a:lnSpc>
            </a:pPr>
            <a:endParaRPr lang="en-US" sz="2300" dirty="0">
              <a:solidFill>
                <a:srgbClr val="000000"/>
              </a:solidFill>
              <a:latin typeface="Open Sans Light"/>
            </a:endParaRPr>
          </a:p>
        </p:txBody>
      </p:sp>
      <p:sp>
        <p:nvSpPr>
          <p:cNvPr id="16" name="TextBox 16"/>
          <p:cNvSpPr txBox="1"/>
          <p:nvPr/>
        </p:nvSpPr>
        <p:spPr>
          <a:xfrm>
            <a:off x="2667000" y="9499375"/>
            <a:ext cx="2364808" cy="383823"/>
          </a:xfrm>
          <a:prstGeom prst="rect">
            <a:avLst/>
          </a:prstGeom>
        </p:spPr>
        <p:txBody>
          <a:bodyPr wrap="square" lIns="0" tIns="0" rIns="0" bIns="0" rtlCol="0" anchor="t">
            <a:spAutoFit/>
          </a:bodyPr>
          <a:lstStyle/>
          <a:p>
            <a:pPr algn="ctr">
              <a:lnSpc>
                <a:spcPts val="3216"/>
              </a:lnSpc>
              <a:spcBef>
                <a:spcPct val="0"/>
              </a:spcBef>
            </a:pPr>
            <a:r>
              <a:rPr lang="en-US" sz="2297" dirty="0">
                <a:solidFill>
                  <a:srgbClr val="68010E"/>
                </a:solidFill>
                <a:latin typeface="Open Sans Light"/>
              </a:rPr>
              <a:t>A.A. 2021/2022</a:t>
            </a:r>
          </a:p>
        </p:txBody>
      </p:sp>
      <p:sp>
        <p:nvSpPr>
          <p:cNvPr id="17" name="CasellaDiTesto 16">
            <a:extLst>
              <a:ext uri="{FF2B5EF4-FFF2-40B4-BE49-F238E27FC236}">
                <a16:creationId xmlns:a16="http://schemas.microsoft.com/office/drawing/2014/main" id="{2A6AA1FF-F1CB-4B45-A6E1-7C04A12874A6}"/>
              </a:ext>
            </a:extLst>
          </p:cNvPr>
          <p:cNvSpPr txBox="1"/>
          <p:nvPr/>
        </p:nvSpPr>
        <p:spPr>
          <a:xfrm>
            <a:off x="8176237" y="9090456"/>
            <a:ext cx="5472740" cy="446276"/>
          </a:xfrm>
          <a:prstGeom prst="rect">
            <a:avLst/>
          </a:prstGeom>
          <a:noFill/>
        </p:spPr>
        <p:txBody>
          <a:bodyPr wrap="square" rtlCol="0">
            <a:spAutoFit/>
          </a:bodyPr>
          <a:lstStyle/>
          <a:p>
            <a:r>
              <a:rPr lang="en-US" sz="2300" dirty="0">
                <a:latin typeface="Open Sans Light" panose="020B0306030504020204" pitchFamily="34" charset="0"/>
                <a:ea typeface="Open Sans Light" panose="020B0306030504020204" pitchFamily="34" charset="0"/>
                <a:cs typeface="Open Sans Light" panose="020B0306030504020204" pitchFamily="34" charset="0"/>
              </a:rPr>
              <a:t>Corso di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Terapia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genica</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e </a:t>
            </a:r>
            <a:r>
              <a:rPr lang="en-US" sz="2300" dirty="0" err="1">
                <a:latin typeface="Open Sans Light" panose="020B0306030504020204" pitchFamily="34" charset="0"/>
                <a:ea typeface="Open Sans Light" panose="020B0306030504020204" pitchFamily="34" charset="0"/>
                <a:cs typeface="Open Sans Light" panose="020B0306030504020204" pitchFamily="34" charset="0"/>
              </a:rPr>
              <a:t>neuroscienze</a:t>
            </a:r>
            <a:r>
              <a:rPr lang="en-US" sz="2300" dirty="0">
                <a:latin typeface="Open Sans Light" panose="020B0306030504020204" pitchFamily="34" charset="0"/>
                <a:ea typeface="Open Sans Light" panose="020B0306030504020204" pitchFamily="34" charset="0"/>
                <a:cs typeface="Open Sans Light" panose="020B0306030504020204" pitchFamily="34" charset="0"/>
              </a:rPr>
              <a:t> - </a:t>
            </a:r>
            <a:endParaRPr lang="it-IT" sz="23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6884" t="37565" r="30226" b="34201"/>
          <a:stretch>
            <a:fillRect/>
          </a:stretch>
        </p:blipFill>
        <p:spPr>
          <a:xfrm>
            <a:off x="11782736" y="7293704"/>
            <a:ext cx="4547096" cy="2095251"/>
          </a:xfrm>
          <a:prstGeom prst="rect">
            <a:avLst/>
          </a:prstGeom>
        </p:spPr>
      </p:pic>
      <p:pic>
        <p:nvPicPr>
          <p:cNvPr id="3" name="Picture 3"/>
          <p:cNvPicPr>
            <a:picLocks noChangeAspect="1"/>
          </p:cNvPicPr>
          <p:nvPr/>
        </p:nvPicPr>
        <p:blipFill>
          <a:blip r:embed="rId4"/>
          <a:srcRect l="19405" t="26782" r="43087" b="19264"/>
          <a:stretch>
            <a:fillRect/>
          </a:stretch>
        </p:blipFill>
        <p:spPr>
          <a:xfrm>
            <a:off x="3571447" y="6914979"/>
            <a:ext cx="2833058" cy="2852701"/>
          </a:xfrm>
          <a:prstGeom prst="rect">
            <a:avLst/>
          </a:prstGeom>
        </p:spPr>
      </p:pic>
      <p:pic>
        <p:nvPicPr>
          <p:cNvPr id="4" name="Picture 4"/>
          <p:cNvPicPr>
            <a:picLocks noChangeAspect="1"/>
          </p:cNvPicPr>
          <p:nvPr/>
        </p:nvPicPr>
        <p:blipFill>
          <a:blip r:embed="rId5"/>
          <a:srcRect r="40728"/>
          <a:stretch>
            <a:fillRect/>
          </a:stretch>
        </p:blipFill>
        <p:spPr>
          <a:xfrm>
            <a:off x="6959885" y="7079353"/>
            <a:ext cx="4158755" cy="2178947"/>
          </a:xfrm>
          <a:prstGeom prst="rect">
            <a:avLst/>
          </a:prstGeom>
        </p:spPr>
      </p:pic>
      <p:pic>
        <p:nvPicPr>
          <p:cNvPr id="5" name="Picture 5"/>
          <p:cNvPicPr>
            <a:picLocks noChangeAspect="1"/>
          </p:cNvPicPr>
          <p:nvPr/>
        </p:nvPicPr>
        <p:blipFill>
          <a:blip r:embed="rId6"/>
          <a:srcRect l="661" t="21229" b="16708"/>
          <a:stretch>
            <a:fillRect/>
          </a:stretch>
        </p:blipFill>
        <p:spPr>
          <a:xfrm>
            <a:off x="1171284" y="1586502"/>
            <a:ext cx="7633384" cy="5328477"/>
          </a:xfrm>
          <a:prstGeom prst="rect">
            <a:avLst/>
          </a:prstGeom>
        </p:spPr>
      </p:pic>
      <p:pic>
        <p:nvPicPr>
          <p:cNvPr id="6" name="Picture 6"/>
          <p:cNvPicPr>
            <a:picLocks noChangeAspect="1"/>
          </p:cNvPicPr>
          <p:nvPr/>
        </p:nvPicPr>
        <p:blipFill>
          <a:blip r:embed="rId7"/>
          <a:srcRect/>
          <a:stretch>
            <a:fillRect/>
          </a:stretch>
        </p:blipFill>
        <p:spPr>
          <a:xfrm>
            <a:off x="9144000" y="1516380"/>
            <a:ext cx="8115300" cy="5579269"/>
          </a:xfrm>
          <a:prstGeom prst="rect">
            <a:avLst/>
          </a:prstGeom>
        </p:spPr>
      </p:pic>
      <p:sp>
        <p:nvSpPr>
          <p:cNvPr id="7" name="TextBox 7"/>
          <p:cNvSpPr txBox="1"/>
          <p:nvPr/>
        </p:nvSpPr>
        <p:spPr>
          <a:xfrm>
            <a:off x="4336944" y="531495"/>
            <a:ext cx="10653432" cy="984885"/>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Mouse motor evaluation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9" name="AutoShape 9"/>
          <p:cNvSpPr/>
          <p:nvPr/>
        </p:nvSpPr>
        <p:spPr>
          <a:xfrm rot="5400000">
            <a:off x="2558327" y="405740"/>
            <a:ext cx="3584096" cy="6268802"/>
          </a:xfrm>
          <a:prstGeom prst="rect">
            <a:avLst/>
          </a:prstGeom>
          <a:solidFill>
            <a:srgbClr val="244357">
              <a:alpha val="19608"/>
            </a:srgbClr>
          </a:solidFill>
        </p:spPr>
        <p:txBody>
          <a:bodyPr/>
          <a:lstStyle/>
          <a:p>
            <a:endParaRPr lang="it-IT" dirty="0"/>
          </a:p>
        </p:txBody>
      </p:sp>
      <p:sp>
        <p:nvSpPr>
          <p:cNvPr id="11" name="AutoShape 11"/>
          <p:cNvSpPr/>
          <p:nvPr/>
        </p:nvSpPr>
        <p:spPr>
          <a:xfrm rot="5400000">
            <a:off x="11790856" y="413401"/>
            <a:ext cx="3584096" cy="6253480"/>
          </a:xfrm>
          <a:prstGeom prst="rect">
            <a:avLst/>
          </a:prstGeom>
          <a:solidFill>
            <a:srgbClr val="244357">
              <a:alpha val="19608"/>
            </a:srgbClr>
          </a:solidFill>
        </p:spPr>
        <p:txBody>
          <a:bodyPr/>
          <a:lstStyle/>
          <a:p>
            <a:endParaRPr lang="it-IT" dirty="0"/>
          </a:p>
        </p:txBody>
      </p:sp>
      <p:pic>
        <p:nvPicPr>
          <p:cNvPr id="2" name="Picture 2"/>
          <p:cNvPicPr>
            <a:picLocks noChangeAspect="1"/>
          </p:cNvPicPr>
          <p:nvPr/>
        </p:nvPicPr>
        <p:blipFill>
          <a:blip r:embed="rId3"/>
          <a:srcRect l="6052" t="31613" r="14563" b="22426"/>
          <a:stretch>
            <a:fillRect/>
          </a:stretch>
        </p:blipFill>
        <p:spPr>
          <a:xfrm>
            <a:off x="6882370" y="5332189"/>
            <a:ext cx="10622296" cy="4304942"/>
          </a:xfrm>
          <a:prstGeom prst="rect">
            <a:avLst/>
          </a:prstGeom>
        </p:spPr>
      </p:pic>
      <p:sp>
        <p:nvSpPr>
          <p:cNvPr id="3" name="AutoShape 3"/>
          <p:cNvSpPr/>
          <p:nvPr/>
        </p:nvSpPr>
        <p:spPr>
          <a:xfrm rot="5400000">
            <a:off x="14036550" y="6133504"/>
            <a:ext cx="2083731" cy="4468125"/>
          </a:xfrm>
          <a:prstGeom prst="rect">
            <a:avLst/>
          </a:prstGeom>
          <a:solidFill>
            <a:srgbClr val="CB3737">
              <a:alpha val="19608"/>
            </a:srgbClr>
          </a:solidFill>
        </p:spPr>
      </p:sp>
      <p:sp>
        <p:nvSpPr>
          <p:cNvPr id="4" name="TextBox 4"/>
          <p:cNvSpPr txBox="1"/>
          <p:nvPr/>
        </p:nvSpPr>
        <p:spPr>
          <a:xfrm>
            <a:off x="3817284"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Conclusions</a:t>
            </a:r>
          </a:p>
        </p:txBody>
      </p:sp>
      <p:sp>
        <p:nvSpPr>
          <p:cNvPr id="5" name="TextBox 5"/>
          <p:cNvSpPr txBox="1"/>
          <p:nvPr/>
        </p:nvSpPr>
        <p:spPr>
          <a:xfrm>
            <a:off x="10358032" y="1690943"/>
            <a:ext cx="6238038" cy="3641246"/>
          </a:xfrm>
          <a:prstGeom prst="rect">
            <a:avLst/>
          </a:prstGeom>
        </p:spPr>
        <p:txBody>
          <a:bodyPr lIns="0" tIns="0" rIns="0" bIns="0" rtlCol="0" anchor="t">
            <a:spAutoFit/>
          </a:bodyPr>
          <a:lstStyle/>
          <a:p>
            <a:pPr algn="ctr">
              <a:lnSpc>
                <a:spcPts val="4117"/>
              </a:lnSpc>
            </a:pPr>
            <a:r>
              <a:rPr lang="en-US" sz="2940" dirty="0">
                <a:solidFill>
                  <a:srgbClr val="162942"/>
                </a:solidFill>
                <a:latin typeface="Open Sans Light Bold Italics"/>
              </a:rPr>
              <a:t>In vivo:</a:t>
            </a:r>
          </a:p>
          <a:p>
            <a:pPr marL="634906" lvl="1" indent="-317453" algn="ctr">
              <a:lnSpc>
                <a:spcPts val="4117"/>
              </a:lnSpc>
              <a:buFont typeface="Arial"/>
              <a:buChar char="•"/>
            </a:pPr>
            <a:r>
              <a:rPr lang="en-US" sz="2940" dirty="0">
                <a:solidFill>
                  <a:srgbClr val="162942"/>
                </a:solidFill>
                <a:latin typeface="Open Sans Light"/>
              </a:rPr>
              <a:t>Treated C57Bl6 mice showed a remarkable increase in hind limb vascularisation and their motor functions and health parameters improved after our combined strategy.</a:t>
            </a:r>
          </a:p>
        </p:txBody>
      </p:sp>
      <p:sp>
        <p:nvSpPr>
          <p:cNvPr id="6" name="TextBox 6"/>
          <p:cNvSpPr txBox="1"/>
          <p:nvPr/>
        </p:nvSpPr>
        <p:spPr>
          <a:xfrm>
            <a:off x="12892378" y="7437035"/>
            <a:ext cx="4332053" cy="1714639"/>
          </a:xfrm>
          <a:prstGeom prst="rect">
            <a:avLst/>
          </a:prstGeom>
        </p:spPr>
        <p:txBody>
          <a:bodyPr lIns="0" tIns="0" rIns="0" bIns="0" rtlCol="0" anchor="t">
            <a:spAutoFit/>
          </a:bodyPr>
          <a:lstStyle/>
          <a:p>
            <a:pPr algn="ctr">
              <a:lnSpc>
                <a:spcPts val="3403"/>
              </a:lnSpc>
            </a:pPr>
            <a:r>
              <a:rPr lang="en-US" sz="2430">
                <a:solidFill>
                  <a:srgbClr val="162942"/>
                </a:solidFill>
                <a:latin typeface="Open Sans Light"/>
              </a:rPr>
              <a:t>Angiogenic stimulation may represent a new therapeutic approach to manage arterial insufficiency. </a:t>
            </a:r>
          </a:p>
        </p:txBody>
      </p:sp>
      <p:sp>
        <p:nvSpPr>
          <p:cNvPr id="7" name="TextBox 7"/>
          <p:cNvSpPr txBox="1"/>
          <p:nvPr/>
        </p:nvSpPr>
        <p:spPr>
          <a:xfrm>
            <a:off x="3368505" y="1690943"/>
            <a:ext cx="1612985" cy="505378"/>
          </a:xfrm>
          <a:prstGeom prst="rect">
            <a:avLst/>
          </a:prstGeom>
        </p:spPr>
        <p:txBody>
          <a:bodyPr lIns="0" tIns="0" rIns="0" bIns="0" rtlCol="0" anchor="t">
            <a:spAutoFit/>
          </a:bodyPr>
          <a:lstStyle/>
          <a:p>
            <a:pPr algn="ctr">
              <a:lnSpc>
                <a:spcPts val="4117"/>
              </a:lnSpc>
            </a:pPr>
            <a:r>
              <a:rPr lang="en-US" sz="2940">
                <a:solidFill>
                  <a:srgbClr val="162942"/>
                </a:solidFill>
                <a:latin typeface="Open Sans Light Bold Italics"/>
              </a:rPr>
              <a:t>In vitro:</a:t>
            </a:r>
          </a:p>
        </p:txBody>
      </p:sp>
      <p:sp>
        <p:nvSpPr>
          <p:cNvPr id="8" name="TextBox 8"/>
          <p:cNvSpPr txBox="1"/>
          <p:nvPr/>
        </p:nvSpPr>
        <p:spPr>
          <a:xfrm>
            <a:off x="1028700" y="2148696"/>
            <a:ext cx="6551704" cy="3028971"/>
          </a:xfrm>
          <a:prstGeom prst="rect">
            <a:avLst/>
          </a:prstGeom>
        </p:spPr>
        <p:txBody>
          <a:bodyPr lIns="0" tIns="0" rIns="0" bIns="0" rtlCol="0" anchor="t">
            <a:spAutoFit/>
          </a:bodyPr>
          <a:lstStyle/>
          <a:p>
            <a:pPr marL="615139" lvl="1" indent="-307569" algn="ctr">
              <a:lnSpc>
                <a:spcPts val="3988"/>
              </a:lnSpc>
              <a:buFont typeface="Arial"/>
              <a:buChar char="•"/>
            </a:pPr>
            <a:r>
              <a:rPr lang="en-US" sz="24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Endothelial cells transduced with the gene encoding for estrogen </a:t>
            </a:r>
          </a:p>
          <a:p>
            <a:pPr algn="ctr">
              <a:lnSpc>
                <a:spcPts val="3988"/>
              </a:lnSpc>
            </a:pPr>
            <a:r>
              <a:rPr lang="en-US" sz="24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receptors (through AAV1) perform </a:t>
            </a:r>
          </a:p>
          <a:p>
            <a:pPr algn="ctr">
              <a:lnSpc>
                <a:spcPts val="3988"/>
              </a:lnSpc>
            </a:pPr>
            <a:r>
              <a:rPr lang="en-US" sz="24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better in proliferation and migration than control EC when </a:t>
            </a:r>
          </a:p>
          <a:p>
            <a:pPr algn="ctr">
              <a:lnSpc>
                <a:spcPts val="3988"/>
              </a:lnSpc>
            </a:pPr>
            <a:r>
              <a:rPr lang="en-US" sz="24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provided with estrogen.</a:t>
            </a:r>
          </a:p>
        </p:txBody>
      </p:sp>
      <p:pic>
        <p:nvPicPr>
          <p:cNvPr id="10" name="Picture 10"/>
          <p:cNvPicPr>
            <a:picLocks noChangeAspect="1"/>
          </p:cNvPicPr>
          <p:nvPr/>
        </p:nvPicPr>
        <p:blipFill>
          <a:blip r:embed="rId4"/>
          <a:srcRect l="32672" t="26880" r="34098" b="26888"/>
          <a:stretch>
            <a:fillRect/>
          </a:stretch>
        </p:blipFill>
        <p:spPr>
          <a:xfrm>
            <a:off x="1825456" y="5436964"/>
            <a:ext cx="4699084" cy="45764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29800" y="460715"/>
            <a:ext cx="1116431" cy="1116431"/>
          </a:xfrm>
          <a:prstGeom prst="rect">
            <a:avLst/>
          </a:prstGeom>
        </p:spPr>
      </p:pic>
      <p:pic>
        <p:nvPicPr>
          <p:cNvPr id="3" name="Picture 3"/>
          <p:cNvPicPr>
            <a:picLocks noChangeAspect="1"/>
          </p:cNvPicPr>
          <p:nvPr/>
        </p:nvPicPr>
        <p:blipFill>
          <a:blip r:embed="rId5"/>
          <a:srcRect/>
          <a:stretch>
            <a:fillRect/>
          </a:stretch>
        </p:blipFill>
        <p:spPr>
          <a:xfrm>
            <a:off x="2704179" y="425658"/>
            <a:ext cx="1206084" cy="120608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4112" y="2629876"/>
            <a:ext cx="426202" cy="44396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4112" y="4483704"/>
            <a:ext cx="426202" cy="44396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38513" y="2602937"/>
            <a:ext cx="426202" cy="44396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38513" y="4483704"/>
            <a:ext cx="426202" cy="44396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38513" y="6456760"/>
            <a:ext cx="426202" cy="44396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24112" y="7202884"/>
            <a:ext cx="426202" cy="443960"/>
          </a:xfrm>
          <a:prstGeom prst="rect">
            <a:avLst/>
          </a:prstGeom>
        </p:spPr>
      </p:pic>
      <p:sp>
        <p:nvSpPr>
          <p:cNvPr id="10" name="TextBox 10"/>
          <p:cNvSpPr txBox="1"/>
          <p:nvPr/>
        </p:nvSpPr>
        <p:spPr>
          <a:xfrm>
            <a:off x="3910263" y="516255"/>
            <a:ext cx="3053484" cy="1015365"/>
          </a:xfrm>
          <a:prstGeom prst="rect">
            <a:avLst/>
          </a:prstGeom>
        </p:spPr>
        <p:txBody>
          <a:bodyPr lIns="0" tIns="0" rIns="0" bIns="0" rtlCol="0" anchor="t">
            <a:spAutoFit/>
          </a:bodyPr>
          <a:lstStyle/>
          <a:p>
            <a:pPr marL="0" lvl="0" indent="0" algn="ctr">
              <a:lnSpc>
                <a:spcPts val="7920"/>
              </a:lnSpc>
              <a:spcBef>
                <a:spcPct val="0"/>
              </a:spcBef>
            </a:pPr>
            <a:r>
              <a:rPr lang="en-US" sz="6599">
                <a:solidFill>
                  <a:srgbClr val="000000"/>
                </a:solidFill>
                <a:latin typeface="Code Pro Bold"/>
              </a:rPr>
              <a:t>Pitfalls</a:t>
            </a:r>
            <a:r>
              <a:rPr lang="en-US" sz="6599">
                <a:solidFill>
                  <a:srgbClr val="162942"/>
                </a:solidFill>
                <a:latin typeface="Code Pro Bold"/>
              </a:rPr>
              <a:t> </a:t>
            </a:r>
          </a:p>
        </p:txBody>
      </p:sp>
      <p:sp>
        <p:nvSpPr>
          <p:cNvPr id="11" name="TextBox 11"/>
          <p:cNvSpPr txBox="1"/>
          <p:nvPr/>
        </p:nvSpPr>
        <p:spPr>
          <a:xfrm>
            <a:off x="2539091" y="2193912"/>
            <a:ext cx="5503034" cy="1222375"/>
          </a:xfrm>
          <a:prstGeom prst="rect">
            <a:avLst/>
          </a:prstGeom>
        </p:spPr>
        <p:txBody>
          <a:bodyPr lIns="0" tIns="0" rIns="0" bIns="0" rtlCol="0" anchor="t">
            <a:spAutoFit/>
          </a:bodyPr>
          <a:lstStyle/>
          <a:p>
            <a:pPr>
              <a:lnSpc>
                <a:spcPts val="4900"/>
              </a:lnSpc>
            </a:pPr>
            <a:r>
              <a:rPr lang="en-US" sz="3500">
                <a:solidFill>
                  <a:srgbClr val="162942"/>
                </a:solidFill>
                <a:latin typeface="Open Sans Light"/>
              </a:rPr>
              <a:t>ERα/β disregulation may bring to develop neoplasy</a:t>
            </a:r>
          </a:p>
        </p:txBody>
      </p:sp>
      <p:sp>
        <p:nvSpPr>
          <p:cNvPr id="12" name="TextBox 12"/>
          <p:cNvSpPr txBox="1"/>
          <p:nvPr/>
        </p:nvSpPr>
        <p:spPr>
          <a:xfrm>
            <a:off x="10512500" y="4070684"/>
            <a:ext cx="4813195" cy="1212850"/>
          </a:xfrm>
          <a:prstGeom prst="rect">
            <a:avLst/>
          </a:prstGeom>
        </p:spPr>
        <p:txBody>
          <a:bodyPr lIns="0" tIns="0" rIns="0" bIns="0" rtlCol="0" anchor="t">
            <a:spAutoFit/>
          </a:bodyPr>
          <a:lstStyle/>
          <a:p>
            <a:pPr algn="ctr">
              <a:lnSpc>
                <a:spcPts val="4899"/>
              </a:lnSpc>
            </a:pPr>
            <a:r>
              <a:rPr lang="en-US" sz="3499">
                <a:solidFill>
                  <a:srgbClr val="162942"/>
                </a:solidFill>
                <a:latin typeface="Open Sans Light"/>
              </a:rPr>
              <a:t>Follow-up procedures could be extended </a:t>
            </a:r>
          </a:p>
        </p:txBody>
      </p:sp>
      <p:sp>
        <p:nvSpPr>
          <p:cNvPr id="13" name="TextBox 13"/>
          <p:cNvSpPr txBox="1"/>
          <p:nvPr/>
        </p:nvSpPr>
        <p:spPr>
          <a:xfrm>
            <a:off x="10946231" y="291581"/>
            <a:ext cx="4872428" cy="1284102"/>
          </a:xfrm>
          <a:prstGeom prst="rect">
            <a:avLst/>
          </a:prstGeom>
        </p:spPr>
        <p:txBody>
          <a:bodyPr wrap="square" lIns="0" tIns="0" rIns="0" bIns="0" rtlCol="0" anchor="t">
            <a:spAutoFit/>
          </a:bodyPr>
          <a:lstStyle/>
          <a:p>
            <a:pPr algn="ctr">
              <a:lnSpc>
                <a:spcPts val="10483"/>
              </a:lnSpc>
            </a:pPr>
            <a:r>
              <a:rPr lang="en-US" sz="7488" dirty="0">
                <a:solidFill>
                  <a:srgbClr val="000000"/>
                </a:solidFill>
                <a:latin typeface="Code Pro Bold"/>
              </a:rPr>
              <a:t>Solutions</a:t>
            </a:r>
          </a:p>
        </p:txBody>
      </p:sp>
      <p:sp>
        <p:nvSpPr>
          <p:cNvPr id="14" name="AutoShape 14"/>
          <p:cNvSpPr/>
          <p:nvPr/>
        </p:nvSpPr>
        <p:spPr>
          <a:xfrm rot="5400000">
            <a:off x="4130358" y="2360446"/>
            <a:ext cx="2389985" cy="5792328"/>
          </a:xfrm>
          <a:prstGeom prst="rect">
            <a:avLst/>
          </a:prstGeom>
          <a:solidFill>
            <a:srgbClr val="244357">
              <a:alpha val="19608"/>
            </a:srgbClr>
          </a:solidFill>
        </p:spPr>
      </p:sp>
      <p:sp>
        <p:nvSpPr>
          <p:cNvPr id="15" name="TextBox 15"/>
          <p:cNvSpPr txBox="1"/>
          <p:nvPr/>
        </p:nvSpPr>
        <p:spPr>
          <a:xfrm>
            <a:off x="2539091" y="3999311"/>
            <a:ext cx="6089194" cy="2457450"/>
          </a:xfrm>
          <a:prstGeom prst="rect">
            <a:avLst/>
          </a:prstGeom>
        </p:spPr>
        <p:txBody>
          <a:bodyPr lIns="0" tIns="0" rIns="0" bIns="0" rtlCol="0" anchor="t">
            <a:spAutoFit/>
          </a:bodyPr>
          <a:lstStyle/>
          <a:p>
            <a:pPr algn="l">
              <a:lnSpc>
                <a:spcPts val="4899"/>
              </a:lnSpc>
            </a:pPr>
            <a:r>
              <a:rPr lang="en-US" sz="3499">
                <a:solidFill>
                  <a:srgbClr val="162942"/>
                </a:solidFill>
                <a:latin typeface="Open Sans Light"/>
              </a:rPr>
              <a:t>A month couldn't be enough to ensure that this therapy can be traslated to human model</a:t>
            </a:r>
          </a:p>
        </p:txBody>
      </p:sp>
      <p:sp>
        <p:nvSpPr>
          <p:cNvPr id="16" name="TextBox 16"/>
          <p:cNvSpPr txBox="1"/>
          <p:nvPr/>
        </p:nvSpPr>
        <p:spPr>
          <a:xfrm>
            <a:off x="10512500" y="2216857"/>
            <a:ext cx="4690908" cy="1212751"/>
          </a:xfrm>
          <a:prstGeom prst="rect">
            <a:avLst/>
          </a:prstGeom>
        </p:spPr>
        <p:txBody>
          <a:bodyPr lIns="0" tIns="0" rIns="0" bIns="0" rtlCol="0" anchor="t">
            <a:spAutoFit/>
          </a:bodyPr>
          <a:lstStyle/>
          <a:p>
            <a:pPr algn="ctr">
              <a:lnSpc>
                <a:spcPts val="4899"/>
              </a:lnSpc>
            </a:pPr>
            <a:r>
              <a:rPr lang="en-US" sz="3499">
                <a:solidFill>
                  <a:srgbClr val="162942"/>
                </a:solidFill>
                <a:latin typeface="Open Sans Light"/>
              </a:rPr>
              <a:t>"Backup plans" (suicide genes, TK-GVC system)</a:t>
            </a:r>
          </a:p>
        </p:txBody>
      </p:sp>
      <p:sp>
        <p:nvSpPr>
          <p:cNvPr id="17" name="TextBox 17"/>
          <p:cNvSpPr txBox="1"/>
          <p:nvPr/>
        </p:nvSpPr>
        <p:spPr>
          <a:xfrm>
            <a:off x="2250314" y="6705603"/>
            <a:ext cx="5971200" cy="1835150"/>
          </a:xfrm>
          <a:prstGeom prst="rect">
            <a:avLst/>
          </a:prstGeom>
        </p:spPr>
        <p:txBody>
          <a:bodyPr lIns="0" tIns="0" rIns="0" bIns="0" rtlCol="0" anchor="t">
            <a:spAutoFit/>
          </a:bodyPr>
          <a:lstStyle/>
          <a:p>
            <a:pPr algn="ctr">
              <a:lnSpc>
                <a:spcPts val="4899"/>
              </a:lnSpc>
            </a:pPr>
            <a:r>
              <a:rPr lang="en-US" sz="3499">
                <a:solidFill>
                  <a:srgbClr val="162942"/>
                </a:solidFill>
                <a:latin typeface="Open Sans Light"/>
              </a:rPr>
              <a:t>17β-estradiol administration could result in adverse </a:t>
            </a:r>
          </a:p>
          <a:p>
            <a:pPr algn="ctr">
              <a:lnSpc>
                <a:spcPts val="4899"/>
              </a:lnSpc>
            </a:pPr>
            <a:r>
              <a:rPr lang="en-US" sz="3499">
                <a:solidFill>
                  <a:srgbClr val="162942"/>
                </a:solidFill>
                <a:latin typeface="Open Sans Light"/>
              </a:rPr>
              <a:t>side effects</a:t>
            </a:r>
          </a:p>
        </p:txBody>
      </p:sp>
      <p:sp>
        <p:nvSpPr>
          <p:cNvPr id="18" name="TextBox 18"/>
          <p:cNvSpPr txBox="1"/>
          <p:nvPr/>
        </p:nvSpPr>
        <p:spPr>
          <a:xfrm>
            <a:off x="10164715" y="6394453"/>
            <a:ext cx="5931911" cy="2457450"/>
          </a:xfrm>
          <a:prstGeom prst="rect">
            <a:avLst/>
          </a:prstGeom>
        </p:spPr>
        <p:txBody>
          <a:bodyPr lIns="0" tIns="0" rIns="0" bIns="0" rtlCol="0" anchor="t">
            <a:spAutoFit/>
          </a:bodyPr>
          <a:lstStyle/>
          <a:p>
            <a:pPr algn="ctr">
              <a:lnSpc>
                <a:spcPts val="4899"/>
              </a:lnSpc>
            </a:pPr>
            <a:r>
              <a:rPr lang="en-US" sz="3499">
                <a:solidFill>
                  <a:srgbClr val="162942"/>
                </a:solidFill>
                <a:latin typeface="Open Sans Light"/>
              </a:rPr>
              <a:t>Doses could be reduced </a:t>
            </a:r>
          </a:p>
          <a:p>
            <a:pPr algn="ctr">
              <a:lnSpc>
                <a:spcPts val="4899"/>
              </a:lnSpc>
            </a:pPr>
            <a:r>
              <a:rPr lang="en-US" sz="3499">
                <a:solidFill>
                  <a:srgbClr val="162942"/>
                </a:solidFill>
                <a:latin typeface="Open Sans Light"/>
              </a:rPr>
              <a:t>or less powerful estrogen, such as estrone or estriol, should be considered.</a:t>
            </a:r>
          </a:p>
        </p:txBody>
      </p:sp>
      <p:sp>
        <p:nvSpPr>
          <p:cNvPr id="19" name="AutoShape 19"/>
          <p:cNvSpPr/>
          <p:nvPr/>
        </p:nvSpPr>
        <p:spPr>
          <a:xfrm rot="5400000">
            <a:off x="4604002" y="-71247"/>
            <a:ext cx="1442697" cy="5792328"/>
          </a:xfrm>
          <a:prstGeom prst="rect">
            <a:avLst/>
          </a:prstGeom>
          <a:solidFill>
            <a:srgbClr val="244357">
              <a:alpha val="19608"/>
            </a:srgbClr>
          </a:solidFill>
        </p:spPr>
      </p:sp>
      <p:sp>
        <p:nvSpPr>
          <p:cNvPr id="20" name="AutoShape 20"/>
          <p:cNvSpPr/>
          <p:nvPr/>
        </p:nvSpPr>
        <p:spPr>
          <a:xfrm rot="5400000">
            <a:off x="4374567" y="4817372"/>
            <a:ext cx="1901567" cy="5792328"/>
          </a:xfrm>
          <a:prstGeom prst="rect">
            <a:avLst/>
          </a:prstGeom>
          <a:solidFill>
            <a:srgbClr val="244357">
              <a:alpha val="19608"/>
            </a:srgbClr>
          </a:solidFill>
        </p:spPr>
      </p:sp>
      <p:sp>
        <p:nvSpPr>
          <p:cNvPr id="21" name="AutoShape 21"/>
          <p:cNvSpPr/>
          <p:nvPr/>
        </p:nvSpPr>
        <p:spPr>
          <a:xfrm rot="5400000">
            <a:off x="11952078" y="4934743"/>
            <a:ext cx="2477582" cy="5356739"/>
          </a:xfrm>
          <a:prstGeom prst="rect">
            <a:avLst/>
          </a:prstGeom>
          <a:solidFill>
            <a:srgbClr val="244357">
              <a:alpha val="19608"/>
            </a:srgbClr>
          </a:solidFill>
        </p:spPr>
      </p:sp>
      <p:sp>
        <p:nvSpPr>
          <p:cNvPr id="22" name="AutoShape 22"/>
          <p:cNvSpPr/>
          <p:nvPr/>
        </p:nvSpPr>
        <p:spPr>
          <a:xfrm rot="5400000">
            <a:off x="12227366" y="2269470"/>
            <a:ext cx="1442697" cy="4872429"/>
          </a:xfrm>
          <a:prstGeom prst="rect">
            <a:avLst/>
          </a:prstGeom>
          <a:solidFill>
            <a:srgbClr val="244357">
              <a:alpha val="19608"/>
            </a:srgbClr>
          </a:solidFill>
        </p:spPr>
      </p:sp>
      <p:sp>
        <p:nvSpPr>
          <p:cNvPr id="23" name="AutoShape 23"/>
          <p:cNvSpPr/>
          <p:nvPr/>
        </p:nvSpPr>
        <p:spPr>
          <a:xfrm rot="5400000">
            <a:off x="12197748" y="457151"/>
            <a:ext cx="1442697" cy="4872429"/>
          </a:xfrm>
          <a:prstGeom prst="rect">
            <a:avLst/>
          </a:prstGeom>
          <a:solidFill>
            <a:srgbClr val="244357">
              <a:alpha val="19608"/>
            </a:srgbClr>
          </a:solidFill>
        </p:spPr>
        <p:txBody>
          <a:bodyPr/>
          <a:lstStyle/>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TextBox 2"/>
          <p:cNvSpPr txBox="1"/>
          <p:nvPr/>
        </p:nvSpPr>
        <p:spPr>
          <a:xfrm>
            <a:off x="3065654" y="1440180"/>
            <a:ext cx="2308482" cy="2222724"/>
          </a:xfrm>
          <a:prstGeom prst="rect">
            <a:avLst/>
          </a:prstGeom>
        </p:spPr>
        <p:txBody>
          <a:bodyPr lIns="0" tIns="0" rIns="0" bIns="0" rtlCol="0" anchor="t">
            <a:spAutoFit/>
          </a:bodyPr>
          <a:lstStyle/>
          <a:p>
            <a:pPr>
              <a:lnSpc>
                <a:spcPts val="5997"/>
              </a:lnSpc>
            </a:pPr>
            <a:endParaRPr lang="en-US" sz="17170" dirty="0">
              <a:solidFill>
                <a:srgbClr val="000000"/>
              </a:solidFill>
              <a:latin typeface="Open Sans Light"/>
            </a:endParaRPr>
          </a:p>
          <a:p>
            <a:pPr algn="ctr">
              <a:lnSpc>
                <a:spcPts val="9248"/>
              </a:lnSpc>
            </a:pPr>
            <a:endParaRPr lang="en-US" sz="17170" dirty="0">
              <a:solidFill>
                <a:srgbClr val="000000"/>
              </a:solidFill>
              <a:latin typeface="Open Sans Light"/>
            </a:endParaRPr>
          </a:p>
        </p:txBody>
      </p:sp>
      <p:sp>
        <p:nvSpPr>
          <p:cNvPr id="3" name="AutoShape 3"/>
          <p:cNvSpPr/>
          <p:nvPr/>
        </p:nvSpPr>
        <p:spPr>
          <a:xfrm rot="-10800000">
            <a:off x="2950769" y="2153742"/>
            <a:ext cx="2538253" cy="0"/>
          </a:xfrm>
          <a:prstGeom prst="line">
            <a:avLst/>
          </a:prstGeom>
          <a:ln w="47625" cap="rnd">
            <a:solidFill>
              <a:srgbClr val="FFB923"/>
            </a:solidFill>
            <a:prstDash val="solid"/>
            <a:headEnd type="none" w="sm" len="sm"/>
            <a:tailEnd type="none" w="sm" len="sm"/>
          </a:ln>
        </p:spPr>
      </p:sp>
      <p:sp>
        <p:nvSpPr>
          <p:cNvPr id="4" name="AutoShape 4"/>
          <p:cNvSpPr/>
          <p:nvPr/>
        </p:nvSpPr>
        <p:spPr>
          <a:xfrm rot="-10800000">
            <a:off x="12897767" y="2226310"/>
            <a:ext cx="2538253" cy="0"/>
          </a:xfrm>
          <a:prstGeom prst="line">
            <a:avLst/>
          </a:prstGeom>
          <a:ln w="47625" cap="rnd">
            <a:solidFill>
              <a:srgbClr val="FFB923"/>
            </a:solidFill>
            <a:prstDash val="solid"/>
            <a:headEnd type="none" w="sm" len="sm"/>
            <a:tailEnd type="none" w="sm" len="sm"/>
          </a:ln>
        </p:spPr>
      </p:sp>
      <p:sp>
        <p:nvSpPr>
          <p:cNvPr id="5" name="AutoShape 5"/>
          <p:cNvSpPr/>
          <p:nvPr/>
        </p:nvSpPr>
        <p:spPr>
          <a:xfrm rot="-10800000">
            <a:off x="7874874" y="2325918"/>
            <a:ext cx="2538253" cy="0"/>
          </a:xfrm>
          <a:prstGeom prst="line">
            <a:avLst/>
          </a:prstGeom>
          <a:ln w="47625" cap="rnd">
            <a:solidFill>
              <a:srgbClr val="FFB923"/>
            </a:solidFill>
            <a:prstDash val="solid"/>
            <a:headEnd type="none" w="sm" len="sm"/>
            <a:tailEnd type="none" w="sm" len="sm"/>
          </a:ln>
        </p:spPr>
      </p:sp>
      <p:sp>
        <p:nvSpPr>
          <p:cNvPr id="6" name="TextBox 6"/>
          <p:cNvSpPr txBox="1"/>
          <p:nvPr/>
        </p:nvSpPr>
        <p:spPr>
          <a:xfrm>
            <a:off x="7570500" y="531495"/>
            <a:ext cx="3202006" cy="984885"/>
          </a:xfrm>
          <a:prstGeom prst="rect">
            <a:avLst/>
          </a:prstGeom>
        </p:spPr>
        <p:txBody>
          <a:bodyPr lIns="0" tIns="0" rIns="0" bIns="0" rtlCol="0" anchor="t">
            <a:spAutoFit/>
          </a:bodyPr>
          <a:lstStyle/>
          <a:p>
            <a:pPr marL="0" lvl="0" indent="0" algn="ctr">
              <a:lnSpc>
                <a:spcPts val="7680"/>
              </a:lnSpc>
              <a:spcBef>
                <a:spcPct val="0"/>
              </a:spcBef>
            </a:pPr>
            <a:r>
              <a:rPr lang="en-US" sz="6399" dirty="0">
                <a:solidFill>
                  <a:srgbClr val="162942"/>
                </a:solidFill>
                <a:latin typeface="Code Pro Bold"/>
              </a:rPr>
              <a:t>Budget</a:t>
            </a:r>
          </a:p>
        </p:txBody>
      </p:sp>
      <p:sp>
        <p:nvSpPr>
          <p:cNvPr id="7" name="TextBox 7"/>
          <p:cNvSpPr txBox="1"/>
          <p:nvPr/>
        </p:nvSpPr>
        <p:spPr>
          <a:xfrm>
            <a:off x="13039634" y="1430655"/>
            <a:ext cx="2396385" cy="1505585"/>
          </a:xfrm>
          <a:prstGeom prst="rect">
            <a:avLst/>
          </a:prstGeom>
        </p:spPr>
        <p:txBody>
          <a:bodyPr lIns="0" tIns="0" rIns="0" bIns="0" rtlCol="0" anchor="t">
            <a:spAutoFit/>
          </a:bodyPr>
          <a:lstStyle/>
          <a:p>
            <a:pPr>
              <a:lnSpc>
                <a:spcPts val="6019"/>
              </a:lnSpc>
            </a:pPr>
            <a:r>
              <a:rPr lang="en-US" sz="4299">
                <a:solidFill>
                  <a:srgbClr val="162942"/>
                </a:solidFill>
                <a:latin typeface="Open Sans Light"/>
              </a:rPr>
              <a:t>Company</a:t>
            </a:r>
          </a:p>
          <a:p>
            <a:pPr algn="ctr">
              <a:lnSpc>
                <a:spcPts val="6019"/>
              </a:lnSpc>
            </a:pPr>
            <a:endParaRPr lang="en-US" sz="4299">
              <a:solidFill>
                <a:srgbClr val="162942"/>
              </a:solidFill>
              <a:latin typeface="Open Sans Light"/>
            </a:endParaRPr>
          </a:p>
        </p:txBody>
      </p:sp>
      <p:sp>
        <p:nvSpPr>
          <p:cNvPr id="8" name="TextBox 8"/>
          <p:cNvSpPr txBox="1"/>
          <p:nvPr/>
        </p:nvSpPr>
        <p:spPr>
          <a:xfrm>
            <a:off x="8330803" y="1577888"/>
            <a:ext cx="1626393" cy="741458"/>
          </a:xfrm>
          <a:prstGeom prst="rect">
            <a:avLst/>
          </a:prstGeom>
        </p:spPr>
        <p:txBody>
          <a:bodyPr lIns="0" tIns="0" rIns="0" bIns="0" rtlCol="0" anchor="t">
            <a:spAutoFit/>
          </a:bodyPr>
          <a:lstStyle/>
          <a:p>
            <a:pPr algn="ctr">
              <a:lnSpc>
                <a:spcPts val="6023"/>
              </a:lnSpc>
              <a:spcBef>
                <a:spcPct val="0"/>
              </a:spcBef>
            </a:pPr>
            <a:r>
              <a:rPr lang="en-US" sz="4302" dirty="0">
                <a:solidFill>
                  <a:srgbClr val="000000"/>
                </a:solidFill>
                <a:latin typeface="Open Sans Light"/>
              </a:rPr>
              <a:t>Cost</a:t>
            </a:r>
          </a:p>
        </p:txBody>
      </p:sp>
      <p:sp>
        <p:nvSpPr>
          <p:cNvPr id="9" name="TextBox 9"/>
          <p:cNvSpPr txBox="1"/>
          <p:nvPr/>
        </p:nvSpPr>
        <p:spPr>
          <a:xfrm>
            <a:off x="1029052" y="2495925"/>
            <a:ext cx="5968454" cy="6729727"/>
          </a:xfrm>
          <a:prstGeom prst="rect">
            <a:avLst/>
          </a:prstGeom>
        </p:spPr>
        <p:txBody>
          <a:bodyPr lIns="0" tIns="0" rIns="0" bIns="0" rtlCol="0" anchor="t">
            <a:spAutoFit/>
          </a:bodyPr>
          <a:lstStyle/>
          <a:p>
            <a:pPr marL="734059" lvl="1" indent="-367030" algn="ctr">
              <a:lnSpc>
                <a:spcPts val="4759"/>
              </a:lnSpc>
              <a:buFont typeface="Arial"/>
              <a:buChar char="•"/>
            </a:pPr>
            <a:r>
              <a:rPr lang="en-US" sz="3399" dirty="0">
                <a:solidFill>
                  <a:srgbClr val="000000"/>
                </a:solidFill>
                <a:latin typeface="Open Sans Light"/>
              </a:rPr>
              <a:t>Matrigel®</a:t>
            </a:r>
          </a:p>
          <a:p>
            <a:pPr marL="734059" lvl="1" indent="-367030" algn="ctr">
              <a:lnSpc>
                <a:spcPts val="4759"/>
              </a:lnSpc>
              <a:buFont typeface="Arial"/>
              <a:buChar char="•"/>
            </a:pPr>
            <a:r>
              <a:rPr lang="en-US" sz="3399" dirty="0">
                <a:solidFill>
                  <a:srgbClr val="000000"/>
                </a:solidFill>
                <a:latin typeface="Open Sans Light"/>
              </a:rPr>
              <a:t>Fluorescence microscope</a:t>
            </a:r>
          </a:p>
          <a:p>
            <a:pPr marL="734059" lvl="1" indent="-367030" algn="ctr">
              <a:lnSpc>
                <a:spcPts val="4759"/>
              </a:lnSpc>
              <a:buFont typeface="Arial"/>
              <a:buChar char="•"/>
            </a:pPr>
            <a:r>
              <a:rPr lang="en-US" sz="3399" dirty="0">
                <a:solidFill>
                  <a:srgbClr val="000000"/>
                </a:solidFill>
                <a:latin typeface="Open Sans Light"/>
              </a:rPr>
              <a:t>ESR1/2 AAV1 (+production)</a:t>
            </a:r>
          </a:p>
          <a:p>
            <a:pPr marL="734059" lvl="1" indent="-367030" algn="ctr">
              <a:lnSpc>
                <a:spcPts val="4759"/>
              </a:lnSpc>
              <a:buFont typeface="Arial"/>
              <a:buChar char="•"/>
            </a:pPr>
            <a:r>
              <a:rPr lang="en-US" sz="3399" dirty="0">
                <a:solidFill>
                  <a:srgbClr val="000000"/>
                </a:solidFill>
                <a:latin typeface="Open Sans Light"/>
              </a:rPr>
              <a:t>Endothelial cells culture</a:t>
            </a:r>
          </a:p>
          <a:p>
            <a:pPr marL="734059" lvl="1" indent="-367030" algn="ctr">
              <a:lnSpc>
                <a:spcPts val="4759"/>
              </a:lnSpc>
              <a:buFont typeface="Arial"/>
              <a:buChar char="•"/>
            </a:pPr>
            <a:r>
              <a:rPr lang="en-US" sz="3399" dirty="0">
                <a:solidFill>
                  <a:srgbClr val="000000"/>
                </a:solidFill>
                <a:latin typeface="Open Sans Light"/>
              </a:rPr>
              <a:t>In vitro assays</a:t>
            </a:r>
          </a:p>
          <a:p>
            <a:pPr marL="734059" lvl="1" indent="-367030" algn="ctr">
              <a:lnSpc>
                <a:spcPts val="4759"/>
              </a:lnSpc>
              <a:buFont typeface="Arial"/>
              <a:buChar char="•"/>
            </a:pPr>
            <a:r>
              <a:rPr lang="en-US" sz="3399" dirty="0">
                <a:solidFill>
                  <a:srgbClr val="000000"/>
                </a:solidFill>
                <a:latin typeface="Open Sans Light"/>
              </a:rPr>
              <a:t>C57BL/6J mice</a:t>
            </a:r>
          </a:p>
          <a:p>
            <a:pPr marL="734059" lvl="1" indent="-367030" algn="ctr">
              <a:lnSpc>
                <a:spcPts val="4759"/>
              </a:lnSpc>
              <a:buFont typeface="Arial"/>
              <a:buChar char="•"/>
            </a:pPr>
            <a:r>
              <a:rPr lang="en-US" sz="3399" dirty="0">
                <a:solidFill>
                  <a:srgbClr val="000000"/>
                </a:solidFill>
                <a:latin typeface="Open Sans Light"/>
              </a:rPr>
              <a:t>Estrogens</a:t>
            </a:r>
          </a:p>
          <a:p>
            <a:pPr marL="734059" lvl="1" indent="-367030" algn="ctr">
              <a:lnSpc>
                <a:spcPts val="4759"/>
              </a:lnSpc>
              <a:buFont typeface="Arial"/>
              <a:buChar char="•"/>
            </a:pPr>
            <a:r>
              <a:rPr lang="en-US" sz="3399" dirty="0">
                <a:solidFill>
                  <a:srgbClr val="000000"/>
                </a:solidFill>
                <a:latin typeface="Open Sans Light"/>
              </a:rPr>
              <a:t>Stabulation costs (+maze)</a:t>
            </a:r>
          </a:p>
          <a:p>
            <a:pPr marL="734059" lvl="1" indent="-367030" algn="ctr">
              <a:lnSpc>
                <a:spcPts val="4759"/>
              </a:lnSpc>
              <a:buFont typeface="Arial"/>
              <a:buChar char="•"/>
            </a:pPr>
            <a:r>
              <a:rPr lang="en-US" sz="3399" dirty="0">
                <a:solidFill>
                  <a:srgbClr val="000000"/>
                </a:solidFill>
                <a:latin typeface="Open Sans Light"/>
              </a:rPr>
              <a:t>Blood tests, angiography</a:t>
            </a:r>
          </a:p>
          <a:p>
            <a:pPr marL="734059" lvl="1" indent="-367030" algn="ctr">
              <a:lnSpc>
                <a:spcPts val="4759"/>
              </a:lnSpc>
              <a:buFont typeface="Arial"/>
              <a:buChar char="•"/>
            </a:pPr>
            <a:r>
              <a:rPr lang="en-US" sz="3399" dirty="0">
                <a:solidFill>
                  <a:srgbClr val="000000"/>
                </a:solidFill>
                <a:latin typeface="Open Sans Light"/>
              </a:rPr>
              <a:t>Veterinarian </a:t>
            </a:r>
          </a:p>
          <a:p>
            <a:pPr marL="734059" lvl="1" indent="-367030" algn="ctr">
              <a:lnSpc>
                <a:spcPts val="4759"/>
              </a:lnSpc>
              <a:buFont typeface="Arial"/>
              <a:buChar char="•"/>
            </a:pPr>
            <a:r>
              <a:rPr lang="en-US" sz="3399" dirty="0">
                <a:solidFill>
                  <a:srgbClr val="000000"/>
                </a:solidFill>
                <a:latin typeface="Open Sans Light"/>
              </a:rPr>
              <a:t>Researchers' salary</a:t>
            </a:r>
          </a:p>
        </p:txBody>
      </p:sp>
      <p:sp>
        <p:nvSpPr>
          <p:cNvPr id="10" name="TextBox 10"/>
          <p:cNvSpPr txBox="1"/>
          <p:nvPr/>
        </p:nvSpPr>
        <p:spPr>
          <a:xfrm>
            <a:off x="11270774" y="2495925"/>
            <a:ext cx="5988526" cy="547179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Open Sans Light"/>
              </a:rPr>
              <a:t>Corning®</a:t>
            </a:r>
          </a:p>
          <a:p>
            <a:pPr marL="734059" lvl="1" indent="-367030" algn="just">
              <a:lnSpc>
                <a:spcPts val="4759"/>
              </a:lnSpc>
              <a:buFont typeface="Arial"/>
              <a:buChar char="•"/>
            </a:pPr>
            <a:r>
              <a:rPr lang="en-US" sz="3399">
                <a:solidFill>
                  <a:srgbClr val="000000"/>
                </a:solidFill>
                <a:latin typeface="Open Sans Light"/>
              </a:rPr>
              <a:t>Boston Industries, Inc. ©</a:t>
            </a:r>
          </a:p>
          <a:p>
            <a:pPr marL="734059" lvl="1" indent="-367030" algn="just">
              <a:lnSpc>
                <a:spcPts val="4759"/>
              </a:lnSpc>
              <a:buFont typeface="Arial"/>
              <a:buChar char="•"/>
            </a:pPr>
            <a:r>
              <a:rPr lang="en-US" sz="3399">
                <a:solidFill>
                  <a:srgbClr val="000000"/>
                </a:solidFill>
                <a:latin typeface="Open Sans Light"/>
              </a:rPr>
              <a:t>VectorBuilder Inc. + Starlab</a:t>
            </a:r>
          </a:p>
          <a:p>
            <a:pPr marL="734059" lvl="1" indent="-367030" algn="just">
              <a:lnSpc>
                <a:spcPts val="4759"/>
              </a:lnSpc>
              <a:buFont typeface="Arial"/>
              <a:buChar char="•"/>
            </a:pPr>
            <a:r>
              <a:rPr lang="en-US" sz="3399">
                <a:solidFill>
                  <a:srgbClr val="000000"/>
                </a:solidFill>
                <a:latin typeface="Open Sans Light"/>
              </a:rPr>
              <a:t>iXCells Biotechnologies ©</a:t>
            </a:r>
          </a:p>
          <a:p>
            <a:pPr marL="734059" lvl="1" indent="-367030" algn="just">
              <a:lnSpc>
                <a:spcPts val="4759"/>
              </a:lnSpc>
              <a:buFont typeface="Arial"/>
              <a:buChar char="•"/>
            </a:pPr>
            <a:endParaRPr lang="en-US" sz="3399">
              <a:solidFill>
                <a:srgbClr val="000000"/>
              </a:solidFill>
              <a:latin typeface="Open Sans Light"/>
            </a:endParaRPr>
          </a:p>
          <a:p>
            <a:pPr marL="734059" lvl="1" indent="-367030" algn="just">
              <a:lnSpc>
                <a:spcPts val="4759"/>
              </a:lnSpc>
              <a:buFont typeface="Arial"/>
              <a:buChar char="•"/>
            </a:pPr>
            <a:r>
              <a:rPr lang="en-US" sz="3399">
                <a:solidFill>
                  <a:srgbClr val="000000"/>
                </a:solidFill>
                <a:latin typeface="Open Sans Light"/>
              </a:rPr>
              <a:t>Jackson Laboratory ©</a:t>
            </a:r>
          </a:p>
          <a:p>
            <a:pPr marL="734059" lvl="1" indent="-367030" algn="just">
              <a:lnSpc>
                <a:spcPts val="4759"/>
              </a:lnSpc>
              <a:buFont typeface="Arial"/>
              <a:buChar char="•"/>
            </a:pPr>
            <a:r>
              <a:rPr lang="en-US" sz="3399">
                <a:solidFill>
                  <a:srgbClr val="000000"/>
                </a:solidFill>
                <a:latin typeface="Open Sans Light"/>
              </a:rPr>
              <a:t>Merck KGaA©</a:t>
            </a:r>
          </a:p>
          <a:p>
            <a:pPr marL="734059" lvl="1" indent="-367030">
              <a:lnSpc>
                <a:spcPts val="4759"/>
              </a:lnSpc>
              <a:buFont typeface="Arial"/>
              <a:buChar char="•"/>
            </a:pPr>
            <a:r>
              <a:rPr lang="en-US" sz="3399">
                <a:solidFill>
                  <a:srgbClr val="000000"/>
                </a:solidFill>
                <a:latin typeface="Open Sans Light"/>
              </a:rPr>
              <a:t>Mazeengineers.com</a:t>
            </a:r>
          </a:p>
          <a:p>
            <a:pPr>
              <a:lnSpc>
                <a:spcPts val="4759"/>
              </a:lnSpc>
            </a:pPr>
            <a:endParaRPr lang="en-US" sz="3399">
              <a:solidFill>
                <a:srgbClr val="000000"/>
              </a:solidFill>
              <a:latin typeface="Open Sans Light"/>
            </a:endParaRPr>
          </a:p>
        </p:txBody>
      </p:sp>
      <p:sp>
        <p:nvSpPr>
          <p:cNvPr id="11" name="AutoShape 11"/>
          <p:cNvSpPr/>
          <p:nvPr/>
        </p:nvSpPr>
        <p:spPr>
          <a:xfrm rot="5400000">
            <a:off x="14737886" y="6839361"/>
            <a:ext cx="1396268" cy="3240246"/>
          </a:xfrm>
          <a:prstGeom prst="rect">
            <a:avLst/>
          </a:prstGeom>
          <a:solidFill>
            <a:srgbClr val="244357">
              <a:alpha val="19608"/>
            </a:srgbClr>
          </a:solidFill>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29631" y="7533085"/>
            <a:ext cx="2136272" cy="2058832"/>
          </a:xfrm>
          <a:prstGeom prst="rect">
            <a:avLst/>
          </a:prstGeom>
        </p:spPr>
      </p:pic>
      <p:sp>
        <p:nvSpPr>
          <p:cNvPr id="13" name="AutoShape 13"/>
          <p:cNvSpPr/>
          <p:nvPr/>
        </p:nvSpPr>
        <p:spPr>
          <a:xfrm rot="5400000">
            <a:off x="8963456" y="8392642"/>
            <a:ext cx="667234" cy="2398550"/>
          </a:xfrm>
          <a:prstGeom prst="rect">
            <a:avLst/>
          </a:prstGeom>
          <a:solidFill>
            <a:srgbClr val="244357">
              <a:alpha val="19608"/>
            </a:srgbClr>
          </a:solidFill>
        </p:spPr>
      </p:sp>
      <p:sp>
        <p:nvSpPr>
          <p:cNvPr id="14" name="TextBox 14"/>
          <p:cNvSpPr txBox="1"/>
          <p:nvPr/>
        </p:nvSpPr>
        <p:spPr>
          <a:xfrm>
            <a:off x="7929880" y="2495925"/>
            <a:ext cx="2483246" cy="7304405"/>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000000"/>
                </a:solidFill>
                <a:latin typeface="Open Sans Light"/>
              </a:rPr>
              <a:t>2.321 $</a:t>
            </a:r>
          </a:p>
          <a:p>
            <a:pPr marL="734059" lvl="1" indent="-367030" algn="ctr">
              <a:lnSpc>
                <a:spcPts val="4759"/>
              </a:lnSpc>
              <a:buFont typeface="Arial"/>
              <a:buChar char="•"/>
            </a:pPr>
            <a:r>
              <a:rPr lang="en-US" sz="3399">
                <a:solidFill>
                  <a:srgbClr val="000000"/>
                </a:solidFill>
                <a:latin typeface="Open Sans Light"/>
              </a:rPr>
              <a:t>15.120 $</a:t>
            </a:r>
          </a:p>
          <a:p>
            <a:pPr marL="734059" lvl="1" indent="-367030" algn="ctr">
              <a:lnSpc>
                <a:spcPts val="4759"/>
              </a:lnSpc>
              <a:buFont typeface="Arial"/>
              <a:buChar char="•"/>
            </a:pPr>
            <a:r>
              <a:rPr lang="en-US" sz="3399">
                <a:solidFill>
                  <a:srgbClr val="000000"/>
                </a:solidFill>
                <a:latin typeface="Open Sans Light"/>
              </a:rPr>
              <a:t>5.945 $</a:t>
            </a:r>
          </a:p>
          <a:p>
            <a:pPr marL="734059" lvl="1" indent="-367030" algn="ctr">
              <a:lnSpc>
                <a:spcPts val="4759"/>
              </a:lnSpc>
              <a:buFont typeface="Arial"/>
              <a:buChar char="•"/>
            </a:pPr>
            <a:r>
              <a:rPr lang="en-US" sz="3399">
                <a:solidFill>
                  <a:srgbClr val="000000"/>
                </a:solidFill>
                <a:latin typeface="Open Sans Light"/>
              </a:rPr>
              <a:t>2.504$</a:t>
            </a:r>
          </a:p>
          <a:p>
            <a:pPr marL="734059" lvl="1" indent="-367030" algn="ctr">
              <a:lnSpc>
                <a:spcPts val="4759"/>
              </a:lnSpc>
              <a:buFont typeface="Arial"/>
              <a:buChar char="•"/>
            </a:pPr>
            <a:r>
              <a:rPr lang="en-US" sz="3399">
                <a:solidFill>
                  <a:srgbClr val="000000"/>
                </a:solidFill>
                <a:latin typeface="Open Sans Light"/>
              </a:rPr>
              <a:t>1.067$</a:t>
            </a:r>
          </a:p>
          <a:p>
            <a:pPr marL="734059" lvl="1" indent="-367030" algn="ctr">
              <a:lnSpc>
                <a:spcPts val="4759"/>
              </a:lnSpc>
              <a:buFont typeface="Arial"/>
              <a:buChar char="•"/>
            </a:pPr>
            <a:r>
              <a:rPr lang="en-US" sz="3399">
                <a:solidFill>
                  <a:srgbClr val="000000"/>
                </a:solidFill>
                <a:latin typeface="Open Sans Light"/>
              </a:rPr>
              <a:t>800$</a:t>
            </a:r>
          </a:p>
          <a:p>
            <a:pPr marL="734059" lvl="1" indent="-367030" algn="ctr">
              <a:lnSpc>
                <a:spcPts val="4759"/>
              </a:lnSpc>
              <a:buFont typeface="Arial"/>
              <a:buChar char="•"/>
            </a:pPr>
            <a:r>
              <a:rPr lang="en-US" sz="3399">
                <a:solidFill>
                  <a:srgbClr val="000000"/>
                </a:solidFill>
                <a:latin typeface="Open Sans Light"/>
              </a:rPr>
              <a:t>1010$</a:t>
            </a:r>
          </a:p>
          <a:p>
            <a:pPr marL="734059" lvl="1" indent="-367030" algn="ctr">
              <a:lnSpc>
                <a:spcPts val="4759"/>
              </a:lnSpc>
              <a:buFont typeface="Arial"/>
              <a:buChar char="•"/>
            </a:pPr>
            <a:r>
              <a:rPr lang="en-US" sz="3399">
                <a:solidFill>
                  <a:srgbClr val="000000"/>
                </a:solidFill>
                <a:latin typeface="Open Sans Light"/>
              </a:rPr>
              <a:t>16.000$</a:t>
            </a:r>
          </a:p>
          <a:p>
            <a:pPr marL="734059" lvl="1" indent="-367030" algn="ctr">
              <a:lnSpc>
                <a:spcPts val="4759"/>
              </a:lnSpc>
              <a:buFont typeface="Arial"/>
              <a:buChar char="•"/>
            </a:pPr>
            <a:r>
              <a:rPr lang="en-US" sz="3399">
                <a:solidFill>
                  <a:srgbClr val="000000"/>
                </a:solidFill>
                <a:latin typeface="Open Sans Light"/>
              </a:rPr>
              <a:t>12.600$</a:t>
            </a:r>
          </a:p>
          <a:p>
            <a:pPr marL="734059" lvl="1" indent="-367030" algn="ctr">
              <a:lnSpc>
                <a:spcPts val="4759"/>
              </a:lnSpc>
              <a:buFont typeface="Arial"/>
              <a:buChar char="•"/>
            </a:pPr>
            <a:r>
              <a:rPr lang="en-US" sz="3399">
                <a:solidFill>
                  <a:srgbClr val="000000"/>
                </a:solidFill>
                <a:latin typeface="Open Sans Light"/>
              </a:rPr>
              <a:t>28.000$</a:t>
            </a:r>
          </a:p>
          <a:p>
            <a:pPr marL="734059" lvl="1" indent="-367030" algn="ctr">
              <a:lnSpc>
                <a:spcPts val="4759"/>
              </a:lnSpc>
              <a:buFont typeface="Arial"/>
              <a:buChar char="•"/>
            </a:pPr>
            <a:r>
              <a:rPr lang="en-US" sz="3399">
                <a:solidFill>
                  <a:srgbClr val="000000"/>
                </a:solidFill>
                <a:latin typeface="Open Sans Light"/>
              </a:rPr>
              <a:t>75.000$</a:t>
            </a:r>
          </a:p>
          <a:p>
            <a:pPr algn="ctr">
              <a:lnSpc>
                <a:spcPts val="4759"/>
              </a:lnSpc>
            </a:pPr>
            <a:endParaRPr lang="en-US" sz="3399">
              <a:solidFill>
                <a:srgbClr val="000000"/>
              </a:solidFill>
              <a:latin typeface="Open Sans Light"/>
            </a:endParaRPr>
          </a:p>
        </p:txBody>
      </p:sp>
      <p:sp>
        <p:nvSpPr>
          <p:cNvPr id="15" name="TextBox 15"/>
          <p:cNvSpPr txBox="1"/>
          <p:nvPr/>
        </p:nvSpPr>
        <p:spPr>
          <a:xfrm>
            <a:off x="8180940" y="9140555"/>
            <a:ext cx="2232267" cy="701972"/>
          </a:xfrm>
          <a:prstGeom prst="rect">
            <a:avLst/>
          </a:prstGeom>
        </p:spPr>
        <p:txBody>
          <a:bodyPr lIns="0" tIns="0" rIns="0" bIns="0" rtlCol="0" anchor="t">
            <a:spAutoFit/>
          </a:bodyPr>
          <a:lstStyle/>
          <a:p>
            <a:pPr algn="ctr">
              <a:lnSpc>
                <a:spcPts val="5747"/>
              </a:lnSpc>
              <a:spcBef>
                <a:spcPct val="0"/>
              </a:spcBef>
            </a:pPr>
            <a:r>
              <a:rPr lang="en-US" sz="4105">
                <a:solidFill>
                  <a:srgbClr val="000000"/>
                </a:solidFill>
                <a:latin typeface="Open Sans Light Bold"/>
              </a:rPr>
              <a:t>160.382$</a:t>
            </a:r>
          </a:p>
        </p:txBody>
      </p:sp>
      <p:sp>
        <p:nvSpPr>
          <p:cNvPr id="16" name="TextBox 16"/>
          <p:cNvSpPr txBox="1"/>
          <p:nvPr/>
        </p:nvSpPr>
        <p:spPr>
          <a:xfrm>
            <a:off x="13517711" y="8676801"/>
            <a:ext cx="3836617" cy="528450"/>
          </a:xfrm>
          <a:prstGeom prst="rect">
            <a:avLst/>
          </a:prstGeom>
        </p:spPr>
        <p:txBody>
          <a:bodyPr lIns="0" tIns="0" rIns="0" bIns="0" rtlCol="0" anchor="t">
            <a:spAutoFit/>
          </a:bodyPr>
          <a:lstStyle/>
          <a:p>
            <a:pPr algn="ctr">
              <a:lnSpc>
                <a:spcPts val="3795"/>
              </a:lnSpc>
              <a:spcBef>
                <a:spcPct val="0"/>
              </a:spcBef>
            </a:pPr>
            <a:r>
              <a:rPr lang="en-US" sz="4217">
                <a:solidFill>
                  <a:srgbClr val="CF5A73"/>
                </a:solidFill>
                <a:latin typeface="Monument"/>
              </a:rPr>
              <a:t>1 YEAR</a:t>
            </a:r>
          </a:p>
        </p:txBody>
      </p:sp>
      <p:sp>
        <p:nvSpPr>
          <p:cNvPr id="17" name="TextBox 17"/>
          <p:cNvSpPr txBox="1"/>
          <p:nvPr/>
        </p:nvSpPr>
        <p:spPr>
          <a:xfrm>
            <a:off x="13517711" y="7837550"/>
            <a:ext cx="3836617" cy="701291"/>
          </a:xfrm>
          <a:prstGeom prst="rect">
            <a:avLst/>
          </a:prstGeom>
        </p:spPr>
        <p:txBody>
          <a:bodyPr lIns="0" tIns="0" rIns="0" bIns="0" rtlCol="0" anchor="t">
            <a:spAutoFit/>
          </a:bodyPr>
          <a:lstStyle/>
          <a:p>
            <a:pPr algn="ctr">
              <a:lnSpc>
                <a:spcPts val="2623"/>
              </a:lnSpc>
              <a:spcBef>
                <a:spcPct val="0"/>
              </a:spcBef>
            </a:pPr>
            <a:r>
              <a:rPr lang="en-US" sz="2914">
                <a:solidFill>
                  <a:srgbClr val="CF5A73"/>
                </a:solidFill>
                <a:latin typeface="Monument"/>
              </a:rPr>
              <a:t>ESTIMATED TIME:</a:t>
            </a:r>
          </a:p>
        </p:txBody>
      </p:sp>
      <p:sp>
        <p:nvSpPr>
          <p:cNvPr id="19" name="CasellaDiTesto 18">
            <a:extLst>
              <a:ext uri="{FF2B5EF4-FFF2-40B4-BE49-F238E27FC236}">
                <a16:creationId xmlns:a16="http://schemas.microsoft.com/office/drawing/2014/main" id="{C7EF0495-947D-43F8-AB11-6AAA962D1F1E}"/>
              </a:ext>
            </a:extLst>
          </p:cNvPr>
          <p:cNvSpPr txBox="1"/>
          <p:nvPr/>
        </p:nvSpPr>
        <p:spPr>
          <a:xfrm>
            <a:off x="-352105" y="1452682"/>
            <a:ext cx="9144000" cy="811761"/>
          </a:xfrm>
          <a:prstGeom prst="rect">
            <a:avLst/>
          </a:prstGeom>
          <a:noFill/>
        </p:spPr>
        <p:txBody>
          <a:bodyPr wrap="square">
            <a:spAutoFit/>
          </a:bodyPr>
          <a:lstStyle/>
          <a:p>
            <a:pPr algn="ctr">
              <a:lnSpc>
                <a:spcPts val="6023"/>
              </a:lnSpc>
              <a:spcBef>
                <a:spcPct val="0"/>
              </a:spcBef>
            </a:pPr>
            <a:r>
              <a:rPr lang="en-US" sz="4300" dirty="0">
                <a:solidFill>
                  <a:srgbClr val="000000"/>
                </a:solidFill>
                <a:latin typeface="Open Sans Light"/>
              </a:rPr>
              <a:t>Materials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TextBox 2"/>
          <p:cNvSpPr txBox="1"/>
          <p:nvPr/>
        </p:nvSpPr>
        <p:spPr>
          <a:xfrm>
            <a:off x="3817284"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References</a:t>
            </a:r>
          </a:p>
        </p:txBody>
      </p:sp>
      <p:sp>
        <p:nvSpPr>
          <p:cNvPr id="3" name="TextBox 3"/>
          <p:cNvSpPr txBox="1"/>
          <p:nvPr/>
        </p:nvSpPr>
        <p:spPr>
          <a:xfrm>
            <a:off x="0" y="1817221"/>
            <a:ext cx="18087975" cy="8215829"/>
          </a:xfrm>
          <a:prstGeom prst="rect">
            <a:avLst/>
          </a:prstGeom>
        </p:spPr>
        <p:txBody>
          <a:bodyPr lIns="0" tIns="0" rIns="0" bIns="0" rtlCol="0" anchor="t">
            <a:spAutoFit/>
          </a:bodyPr>
          <a:lstStyle/>
          <a:p>
            <a:pPr marL="587650" lvl="1" indent="-293825" algn="ctr">
              <a:lnSpc>
                <a:spcPts val="3810"/>
              </a:lnSpc>
              <a:buFont typeface="Arial"/>
              <a:buChar char="•"/>
            </a:pPr>
            <a:r>
              <a:rPr lang="en-US" sz="2720" dirty="0" err="1">
                <a:solidFill>
                  <a:srgbClr val="162942"/>
                </a:solidFill>
                <a:latin typeface="Open Sans Light"/>
              </a:rPr>
              <a:t>Klarin</a:t>
            </a:r>
            <a:r>
              <a:rPr lang="en-US" sz="2720" dirty="0">
                <a:solidFill>
                  <a:srgbClr val="162942"/>
                </a:solidFill>
                <a:latin typeface="Open Sans Light"/>
              </a:rPr>
              <a:t> D. et al., Genetic Determinants of Peripheral Artery Disease (2021). </a:t>
            </a:r>
            <a:r>
              <a:rPr lang="en-US" sz="2720" dirty="0">
                <a:solidFill>
                  <a:srgbClr val="162942"/>
                </a:solidFill>
                <a:latin typeface="Open Sans Light Italics"/>
              </a:rPr>
              <a:t>Circulation Research</a:t>
            </a:r>
            <a:r>
              <a:rPr lang="en-US" sz="2720" dirty="0">
                <a:solidFill>
                  <a:srgbClr val="162942"/>
                </a:solidFill>
                <a:latin typeface="Open Sans Light"/>
              </a:rPr>
              <a:t>; 128(12):1805-1817</a:t>
            </a:r>
          </a:p>
          <a:p>
            <a:pPr marL="587650" lvl="1" indent="-293825" algn="ctr">
              <a:lnSpc>
                <a:spcPts val="3810"/>
              </a:lnSpc>
              <a:buFont typeface="Arial"/>
              <a:buChar char="•"/>
            </a:pPr>
            <a:r>
              <a:rPr lang="en-US" sz="2720" dirty="0">
                <a:solidFill>
                  <a:srgbClr val="162942"/>
                </a:solidFill>
                <a:latin typeface="Open Sans Light"/>
              </a:rPr>
              <a:t>Hazarika S., et al., Biomarkers and Genetics in Peripheral Artery Disease (2017). </a:t>
            </a:r>
            <a:r>
              <a:rPr lang="en-US" sz="2720" dirty="0">
                <a:solidFill>
                  <a:srgbClr val="162942"/>
                </a:solidFill>
                <a:latin typeface="Open Sans Light Italics"/>
              </a:rPr>
              <a:t>Clinical chemistry,</a:t>
            </a:r>
            <a:r>
              <a:rPr lang="en-US" sz="2720" dirty="0">
                <a:solidFill>
                  <a:srgbClr val="162942"/>
                </a:solidFill>
                <a:latin typeface="Open Sans Light"/>
              </a:rPr>
              <a:t> 63,1: 236-244. </a:t>
            </a:r>
          </a:p>
          <a:p>
            <a:pPr marL="587650" lvl="1" indent="-293825" algn="ctr">
              <a:lnSpc>
                <a:spcPts val="3810"/>
              </a:lnSpc>
              <a:buFont typeface="Arial"/>
              <a:buChar char="•"/>
            </a:pPr>
            <a:r>
              <a:rPr lang="en-US" sz="2720" dirty="0" err="1">
                <a:solidFill>
                  <a:srgbClr val="162942"/>
                </a:solidFill>
                <a:latin typeface="Open Sans Light"/>
              </a:rPr>
              <a:t>Rissanen</a:t>
            </a:r>
            <a:r>
              <a:rPr lang="en-US" sz="2720" dirty="0">
                <a:solidFill>
                  <a:srgbClr val="162942"/>
                </a:solidFill>
                <a:latin typeface="Open Sans Light"/>
              </a:rPr>
              <a:t> T. T. et al., Current Status of Cardiovascular Gene Therapy (2007). </a:t>
            </a:r>
            <a:r>
              <a:rPr lang="en-US" sz="2720" dirty="0">
                <a:solidFill>
                  <a:srgbClr val="162942"/>
                </a:solidFill>
                <a:latin typeface="Open Sans Light Italics"/>
              </a:rPr>
              <a:t>Molecular Therapy</a:t>
            </a:r>
            <a:r>
              <a:rPr lang="en-US" sz="2720" dirty="0">
                <a:solidFill>
                  <a:srgbClr val="162942"/>
                </a:solidFill>
                <a:latin typeface="Open Sans Light"/>
              </a:rPr>
              <a:t>; 15(7):1233-47</a:t>
            </a:r>
          </a:p>
          <a:p>
            <a:pPr marL="587650" lvl="1" indent="-293825" algn="ctr">
              <a:lnSpc>
                <a:spcPts val="3810"/>
              </a:lnSpc>
              <a:buFont typeface="Arial"/>
              <a:buChar char="•"/>
            </a:pPr>
            <a:r>
              <a:rPr lang="en-US" sz="2720" dirty="0" err="1">
                <a:solidFill>
                  <a:srgbClr val="162942"/>
                </a:solidFill>
                <a:latin typeface="Open Sans Light"/>
              </a:rPr>
              <a:t>Ylä-Herttuala</a:t>
            </a:r>
            <a:r>
              <a:rPr lang="en-US" sz="2720" dirty="0">
                <a:solidFill>
                  <a:srgbClr val="162942"/>
                </a:solidFill>
                <a:latin typeface="Open Sans Light"/>
              </a:rPr>
              <a:t> S. et al., Angiogenic gene therapy in cardiovascular diseases: dream or vision? (2017). </a:t>
            </a:r>
            <a:r>
              <a:rPr lang="en-US" sz="2720" dirty="0">
                <a:solidFill>
                  <a:srgbClr val="162942"/>
                </a:solidFill>
                <a:latin typeface="Open Sans Light Italics"/>
              </a:rPr>
              <a:t>European Heart Journal</a:t>
            </a:r>
            <a:r>
              <a:rPr lang="en-US" sz="2720" dirty="0">
                <a:solidFill>
                  <a:srgbClr val="162942"/>
                </a:solidFill>
                <a:latin typeface="Open Sans Light"/>
              </a:rPr>
              <a:t>; 38(18):1365-1371</a:t>
            </a:r>
          </a:p>
          <a:p>
            <a:pPr marL="587650" lvl="1" indent="-293825" algn="ctr">
              <a:lnSpc>
                <a:spcPts val="3810"/>
              </a:lnSpc>
              <a:buFont typeface="Arial"/>
              <a:buChar char="•"/>
            </a:pPr>
            <a:r>
              <a:rPr lang="en-US" sz="2720" dirty="0" err="1">
                <a:solidFill>
                  <a:srgbClr val="162942"/>
                </a:solidFill>
                <a:latin typeface="Open Sans Light"/>
              </a:rPr>
              <a:t>Ylä-Herttuala</a:t>
            </a:r>
            <a:r>
              <a:rPr lang="en-US" sz="2720" dirty="0">
                <a:solidFill>
                  <a:srgbClr val="162942"/>
                </a:solidFill>
                <a:latin typeface="Open Sans Light"/>
              </a:rPr>
              <a:t> S. et al., Cardiovascular Gene Therapy: Past, Present, and Future (2017). </a:t>
            </a:r>
            <a:r>
              <a:rPr lang="en-US" sz="2720" dirty="0">
                <a:solidFill>
                  <a:srgbClr val="162942"/>
                </a:solidFill>
                <a:latin typeface="Open Sans Light Italics"/>
              </a:rPr>
              <a:t>Molecular Therapy</a:t>
            </a:r>
            <a:r>
              <a:rPr lang="en-US" sz="2720" dirty="0">
                <a:solidFill>
                  <a:srgbClr val="162942"/>
                </a:solidFill>
                <a:latin typeface="Open Sans Light"/>
              </a:rPr>
              <a:t>; 25(5):1095-1106</a:t>
            </a:r>
          </a:p>
          <a:p>
            <a:pPr marL="587650" lvl="1" indent="-293825" algn="ctr">
              <a:lnSpc>
                <a:spcPts val="3810"/>
              </a:lnSpc>
              <a:buFont typeface="Arial"/>
              <a:buChar char="•"/>
            </a:pPr>
            <a:r>
              <a:rPr lang="en-US" sz="2720" dirty="0" err="1">
                <a:solidFill>
                  <a:srgbClr val="162942"/>
                </a:solidFill>
                <a:latin typeface="Open Sans Light"/>
              </a:rPr>
              <a:t>Trenti</a:t>
            </a:r>
            <a:r>
              <a:rPr lang="en-US" sz="2720" dirty="0">
                <a:solidFill>
                  <a:srgbClr val="162942"/>
                </a:solidFill>
                <a:latin typeface="Open Sans Light"/>
              </a:rPr>
              <a:t> A et al., Estrogen, Angiogenesis, Immunity and Cell Metabolism: Solving the Puzzle (2018).</a:t>
            </a:r>
            <a:r>
              <a:rPr lang="en-US" sz="2720" dirty="0">
                <a:solidFill>
                  <a:srgbClr val="162942"/>
                </a:solidFill>
                <a:latin typeface="Open Sans Light Italics"/>
              </a:rPr>
              <a:t> International Journal of Molecular Sciences</a:t>
            </a:r>
            <a:r>
              <a:rPr lang="en-US" sz="2720" dirty="0">
                <a:solidFill>
                  <a:srgbClr val="162942"/>
                </a:solidFill>
                <a:latin typeface="Open Sans Light"/>
              </a:rPr>
              <a:t>; 19(3):859. </a:t>
            </a:r>
          </a:p>
          <a:p>
            <a:pPr marL="587650" lvl="1" indent="-293825" algn="ctr">
              <a:lnSpc>
                <a:spcPts val="3810"/>
              </a:lnSpc>
              <a:buFont typeface="Arial"/>
              <a:buChar char="•"/>
            </a:pPr>
            <a:r>
              <a:rPr lang="en-US" sz="272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Rubanyi</a:t>
            </a:r>
            <a:r>
              <a:rPr lang="en-US" sz="272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G. M. et al., Effect of estrogen on endothelial function and angiogenesis (2002). Vascular Pharmacology, Volume 38, Issue 2, Pages 89-98.</a:t>
            </a:r>
          </a:p>
          <a:p>
            <a:pPr marL="587650" lvl="1" indent="-293825" algn="ctr">
              <a:lnSpc>
                <a:spcPts val="3810"/>
              </a:lnSpc>
              <a:buFont typeface="Arial"/>
              <a:buChar char="•"/>
            </a:pPr>
            <a:r>
              <a:rPr lang="en-US" sz="2720" dirty="0">
                <a:solidFill>
                  <a:srgbClr val="162942"/>
                </a:solidFill>
                <a:latin typeface="Open Sans Light"/>
              </a:rPr>
              <a:t>Jia M. et al, Estrogen receptor alpha and beta in health and disease (2015). </a:t>
            </a:r>
            <a:r>
              <a:rPr lang="en-US" sz="2720" dirty="0">
                <a:solidFill>
                  <a:srgbClr val="162942"/>
                </a:solidFill>
                <a:latin typeface="Open Sans Light Italics"/>
              </a:rPr>
              <a:t>Best </a:t>
            </a:r>
            <a:r>
              <a:rPr lang="en-US" sz="2720" dirty="0" err="1">
                <a:solidFill>
                  <a:srgbClr val="162942"/>
                </a:solidFill>
                <a:latin typeface="Open Sans Light Italics"/>
              </a:rPr>
              <a:t>Pract</a:t>
            </a:r>
            <a:r>
              <a:rPr lang="en-US" sz="2720" dirty="0">
                <a:solidFill>
                  <a:srgbClr val="162942"/>
                </a:solidFill>
                <a:latin typeface="Open Sans Light Italics"/>
              </a:rPr>
              <a:t> Res Clin Endocrinol Metab</a:t>
            </a:r>
            <a:r>
              <a:rPr lang="en-US" sz="2720" dirty="0">
                <a:solidFill>
                  <a:srgbClr val="162942"/>
                </a:solidFill>
                <a:latin typeface="Open Sans Light"/>
              </a:rPr>
              <a:t>;29(4):557-68.</a:t>
            </a:r>
          </a:p>
          <a:p>
            <a:pPr marL="587650" lvl="1" indent="-293825" algn="ctr">
              <a:lnSpc>
                <a:spcPts val="3810"/>
              </a:lnSpc>
              <a:buFont typeface="Arial"/>
              <a:buChar char="•"/>
            </a:pPr>
            <a:r>
              <a:rPr lang="en-US" sz="2720" dirty="0" err="1">
                <a:solidFill>
                  <a:srgbClr val="162942"/>
                </a:solidFill>
                <a:latin typeface="Open Sans Light"/>
              </a:rPr>
              <a:t>Kyriakides</a:t>
            </a:r>
            <a:r>
              <a:rPr lang="en-US" sz="2720" dirty="0">
                <a:solidFill>
                  <a:srgbClr val="162942"/>
                </a:solidFill>
                <a:latin typeface="Open Sans Light"/>
              </a:rPr>
              <a:t> Z.S. et al., Intramuscular administration of estrogen may promote angiogenesis and perfusion in a rabbit model of chronic limb ischemia (2001). </a:t>
            </a:r>
            <a:r>
              <a:rPr lang="en-US" sz="2720" dirty="0">
                <a:solidFill>
                  <a:srgbClr val="162942"/>
                </a:solidFill>
                <a:latin typeface="Open Sans Light Italics"/>
              </a:rPr>
              <a:t>Cardiovascular Research</a:t>
            </a:r>
            <a:r>
              <a:rPr lang="en-US" sz="2720" dirty="0">
                <a:solidFill>
                  <a:srgbClr val="162942"/>
                </a:solidFill>
                <a:latin typeface="Open Sans Light"/>
              </a:rPr>
              <a:t>, 49: 626-633</a:t>
            </a:r>
          </a:p>
          <a:p>
            <a:pPr marL="587650" lvl="1" indent="-293825" algn="ctr">
              <a:lnSpc>
                <a:spcPts val="3810"/>
              </a:lnSpc>
              <a:buFont typeface="Arial"/>
              <a:buChar char="•"/>
            </a:pPr>
            <a:r>
              <a:rPr lang="en-US" sz="2720" dirty="0">
                <a:solidFill>
                  <a:srgbClr val="162942"/>
                </a:solidFill>
                <a:latin typeface="Open Sans Light"/>
              </a:rPr>
              <a:t>Bowling M. R. et al., Estrogen effects on vascular inflammation are age dependent: role of estrogen receptors (2014). </a:t>
            </a:r>
            <a:r>
              <a:rPr lang="en-US" sz="2720" dirty="0" err="1">
                <a:solidFill>
                  <a:srgbClr val="162942"/>
                </a:solidFill>
                <a:latin typeface="Open Sans Light Italics"/>
              </a:rPr>
              <a:t>Arterioscler</a:t>
            </a:r>
            <a:r>
              <a:rPr lang="en-US" sz="2720" dirty="0">
                <a:solidFill>
                  <a:srgbClr val="162942"/>
                </a:solidFill>
                <a:latin typeface="Open Sans Light Italics"/>
              </a:rPr>
              <a:t> </a:t>
            </a:r>
            <a:r>
              <a:rPr lang="en-US" sz="2720" dirty="0" err="1">
                <a:solidFill>
                  <a:srgbClr val="162942"/>
                </a:solidFill>
                <a:latin typeface="Open Sans Light Italics"/>
              </a:rPr>
              <a:t>Thromb</a:t>
            </a:r>
            <a:r>
              <a:rPr lang="en-US" sz="2720" dirty="0">
                <a:solidFill>
                  <a:srgbClr val="162942"/>
                </a:solidFill>
                <a:latin typeface="Open Sans Light Italics"/>
              </a:rPr>
              <a:t> </a:t>
            </a:r>
            <a:r>
              <a:rPr lang="en-US" sz="2720" dirty="0" err="1">
                <a:solidFill>
                  <a:srgbClr val="162942"/>
                </a:solidFill>
                <a:latin typeface="Open Sans Light Italics"/>
              </a:rPr>
              <a:t>Vasc</a:t>
            </a:r>
            <a:r>
              <a:rPr lang="en-US" sz="2720" dirty="0">
                <a:solidFill>
                  <a:srgbClr val="162942"/>
                </a:solidFill>
                <a:latin typeface="Open Sans Light Italics"/>
              </a:rPr>
              <a:t> Biol</a:t>
            </a:r>
            <a:r>
              <a:rPr lang="en-US" sz="2720" dirty="0">
                <a:solidFill>
                  <a:srgbClr val="162942"/>
                </a:solidFill>
                <a:latin typeface="Open Sans Light"/>
              </a:rPr>
              <a:t>.; 34(7):1477-1485.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TextBox 2"/>
          <p:cNvSpPr txBox="1"/>
          <p:nvPr/>
        </p:nvSpPr>
        <p:spPr>
          <a:xfrm>
            <a:off x="3817284" y="49530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dirty="0">
                <a:solidFill>
                  <a:srgbClr val="162942"/>
                </a:solidFill>
                <a:latin typeface="Code Pro Bold"/>
              </a:rPr>
              <a:t>References</a:t>
            </a:r>
          </a:p>
        </p:txBody>
      </p:sp>
      <p:sp>
        <p:nvSpPr>
          <p:cNvPr id="3" name="TextBox 3"/>
          <p:cNvSpPr txBox="1"/>
          <p:nvPr/>
        </p:nvSpPr>
        <p:spPr>
          <a:xfrm>
            <a:off x="-18393" y="1480096"/>
            <a:ext cx="18288000" cy="8748934"/>
          </a:xfrm>
          <a:prstGeom prst="rect">
            <a:avLst/>
          </a:prstGeom>
        </p:spPr>
        <p:txBody>
          <a:bodyPr lIns="0" tIns="0" rIns="0" bIns="0" rtlCol="0" anchor="t">
            <a:spAutoFit/>
          </a:bodyPr>
          <a:lstStyle/>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Serra R. et al., Estrogen Receptors and Chronic Venous Disease (2016). Eur J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Vasc</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Endovasc</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Surg.;52(1):114-8</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Smiley D. A. et al., Estrogenic Compounds, Estrogen Receptors and Vascular Cell Signaling in the Aging Blood Vessels (2009). Current Medicinal Chemistry, 16, 1863-1887</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Post W. S. et al., Methylation of the estrogen receptor gene is associated with aging and atherosclerosis in the cardiovascular system (1999). Cardiovascular Research, 43, 985–991</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Foster TC. Role of estrogen receptor alpha and beta expression and signaling on cognitive function during aging (2012) Hippocampus;22(4):656-69</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Bean L. A. Et al., Re-opening the Critical Window for Estrogen Therapy, (2015). Journal of Neuroscience, 35 (49) 16077-16093</a:t>
            </a:r>
          </a:p>
          <a:p>
            <a:pPr marL="561344" lvl="1" indent="-280672" algn="ctr">
              <a:lnSpc>
                <a:spcPts val="3640"/>
              </a:lnSpc>
              <a:buFont typeface="Arial"/>
              <a:buChar char="•"/>
            </a:pP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Evensen</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L. et al., Mural cell associated VEGF is required for organotypic vessel formation (2009).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PLoS</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One 4;4(6):e5798</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Morales D. E., Estrogen Promotes Angiogenic Activity in Human Umbilical Vein Endothelial Cells In Vitro and in a Murine Model (1995). Circulation, Volume 91, Issue 3; Pages 755-763</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Chen S. et al., Efficient Transduction of Vascular Endothelial Cells with Recombinant Adeno-Associated Virus Serotype 1 and 5 Vectors (2005). Hum Gene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Ther</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16(2): 235-247</a:t>
            </a:r>
          </a:p>
          <a:p>
            <a:pPr marL="561344" lvl="1" indent="-280672" algn="ctr">
              <a:lnSpc>
                <a:spcPts val="3640"/>
              </a:lnSpc>
              <a:buFont typeface="Arial"/>
              <a:buChar char="•"/>
            </a:pP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Choi S. et al., Isolation and In Vitro Culture of Vascular Endothelial Cells from Mice (2015). Korean J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Physiol</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Pharmacol</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19(1): 35–42.</a:t>
            </a:r>
          </a:p>
          <a:p>
            <a:pPr marL="561344" lvl="1" indent="-280672" algn="ctr">
              <a:lnSpc>
                <a:spcPts val="3640"/>
              </a:lnSpc>
              <a:buFont typeface="Arial"/>
              <a:buChar char="•"/>
            </a:pPr>
            <a:r>
              <a:rPr lang="en-US" sz="2800" dirty="0" err="1">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Dragneva</a:t>
            </a:r>
            <a:r>
              <a:rPr lang="en-US" sz="280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 et al., Promoting blood vessel growth in ischemic diseases: challenges in translating preclinical potential into clinical success (2013). Disease models and mechanisms, 6, 312-322.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11557061" y="3119594"/>
            <a:ext cx="6535328" cy="4869149"/>
          </a:xfrm>
          <a:prstGeom prst="rect">
            <a:avLst/>
          </a:prstGeom>
          <a:solidFill>
            <a:srgbClr val="244357">
              <a:alpha val="19608"/>
            </a:srgbClr>
          </a:solidFill>
        </p:spPr>
      </p:sp>
      <p:sp>
        <p:nvSpPr>
          <p:cNvPr id="3" name="AutoShape 3"/>
          <p:cNvSpPr/>
          <p:nvPr/>
        </p:nvSpPr>
        <p:spPr>
          <a:xfrm rot="5400000">
            <a:off x="5876336" y="3068670"/>
            <a:ext cx="6535328" cy="4970997"/>
          </a:xfrm>
          <a:prstGeom prst="rect">
            <a:avLst/>
          </a:prstGeom>
          <a:solidFill>
            <a:srgbClr val="244357">
              <a:alpha val="19608"/>
            </a:srgbClr>
          </a:solidFill>
        </p:spPr>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12013" y="2451261"/>
            <a:ext cx="2663974" cy="1698284"/>
          </a:xfrm>
          <a:prstGeom prst="rect">
            <a:avLst/>
          </a:prstGeom>
        </p:spPr>
      </p:pic>
      <p:pic>
        <p:nvPicPr>
          <p:cNvPr id="5" name="Picture 5"/>
          <p:cNvPicPr>
            <a:picLocks noChangeAspect="1"/>
          </p:cNvPicPr>
          <p:nvPr/>
        </p:nvPicPr>
        <p:blipFill>
          <a:blip r:embed="rId5"/>
          <a:srcRect l="33187" t="39095" r="48970" b="50000"/>
          <a:stretch>
            <a:fillRect/>
          </a:stretch>
        </p:blipFill>
        <p:spPr>
          <a:xfrm>
            <a:off x="13303405" y="2708832"/>
            <a:ext cx="3042642" cy="1183142"/>
          </a:xfrm>
          <a:prstGeom prst="rect">
            <a:avLst/>
          </a:prstGeom>
        </p:spPr>
      </p:pic>
      <p:sp>
        <p:nvSpPr>
          <p:cNvPr id="6" name="AutoShape 6"/>
          <p:cNvSpPr/>
          <p:nvPr/>
        </p:nvSpPr>
        <p:spPr>
          <a:xfrm rot="5400000">
            <a:off x="209431" y="3105773"/>
            <a:ext cx="6535328" cy="4896790"/>
          </a:xfrm>
          <a:prstGeom prst="rect">
            <a:avLst/>
          </a:prstGeom>
          <a:solidFill>
            <a:srgbClr val="244357">
              <a:alpha val="19608"/>
            </a:srgbClr>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82915" y="2477004"/>
            <a:ext cx="1287286" cy="128728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9629" y="2477004"/>
            <a:ext cx="1287286" cy="128728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63118" y="2859522"/>
            <a:ext cx="1427954" cy="440881"/>
          </a:xfrm>
          <a:prstGeom prst="rect">
            <a:avLst/>
          </a:prstGeom>
        </p:spPr>
      </p:pic>
      <p:sp>
        <p:nvSpPr>
          <p:cNvPr id="10" name="TextBox 10"/>
          <p:cNvSpPr txBox="1"/>
          <p:nvPr/>
        </p:nvSpPr>
        <p:spPr>
          <a:xfrm>
            <a:off x="3817284"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Background</a:t>
            </a:r>
          </a:p>
        </p:txBody>
      </p:sp>
      <p:sp>
        <p:nvSpPr>
          <p:cNvPr id="11" name="TextBox 11"/>
          <p:cNvSpPr txBox="1"/>
          <p:nvPr/>
        </p:nvSpPr>
        <p:spPr>
          <a:xfrm>
            <a:off x="1206345" y="4121639"/>
            <a:ext cx="4541501" cy="5042040"/>
          </a:xfrm>
          <a:prstGeom prst="rect">
            <a:avLst/>
          </a:prstGeom>
        </p:spPr>
        <p:txBody>
          <a:bodyPr lIns="0" tIns="0" rIns="0" bIns="0" rtlCol="0" anchor="t">
            <a:spAutoFit/>
          </a:bodyPr>
          <a:lstStyle/>
          <a:p>
            <a:pPr algn="just">
              <a:lnSpc>
                <a:spcPts val="3615"/>
              </a:lnSpc>
              <a:spcBef>
                <a:spcPct val="0"/>
              </a:spcBef>
            </a:pPr>
            <a:r>
              <a:rPr lang="en-US" sz="2582">
                <a:solidFill>
                  <a:srgbClr val="162942"/>
                </a:solidFill>
                <a:latin typeface="Open Sans Light"/>
              </a:rPr>
              <a:t>PAD (peripheral artery disease) is a common circulatory condition in which narrowing in the arteries, due to atherosclerotic plaques, reduces blood flow to limbs.</a:t>
            </a:r>
          </a:p>
          <a:p>
            <a:pPr algn="just">
              <a:lnSpc>
                <a:spcPts val="3615"/>
              </a:lnSpc>
              <a:spcBef>
                <a:spcPct val="0"/>
              </a:spcBef>
            </a:pPr>
            <a:r>
              <a:rPr lang="en-US" sz="2582">
                <a:solidFill>
                  <a:srgbClr val="162942"/>
                </a:solidFill>
                <a:latin typeface="Open Sans Light"/>
              </a:rPr>
              <a:t> </a:t>
            </a:r>
          </a:p>
          <a:p>
            <a:pPr algn="just">
              <a:lnSpc>
                <a:spcPts val="3615"/>
              </a:lnSpc>
              <a:spcBef>
                <a:spcPct val="0"/>
              </a:spcBef>
            </a:pPr>
            <a:r>
              <a:rPr lang="en-US" sz="2582">
                <a:solidFill>
                  <a:srgbClr val="162942"/>
                </a:solidFill>
                <a:latin typeface="Open Sans Light"/>
              </a:rPr>
              <a:t>Approximately, 4-12% of the population in the age between 55 and 70 years have PAD.</a:t>
            </a:r>
          </a:p>
          <a:p>
            <a:pPr>
              <a:lnSpc>
                <a:spcPts val="3615"/>
              </a:lnSpc>
              <a:spcBef>
                <a:spcPct val="0"/>
              </a:spcBef>
            </a:pPr>
            <a:endParaRPr lang="en-US" sz="2582">
              <a:solidFill>
                <a:srgbClr val="162942"/>
              </a:solidFill>
              <a:latin typeface="Open Sans Light"/>
            </a:endParaRPr>
          </a:p>
        </p:txBody>
      </p:sp>
      <p:sp>
        <p:nvSpPr>
          <p:cNvPr id="12" name="TextBox 12"/>
          <p:cNvSpPr txBox="1"/>
          <p:nvPr/>
        </p:nvSpPr>
        <p:spPr>
          <a:xfrm>
            <a:off x="7000206" y="4314302"/>
            <a:ext cx="4287587" cy="3753498"/>
          </a:xfrm>
          <a:prstGeom prst="rect">
            <a:avLst/>
          </a:prstGeom>
        </p:spPr>
        <p:txBody>
          <a:bodyPr lIns="0" tIns="0" rIns="0" bIns="0" rtlCol="0" anchor="t">
            <a:spAutoFit/>
          </a:bodyPr>
          <a:lstStyle/>
          <a:p>
            <a:pPr algn="just">
              <a:lnSpc>
                <a:spcPts val="3704"/>
              </a:lnSpc>
              <a:spcBef>
                <a:spcPct val="0"/>
              </a:spcBef>
            </a:pPr>
            <a:r>
              <a:rPr lang="en-US" sz="2646" dirty="0">
                <a:solidFill>
                  <a:srgbClr val="162942"/>
                </a:solidFill>
                <a:latin typeface="Open Sans Light"/>
              </a:rPr>
              <a:t>Sex steroid hormones are implicated in cardiovascular protection. </a:t>
            </a:r>
          </a:p>
          <a:p>
            <a:pPr algn="just">
              <a:lnSpc>
                <a:spcPts val="3704"/>
              </a:lnSpc>
              <a:spcBef>
                <a:spcPct val="0"/>
              </a:spcBef>
            </a:pPr>
            <a:endParaRPr lang="en-US" sz="2646" dirty="0">
              <a:solidFill>
                <a:srgbClr val="162942"/>
              </a:solidFill>
              <a:latin typeface="Open Sans Light"/>
            </a:endParaRPr>
          </a:p>
          <a:p>
            <a:pPr algn="just">
              <a:lnSpc>
                <a:spcPts val="3704"/>
              </a:lnSpc>
              <a:spcBef>
                <a:spcPct val="0"/>
              </a:spcBef>
            </a:pPr>
            <a:r>
              <a:rPr lang="en-US" sz="2646" dirty="0">
                <a:solidFill>
                  <a:srgbClr val="162942"/>
                </a:solidFill>
                <a:latin typeface="Open Sans Light"/>
              </a:rPr>
              <a:t>Their action is mediated by the interaction with nuclear estrogen receptors, ERα and ERβ.</a:t>
            </a:r>
          </a:p>
        </p:txBody>
      </p:sp>
      <p:sp>
        <p:nvSpPr>
          <p:cNvPr id="13" name="TextBox 13"/>
          <p:cNvSpPr txBox="1"/>
          <p:nvPr/>
        </p:nvSpPr>
        <p:spPr>
          <a:xfrm>
            <a:off x="12614024" y="4092395"/>
            <a:ext cx="4421402" cy="4713855"/>
          </a:xfrm>
          <a:prstGeom prst="rect">
            <a:avLst/>
          </a:prstGeom>
        </p:spPr>
        <p:txBody>
          <a:bodyPr lIns="0" tIns="0" rIns="0" bIns="0" rtlCol="0" anchor="t">
            <a:spAutoFit/>
          </a:bodyPr>
          <a:lstStyle/>
          <a:p>
            <a:pPr algn="just">
              <a:lnSpc>
                <a:spcPts val="3704"/>
              </a:lnSpc>
            </a:pPr>
            <a:r>
              <a:rPr lang="en-US" sz="2646" dirty="0">
                <a:solidFill>
                  <a:srgbClr val="162942"/>
                </a:solidFill>
                <a:latin typeface="Open Sans Light"/>
              </a:rPr>
              <a:t>An association between  age and the decreased </a:t>
            </a:r>
            <a:r>
              <a:rPr lang="en-US" sz="2650" dirty="0">
                <a:solidFill>
                  <a:srgbClr val="162942"/>
                </a:solidFill>
                <a:latin typeface="Open Sans Light" panose="020B0306030504020204" pitchFamily="34" charset="0"/>
                <a:ea typeface="Open Sans Light" panose="020B0306030504020204" pitchFamily="34" charset="0"/>
                <a:cs typeface="Open Sans Light" panose="020B0306030504020204" pitchFamily="34" charset="0"/>
              </a:rPr>
              <a:t>expression of ERα/ERβ has been documented.</a:t>
            </a:r>
          </a:p>
          <a:p>
            <a:pPr algn="just">
              <a:lnSpc>
                <a:spcPts val="3704"/>
              </a:lnSpc>
            </a:pPr>
            <a:endParaRPr lang="en-US" sz="1200" dirty="0">
              <a:solidFill>
                <a:srgbClr val="162942"/>
              </a:solidFill>
              <a:latin typeface="Arimo"/>
            </a:endParaRPr>
          </a:p>
          <a:p>
            <a:pPr algn="just">
              <a:lnSpc>
                <a:spcPts val="3704"/>
              </a:lnSpc>
              <a:spcBef>
                <a:spcPct val="0"/>
              </a:spcBef>
            </a:pPr>
            <a:r>
              <a:rPr lang="en-US" sz="2646" dirty="0">
                <a:solidFill>
                  <a:srgbClr val="162942"/>
                </a:solidFill>
                <a:latin typeface="Open Sans Light"/>
              </a:rPr>
              <a:t>Promoting angiogenesis via ESR1/2 overexpression may be an effective treatment for patients with diffuse peripheral vascular disease.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12527818" y="871502"/>
            <a:ext cx="3395541" cy="5148456"/>
          </a:xfrm>
          <a:prstGeom prst="rect">
            <a:avLst/>
          </a:prstGeom>
          <a:solidFill>
            <a:srgbClr val="244357">
              <a:alpha val="19608"/>
            </a:srgbClr>
          </a:solidFill>
        </p:spPr>
      </p:sp>
      <p:sp>
        <p:nvSpPr>
          <p:cNvPr id="3" name="AutoShape 3"/>
          <p:cNvSpPr/>
          <p:nvPr/>
        </p:nvSpPr>
        <p:spPr>
          <a:xfrm rot="5400000">
            <a:off x="9402750" y="5347112"/>
            <a:ext cx="323968" cy="2468847"/>
          </a:xfrm>
          <a:prstGeom prst="rect">
            <a:avLst/>
          </a:prstGeom>
          <a:solidFill>
            <a:srgbClr val="244357">
              <a:alpha val="19608"/>
            </a:srgbClr>
          </a:solidFill>
        </p:spPr>
      </p:sp>
      <p:sp>
        <p:nvSpPr>
          <p:cNvPr id="4" name="TextBox 4"/>
          <p:cNvSpPr txBox="1"/>
          <p:nvPr/>
        </p:nvSpPr>
        <p:spPr>
          <a:xfrm>
            <a:off x="8330311" y="6390977"/>
            <a:ext cx="2468847" cy="294862"/>
          </a:xfrm>
          <a:prstGeom prst="rect">
            <a:avLst/>
          </a:prstGeom>
        </p:spPr>
        <p:txBody>
          <a:bodyPr lIns="0" tIns="0" rIns="0" bIns="0" rtlCol="0" anchor="t">
            <a:spAutoFit/>
          </a:bodyPr>
          <a:lstStyle/>
          <a:p>
            <a:pPr algn="ctr">
              <a:lnSpc>
                <a:spcPts val="2446"/>
              </a:lnSpc>
              <a:spcBef>
                <a:spcPct val="0"/>
              </a:spcBef>
            </a:pPr>
            <a:r>
              <a:rPr lang="en-US" sz="1747">
                <a:solidFill>
                  <a:srgbClr val="162942"/>
                </a:solidFill>
                <a:latin typeface="Open Sans Light Bold"/>
              </a:rPr>
              <a:t>Dragneva et al. (2013)</a:t>
            </a:r>
          </a:p>
        </p:txBody>
      </p:sp>
      <p:pic>
        <p:nvPicPr>
          <p:cNvPr id="5" name="Picture 5"/>
          <p:cNvPicPr>
            <a:picLocks noChangeAspect="1"/>
          </p:cNvPicPr>
          <p:nvPr/>
        </p:nvPicPr>
        <p:blipFill>
          <a:blip r:embed="rId3"/>
          <a:srcRect l="15898" t="16377" r="8452" b="16130"/>
          <a:stretch>
            <a:fillRect/>
          </a:stretch>
        </p:blipFill>
        <p:spPr>
          <a:xfrm>
            <a:off x="1028700" y="1516335"/>
            <a:ext cx="9770458" cy="4903216"/>
          </a:xfrm>
          <a:prstGeom prst="rect">
            <a:avLst/>
          </a:prstGeom>
        </p:spPr>
      </p:pic>
      <p:sp>
        <p:nvSpPr>
          <p:cNvPr id="6" name="AutoShape 6"/>
          <p:cNvSpPr/>
          <p:nvPr/>
        </p:nvSpPr>
        <p:spPr>
          <a:xfrm rot="5400000">
            <a:off x="5173971" y="6636878"/>
            <a:ext cx="2597866" cy="3267736"/>
          </a:xfrm>
          <a:prstGeom prst="rect">
            <a:avLst/>
          </a:prstGeom>
          <a:solidFill>
            <a:srgbClr val="244357">
              <a:alpha val="19608"/>
            </a:srgbClr>
          </a:solidFill>
        </p:spPr>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271447" y="7199491"/>
            <a:ext cx="2370189" cy="2370189"/>
          </a:xfrm>
          <a:prstGeom prst="rect">
            <a:avLst/>
          </a:prstGeom>
        </p:spPr>
      </p:pic>
      <p:grpSp>
        <p:nvGrpSpPr>
          <p:cNvPr id="8" name="Group 8"/>
          <p:cNvGrpSpPr/>
          <p:nvPr/>
        </p:nvGrpSpPr>
        <p:grpSpPr>
          <a:xfrm>
            <a:off x="2271447" y="6987431"/>
            <a:ext cx="846213" cy="84621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4357"/>
            </a:solidFill>
          </p:spPr>
        </p:sp>
      </p:grpSp>
      <p:pic>
        <p:nvPicPr>
          <p:cNvPr id="10" name="Picture 10"/>
          <p:cNvPicPr>
            <a:picLocks noChangeAspect="1"/>
          </p:cNvPicPr>
          <p:nvPr/>
        </p:nvPicPr>
        <p:blipFill>
          <a:blip r:embed="rId6"/>
          <a:srcRect l="245" r="28681" b="201"/>
          <a:stretch>
            <a:fillRect/>
          </a:stretch>
        </p:blipFill>
        <p:spPr>
          <a:xfrm>
            <a:off x="11154604" y="5281990"/>
            <a:ext cx="6104696" cy="4487739"/>
          </a:xfrm>
          <a:prstGeom prst="rect">
            <a:avLst/>
          </a:prstGeom>
        </p:spPr>
      </p:pic>
      <p:sp>
        <p:nvSpPr>
          <p:cNvPr id="11" name="TextBox 11"/>
          <p:cNvSpPr txBox="1"/>
          <p:nvPr/>
        </p:nvSpPr>
        <p:spPr>
          <a:xfrm>
            <a:off x="3817284"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Aim of the project</a:t>
            </a:r>
          </a:p>
        </p:txBody>
      </p:sp>
      <p:sp>
        <p:nvSpPr>
          <p:cNvPr id="12" name="TextBox 12"/>
          <p:cNvSpPr txBox="1"/>
          <p:nvPr/>
        </p:nvSpPr>
        <p:spPr>
          <a:xfrm>
            <a:off x="11774135" y="1971450"/>
            <a:ext cx="4902906" cy="2900934"/>
          </a:xfrm>
          <a:prstGeom prst="rect">
            <a:avLst/>
          </a:prstGeom>
        </p:spPr>
        <p:txBody>
          <a:bodyPr lIns="0" tIns="0" rIns="0" bIns="0" rtlCol="0" anchor="t">
            <a:spAutoFit/>
          </a:bodyPr>
          <a:lstStyle/>
          <a:p>
            <a:pPr algn="ctr">
              <a:lnSpc>
                <a:spcPts val="3836"/>
              </a:lnSpc>
              <a:spcBef>
                <a:spcPct val="0"/>
              </a:spcBef>
            </a:pPr>
            <a:r>
              <a:rPr lang="en-US" sz="2740">
                <a:solidFill>
                  <a:srgbClr val="162942"/>
                </a:solidFill>
                <a:latin typeface="Open Sans Light"/>
              </a:rPr>
              <a:t>We propose to reduce the negative effects of declining estrogen levels due to aging through a combined stategy which provides estrogen injection and gene therapy.</a:t>
            </a:r>
          </a:p>
        </p:txBody>
      </p:sp>
      <p:sp>
        <p:nvSpPr>
          <p:cNvPr id="13" name="TextBox 13"/>
          <p:cNvSpPr txBox="1"/>
          <p:nvPr/>
        </p:nvSpPr>
        <p:spPr>
          <a:xfrm>
            <a:off x="4839037" y="6802825"/>
            <a:ext cx="3267736" cy="3139805"/>
          </a:xfrm>
          <a:prstGeom prst="rect">
            <a:avLst/>
          </a:prstGeom>
        </p:spPr>
        <p:txBody>
          <a:bodyPr lIns="0" tIns="0" rIns="0" bIns="0" rtlCol="0" anchor="t">
            <a:spAutoFit/>
          </a:bodyPr>
          <a:lstStyle/>
          <a:p>
            <a:pPr algn="ctr">
              <a:lnSpc>
                <a:spcPts val="2394"/>
              </a:lnSpc>
            </a:pPr>
            <a:endParaRPr/>
          </a:p>
          <a:p>
            <a:pPr algn="ctr">
              <a:lnSpc>
                <a:spcPts val="2954"/>
              </a:lnSpc>
            </a:pPr>
            <a:r>
              <a:rPr lang="en-US" sz="2110">
                <a:solidFill>
                  <a:srgbClr val="162942"/>
                </a:solidFill>
                <a:latin typeface="Open Sans Light"/>
              </a:rPr>
              <a:t>Vascular effect of E2:</a:t>
            </a:r>
          </a:p>
          <a:p>
            <a:pPr algn="ctr">
              <a:lnSpc>
                <a:spcPts val="2954"/>
              </a:lnSpc>
            </a:pPr>
            <a:r>
              <a:rPr lang="en-US" sz="2110">
                <a:solidFill>
                  <a:srgbClr val="162942"/>
                </a:solidFill>
                <a:latin typeface="Open Sans Light"/>
              </a:rPr>
              <a:t>↓Endothelial disfunction</a:t>
            </a:r>
          </a:p>
          <a:p>
            <a:pPr algn="ctr">
              <a:lnSpc>
                <a:spcPts val="2954"/>
              </a:lnSpc>
            </a:pPr>
            <a:r>
              <a:rPr lang="en-US" sz="2110">
                <a:solidFill>
                  <a:srgbClr val="162942"/>
                </a:solidFill>
                <a:latin typeface="Open Sans Light"/>
              </a:rPr>
              <a:t>↓Vascular inflammation</a:t>
            </a:r>
          </a:p>
          <a:p>
            <a:pPr algn="ctr">
              <a:lnSpc>
                <a:spcPts val="2954"/>
              </a:lnSpc>
            </a:pPr>
            <a:r>
              <a:rPr lang="en-US" sz="2110">
                <a:solidFill>
                  <a:srgbClr val="162942"/>
                </a:solidFill>
                <a:latin typeface="Open Sans Light"/>
              </a:rPr>
              <a:t>↓Atherosclerosis</a:t>
            </a:r>
          </a:p>
          <a:p>
            <a:pPr algn="ctr">
              <a:lnSpc>
                <a:spcPts val="2954"/>
              </a:lnSpc>
            </a:pPr>
            <a:r>
              <a:rPr lang="en-US" sz="2110">
                <a:solidFill>
                  <a:srgbClr val="162942"/>
                </a:solidFill>
                <a:latin typeface="Open Sans Light"/>
              </a:rPr>
              <a:t>Endothelial healing↑ Angiogenesis↑</a:t>
            </a:r>
          </a:p>
          <a:p>
            <a:pPr algn="ctr">
              <a:lnSpc>
                <a:spcPts val="2394"/>
              </a:lnSpc>
            </a:pPr>
            <a:endParaRPr lang="en-US" sz="2110">
              <a:solidFill>
                <a:srgbClr val="162942"/>
              </a:solidFill>
              <a:latin typeface="Open Sans Light"/>
            </a:endParaRPr>
          </a:p>
          <a:p>
            <a:pPr algn="ctr">
              <a:lnSpc>
                <a:spcPts val="2394"/>
              </a:lnSpc>
              <a:spcBef>
                <a:spcPct val="0"/>
              </a:spcBef>
            </a:pPr>
            <a:endParaRPr lang="en-US" sz="2110">
              <a:solidFill>
                <a:srgbClr val="162942"/>
              </a:solidFill>
              <a:latin typeface="Open Sans Light"/>
            </a:endParaRPr>
          </a:p>
        </p:txBody>
      </p:sp>
      <p:sp>
        <p:nvSpPr>
          <p:cNvPr id="14" name="TextBox 14"/>
          <p:cNvSpPr txBox="1"/>
          <p:nvPr/>
        </p:nvSpPr>
        <p:spPr>
          <a:xfrm>
            <a:off x="2566189" y="6958952"/>
            <a:ext cx="256729" cy="817568"/>
          </a:xfrm>
          <a:prstGeom prst="rect">
            <a:avLst/>
          </a:prstGeom>
        </p:spPr>
        <p:txBody>
          <a:bodyPr lIns="0" tIns="0" rIns="0" bIns="0" rtlCol="0" anchor="t">
            <a:spAutoFit/>
          </a:bodyPr>
          <a:lstStyle/>
          <a:p>
            <a:pPr algn="ctr">
              <a:lnSpc>
                <a:spcPts val="6723"/>
              </a:lnSpc>
            </a:pPr>
            <a:r>
              <a:rPr lang="en-US" sz="4802">
                <a:solidFill>
                  <a:srgbClr val="F2FAFF"/>
                </a:solidFill>
                <a:latin typeface="Open Sans Light"/>
              </a:rPr>
              <a:t>?</a:t>
            </a:r>
          </a:p>
        </p:txBody>
      </p:sp>
      <p:sp>
        <p:nvSpPr>
          <p:cNvPr id="15" name="TextBox 15"/>
          <p:cNvSpPr txBox="1"/>
          <p:nvPr/>
        </p:nvSpPr>
        <p:spPr>
          <a:xfrm>
            <a:off x="2544672" y="8056353"/>
            <a:ext cx="1823740" cy="584706"/>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Bold"/>
              </a:rPr>
              <a:t>WHY E2?</a:t>
            </a:r>
          </a:p>
        </p:txBody>
      </p:sp>
      <p:sp>
        <p:nvSpPr>
          <p:cNvPr id="16" name="TextBox 16"/>
          <p:cNvSpPr txBox="1"/>
          <p:nvPr/>
        </p:nvSpPr>
        <p:spPr>
          <a:xfrm>
            <a:off x="12454499" y="9731629"/>
            <a:ext cx="4804801" cy="383067"/>
          </a:xfrm>
          <a:prstGeom prst="rect">
            <a:avLst/>
          </a:prstGeom>
        </p:spPr>
        <p:txBody>
          <a:bodyPr lIns="0" tIns="0" rIns="0" bIns="0" rtlCol="0" anchor="t">
            <a:spAutoFit/>
          </a:bodyPr>
          <a:lstStyle/>
          <a:p>
            <a:pPr algn="ctr">
              <a:lnSpc>
                <a:spcPts val="3168"/>
              </a:lnSpc>
              <a:spcBef>
                <a:spcPct val="0"/>
              </a:spcBef>
            </a:pPr>
            <a:r>
              <a:rPr lang="en-US" sz="2263">
                <a:solidFill>
                  <a:srgbClr val="000000"/>
                </a:solidFill>
                <a:latin typeface="Open Sans Light"/>
              </a:rPr>
              <a:t>Adapted from: Hiramoto et al. (2018) </a:t>
            </a:r>
          </a:p>
        </p:txBody>
      </p:sp>
      <p:sp>
        <p:nvSpPr>
          <p:cNvPr id="17" name="AutoShape 17"/>
          <p:cNvSpPr/>
          <p:nvPr/>
        </p:nvSpPr>
        <p:spPr>
          <a:xfrm rot="5400000">
            <a:off x="14652763" y="7571465"/>
            <a:ext cx="408273" cy="4804801"/>
          </a:xfrm>
          <a:prstGeom prst="rect">
            <a:avLst/>
          </a:prstGeom>
          <a:solidFill>
            <a:srgbClr val="244357">
              <a:alpha val="19608"/>
            </a:srgbClr>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6454953" y="7467445"/>
            <a:ext cx="2457368" cy="2457368"/>
          </a:xfrm>
          <a:prstGeom prst="rect">
            <a:avLst/>
          </a:prstGeom>
        </p:spPr>
      </p:pic>
      <p:grpSp>
        <p:nvGrpSpPr>
          <p:cNvPr id="3" name="Group 3"/>
          <p:cNvGrpSpPr/>
          <p:nvPr/>
        </p:nvGrpSpPr>
        <p:grpSpPr>
          <a:xfrm>
            <a:off x="6031846" y="7410260"/>
            <a:ext cx="846213" cy="84621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4357"/>
            </a:solidFill>
          </p:spPr>
        </p:sp>
      </p:grpSp>
      <p:sp>
        <p:nvSpPr>
          <p:cNvPr id="5" name="AutoShape 5"/>
          <p:cNvSpPr/>
          <p:nvPr/>
        </p:nvSpPr>
        <p:spPr>
          <a:xfrm rot="5400000">
            <a:off x="10038780" y="6887903"/>
            <a:ext cx="1363534" cy="3616452"/>
          </a:xfrm>
          <a:prstGeom prst="rect">
            <a:avLst/>
          </a:prstGeom>
          <a:solidFill>
            <a:srgbClr val="244357">
              <a:alpha val="19608"/>
            </a:srgbClr>
          </a:solidFill>
        </p:spPr>
      </p:sp>
      <p:pic>
        <p:nvPicPr>
          <p:cNvPr id="6" name="Picture 6"/>
          <p:cNvPicPr>
            <a:picLocks noChangeAspect="1"/>
          </p:cNvPicPr>
          <p:nvPr/>
        </p:nvPicPr>
        <p:blipFill>
          <a:blip r:embed="rId5"/>
          <a:srcRect l="10203" t="16381" r="3942" b="9771"/>
          <a:stretch>
            <a:fillRect/>
          </a:stretch>
        </p:blipFill>
        <p:spPr>
          <a:xfrm>
            <a:off x="659666" y="751096"/>
            <a:ext cx="16968667" cy="8885071"/>
          </a:xfrm>
          <a:prstGeom prst="rect">
            <a:avLst/>
          </a:prstGeom>
        </p:spPr>
      </p:pic>
      <p:sp>
        <p:nvSpPr>
          <p:cNvPr id="7" name="TextBox 7"/>
          <p:cNvSpPr txBox="1"/>
          <p:nvPr/>
        </p:nvSpPr>
        <p:spPr>
          <a:xfrm>
            <a:off x="3817284" y="531495"/>
            <a:ext cx="10653432" cy="984885"/>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Vector production</a:t>
            </a:r>
          </a:p>
        </p:txBody>
      </p:sp>
      <p:sp>
        <p:nvSpPr>
          <p:cNvPr id="8" name="TextBox 8"/>
          <p:cNvSpPr txBox="1"/>
          <p:nvPr/>
        </p:nvSpPr>
        <p:spPr>
          <a:xfrm>
            <a:off x="6326589" y="7324535"/>
            <a:ext cx="256729" cy="817568"/>
          </a:xfrm>
          <a:prstGeom prst="rect">
            <a:avLst/>
          </a:prstGeom>
        </p:spPr>
        <p:txBody>
          <a:bodyPr lIns="0" tIns="0" rIns="0" bIns="0" rtlCol="0" anchor="t">
            <a:spAutoFit/>
          </a:bodyPr>
          <a:lstStyle/>
          <a:p>
            <a:pPr algn="ctr">
              <a:lnSpc>
                <a:spcPts val="6723"/>
              </a:lnSpc>
            </a:pPr>
            <a:r>
              <a:rPr lang="en-US" sz="4802">
                <a:solidFill>
                  <a:srgbClr val="F2FAFF"/>
                </a:solidFill>
                <a:latin typeface="Open Sans Light"/>
              </a:rPr>
              <a:t>?</a:t>
            </a:r>
          </a:p>
        </p:txBody>
      </p:sp>
      <p:sp>
        <p:nvSpPr>
          <p:cNvPr id="9" name="TextBox 9"/>
          <p:cNvSpPr txBox="1"/>
          <p:nvPr/>
        </p:nvSpPr>
        <p:spPr>
          <a:xfrm>
            <a:off x="6649970" y="8421161"/>
            <a:ext cx="2067333" cy="492786"/>
          </a:xfrm>
          <a:prstGeom prst="rect">
            <a:avLst/>
          </a:prstGeom>
        </p:spPr>
        <p:txBody>
          <a:bodyPr lIns="0" tIns="0" rIns="0" bIns="0" rtlCol="0" anchor="t">
            <a:spAutoFit/>
          </a:bodyPr>
          <a:lstStyle/>
          <a:p>
            <a:pPr algn="ctr">
              <a:lnSpc>
                <a:spcPts val="4002"/>
              </a:lnSpc>
            </a:pPr>
            <a:r>
              <a:rPr lang="en-US" sz="2859">
                <a:solidFill>
                  <a:srgbClr val="000000"/>
                </a:solidFill>
                <a:latin typeface="Open Sans Light Bold"/>
              </a:rPr>
              <a:t>WHY AAV1?</a:t>
            </a:r>
          </a:p>
        </p:txBody>
      </p:sp>
      <p:sp>
        <p:nvSpPr>
          <p:cNvPr id="10" name="TextBox 10"/>
          <p:cNvSpPr txBox="1"/>
          <p:nvPr/>
        </p:nvSpPr>
        <p:spPr>
          <a:xfrm>
            <a:off x="8847338" y="7804791"/>
            <a:ext cx="3681435" cy="1800956"/>
          </a:xfrm>
          <a:prstGeom prst="rect">
            <a:avLst/>
          </a:prstGeom>
        </p:spPr>
        <p:txBody>
          <a:bodyPr lIns="0" tIns="0" rIns="0" bIns="0" rtlCol="0" anchor="t">
            <a:spAutoFit/>
          </a:bodyPr>
          <a:lstStyle/>
          <a:p>
            <a:pPr algn="ctr">
              <a:lnSpc>
                <a:spcPts val="2243"/>
              </a:lnSpc>
            </a:pPr>
            <a:endParaRPr/>
          </a:p>
          <a:p>
            <a:pPr algn="ctr">
              <a:lnSpc>
                <a:spcPts val="2964"/>
              </a:lnSpc>
            </a:pPr>
            <a:r>
              <a:rPr lang="en-US" sz="1860">
                <a:solidFill>
                  <a:srgbClr val="162942"/>
                </a:solidFill>
                <a:latin typeface="Open Sans Light"/>
              </a:rPr>
              <a:t>This vector has specific tropism for muscular and endothelial tissue</a:t>
            </a:r>
          </a:p>
          <a:p>
            <a:pPr algn="ctr">
              <a:lnSpc>
                <a:spcPts val="1543"/>
              </a:lnSpc>
            </a:pPr>
            <a:endParaRPr lang="en-US" sz="1860">
              <a:solidFill>
                <a:srgbClr val="162942"/>
              </a:solidFill>
              <a:latin typeface="Open Sans Light"/>
            </a:endParaRPr>
          </a:p>
          <a:p>
            <a:pPr algn="ctr">
              <a:lnSpc>
                <a:spcPts val="1543"/>
              </a:lnSpc>
              <a:spcBef>
                <a:spcPct val="0"/>
              </a:spcBef>
            </a:pPr>
            <a:endParaRPr lang="en-US" sz="1860">
              <a:solidFill>
                <a:srgbClr val="162942"/>
              </a:solidFill>
              <a:latin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TextBox 2"/>
          <p:cNvSpPr txBox="1"/>
          <p:nvPr/>
        </p:nvSpPr>
        <p:spPr>
          <a:xfrm>
            <a:off x="9925750" y="6349818"/>
            <a:ext cx="3870014" cy="2619107"/>
          </a:xfrm>
          <a:prstGeom prst="rect">
            <a:avLst/>
          </a:prstGeom>
        </p:spPr>
        <p:txBody>
          <a:bodyPr lIns="0" tIns="0" rIns="0" bIns="0" rtlCol="0" anchor="t">
            <a:spAutoFit/>
          </a:bodyPr>
          <a:lstStyle/>
          <a:p>
            <a:pPr algn="ctr">
              <a:lnSpc>
                <a:spcPts val="3785"/>
              </a:lnSpc>
            </a:pPr>
            <a:r>
              <a:rPr lang="en-US" sz="2704">
                <a:solidFill>
                  <a:srgbClr val="162942"/>
                </a:solidFill>
                <a:latin typeface="Open Sans Light Bold"/>
              </a:rPr>
              <a:t>Endpoints:</a:t>
            </a:r>
          </a:p>
          <a:p>
            <a:pPr marL="521293" lvl="1" indent="-260647">
              <a:lnSpc>
                <a:spcPts val="3380"/>
              </a:lnSpc>
              <a:buFont typeface="Arial"/>
              <a:buChar char="•"/>
            </a:pPr>
            <a:r>
              <a:rPr lang="en-US" sz="2414">
                <a:solidFill>
                  <a:srgbClr val="162942"/>
                </a:solidFill>
                <a:latin typeface="Open Sans Light"/>
              </a:rPr>
              <a:t>Estrogen plasma levels</a:t>
            </a:r>
          </a:p>
          <a:p>
            <a:pPr marL="521293" lvl="1" indent="-260647">
              <a:lnSpc>
                <a:spcPts val="3380"/>
              </a:lnSpc>
              <a:buFont typeface="Arial"/>
              <a:buChar char="•"/>
            </a:pPr>
            <a:r>
              <a:rPr lang="en-US" sz="2414">
                <a:solidFill>
                  <a:srgbClr val="162942"/>
                </a:solidFill>
                <a:latin typeface="Open Sans Light"/>
              </a:rPr>
              <a:t>VEGF endothelial levels</a:t>
            </a:r>
          </a:p>
          <a:p>
            <a:pPr marL="521293" lvl="1" indent="-260647">
              <a:lnSpc>
                <a:spcPts val="3380"/>
              </a:lnSpc>
              <a:buFont typeface="Arial"/>
              <a:buChar char="•"/>
            </a:pPr>
            <a:r>
              <a:rPr lang="en-US" sz="2414">
                <a:solidFill>
                  <a:srgbClr val="162942"/>
                </a:solidFill>
                <a:latin typeface="Open Sans Light"/>
              </a:rPr>
              <a:t>Capillary density</a:t>
            </a:r>
          </a:p>
          <a:p>
            <a:pPr marL="521293" lvl="1" indent="-260647">
              <a:lnSpc>
                <a:spcPts val="3380"/>
              </a:lnSpc>
              <a:buFont typeface="Arial"/>
              <a:buChar char="•"/>
            </a:pPr>
            <a:r>
              <a:rPr lang="en-US" sz="2414">
                <a:solidFill>
                  <a:srgbClr val="162942"/>
                </a:solidFill>
                <a:latin typeface="Open Sans Light"/>
              </a:rPr>
              <a:t>Angiography</a:t>
            </a:r>
          </a:p>
          <a:p>
            <a:pPr marL="521293" lvl="1" indent="-260647" algn="l">
              <a:lnSpc>
                <a:spcPts val="3380"/>
              </a:lnSpc>
              <a:spcBef>
                <a:spcPct val="0"/>
              </a:spcBef>
              <a:buFont typeface="Arial"/>
              <a:buChar char="•"/>
            </a:pPr>
            <a:r>
              <a:rPr lang="en-US" sz="2414">
                <a:solidFill>
                  <a:srgbClr val="162942"/>
                </a:solidFill>
                <a:latin typeface="Open Sans Light"/>
              </a:rPr>
              <a:t>Motor function tests</a:t>
            </a:r>
          </a:p>
        </p:txBody>
      </p:sp>
      <p:pic>
        <p:nvPicPr>
          <p:cNvPr id="3" name="Picture 3"/>
          <p:cNvPicPr>
            <a:picLocks noChangeAspect="1"/>
          </p:cNvPicPr>
          <p:nvPr/>
        </p:nvPicPr>
        <p:blipFill>
          <a:blip r:embed="rId3"/>
          <a:srcRect l="14396" t="26505" r="8995" b="34315"/>
          <a:stretch>
            <a:fillRect/>
          </a:stretch>
        </p:blipFill>
        <p:spPr>
          <a:xfrm>
            <a:off x="3569545" y="2200017"/>
            <a:ext cx="11148911" cy="3898636"/>
          </a:xfrm>
          <a:prstGeom prst="rect">
            <a:avLst/>
          </a:prstGeom>
        </p:spPr>
      </p:pic>
      <p:pic>
        <p:nvPicPr>
          <p:cNvPr id="4" name="Picture 4"/>
          <p:cNvPicPr>
            <a:picLocks noChangeAspect="1"/>
          </p:cNvPicPr>
          <p:nvPr/>
        </p:nvPicPr>
        <p:blipFill>
          <a:blip r:embed="rId4"/>
          <a:srcRect l="19405" t="26782" r="43087" b="19264"/>
          <a:stretch>
            <a:fillRect/>
          </a:stretch>
        </p:blipFill>
        <p:spPr>
          <a:xfrm>
            <a:off x="13795764" y="7769675"/>
            <a:ext cx="1478374" cy="1488625"/>
          </a:xfrm>
          <a:prstGeom prst="rect">
            <a:avLst/>
          </a:prstGeom>
        </p:spPr>
      </p:pic>
      <p:pic>
        <p:nvPicPr>
          <p:cNvPr id="5" name="Picture 5"/>
          <p:cNvPicPr>
            <a:picLocks noChangeAspect="1"/>
          </p:cNvPicPr>
          <p:nvPr/>
        </p:nvPicPr>
        <p:blipFill>
          <a:blip r:embed="rId5"/>
          <a:srcRect l="24819" t="28493" r="26571" b="27295"/>
          <a:stretch>
            <a:fillRect/>
          </a:stretch>
        </p:blipFill>
        <p:spPr>
          <a:xfrm>
            <a:off x="2238998" y="7959066"/>
            <a:ext cx="1970967" cy="1254824"/>
          </a:xfrm>
          <a:prstGeom prst="rect">
            <a:avLst/>
          </a:prstGeom>
        </p:spPr>
      </p:pic>
      <p:sp>
        <p:nvSpPr>
          <p:cNvPr id="6" name="TextBox 6"/>
          <p:cNvSpPr txBox="1"/>
          <p:nvPr/>
        </p:nvSpPr>
        <p:spPr>
          <a:xfrm>
            <a:off x="3629856"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Experimental plan</a:t>
            </a:r>
          </a:p>
        </p:txBody>
      </p:sp>
      <p:sp>
        <p:nvSpPr>
          <p:cNvPr id="7" name="TextBox 7"/>
          <p:cNvSpPr txBox="1"/>
          <p:nvPr/>
        </p:nvSpPr>
        <p:spPr>
          <a:xfrm>
            <a:off x="14096039" y="2383670"/>
            <a:ext cx="3840032" cy="3970988"/>
          </a:xfrm>
          <a:prstGeom prst="rect">
            <a:avLst/>
          </a:prstGeom>
        </p:spPr>
        <p:txBody>
          <a:bodyPr lIns="0" tIns="0" rIns="0" bIns="0" rtlCol="0" anchor="t">
            <a:spAutoFit/>
          </a:bodyPr>
          <a:lstStyle/>
          <a:p>
            <a:pPr algn="ctr">
              <a:lnSpc>
                <a:spcPts val="3923"/>
              </a:lnSpc>
            </a:pPr>
            <a:r>
              <a:rPr lang="en-US" sz="2802">
                <a:solidFill>
                  <a:srgbClr val="162942"/>
                </a:solidFill>
                <a:latin typeface="Open Sans Light Bold"/>
              </a:rPr>
              <a:t>Animal model</a:t>
            </a:r>
            <a:r>
              <a:rPr lang="en-US" sz="2802">
                <a:solidFill>
                  <a:srgbClr val="162942"/>
                </a:solidFill>
                <a:latin typeface="Open Sans Light"/>
              </a:rPr>
              <a:t>: </a:t>
            </a:r>
          </a:p>
          <a:p>
            <a:pPr algn="ctr">
              <a:lnSpc>
                <a:spcPts val="3923"/>
              </a:lnSpc>
            </a:pPr>
            <a:r>
              <a:rPr lang="en-US" sz="2802">
                <a:solidFill>
                  <a:srgbClr val="162942"/>
                </a:solidFill>
                <a:latin typeface="Open Sans Light"/>
              </a:rPr>
              <a:t>6-8 weeks old </a:t>
            </a:r>
            <a:r>
              <a:rPr lang="en-US" sz="2802">
                <a:solidFill>
                  <a:srgbClr val="162942"/>
                </a:solidFill>
                <a:latin typeface="Open Sans Light Bold"/>
              </a:rPr>
              <a:t>C57BL/6J</a:t>
            </a:r>
            <a:r>
              <a:rPr lang="en-US" sz="2802">
                <a:solidFill>
                  <a:srgbClr val="162942"/>
                </a:solidFill>
                <a:latin typeface="Open Sans Light"/>
              </a:rPr>
              <a:t> injured males</a:t>
            </a:r>
          </a:p>
          <a:p>
            <a:pPr algn="ctr">
              <a:lnSpc>
                <a:spcPts val="3923"/>
              </a:lnSpc>
            </a:pPr>
            <a:endParaRPr lang="en-US" sz="2802">
              <a:solidFill>
                <a:srgbClr val="162942"/>
              </a:solidFill>
              <a:latin typeface="Open Sans Light"/>
            </a:endParaRPr>
          </a:p>
          <a:p>
            <a:pPr algn="ctr">
              <a:lnSpc>
                <a:spcPts val="3923"/>
              </a:lnSpc>
            </a:pPr>
            <a:r>
              <a:rPr lang="en-US" sz="2802">
                <a:solidFill>
                  <a:srgbClr val="162942"/>
                </a:solidFill>
                <a:latin typeface="Open Sans Light Bold"/>
              </a:rPr>
              <a:t>Route of</a:t>
            </a:r>
            <a:r>
              <a:rPr lang="en-US" sz="2802">
                <a:solidFill>
                  <a:srgbClr val="162942"/>
                </a:solidFill>
                <a:latin typeface="Open Sans Light"/>
              </a:rPr>
              <a:t> </a:t>
            </a:r>
            <a:r>
              <a:rPr lang="en-US" sz="2802">
                <a:solidFill>
                  <a:srgbClr val="162942"/>
                </a:solidFill>
                <a:latin typeface="Open Sans Light Bold"/>
              </a:rPr>
              <a:t>administration</a:t>
            </a:r>
            <a:r>
              <a:rPr lang="en-US" sz="2802">
                <a:solidFill>
                  <a:srgbClr val="162942"/>
                </a:solidFill>
                <a:latin typeface="Open Sans Light"/>
              </a:rPr>
              <a:t>: intramuscular injection</a:t>
            </a:r>
          </a:p>
          <a:p>
            <a:pPr>
              <a:lnSpc>
                <a:spcPts val="3923"/>
              </a:lnSpc>
              <a:spcBef>
                <a:spcPct val="0"/>
              </a:spcBef>
            </a:pPr>
            <a:endParaRPr lang="en-US" sz="2802">
              <a:solidFill>
                <a:srgbClr val="162942"/>
              </a:solidFill>
              <a:latin typeface="Open Sans Light"/>
            </a:endParaRPr>
          </a:p>
        </p:txBody>
      </p:sp>
      <p:sp>
        <p:nvSpPr>
          <p:cNvPr id="8" name="AutoShape 8"/>
          <p:cNvSpPr/>
          <p:nvPr/>
        </p:nvSpPr>
        <p:spPr>
          <a:xfrm rot="5400000">
            <a:off x="4640577" y="5836742"/>
            <a:ext cx="2946537" cy="3807760"/>
          </a:xfrm>
          <a:prstGeom prst="rect">
            <a:avLst/>
          </a:prstGeom>
          <a:solidFill>
            <a:srgbClr val="244357">
              <a:alpha val="19608"/>
            </a:srgbClr>
          </a:solidFill>
        </p:spPr>
      </p:sp>
      <p:sp>
        <p:nvSpPr>
          <p:cNvPr id="9" name="TextBox 9"/>
          <p:cNvSpPr txBox="1"/>
          <p:nvPr/>
        </p:nvSpPr>
        <p:spPr>
          <a:xfrm>
            <a:off x="730261" y="2882458"/>
            <a:ext cx="2899595" cy="2476605"/>
          </a:xfrm>
          <a:prstGeom prst="rect">
            <a:avLst/>
          </a:prstGeom>
        </p:spPr>
        <p:txBody>
          <a:bodyPr lIns="0" tIns="0" rIns="0" bIns="0" rtlCol="0" anchor="t">
            <a:spAutoFit/>
          </a:bodyPr>
          <a:lstStyle/>
          <a:p>
            <a:pPr algn="ctr">
              <a:lnSpc>
                <a:spcPts val="3923"/>
              </a:lnSpc>
            </a:pPr>
            <a:r>
              <a:rPr lang="en-US" sz="2802">
                <a:solidFill>
                  <a:srgbClr val="162942"/>
                </a:solidFill>
                <a:latin typeface="Open Sans Light Bold"/>
              </a:rPr>
              <a:t>Cell line:</a:t>
            </a:r>
          </a:p>
          <a:p>
            <a:pPr algn="ctr">
              <a:lnSpc>
                <a:spcPts val="3923"/>
              </a:lnSpc>
            </a:pPr>
            <a:r>
              <a:rPr lang="en-US" sz="2802">
                <a:solidFill>
                  <a:srgbClr val="162942"/>
                </a:solidFill>
                <a:latin typeface="Open Sans Light"/>
              </a:rPr>
              <a:t>Primary EC culture from mouse arteries</a:t>
            </a:r>
          </a:p>
          <a:p>
            <a:pPr>
              <a:lnSpc>
                <a:spcPts val="3923"/>
              </a:lnSpc>
              <a:spcBef>
                <a:spcPct val="0"/>
              </a:spcBef>
            </a:pPr>
            <a:endParaRPr lang="en-US" sz="2802">
              <a:solidFill>
                <a:srgbClr val="162942"/>
              </a:solidFill>
              <a:latin typeface="Open Sans Light"/>
            </a:endParaRPr>
          </a:p>
        </p:txBody>
      </p:sp>
      <p:sp>
        <p:nvSpPr>
          <p:cNvPr id="10" name="TextBox 10"/>
          <p:cNvSpPr txBox="1"/>
          <p:nvPr/>
        </p:nvSpPr>
        <p:spPr>
          <a:xfrm>
            <a:off x="4209965" y="6388876"/>
            <a:ext cx="3807760" cy="2704449"/>
          </a:xfrm>
          <a:prstGeom prst="rect">
            <a:avLst/>
          </a:prstGeom>
        </p:spPr>
        <p:txBody>
          <a:bodyPr lIns="0" tIns="0" rIns="0" bIns="0" rtlCol="0" anchor="t">
            <a:spAutoFit/>
          </a:bodyPr>
          <a:lstStyle/>
          <a:p>
            <a:pPr algn="ctr">
              <a:lnSpc>
                <a:spcPts val="3912"/>
              </a:lnSpc>
            </a:pPr>
            <a:r>
              <a:rPr lang="en-US" sz="2794">
                <a:solidFill>
                  <a:srgbClr val="162942"/>
                </a:solidFill>
                <a:latin typeface="Open Sans Light Bold"/>
              </a:rPr>
              <a:t>Endpoints:</a:t>
            </a:r>
          </a:p>
          <a:p>
            <a:pPr marL="538721" lvl="1" indent="-269361">
              <a:lnSpc>
                <a:spcPts val="3493"/>
              </a:lnSpc>
              <a:buFont typeface="Arial"/>
              <a:buChar char="•"/>
            </a:pPr>
            <a:r>
              <a:rPr lang="en-US" sz="2794">
                <a:solidFill>
                  <a:srgbClr val="162942"/>
                </a:solidFill>
                <a:latin typeface="Open Sans Light"/>
              </a:rPr>
              <a:t>Fluorescence microscopy</a:t>
            </a:r>
          </a:p>
          <a:p>
            <a:pPr marL="538721" lvl="1" indent="-269361">
              <a:lnSpc>
                <a:spcPts val="3493"/>
              </a:lnSpc>
              <a:buFont typeface="Arial"/>
              <a:buChar char="•"/>
            </a:pPr>
            <a:r>
              <a:rPr lang="en-US" sz="2794">
                <a:solidFill>
                  <a:srgbClr val="162942"/>
                </a:solidFill>
                <a:latin typeface="Open Sans Light"/>
              </a:rPr>
              <a:t>Wound healing assay</a:t>
            </a:r>
          </a:p>
          <a:p>
            <a:pPr marL="538721" lvl="1" indent="-269361">
              <a:lnSpc>
                <a:spcPts val="3493"/>
              </a:lnSpc>
              <a:buFont typeface="Arial"/>
              <a:buChar char="•"/>
            </a:pPr>
            <a:r>
              <a:rPr lang="en-US" sz="2495">
                <a:solidFill>
                  <a:srgbClr val="162942"/>
                </a:solidFill>
                <a:latin typeface="Open Sans Light"/>
              </a:rPr>
              <a:t>Tube formation assay</a:t>
            </a:r>
          </a:p>
          <a:p>
            <a:pPr algn="l">
              <a:lnSpc>
                <a:spcPts val="3493"/>
              </a:lnSpc>
              <a:spcBef>
                <a:spcPct val="0"/>
              </a:spcBef>
            </a:pPr>
            <a:endParaRPr lang="en-US" sz="2495">
              <a:solidFill>
                <a:srgbClr val="162942"/>
              </a:solidFill>
              <a:latin typeface="Open Sans Light"/>
            </a:endParaRPr>
          </a:p>
        </p:txBody>
      </p:sp>
      <p:sp>
        <p:nvSpPr>
          <p:cNvPr id="11" name="AutoShape 11"/>
          <p:cNvSpPr/>
          <p:nvPr/>
        </p:nvSpPr>
        <p:spPr>
          <a:xfrm rot="5400000">
            <a:off x="10387488" y="5805615"/>
            <a:ext cx="2946537" cy="3870014"/>
          </a:xfrm>
          <a:prstGeom prst="rect">
            <a:avLst/>
          </a:prstGeom>
          <a:solidFill>
            <a:srgbClr val="244357">
              <a:alpha val="19608"/>
            </a:srgb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2582425" y="-102263"/>
            <a:ext cx="1878806" cy="4986256"/>
          </a:xfrm>
          <a:prstGeom prst="rect">
            <a:avLst/>
          </a:prstGeom>
          <a:solidFill>
            <a:srgbClr val="244357">
              <a:alpha val="19608"/>
            </a:srgbClr>
          </a:solidFill>
        </p:spPr>
      </p:sp>
      <p:sp>
        <p:nvSpPr>
          <p:cNvPr id="3" name="TextBox 3"/>
          <p:cNvSpPr txBox="1"/>
          <p:nvPr/>
        </p:nvSpPr>
        <p:spPr>
          <a:xfrm>
            <a:off x="1028700" y="1451462"/>
            <a:ext cx="4986256" cy="1878806"/>
          </a:xfrm>
          <a:prstGeom prst="rect">
            <a:avLst/>
          </a:prstGeom>
        </p:spPr>
        <p:txBody>
          <a:bodyPr lIns="0" tIns="0" rIns="0" bIns="0" rtlCol="0" anchor="t">
            <a:spAutoFit/>
          </a:bodyPr>
          <a:lstStyle/>
          <a:p>
            <a:pPr algn="ctr">
              <a:lnSpc>
                <a:spcPts val="2466"/>
              </a:lnSpc>
              <a:spcBef>
                <a:spcPct val="0"/>
              </a:spcBef>
            </a:pPr>
            <a:r>
              <a:rPr lang="en-US" sz="2055">
                <a:solidFill>
                  <a:srgbClr val="162942"/>
                </a:solidFill>
                <a:latin typeface="Code Pro Bold"/>
              </a:rPr>
              <a:t>Mouse arteries were carefully dissected without damage under a light microscope, and small pieces of the vessels were transferred in a Matrigel matrix enriched with endothelial growth supplement.</a:t>
            </a:r>
          </a:p>
        </p:txBody>
      </p:sp>
      <p:pic>
        <p:nvPicPr>
          <p:cNvPr id="4" name="Picture 4"/>
          <p:cNvPicPr>
            <a:picLocks noChangeAspect="1"/>
          </p:cNvPicPr>
          <p:nvPr/>
        </p:nvPicPr>
        <p:blipFill>
          <a:blip r:embed="rId3"/>
          <a:srcRect l="33183" t="15949" r="30082" b="23037"/>
          <a:stretch>
            <a:fillRect/>
          </a:stretch>
        </p:blipFill>
        <p:spPr>
          <a:xfrm>
            <a:off x="4114507" y="6898782"/>
            <a:ext cx="2089427" cy="2429261"/>
          </a:xfrm>
          <a:prstGeom prst="rect">
            <a:avLst/>
          </a:prstGeom>
        </p:spPr>
      </p:pic>
      <p:sp>
        <p:nvSpPr>
          <p:cNvPr id="5" name="AutoShape 5"/>
          <p:cNvSpPr/>
          <p:nvPr/>
        </p:nvSpPr>
        <p:spPr>
          <a:xfrm rot="5400000">
            <a:off x="7772034" y="6186949"/>
            <a:ext cx="1208754" cy="3748313"/>
          </a:xfrm>
          <a:prstGeom prst="rect">
            <a:avLst/>
          </a:prstGeom>
          <a:solidFill>
            <a:srgbClr val="244357">
              <a:alpha val="19608"/>
            </a:srgbClr>
          </a:solidFill>
        </p:spPr>
      </p:sp>
      <p:sp>
        <p:nvSpPr>
          <p:cNvPr id="6" name="AutoShape 6"/>
          <p:cNvSpPr/>
          <p:nvPr/>
        </p:nvSpPr>
        <p:spPr>
          <a:xfrm rot="5400000">
            <a:off x="13699635" y="7835755"/>
            <a:ext cx="334615" cy="3319192"/>
          </a:xfrm>
          <a:prstGeom prst="rect">
            <a:avLst/>
          </a:prstGeom>
          <a:solidFill>
            <a:srgbClr val="244357">
              <a:alpha val="47843"/>
            </a:srgbClr>
          </a:solidFill>
        </p:spPr>
      </p:sp>
      <p:sp>
        <p:nvSpPr>
          <p:cNvPr id="7" name="TextBox 7"/>
          <p:cNvSpPr txBox="1"/>
          <p:nvPr/>
        </p:nvSpPr>
        <p:spPr>
          <a:xfrm>
            <a:off x="10965152" y="9357062"/>
            <a:ext cx="5823792" cy="248003"/>
          </a:xfrm>
          <a:prstGeom prst="rect">
            <a:avLst/>
          </a:prstGeom>
        </p:spPr>
        <p:txBody>
          <a:bodyPr lIns="0" tIns="0" rIns="0" bIns="0" rtlCol="0" anchor="t">
            <a:spAutoFit/>
          </a:bodyPr>
          <a:lstStyle/>
          <a:p>
            <a:pPr algn="ctr">
              <a:lnSpc>
                <a:spcPts val="2016"/>
              </a:lnSpc>
            </a:pPr>
            <a:r>
              <a:rPr lang="en-US" sz="1440">
                <a:solidFill>
                  <a:srgbClr val="000000"/>
                </a:solidFill>
                <a:latin typeface="Open Sans Bold"/>
              </a:rPr>
              <a:t>adapted from: Evensen et al. (2009)</a:t>
            </a:r>
          </a:p>
        </p:txBody>
      </p:sp>
      <p:pic>
        <p:nvPicPr>
          <p:cNvPr id="8" name="Picture 8"/>
          <p:cNvPicPr>
            <a:picLocks noChangeAspect="1"/>
          </p:cNvPicPr>
          <p:nvPr/>
        </p:nvPicPr>
        <p:blipFill>
          <a:blip r:embed="rId4"/>
          <a:srcRect l="15509" t="29690" r="5485" b="29992"/>
          <a:stretch>
            <a:fillRect/>
          </a:stretch>
        </p:blipFill>
        <p:spPr>
          <a:xfrm>
            <a:off x="1028700" y="3596700"/>
            <a:ext cx="9445886" cy="3374232"/>
          </a:xfrm>
          <a:prstGeom prst="rect">
            <a:avLst/>
          </a:prstGeom>
        </p:spPr>
      </p:pic>
      <p:sp>
        <p:nvSpPr>
          <p:cNvPr id="9" name="TextBox 9"/>
          <p:cNvSpPr txBox="1"/>
          <p:nvPr/>
        </p:nvSpPr>
        <p:spPr>
          <a:xfrm>
            <a:off x="3745250" y="324537"/>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In vitro</a:t>
            </a:r>
          </a:p>
        </p:txBody>
      </p:sp>
      <p:sp>
        <p:nvSpPr>
          <p:cNvPr id="10" name="TextBox 10"/>
          <p:cNvSpPr txBox="1"/>
          <p:nvPr/>
        </p:nvSpPr>
        <p:spPr>
          <a:xfrm>
            <a:off x="6571998" y="7608839"/>
            <a:ext cx="3608826" cy="939403"/>
          </a:xfrm>
          <a:prstGeom prst="rect">
            <a:avLst/>
          </a:prstGeom>
        </p:spPr>
        <p:txBody>
          <a:bodyPr lIns="0" tIns="0" rIns="0" bIns="0" rtlCol="0" anchor="t">
            <a:spAutoFit/>
          </a:bodyPr>
          <a:lstStyle/>
          <a:p>
            <a:pPr algn="ctr">
              <a:lnSpc>
                <a:spcPts val="2466"/>
              </a:lnSpc>
              <a:spcBef>
                <a:spcPct val="0"/>
              </a:spcBef>
            </a:pPr>
            <a:r>
              <a:rPr lang="en-US" sz="2055">
                <a:solidFill>
                  <a:srgbClr val="162942"/>
                </a:solidFill>
                <a:latin typeface="Code Pro Bold"/>
              </a:rPr>
              <a:t>Transduction efficency was evaluated by EGFP expression assay</a:t>
            </a:r>
          </a:p>
        </p:txBody>
      </p:sp>
      <p:pic>
        <p:nvPicPr>
          <p:cNvPr id="11" name="Picture 11"/>
          <p:cNvPicPr>
            <a:picLocks noChangeAspect="1"/>
          </p:cNvPicPr>
          <p:nvPr/>
        </p:nvPicPr>
        <p:blipFill>
          <a:blip r:embed="rId5"/>
          <a:srcRect l="290" r="66453"/>
          <a:stretch>
            <a:fillRect/>
          </a:stretch>
        </p:blipFill>
        <p:spPr>
          <a:xfrm>
            <a:off x="10474586" y="1309333"/>
            <a:ext cx="3402463" cy="8018711"/>
          </a:xfrm>
          <a:prstGeom prst="rect">
            <a:avLst/>
          </a:prstGeom>
        </p:spPr>
      </p:pic>
      <p:sp>
        <p:nvSpPr>
          <p:cNvPr id="12" name="AutoShape 12"/>
          <p:cNvSpPr/>
          <p:nvPr/>
        </p:nvSpPr>
        <p:spPr>
          <a:xfrm rot="5400000">
            <a:off x="14281899" y="6280899"/>
            <a:ext cx="2572550" cy="3382252"/>
          </a:xfrm>
          <a:prstGeom prst="rect">
            <a:avLst/>
          </a:prstGeom>
          <a:solidFill>
            <a:srgbClr val="244357">
              <a:alpha val="19608"/>
            </a:srgbClr>
          </a:solidFill>
        </p:spPr>
      </p:sp>
      <p:sp>
        <p:nvSpPr>
          <p:cNvPr id="13" name="TextBox 13"/>
          <p:cNvSpPr txBox="1"/>
          <p:nvPr/>
        </p:nvSpPr>
        <p:spPr>
          <a:xfrm>
            <a:off x="13950748" y="6842439"/>
            <a:ext cx="3224746" cy="2259171"/>
          </a:xfrm>
          <a:prstGeom prst="rect">
            <a:avLst/>
          </a:prstGeom>
        </p:spPr>
        <p:txBody>
          <a:bodyPr lIns="0" tIns="0" rIns="0" bIns="0" rtlCol="0" anchor="t">
            <a:spAutoFit/>
          </a:bodyPr>
          <a:lstStyle/>
          <a:p>
            <a:pPr algn="ctr">
              <a:lnSpc>
                <a:spcPts val="2541"/>
              </a:lnSpc>
            </a:pPr>
            <a:r>
              <a:rPr lang="en-US" sz="2117">
                <a:solidFill>
                  <a:srgbClr val="162942"/>
                </a:solidFill>
                <a:latin typeface="Code Pro Bold"/>
              </a:rPr>
              <a:t>(A)(B) BrdU incorporation (red)</a:t>
            </a:r>
          </a:p>
          <a:p>
            <a:pPr algn="ctr">
              <a:lnSpc>
                <a:spcPts val="2541"/>
              </a:lnSpc>
            </a:pPr>
            <a:endParaRPr lang="en-US" sz="2117">
              <a:solidFill>
                <a:srgbClr val="162942"/>
              </a:solidFill>
              <a:latin typeface="Code Pro Bold"/>
            </a:endParaRPr>
          </a:p>
          <a:p>
            <a:pPr algn="ctr">
              <a:lnSpc>
                <a:spcPts val="2541"/>
              </a:lnSpc>
            </a:pPr>
            <a:r>
              <a:rPr lang="en-US" sz="2117">
                <a:solidFill>
                  <a:srgbClr val="162942"/>
                </a:solidFill>
                <a:latin typeface="Code Pro Bold"/>
              </a:rPr>
              <a:t>(D) (E) ECs network formation</a:t>
            </a:r>
          </a:p>
          <a:p>
            <a:pPr algn="ctr">
              <a:lnSpc>
                <a:spcPts val="2541"/>
              </a:lnSpc>
            </a:pPr>
            <a:endParaRPr lang="en-US" sz="2117">
              <a:solidFill>
                <a:srgbClr val="162942"/>
              </a:solidFill>
              <a:latin typeface="Code Pro Bold"/>
            </a:endParaRPr>
          </a:p>
          <a:p>
            <a:pPr algn="ctr">
              <a:lnSpc>
                <a:spcPts val="2541"/>
              </a:lnSpc>
              <a:spcBef>
                <a:spcPct val="0"/>
              </a:spcBef>
            </a:pPr>
            <a:r>
              <a:rPr lang="en-US" sz="2117">
                <a:solidFill>
                  <a:srgbClr val="162942"/>
                </a:solidFill>
                <a:latin typeface="Code Pro Bold"/>
              </a:rPr>
              <a:t>(F) migratory morfology</a:t>
            </a:r>
          </a:p>
        </p:txBody>
      </p:sp>
      <p:pic>
        <p:nvPicPr>
          <p:cNvPr id="14" name="Picture 14"/>
          <p:cNvPicPr>
            <a:picLocks noChangeAspect="1"/>
          </p:cNvPicPr>
          <p:nvPr/>
        </p:nvPicPr>
        <p:blipFill>
          <a:blip r:embed="rId5"/>
          <a:srcRect l="33447" r="33395" b="32951"/>
          <a:stretch>
            <a:fillRect/>
          </a:stretch>
        </p:blipFill>
        <p:spPr>
          <a:xfrm>
            <a:off x="13866943" y="1309333"/>
            <a:ext cx="3392357" cy="53764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1516633" y="7979934"/>
            <a:ext cx="660699" cy="3217430"/>
          </a:xfrm>
          <a:prstGeom prst="rect">
            <a:avLst/>
          </a:prstGeom>
          <a:solidFill>
            <a:srgbClr val="244357">
              <a:alpha val="19608"/>
            </a:srgbClr>
          </a:solidFill>
        </p:spPr>
      </p:sp>
      <p:sp>
        <p:nvSpPr>
          <p:cNvPr id="3" name="AutoShape 3"/>
          <p:cNvSpPr/>
          <p:nvPr/>
        </p:nvSpPr>
        <p:spPr>
          <a:xfrm rot="5400000">
            <a:off x="7281055" y="3914930"/>
            <a:ext cx="853051" cy="7873463"/>
          </a:xfrm>
          <a:prstGeom prst="rect">
            <a:avLst/>
          </a:prstGeom>
          <a:solidFill>
            <a:srgbClr val="244357">
              <a:alpha val="19608"/>
            </a:srgbClr>
          </a:solidFill>
        </p:spPr>
      </p:sp>
      <p:sp>
        <p:nvSpPr>
          <p:cNvPr id="4" name="AutoShape 4"/>
          <p:cNvSpPr/>
          <p:nvPr/>
        </p:nvSpPr>
        <p:spPr>
          <a:xfrm rot="5400000">
            <a:off x="14506481" y="4435885"/>
            <a:ext cx="911201" cy="6123004"/>
          </a:xfrm>
          <a:prstGeom prst="rect">
            <a:avLst/>
          </a:prstGeom>
          <a:solidFill>
            <a:srgbClr val="244357">
              <a:alpha val="19608"/>
            </a:srgbClr>
          </a:solidFill>
        </p:spPr>
      </p:sp>
      <p:sp>
        <p:nvSpPr>
          <p:cNvPr id="5" name="AutoShape 5"/>
          <p:cNvSpPr/>
          <p:nvPr/>
        </p:nvSpPr>
        <p:spPr>
          <a:xfrm rot="5400000">
            <a:off x="14811946" y="6671133"/>
            <a:ext cx="588242" cy="5835032"/>
          </a:xfrm>
          <a:prstGeom prst="rect">
            <a:avLst/>
          </a:prstGeom>
          <a:solidFill>
            <a:srgbClr val="244357">
              <a:alpha val="19608"/>
            </a:srgbClr>
          </a:solidFill>
        </p:spPr>
      </p:sp>
      <p:pic>
        <p:nvPicPr>
          <p:cNvPr id="6" name="Picture 6"/>
          <p:cNvPicPr>
            <a:picLocks noChangeAspect="1"/>
          </p:cNvPicPr>
          <p:nvPr/>
        </p:nvPicPr>
        <p:blipFill>
          <a:blip r:embed="rId3"/>
          <a:srcRect/>
          <a:stretch>
            <a:fillRect/>
          </a:stretch>
        </p:blipFill>
        <p:spPr>
          <a:xfrm>
            <a:off x="11900579" y="2264747"/>
            <a:ext cx="6123004" cy="4752131"/>
          </a:xfrm>
          <a:prstGeom prst="rect">
            <a:avLst/>
          </a:prstGeom>
        </p:spPr>
      </p:pic>
      <p:pic>
        <p:nvPicPr>
          <p:cNvPr id="7" name="Picture 7"/>
          <p:cNvPicPr>
            <a:picLocks noChangeAspect="1"/>
          </p:cNvPicPr>
          <p:nvPr/>
        </p:nvPicPr>
        <p:blipFill>
          <a:blip r:embed="rId4"/>
          <a:srcRect/>
          <a:stretch>
            <a:fillRect/>
          </a:stretch>
        </p:blipFill>
        <p:spPr>
          <a:xfrm>
            <a:off x="3770850" y="1925615"/>
            <a:ext cx="7873463" cy="5480668"/>
          </a:xfrm>
          <a:prstGeom prst="rect">
            <a:avLst/>
          </a:prstGeom>
        </p:spPr>
      </p:pic>
      <p:pic>
        <p:nvPicPr>
          <p:cNvPr id="8" name="Picture 8"/>
          <p:cNvPicPr>
            <a:picLocks noChangeAspect="1"/>
          </p:cNvPicPr>
          <p:nvPr/>
        </p:nvPicPr>
        <p:blipFill>
          <a:blip r:embed="rId5"/>
          <a:srcRect/>
          <a:stretch>
            <a:fillRect/>
          </a:stretch>
        </p:blipFill>
        <p:spPr>
          <a:xfrm rot="-5400000">
            <a:off x="-2260866" y="3541737"/>
            <a:ext cx="8240091" cy="3193035"/>
          </a:xfrm>
          <a:prstGeom prst="rect">
            <a:avLst/>
          </a:prstGeom>
        </p:spPr>
      </p:pic>
      <p:sp>
        <p:nvSpPr>
          <p:cNvPr id="9" name="TextBox 9"/>
          <p:cNvSpPr txBox="1"/>
          <p:nvPr/>
        </p:nvSpPr>
        <p:spPr>
          <a:xfrm>
            <a:off x="3817284" y="531540"/>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Expected results</a:t>
            </a:r>
          </a:p>
        </p:txBody>
      </p:sp>
      <p:sp>
        <p:nvSpPr>
          <p:cNvPr id="10" name="TextBox 10"/>
          <p:cNvSpPr txBox="1"/>
          <p:nvPr/>
        </p:nvSpPr>
        <p:spPr>
          <a:xfrm>
            <a:off x="238267" y="9317286"/>
            <a:ext cx="3217430" cy="601824"/>
          </a:xfrm>
          <a:prstGeom prst="rect">
            <a:avLst/>
          </a:prstGeom>
        </p:spPr>
        <p:txBody>
          <a:bodyPr lIns="0" tIns="0" rIns="0" bIns="0" rtlCol="0" anchor="t">
            <a:spAutoFit/>
          </a:bodyPr>
          <a:lstStyle/>
          <a:p>
            <a:pPr algn="l">
              <a:lnSpc>
                <a:spcPts val="2430"/>
              </a:lnSpc>
            </a:pPr>
            <a:r>
              <a:rPr lang="en-US" sz="1735">
                <a:solidFill>
                  <a:srgbClr val="000000"/>
                </a:solidFill>
                <a:latin typeface="Open Sans Bold"/>
              </a:rPr>
              <a:t>Tube formation assay (24h) in transduced ECs </a:t>
            </a:r>
          </a:p>
        </p:txBody>
      </p:sp>
      <p:sp>
        <p:nvSpPr>
          <p:cNvPr id="11" name="TextBox 11"/>
          <p:cNvSpPr txBox="1"/>
          <p:nvPr/>
        </p:nvSpPr>
        <p:spPr>
          <a:xfrm>
            <a:off x="3770850" y="7377510"/>
            <a:ext cx="7873463" cy="810042"/>
          </a:xfrm>
          <a:prstGeom prst="rect">
            <a:avLst/>
          </a:prstGeom>
        </p:spPr>
        <p:txBody>
          <a:bodyPr lIns="0" tIns="0" rIns="0" bIns="0" rtlCol="0" anchor="t">
            <a:spAutoFit/>
          </a:bodyPr>
          <a:lstStyle/>
          <a:p>
            <a:pPr>
              <a:lnSpc>
                <a:spcPts val="3232"/>
              </a:lnSpc>
            </a:pPr>
            <a:r>
              <a:rPr lang="en-US" sz="2308">
                <a:solidFill>
                  <a:srgbClr val="000000"/>
                </a:solidFill>
                <a:latin typeface="Open Sans Bold"/>
              </a:rPr>
              <a:t>Wound healing assay in non-transduced and transduced endothelial cells monolayer in culture</a:t>
            </a:r>
          </a:p>
        </p:txBody>
      </p:sp>
      <p:sp>
        <p:nvSpPr>
          <p:cNvPr id="12" name="TextBox 12"/>
          <p:cNvSpPr txBox="1"/>
          <p:nvPr/>
        </p:nvSpPr>
        <p:spPr>
          <a:xfrm>
            <a:off x="11900579" y="7033893"/>
            <a:ext cx="6123004" cy="731514"/>
          </a:xfrm>
          <a:prstGeom prst="rect">
            <a:avLst/>
          </a:prstGeom>
        </p:spPr>
        <p:txBody>
          <a:bodyPr lIns="0" tIns="0" rIns="0" bIns="0" rtlCol="0" anchor="t">
            <a:spAutoFit/>
          </a:bodyPr>
          <a:lstStyle/>
          <a:p>
            <a:pPr>
              <a:lnSpc>
                <a:spcPts val="2940"/>
              </a:lnSpc>
            </a:pPr>
            <a:r>
              <a:rPr lang="en-US" sz="2100">
                <a:solidFill>
                  <a:srgbClr val="000000"/>
                </a:solidFill>
                <a:latin typeface="Open Sans Bold"/>
              </a:rPr>
              <a:t>Effect of different therapies on ECs migration to repair a wounded monolayer</a:t>
            </a:r>
          </a:p>
        </p:txBody>
      </p:sp>
      <p:sp>
        <p:nvSpPr>
          <p:cNvPr id="13" name="TextBox 13"/>
          <p:cNvSpPr txBox="1"/>
          <p:nvPr/>
        </p:nvSpPr>
        <p:spPr>
          <a:xfrm>
            <a:off x="3977124" y="8689689"/>
            <a:ext cx="8417701" cy="1229637"/>
          </a:xfrm>
          <a:prstGeom prst="rect">
            <a:avLst/>
          </a:prstGeom>
        </p:spPr>
        <p:txBody>
          <a:bodyPr lIns="0" tIns="0" rIns="0" bIns="0" rtlCol="0" anchor="t">
            <a:spAutoFit/>
          </a:bodyPr>
          <a:lstStyle/>
          <a:p>
            <a:pPr>
              <a:lnSpc>
                <a:spcPts val="3257"/>
              </a:lnSpc>
            </a:pPr>
            <a:r>
              <a:rPr lang="en-US" sz="2326">
                <a:solidFill>
                  <a:srgbClr val="000000"/>
                </a:solidFill>
                <a:latin typeface="Open Sans Light Bold"/>
              </a:rPr>
              <a:t>Control:</a:t>
            </a:r>
            <a:r>
              <a:rPr lang="en-US" sz="2326">
                <a:solidFill>
                  <a:srgbClr val="000000"/>
                </a:solidFill>
                <a:latin typeface="Open Sans Light"/>
              </a:rPr>
              <a:t> empty AAV1</a:t>
            </a:r>
          </a:p>
          <a:p>
            <a:pPr>
              <a:lnSpc>
                <a:spcPts val="3257"/>
              </a:lnSpc>
            </a:pPr>
            <a:r>
              <a:rPr lang="en-US" sz="2326">
                <a:solidFill>
                  <a:srgbClr val="000000"/>
                </a:solidFill>
                <a:latin typeface="Open Sans Light Bold"/>
              </a:rPr>
              <a:t>E2:</a:t>
            </a:r>
            <a:r>
              <a:rPr lang="en-US" sz="2326">
                <a:solidFill>
                  <a:srgbClr val="000000"/>
                </a:solidFill>
                <a:latin typeface="Open Sans Light"/>
              </a:rPr>
              <a:t> Administration of E2 on non-transduced cells</a:t>
            </a:r>
          </a:p>
          <a:p>
            <a:pPr algn="l">
              <a:lnSpc>
                <a:spcPts val="3257"/>
              </a:lnSpc>
            </a:pPr>
            <a:r>
              <a:rPr lang="en-US" sz="2326">
                <a:solidFill>
                  <a:srgbClr val="000000"/>
                </a:solidFill>
                <a:latin typeface="Open Sans Light Bold"/>
              </a:rPr>
              <a:t>E2+AAV1-ESR1/2:</a:t>
            </a:r>
            <a:r>
              <a:rPr lang="en-US" sz="2326">
                <a:solidFill>
                  <a:srgbClr val="000000"/>
                </a:solidFill>
                <a:latin typeface="Open Sans Light"/>
              </a:rPr>
              <a:t> Administration of E2 on transfected cells</a:t>
            </a:r>
          </a:p>
        </p:txBody>
      </p:sp>
      <p:sp>
        <p:nvSpPr>
          <p:cNvPr id="14" name="TextBox 14"/>
          <p:cNvSpPr txBox="1"/>
          <p:nvPr/>
        </p:nvSpPr>
        <p:spPr>
          <a:xfrm>
            <a:off x="12108188" y="9391931"/>
            <a:ext cx="5915395" cy="433372"/>
          </a:xfrm>
          <a:prstGeom prst="rect">
            <a:avLst/>
          </a:prstGeom>
        </p:spPr>
        <p:txBody>
          <a:bodyPr lIns="0" tIns="0" rIns="0" bIns="0" rtlCol="0" anchor="t">
            <a:spAutoFit/>
          </a:bodyPr>
          <a:lstStyle/>
          <a:p>
            <a:pPr algn="ctr">
              <a:lnSpc>
                <a:spcPts val="3544"/>
              </a:lnSpc>
            </a:pPr>
            <a:r>
              <a:rPr lang="en-US" sz="2531">
                <a:solidFill>
                  <a:srgbClr val="000000"/>
                </a:solidFill>
                <a:latin typeface="Open Sans Bold"/>
              </a:rPr>
              <a:t>adapted from: Morales et al. (1995)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3039238" y="8197509"/>
            <a:ext cx="345660" cy="2356451"/>
          </a:xfrm>
          <a:prstGeom prst="rect">
            <a:avLst/>
          </a:prstGeom>
          <a:solidFill>
            <a:srgbClr val="244357">
              <a:alpha val="19608"/>
            </a:srgbClr>
          </a:solidFill>
        </p:spPr>
      </p:sp>
      <p:pic>
        <p:nvPicPr>
          <p:cNvPr id="3" name="Picture 3"/>
          <p:cNvPicPr>
            <a:picLocks noChangeAspect="1"/>
          </p:cNvPicPr>
          <p:nvPr/>
        </p:nvPicPr>
        <p:blipFill>
          <a:blip r:embed="rId3"/>
          <a:srcRect l="22457" t="15309" r="59988" b="5909"/>
          <a:stretch>
            <a:fillRect/>
          </a:stretch>
        </p:blipFill>
        <p:spPr>
          <a:xfrm>
            <a:off x="1005195" y="730996"/>
            <a:ext cx="3377916" cy="8527304"/>
          </a:xfrm>
          <a:prstGeom prst="rect">
            <a:avLst/>
          </a:prstGeom>
        </p:spPr>
      </p:pic>
      <p:sp>
        <p:nvSpPr>
          <p:cNvPr id="4" name="TextBox 4"/>
          <p:cNvSpPr txBox="1"/>
          <p:nvPr/>
        </p:nvSpPr>
        <p:spPr>
          <a:xfrm>
            <a:off x="1509795" y="9174330"/>
            <a:ext cx="3404545" cy="294793"/>
          </a:xfrm>
          <a:prstGeom prst="rect">
            <a:avLst/>
          </a:prstGeom>
        </p:spPr>
        <p:txBody>
          <a:bodyPr lIns="0" tIns="0" rIns="0" bIns="0" rtlCol="0" anchor="t">
            <a:spAutoFit/>
          </a:bodyPr>
          <a:lstStyle/>
          <a:p>
            <a:pPr algn="ctr">
              <a:lnSpc>
                <a:spcPts val="2446"/>
              </a:lnSpc>
              <a:spcBef>
                <a:spcPct val="0"/>
              </a:spcBef>
            </a:pPr>
            <a:r>
              <a:rPr lang="en-US" sz="1747">
                <a:solidFill>
                  <a:srgbClr val="162942"/>
                </a:solidFill>
                <a:latin typeface="Open Sans Light Bold"/>
              </a:rPr>
              <a:t>Dragneva et al. 2013</a:t>
            </a:r>
          </a:p>
        </p:txBody>
      </p:sp>
      <p:pic>
        <p:nvPicPr>
          <p:cNvPr id="5" name="Picture 5"/>
          <p:cNvPicPr>
            <a:picLocks noChangeAspect="1"/>
          </p:cNvPicPr>
          <p:nvPr/>
        </p:nvPicPr>
        <p:blipFill>
          <a:blip r:embed="rId4"/>
          <a:srcRect l="28779" t="21849" r="24606" b="20060"/>
          <a:stretch>
            <a:fillRect/>
          </a:stretch>
        </p:blipFill>
        <p:spPr>
          <a:xfrm>
            <a:off x="4764717" y="6980071"/>
            <a:ext cx="2889586" cy="2520735"/>
          </a:xfrm>
          <a:prstGeom prst="rect">
            <a:avLst/>
          </a:prstGeom>
        </p:spPr>
      </p:pic>
      <p:pic>
        <p:nvPicPr>
          <p:cNvPr id="6" name="Picture 6"/>
          <p:cNvPicPr>
            <a:picLocks noChangeAspect="1"/>
          </p:cNvPicPr>
          <p:nvPr/>
        </p:nvPicPr>
        <p:blipFill>
          <a:blip r:embed="rId5"/>
          <a:srcRect t="3801" r="69346" b="4642"/>
          <a:stretch>
            <a:fillRect/>
          </a:stretch>
        </p:blipFill>
        <p:spPr>
          <a:xfrm>
            <a:off x="16023620" y="7003891"/>
            <a:ext cx="1235680" cy="12365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7654303" y="7043438"/>
            <a:ext cx="2457368" cy="2457368"/>
          </a:xfrm>
          <a:prstGeom prst="rect">
            <a:avLst/>
          </a:prstGeom>
        </p:spPr>
      </p:pic>
      <p:pic>
        <p:nvPicPr>
          <p:cNvPr id="8" name="Picture 8"/>
          <p:cNvPicPr>
            <a:picLocks noChangeAspect="1"/>
          </p:cNvPicPr>
          <p:nvPr/>
        </p:nvPicPr>
        <p:blipFill>
          <a:blip r:embed="rId8"/>
          <a:srcRect t="23726" b="17779"/>
          <a:stretch>
            <a:fillRect/>
          </a:stretch>
        </p:blipFill>
        <p:spPr>
          <a:xfrm>
            <a:off x="4390293" y="1486624"/>
            <a:ext cx="13416335" cy="5493447"/>
          </a:xfrm>
          <a:prstGeom prst="rect">
            <a:avLst/>
          </a:prstGeom>
        </p:spPr>
      </p:pic>
      <p:sp>
        <p:nvSpPr>
          <p:cNvPr id="9" name="TextBox 9"/>
          <p:cNvSpPr txBox="1"/>
          <p:nvPr/>
        </p:nvSpPr>
        <p:spPr>
          <a:xfrm>
            <a:off x="4559520" y="233835"/>
            <a:ext cx="10653432"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Injection protocol</a:t>
            </a:r>
          </a:p>
        </p:txBody>
      </p:sp>
      <p:sp>
        <p:nvSpPr>
          <p:cNvPr id="10" name="TextBox 10"/>
          <p:cNvSpPr txBox="1"/>
          <p:nvPr/>
        </p:nvSpPr>
        <p:spPr>
          <a:xfrm>
            <a:off x="7879738" y="7959412"/>
            <a:ext cx="2006498" cy="939403"/>
          </a:xfrm>
          <a:prstGeom prst="rect">
            <a:avLst/>
          </a:prstGeom>
        </p:spPr>
        <p:txBody>
          <a:bodyPr lIns="0" tIns="0" rIns="0" bIns="0" rtlCol="0" anchor="t">
            <a:spAutoFit/>
          </a:bodyPr>
          <a:lstStyle/>
          <a:p>
            <a:pPr algn="ctr">
              <a:lnSpc>
                <a:spcPts val="2466"/>
              </a:lnSpc>
            </a:pPr>
            <a:r>
              <a:rPr lang="en-US" sz="2055">
                <a:solidFill>
                  <a:srgbClr val="162942"/>
                </a:solidFill>
                <a:latin typeface="Code Pro Bold"/>
              </a:rPr>
              <a:t>EXPERIMENTAL GROUPS (n=6):</a:t>
            </a:r>
          </a:p>
          <a:p>
            <a:pPr algn="ctr">
              <a:lnSpc>
                <a:spcPts val="2466"/>
              </a:lnSpc>
              <a:spcBef>
                <a:spcPct val="0"/>
              </a:spcBef>
            </a:pPr>
            <a:endParaRPr lang="en-US" sz="2055">
              <a:solidFill>
                <a:srgbClr val="162942"/>
              </a:solidFill>
              <a:latin typeface="Code Pro Bold"/>
            </a:endParaRPr>
          </a:p>
        </p:txBody>
      </p:sp>
      <p:sp>
        <p:nvSpPr>
          <p:cNvPr id="11" name="TextBox 11"/>
          <p:cNvSpPr txBox="1"/>
          <p:nvPr/>
        </p:nvSpPr>
        <p:spPr>
          <a:xfrm>
            <a:off x="10293650" y="7286424"/>
            <a:ext cx="5729970" cy="1971608"/>
          </a:xfrm>
          <a:prstGeom prst="rect">
            <a:avLst/>
          </a:prstGeom>
        </p:spPr>
        <p:txBody>
          <a:bodyPr lIns="0" tIns="0" rIns="0" bIns="0" rtlCol="0" anchor="t">
            <a:spAutoFit/>
          </a:bodyPr>
          <a:lstStyle/>
          <a:p>
            <a:pPr>
              <a:lnSpc>
                <a:spcPts val="2666"/>
              </a:lnSpc>
            </a:pPr>
            <a:r>
              <a:rPr lang="en-US" sz="1904">
                <a:solidFill>
                  <a:srgbClr val="000000"/>
                </a:solidFill>
                <a:latin typeface="Open Sans Bold"/>
              </a:rPr>
              <a:t>•</a:t>
            </a:r>
            <a:r>
              <a:rPr lang="en-US" sz="1904">
                <a:solidFill>
                  <a:srgbClr val="000000"/>
                </a:solidFill>
                <a:latin typeface="Open Sans"/>
              </a:rPr>
              <a:t> </a:t>
            </a:r>
            <a:r>
              <a:rPr lang="en-US" sz="1904">
                <a:solidFill>
                  <a:srgbClr val="000000"/>
                </a:solidFill>
                <a:latin typeface="Open Sans Bold"/>
              </a:rPr>
              <a:t>"Sham" group:</a:t>
            </a:r>
            <a:r>
              <a:rPr lang="en-US" sz="1904">
                <a:solidFill>
                  <a:srgbClr val="000000"/>
                </a:solidFill>
                <a:latin typeface="Open Sans"/>
              </a:rPr>
              <a:t> received vehicle + empty AAV1 </a:t>
            </a:r>
          </a:p>
          <a:p>
            <a:pPr>
              <a:lnSpc>
                <a:spcPts val="2666"/>
              </a:lnSpc>
            </a:pPr>
            <a:r>
              <a:rPr lang="en-US" sz="1904">
                <a:solidFill>
                  <a:srgbClr val="000000"/>
                </a:solidFill>
                <a:latin typeface="Open Sans Bold"/>
              </a:rPr>
              <a:t>• G1:</a:t>
            </a:r>
            <a:r>
              <a:rPr lang="en-US" sz="1904">
                <a:solidFill>
                  <a:srgbClr val="000000"/>
                </a:solidFill>
                <a:latin typeface="Open Sans"/>
              </a:rPr>
              <a:t> AAV1 (2 μl or 3.0 * 10^13 TU)</a:t>
            </a:r>
          </a:p>
          <a:p>
            <a:pPr>
              <a:lnSpc>
                <a:spcPts val="2666"/>
              </a:lnSpc>
            </a:pPr>
            <a:r>
              <a:rPr lang="en-US" sz="1904">
                <a:solidFill>
                  <a:srgbClr val="000000"/>
                </a:solidFill>
                <a:latin typeface="Open Sans"/>
              </a:rPr>
              <a:t>• </a:t>
            </a:r>
            <a:r>
              <a:rPr lang="en-US" sz="1904">
                <a:solidFill>
                  <a:srgbClr val="000000"/>
                </a:solidFill>
                <a:latin typeface="Open Sans Bold"/>
              </a:rPr>
              <a:t>G2: </a:t>
            </a:r>
            <a:r>
              <a:rPr lang="en-US" sz="1904">
                <a:solidFill>
                  <a:srgbClr val="000000"/>
                </a:solidFill>
                <a:latin typeface="Open Sans"/>
              </a:rPr>
              <a:t>cyclic E2 injection (1 mg/kg per time)</a:t>
            </a:r>
          </a:p>
          <a:p>
            <a:pPr>
              <a:lnSpc>
                <a:spcPts val="2666"/>
              </a:lnSpc>
            </a:pPr>
            <a:r>
              <a:rPr lang="en-US" sz="1904">
                <a:solidFill>
                  <a:srgbClr val="000000"/>
                </a:solidFill>
                <a:latin typeface="Open Sans Bold"/>
              </a:rPr>
              <a:t>•</a:t>
            </a:r>
            <a:r>
              <a:rPr lang="en-US" sz="1904">
                <a:solidFill>
                  <a:srgbClr val="000000"/>
                </a:solidFill>
                <a:latin typeface="Open Sans"/>
              </a:rPr>
              <a:t> </a:t>
            </a:r>
            <a:r>
              <a:rPr lang="en-US" sz="1904">
                <a:solidFill>
                  <a:srgbClr val="000000"/>
                </a:solidFill>
                <a:latin typeface="Open Sans Bold"/>
              </a:rPr>
              <a:t>G3: </a:t>
            </a:r>
            <a:r>
              <a:rPr lang="en-US" sz="1904">
                <a:solidFill>
                  <a:srgbClr val="000000"/>
                </a:solidFill>
                <a:latin typeface="Open Sans"/>
              </a:rPr>
              <a:t> AAV1 (2 μl or 3.0 * 10^13 TU) + cyclic E2 injection (1 mg/kg per time) </a:t>
            </a:r>
          </a:p>
          <a:p>
            <a:pPr>
              <a:lnSpc>
                <a:spcPts val="2246"/>
              </a:lnSpc>
            </a:pPr>
            <a:endParaRPr lang="en-US" sz="1904">
              <a:solidFill>
                <a:srgbClr val="000000"/>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D3E1"/>
        </a:solidFill>
        <a:effectLst/>
      </p:bgPr>
    </p:bg>
    <p:spTree>
      <p:nvGrpSpPr>
        <p:cNvPr id="1" name=""/>
        <p:cNvGrpSpPr/>
        <p:nvPr/>
      </p:nvGrpSpPr>
      <p:grpSpPr>
        <a:xfrm>
          <a:off x="0" y="0"/>
          <a:ext cx="0" cy="0"/>
          <a:chOff x="0" y="0"/>
          <a:chExt cx="0" cy="0"/>
        </a:xfrm>
      </p:grpSpPr>
      <p:sp>
        <p:nvSpPr>
          <p:cNvPr id="2" name="AutoShape 2"/>
          <p:cNvSpPr/>
          <p:nvPr/>
        </p:nvSpPr>
        <p:spPr>
          <a:xfrm rot="5400000">
            <a:off x="14373843" y="6735736"/>
            <a:ext cx="1442697" cy="4872429"/>
          </a:xfrm>
          <a:prstGeom prst="rect">
            <a:avLst/>
          </a:prstGeom>
          <a:solidFill>
            <a:srgbClr val="244357">
              <a:alpha val="19608"/>
            </a:srgbClr>
          </a:solidFill>
        </p:spPr>
      </p:sp>
      <p:sp>
        <p:nvSpPr>
          <p:cNvPr id="3" name="TextBox 3"/>
          <p:cNvSpPr txBox="1"/>
          <p:nvPr/>
        </p:nvSpPr>
        <p:spPr>
          <a:xfrm>
            <a:off x="12658977" y="8479801"/>
            <a:ext cx="4870636" cy="1327149"/>
          </a:xfrm>
          <a:prstGeom prst="rect">
            <a:avLst/>
          </a:prstGeom>
        </p:spPr>
        <p:txBody>
          <a:bodyPr lIns="0" tIns="0" rIns="0" bIns="0" rtlCol="0" anchor="t">
            <a:spAutoFit/>
          </a:bodyPr>
          <a:lstStyle/>
          <a:p>
            <a:pPr algn="ctr">
              <a:lnSpc>
                <a:spcPts val="3500"/>
              </a:lnSpc>
            </a:pPr>
            <a:r>
              <a:rPr lang="en-US" sz="2500">
                <a:solidFill>
                  <a:srgbClr val="162942"/>
                </a:solidFill>
                <a:latin typeface="Open Sans Light"/>
              </a:rPr>
              <a:t>There were no trends in the rates of death, myocardial</a:t>
            </a:r>
          </a:p>
          <a:p>
            <a:pPr algn="ctr">
              <a:lnSpc>
                <a:spcPts val="3500"/>
              </a:lnSpc>
              <a:spcBef>
                <a:spcPct val="0"/>
              </a:spcBef>
            </a:pPr>
            <a:r>
              <a:rPr lang="en-US" sz="1200">
                <a:solidFill>
                  <a:srgbClr val="162942"/>
                </a:solidFill>
                <a:latin typeface="Arimo"/>
              </a:rPr>
              <a:t>infarction, or cancer.</a:t>
            </a:r>
          </a:p>
        </p:txBody>
      </p:sp>
      <p:sp>
        <p:nvSpPr>
          <p:cNvPr id="4" name="AutoShape 4"/>
          <p:cNvSpPr/>
          <p:nvPr/>
        </p:nvSpPr>
        <p:spPr>
          <a:xfrm rot="5400000">
            <a:off x="5914111" y="-1233997"/>
            <a:ext cx="381920" cy="5238380"/>
          </a:xfrm>
          <a:prstGeom prst="rect">
            <a:avLst/>
          </a:prstGeom>
          <a:solidFill>
            <a:srgbClr val="244357">
              <a:alpha val="19608"/>
            </a:srgbClr>
          </a:solidFill>
        </p:spPr>
      </p:sp>
      <p:pic>
        <p:nvPicPr>
          <p:cNvPr id="5" name="Picture 5"/>
          <p:cNvPicPr>
            <a:picLocks noChangeAspect="1"/>
          </p:cNvPicPr>
          <p:nvPr/>
        </p:nvPicPr>
        <p:blipFill>
          <a:blip r:embed="rId3"/>
          <a:srcRect/>
          <a:stretch>
            <a:fillRect/>
          </a:stretch>
        </p:blipFill>
        <p:spPr>
          <a:xfrm>
            <a:off x="1028700" y="1516335"/>
            <a:ext cx="7695562" cy="5630677"/>
          </a:xfrm>
          <a:prstGeom prst="rect">
            <a:avLst/>
          </a:prstGeom>
        </p:spPr>
      </p:pic>
      <p:sp>
        <p:nvSpPr>
          <p:cNvPr id="6" name="AutoShape 6"/>
          <p:cNvSpPr/>
          <p:nvPr/>
        </p:nvSpPr>
        <p:spPr>
          <a:xfrm rot="5400000">
            <a:off x="15411922" y="5689243"/>
            <a:ext cx="277664" cy="4873979"/>
          </a:xfrm>
          <a:prstGeom prst="rect">
            <a:avLst/>
          </a:prstGeom>
          <a:solidFill>
            <a:srgbClr val="244357">
              <a:alpha val="19608"/>
            </a:srgbClr>
          </a:solidFill>
        </p:spPr>
      </p:sp>
      <p:pic>
        <p:nvPicPr>
          <p:cNvPr id="7" name="Picture 7"/>
          <p:cNvPicPr>
            <a:picLocks noChangeAspect="1"/>
          </p:cNvPicPr>
          <p:nvPr/>
        </p:nvPicPr>
        <p:blipFill>
          <a:blip r:embed="rId4"/>
          <a:srcRect t="5146"/>
          <a:stretch>
            <a:fillRect/>
          </a:stretch>
        </p:blipFill>
        <p:spPr>
          <a:xfrm>
            <a:off x="9560616" y="3922147"/>
            <a:ext cx="8427128" cy="4065253"/>
          </a:xfrm>
          <a:prstGeom prst="rect">
            <a:avLst/>
          </a:prstGeom>
        </p:spPr>
      </p:pic>
      <p:grpSp>
        <p:nvGrpSpPr>
          <p:cNvPr id="8" name="Group 8"/>
          <p:cNvGrpSpPr/>
          <p:nvPr/>
        </p:nvGrpSpPr>
        <p:grpSpPr>
          <a:xfrm>
            <a:off x="4876481" y="4281108"/>
            <a:ext cx="3847781" cy="2865904"/>
            <a:chOff x="0" y="0"/>
            <a:chExt cx="2319516" cy="1727622"/>
          </a:xfrm>
        </p:grpSpPr>
        <p:sp>
          <p:nvSpPr>
            <p:cNvPr id="9" name="Freeform 9"/>
            <p:cNvSpPr/>
            <p:nvPr/>
          </p:nvSpPr>
          <p:spPr>
            <a:xfrm>
              <a:off x="0" y="0"/>
              <a:ext cx="2319516" cy="1727622"/>
            </a:xfrm>
            <a:custGeom>
              <a:avLst/>
              <a:gdLst/>
              <a:ahLst/>
              <a:cxnLst/>
              <a:rect l="l" t="t" r="r" b="b"/>
              <a:pathLst>
                <a:path w="2319516" h="1727622">
                  <a:moveTo>
                    <a:pt x="0" y="0"/>
                  </a:moveTo>
                  <a:lnTo>
                    <a:pt x="2319516" y="0"/>
                  </a:lnTo>
                  <a:lnTo>
                    <a:pt x="2319516" y="1727622"/>
                  </a:lnTo>
                  <a:lnTo>
                    <a:pt x="0" y="1727622"/>
                  </a:lnTo>
                  <a:close/>
                </a:path>
              </a:pathLst>
            </a:custGeom>
            <a:solidFill>
              <a:srgbClr val="F3F0EC"/>
            </a:solidFill>
          </p:spPr>
        </p:sp>
      </p:grpSp>
      <p:pic>
        <p:nvPicPr>
          <p:cNvPr id="10" name="Picture 10"/>
          <p:cNvPicPr>
            <a:picLocks noChangeAspect="1"/>
          </p:cNvPicPr>
          <p:nvPr/>
        </p:nvPicPr>
        <p:blipFill>
          <a:blip r:embed="rId5"/>
          <a:srcRect/>
          <a:stretch>
            <a:fillRect/>
          </a:stretch>
        </p:blipFill>
        <p:spPr>
          <a:xfrm>
            <a:off x="9560616" y="1028700"/>
            <a:ext cx="8427128" cy="2871103"/>
          </a:xfrm>
          <a:prstGeom prst="rect">
            <a:avLst/>
          </a:prstGeom>
        </p:spPr>
      </p:pic>
      <p:pic>
        <p:nvPicPr>
          <p:cNvPr id="11" name="Picture 11"/>
          <p:cNvPicPr>
            <a:picLocks noChangeAspect="1"/>
          </p:cNvPicPr>
          <p:nvPr/>
        </p:nvPicPr>
        <p:blipFill>
          <a:blip r:embed="rId6"/>
          <a:srcRect r="8752" b="18536"/>
          <a:stretch>
            <a:fillRect/>
          </a:stretch>
        </p:blipFill>
        <p:spPr>
          <a:xfrm>
            <a:off x="1028700" y="8012092"/>
            <a:ext cx="10244234" cy="1794858"/>
          </a:xfrm>
          <a:prstGeom prst="rect">
            <a:avLst/>
          </a:prstGeom>
        </p:spPr>
      </p:pic>
      <p:sp>
        <p:nvSpPr>
          <p:cNvPr id="12" name="TextBox 12"/>
          <p:cNvSpPr txBox="1"/>
          <p:nvPr/>
        </p:nvSpPr>
        <p:spPr>
          <a:xfrm>
            <a:off x="3556092" y="1156053"/>
            <a:ext cx="5097958" cy="360282"/>
          </a:xfrm>
          <a:prstGeom prst="rect">
            <a:avLst/>
          </a:prstGeom>
        </p:spPr>
        <p:txBody>
          <a:bodyPr lIns="0" tIns="0" rIns="0" bIns="0" rtlCol="0" anchor="t">
            <a:spAutoFit/>
          </a:bodyPr>
          <a:lstStyle/>
          <a:p>
            <a:pPr algn="ctr">
              <a:lnSpc>
                <a:spcPts val="2959"/>
              </a:lnSpc>
            </a:pPr>
            <a:r>
              <a:rPr lang="en-US" sz="2114">
                <a:solidFill>
                  <a:srgbClr val="162942"/>
                </a:solidFill>
                <a:latin typeface="Open Sans Light Bold"/>
              </a:rPr>
              <a:t>adapted from:  I. E. Hoefer et al. (2004)</a:t>
            </a:r>
          </a:p>
        </p:txBody>
      </p:sp>
      <p:sp>
        <p:nvSpPr>
          <p:cNvPr id="13" name="TextBox 13"/>
          <p:cNvSpPr txBox="1"/>
          <p:nvPr/>
        </p:nvSpPr>
        <p:spPr>
          <a:xfrm>
            <a:off x="13113765" y="7958825"/>
            <a:ext cx="4873979" cy="306239"/>
          </a:xfrm>
          <a:prstGeom prst="rect">
            <a:avLst/>
          </a:prstGeom>
        </p:spPr>
        <p:txBody>
          <a:bodyPr lIns="0" tIns="0" rIns="0" bIns="0" rtlCol="0" anchor="t">
            <a:spAutoFit/>
          </a:bodyPr>
          <a:lstStyle/>
          <a:p>
            <a:pPr algn="ctr">
              <a:lnSpc>
                <a:spcPts val="2551"/>
              </a:lnSpc>
            </a:pPr>
            <a:r>
              <a:rPr lang="en-US" sz="1822">
                <a:solidFill>
                  <a:srgbClr val="162942"/>
                </a:solidFill>
                <a:latin typeface="Open Sans Light Bold"/>
              </a:rPr>
              <a:t>adapted from:  Kyriakides Z. S. et al. (2001)</a:t>
            </a:r>
          </a:p>
        </p:txBody>
      </p:sp>
      <p:sp>
        <p:nvSpPr>
          <p:cNvPr id="14" name="TextBox 14"/>
          <p:cNvSpPr txBox="1"/>
          <p:nvPr/>
        </p:nvSpPr>
        <p:spPr>
          <a:xfrm>
            <a:off x="4876481" y="4293574"/>
            <a:ext cx="3847781" cy="2978002"/>
          </a:xfrm>
          <a:prstGeom prst="rect">
            <a:avLst/>
          </a:prstGeom>
        </p:spPr>
        <p:txBody>
          <a:bodyPr lIns="0" tIns="0" rIns="0" bIns="0" rtlCol="0" anchor="t">
            <a:spAutoFit/>
          </a:bodyPr>
          <a:lstStyle/>
          <a:p>
            <a:pPr algn="ctr">
              <a:lnSpc>
                <a:spcPts val="2348"/>
              </a:lnSpc>
            </a:pPr>
            <a:r>
              <a:rPr lang="en-US" sz="1677">
                <a:solidFill>
                  <a:srgbClr val="162942"/>
                </a:solidFill>
                <a:latin typeface="Open Sans Light"/>
              </a:rPr>
              <a:t>(A): only very few collateral arteries can be identified in E2 treated mice (G2)</a:t>
            </a:r>
          </a:p>
          <a:p>
            <a:pPr algn="ctr">
              <a:lnSpc>
                <a:spcPts val="2348"/>
              </a:lnSpc>
            </a:pPr>
            <a:r>
              <a:rPr lang="en-US" sz="1677">
                <a:solidFill>
                  <a:srgbClr val="162942"/>
                </a:solidFill>
                <a:latin typeface="Open Sans Light"/>
              </a:rPr>
              <a:t> (B): significant increase in the number as well as the density of collateral arteries in E2+AAV1-ESR1/2 treated mice (G3).</a:t>
            </a:r>
          </a:p>
          <a:p>
            <a:pPr algn="ctr">
              <a:lnSpc>
                <a:spcPts val="2348"/>
              </a:lnSpc>
            </a:pPr>
            <a:r>
              <a:rPr lang="en-US" sz="1677">
                <a:solidFill>
                  <a:srgbClr val="162942"/>
                </a:solidFill>
                <a:latin typeface="Open Sans Light"/>
              </a:rPr>
              <a:t>(C): the anatomic findings in G3 are comparable to a control hind limb (without femoral artery ligation).</a:t>
            </a:r>
          </a:p>
          <a:p>
            <a:pPr>
              <a:lnSpc>
                <a:spcPts val="2348"/>
              </a:lnSpc>
            </a:pPr>
            <a:endParaRPr lang="en-US" sz="1677">
              <a:solidFill>
                <a:srgbClr val="162942"/>
              </a:solidFill>
              <a:latin typeface="Open Sans Light"/>
            </a:endParaRPr>
          </a:p>
        </p:txBody>
      </p:sp>
      <p:sp>
        <p:nvSpPr>
          <p:cNvPr id="15" name="TextBox 15"/>
          <p:cNvSpPr txBox="1"/>
          <p:nvPr/>
        </p:nvSpPr>
        <p:spPr>
          <a:xfrm>
            <a:off x="5629837" y="43904"/>
            <a:ext cx="7028326" cy="984796"/>
          </a:xfrm>
          <a:prstGeom prst="rect">
            <a:avLst/>
          </a:prstGeom>
        </p:spPr>
        <p:txBody>
          <a:bodyPr lIns="0" tIns="0" rIns="0" bIns="0" rtlCol="0" anchor="t">
            <a:spAutoFit/>
          </a:bodyPr>
          <a:lstStyle/>
          <a:p>
            <a:pPr marL="0" lvl="0" indent="0" algn="ctr">
              <a:lnSpc>
                <a:spcPts val="7680"/>
              </a:lnSpc>
              <a:spcBef>
                <a:spcPct val="0"/>
              </a:spcBef>
            </a:pPr>
            <a:r>
              <a:rPr lang="en-US" sz="6399">
                <a:solidFill>
                  <a:srgbClr val="162942"/>
                </a:solidFill>
                <a:latin typeface="Code Pro Bold"/>
              </a:rPr>
              <a:t>Expected results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3982</Words>
  <Application>Microsoft Office PowerPoint</Application>
  <PresentationFormat>Personalizzato</PresentationFormat>
  <Paragraphs>293</Paragraphs>
  <Slides>15</Slides>
  <Notes>14</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15</vt:i4>
      </vt:variant>
    </vt:vector>
  </HeadingPairs>
  <TitlesOfParts>
    <vt:vector size="28" baseType="lpstr">
      <vt:lpstr>Code Pro Bold</vt:lpstr>
      <vt:lpstr>Open Sans Light</vt:lpstr>
      <vt:lpstr>Open Sans Light Bold Italics</vt:lpstr>
      <vt:lpstr>Arial</vt:lpstr>
      <vt:lpstr>Open Sans Bold</vt:lpstr>
      <vt:lpstr>Aileron Regular Bold</vt:lpstr>
      <vt:lpstr>Arimo</vt:lpstr>
      <vt:lpstr>Calibri</vt:lpstr>
      <vt:lpstr>Open Sans</vt:lpstr>
      <vt:lpstr>Open Sans Light Italics</vt:lpstr>
      <vt:lpstr>Open Sans Light Bold</vt:lpstr>
      <vt:lpstr>Monument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estrogen's protective effects to treat PAD</dc:title>
  <cp:lastModifiedBy>Edoardo Colaiuda</cp:lastModifiedBy>
  <cp:revision>7</cp:revision>
  <dcterms:created xsi:type="dcterms:W3CDTF">2006-08-16T00:00:00Z</dcterms:created>
  <dcterms:modified xsi:type="dcterms:W3CDTF">2021-12-10T20:20:30Z</dcterms:modified>
  <dc:identifier>DAEvgbC2xyA</dc:identifier>
</cp:coreProperties>
</file>